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23"/>
  </p:notesMasterIdLst>
  <p:handoutMasterIdLst>
    <p:handoutMasterId r:id="rId24"/>
  </p:handoutMasterIdLst>
  <p:sldIdLst>
    <p:sldId id="451" r:id="rId2"/>
    <p:sldId id="452" r:id="rId3"/>
    <p:sldId id="279" r:id="rId4"/>
    <p:sldId id="280" r:id="rId5"/>
    <p:sldId id="424" r:id="rId6"/>
    <p:sldId id="423" r:id="rId7"/>
    <p:sldId id="425" r:id="rId8"/>
    <p:sldId id="422" r:id="rId9"/>
    <p:sldId id="426" r:id="rId10"/>
    <p:sldId id="454" r:id="rId11"/>
    <p:sldId id="455" r:id="rId12"/>
    <p:sldId id="421" r:id="rId13"/>
    <p:sldId id="427" r:id="rId14"/>
    <p:sldId id="420" r:id="rId15"/>
    <p:sldId id="428" r:id="rId16"/>
    <p:sldId id="456" r:id="rId17"/>
    <p:sldId id="460" r:id="rId18"/>
    <p:sldId id="458" r:id="rId19"/>
    <p:sldId id="457" r:id="rId20"/>
    <p:sldId id="321" r:id="rId21"/>
    <p:sldId id="461" r:id="rId22"/>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609" autoAdjust="0"/>
  </p:normalViewPr>
  <p:slideViewPr>
    <p:cSldViewPr>
      <p:cViewPr>
        <p:scale>
          <a:sx n="75" d="100"/>
          <a:sy n="75" d="100"/>
        </p:scale>
        <p:origin x="-984" y="-414"/>
      </p:cViewPr>
      <p:guideLst>
        <p:guide orient="horz" pos="162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113588"/>
            <a:ext cx="7772400" cy="846144"/>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6444209" y="4569973"/>
            <a:ext cx="2407143" cy="485714"/>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7"/>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4683919"/>
            <a:ext cx="1981200" cy="357188"/>
          </a:xfrm>
          <a:prstGeom prst="rect">
            <a:avLst/>
          </a:prstGeom>
          <a:ln/>
        </p:spPr>
        <p:txBody>
          <a:bodyPr/>
          <a:lstStyle>
            <a:lvl1pPr>
              <a:defRPr/>
            </a:lvl1pPr>
          </a:lstStyle>
          <a:p>
            <a:pPr>
              <a:defRPr/>
            </a:pPr>
            <a:fld id="{FD36C562-6515-4971-881F-B62FD757AC1D}"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14450"/>
            <a:ext cx="3924300" cy="32004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14450"/>
            <a:ext cx="3924300" cy="32004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4683919"/>
            <a:ext cx="1981200" cy="357188"/>
          </a:xfrm>
          <a:prstGeom prst="rect">
            <a:avLst/>
          </a:prstGeom>
          <a:ln/>
        </p:spPr>
        <p:txBody>
          <a:bodyPr/>
          <a:lstStyle>
            <a:lvl1pPr>
              <a:defRPr/>
            </a:lvl1pPr>
          </a:lstStyle>
          <a:p>
            <a:pPr>
              <a:defRPr/>
            </a:pPr>
            <a:fld id="{26D74BB5-DC2B-4AEE-9FB6-71946DB22D41}"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4683919"/>
            <a:ext cx="1981200" cy="357188"/>
          </a:xfrm>
          <a:prstGeom prst="rect">
            <a:avLst/>
          </a:prstGeom>
          <a:ln/>
        </p:spPr>
        <p:txBody>
          <a:bodyPr/>
          <a:lstStyle>
            <a:lvl1pPr>
              <a:defRPr/>
            </a:lvl1pPr>
          </a:lstStyle>
          <a:p>
            <a:pPr>
              <a:defRPr/>
            </a:pPr>
            <a:fld id="{D37DC7A5-412D-476F-84E2-8ABB3F46FC5A}"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1977684"/>
            <a:ext cx="7772400" cy="846144"/>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4686300"/>
            <a:ext cx="1905000" cy="3429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4686300"/>
            <a:ext cx="2895600" cy="3429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4686300"/>
            <a:ext cx="1905000" cy="342900"/>
          </a:xfrm>
          <a:prstGeom prst="rect">
            <a:avLst/>
          </a:prstGeom>
        </p:spPr>
        <p:txBody>
          <a:bodyPr/>
          <a:lstStyle>
            <a:lvl1pPr>
              <a:defRPr/>
            </a:lvl1pPr>
          </a:lstStyle>
          <a:p>
            <a:pPr>
              <a:defRPr/>
            </a:pPr>
            <a:fld id="{3FB2076E-E44C-43C9-A1B1-6065674C0FF0}"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195486"/>
            <a:ext cx="8001000" cy="54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897564"/>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735546"/>
            <a:ext cx="7958138" cy="82153"/>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446196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27584" y="1563638"/>
            <a:ext cx="7772400" cy="846144"/>
          </a:xfrm>
        </p:spPr>
        <p:txBody>
          <a:bodyPr>
            <a:normAutofit fontScale="90000"/>
          </a:bodyPr>
          <a:lstStyle/>
          <a:p>
            <a:pPr algn="ctr" eaLnBrk="1" hangingPunct="1">
              <a:defRPr/>
            </a:pPr>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7828" name="Rectangle 3"/>
          <p:cNvSpPr>
            <a:spLocks noGrp="1" noChangeArrowheads="1"/>
          </p:cNvSpPr>
          <p:nvPr>
            <p:ph idx="1"/>
          </p:nvPr>
        </p:nvSpPr>
        <p:spPr/>
        <p:txBody>
          <a:bodyPr/>
          <a:lstStyle/>
          <a:p>
            <a:pPr eaLnBrk="1" hangingPunct="1">
              <a:lnSpc>
                <a:spcPts val="4080"/>
              </a:lnSpc>
              <a:spcBef>
                <a:spcPts val="0"/>
              </a:spcBef>
            </a:pPr>
            <a:r>
              <a:rPr lang="zh-CN" altLang="en-US" sz="3400" b="1" dirty="0" smtClean="0"/>
              <a:t>循环次数不固定时</a:t>
            </a:r>
            <a:endParaRPr lang="en-US" altLang="zh-CN" sz="3400" b="1" dirty="0" smtClean="0"/>
          </a:p>
          <a:p>
            <a:pPr marL="0" indent="0" eaLnBrk="1" hangingPunct="1">
              <a:lnSpc>
                <a:spcPts val="4080"/>
              </a:lnSpc>
              <a:spcBef>
                <a:spcPts val="0"/>
              </a:spcBef>
              <a:buNone/>
            </a:pPr>
            <a:r>
              <a:rPr lang="en-US" altLang="zh-CN" sz="2800" b="1" dirty="0" smtClean="0"/>
              <a:t>void SampleFunc4(</a:t>
            </a:r>
            <a:r>
              <a:rPr lang="en-US" altLang="zh-CN" sz="2800" b="1" dirty="0" err="1" smtClean="0"/>
              <a:t>int</a:t>
            </a:r>
            <a:r>
              <a:rPr lang="en-US" altLang="zh-CN" sz="2800" b="1" dirty="0" smtClean="0"/>
              <a:t> iteration)</a:t>
            </a:r>
          </a:p>
          <a:p>
            <a:pPr marL="0" indent="0" eaLnBrk="1" hangingPunct="1">
              <a:lnSpc>
                <a:spcPts val="4080"/>
              </a:lnSpc>
              <a:spcBef>
                <a:spcPts val="0"/>
              </a:spcBef>
              <a:buNone/>
            </a:pPr>
            <a:r>
              <a:rPr lang="en-US" altLang="zh-CN" sz="2800" b="1" dirty="0" smtClean="0"/>
              <a:t>{</a:t>
            </a:r>
          </a:p>
          <a:p>
            <a:pPr marL="0" indent="0" eaLnBrk="1" hangingPunct="1">
              <a:lnSpc>
                <a:spcPts val="4080"/>
              </a:lnSpc>
              <a:spcBef>
                <a:spcPts val="0"/>
              </a:spcBef>
              <a:buNone/>
            </a:pPr>
            <a:r>
              <a:rPr lang="en-US" altLang="zh-CN" sz="2800" b="1" dirty="0" smtClean="0"/>
              <a:t>//iteration</a:t>
            </a:r>
            <a:r>
              <a:rPr lang="zh-CN" altLang="en-US" sz="2800" b="1" dirty="0" smtClean="0"/>
              <a:t>决定循环次数</a:t>
            </a:r>
            <a:endParaRPr lang="en-US" altLang="zh-CN" sz="2800" b="1" dirty="0" smtClean="0"/>
          </a:p>
          <a:p>
            <a:pPr marL="0" indent="0" eaLnBrk="1" hangingPunct="1">
              <a:lnSpc>
                <a:spcPts val="4080"/>
              </a:lnSpc>
              <a:spcBef>
                <a:spcPts val="0"/>
              </a:spcBef>
              <a:buNone/>
            </a:pPr>
            <a:r>
              <a:rPr lang="en-US" altLang="zh-CN" sz="2800" b="1" dirty="0"/>
              <a:t> </a:t>
            </a:r>
            <a:r>
              <a:rPr lang="en-US" altLang="zh-CN" sz="2800" b="1" dirty="0" smtClean="0"/>
              <a:t>for(</a:t>
            </a:r>
            <a:r>
              <a:rPr lang="en-US" altLang="zh-CN" sz="2800" b="1" dirty="0" err="1" smtClean="0"/>
              <a:t>int</a:t>
            </a:r>
            <a:r>
              <a:rPr lang="en-US" altLang="zh-CN" sz="2800" b="1" dirty="0" smtClean="0"/>
              <a:t> </a:t>
            </a:r>
            <a:r>
              <a:rPr lang="en-US" altLang="zh-CN" sz="2800" b="1" dirty="0"/>
              <a:t>i</a:t>
            </a:r>
            <a:r>
              <a:rPr lang="en-US" altLang="zh-CN" sz="2800" b="1" dirty="0" smtClean="0"/>
              <a:t> = 1;i &lt; </a:t>
            </a:r>
            <a:r>
              <a:rPr lang="en-US" altLang="zh-CN" sz="2800" b="1" dirty="0" err="1" smtClean="0"/>
              <a:t>iteration;i</a:t>
            </a:r>
            <a:r>
              <a:rPr lang="en-US" altLang="zh-CN" sz="2800" b="1" dirty="0" smtClean="0"/>
              <a:t>++ )</a:t>
            </a:r>
          </a:p>
          <a:p>
            <a:pPr marL="0" indent="0" eaLnBrk="1" hangingPunct="1">
              <a:lnSpc>
                <a:spcPts val="4080"/>
              </a:lnSpc>
              <a:spcBef>
                <a:spcPts val="0"/>
              </a:spcBef>
              <a:buNone/>
            </a:pPr>
            <a:r>
              <a:rPr lang="en-US" altLang="zh-CN" sz="2800" b="1" dirty="0"/>
              <a:t> </a:t>
            </a:r>
            <a:r>
              <a:rPr lang="en-US" altLang="zh-CN" sz="2800" b="1" dirty="0" smtClean="0"/>
              <a:t>	 </a:t>
            </a:r>
            <a:r>
              <a:rPr lang="en-US" altLang="zh-CN" sz="2800" b="1" dirty="0" err="1" smtClean="0"/>
              <a:t>printf</a:t>
            </a:r>
            <a:r>
              <a:rPr lang="en-US" altLang="zh-CN" sz="2800" b="1" dirty="0" smtClean="0"/>
              <a:t>(“i=%</a:t>
            </a:r>
            <a:r>
              <a:rPr lang="en-US" altLang="zh-CN" sz="2800" b="1" dirty="0" err="1" smtClean="0"/>
              <a:t>d”,i</a:t>
            </a:r>
            <a:r>
              <a:rPr lang="en-US" altLang="zh-CN" sz="2800" b="1" dirty="0" smtClean="0"/>
              <a:t>);</a:t>
            </a:r>
          </a:p>
          <a:p>
            <a:pPr marL="0" indent="0" eaLnBrk="1" hangingPunct="1">
              <a:lnSpc>
                <a:spcPts val="4080"/>
              </a:lnSpc>
              <a:spcBef>
                <a:spcPts val="0"/>
              </a:spcBef>
              <a:buNone/>
            </a:pPr>
            <a:r>
              <a:rPr lang="en-US" altLang="zh-CN" sz="2800" b="1" dirty="0" smtClean="0"/>
              <a:t>}</a:t>
            </a:r>
          </a:p>
        </p:txBody>
      </p:sp>
    </p:spTree>
    <p:extLst>
      <p:ext uri="{BB962C8B-B14F-4D97-AF65-F5344CB8AC3E}">
        <p14:creationId xmlns:p14="http://schemas.microsoft.com/office/powerpoint/2010/main" val="39963254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7828" name="Rectangle 3"/>
          <p:cNvSpPr>
            <a:spLocks noGrp="1" noChangeArrowheads="1"/>
          </p:cNvSpPr>
          <p:nvPr>
            <p:ph idx="1"/>
          </p:nvPr>
        </p:nvSpPr>
        <p:spPr/>
        <p:txBody>
          <a:bodyPr/>
          <a:lstStyle/>
          <a:p>
            <a:pPr eaLnBrk="1" hangingPunct="1"/>
            <a:r>
              <a:rPr lang="zh-CN" altLang="en-US" sz="3400" b="1" dirty="0" smtClean="0"/>
              <a:t>循环次数不固定时</a:t>
            </a:r>
            <a:endParaRPr lang="en-US" altLang="zh-CN" sz="3400" b="1" dirty="0" smtClean="0"/>
          </a:p>
          <a:p>
            <a:pPr marL="0" indent="0" eaLnBrk="1" hangingPunct="1">
              <a:buNone/>
            </a:pPr>
            <a:endParaRPr lang="en-US" altLang="zh-CN" sz="3400" b="1" dirty="0" smtClean="0"/>
          </a:p>
        </p:txBody>
      </p:sp>
      <p:graphicFrame>
        <p:nvGraphicFramePr>
          <p:cNvPr id="2" name="表格 1"/>
          <p:cNvGraphicFramePr>
            <a:graphicFrameLocks noGrp="1"/>
          </p:cNvGraphicFramePr>
          <p:nvPr>
            <p:extLst>
              <p:ext uri="{D42A27DB-BD31-4B8C-83A1-F6EECF244321}">
                <p14:modId xmlns:p14="http://schemas.microsoft.com/office/powerpoint/2010/main" val="3657831438"/>
              </p:ext>
            </p:extLst>
          </p:nvPr>
        </p:nvGraphicFramePr>
        <p:xfrm>
          <a:off x="1115616" y="1779662"/>
          <a:ext cx="6096000" cy="2537460"/>
        </p:xfrm>
        <a:graphic>
          <a:graphicData uri="http://schemas.openxmlformats.org/drawingml/2006/table">
            <a:tbl>
              <a:tblPr firstRow="1" bandRow="1">
                <a:tableStyleId>{5C22544A-7EE6-4342-B048-85BDC9FD1C3A}</a:tableStyleId>
              </a:tblPr>
              <a:tblGrid>
                <a:gridCol w="2016224"/>
                <a:gridCol w="2047776"/>
                <a:gridCol w="2032000"/>
              </a:tblGrid>
              <a:tr h="278130">
                <a:tc>
                  <a:txBody>
                    <a:bodyPr/>
                    <a:lstStyle/>
                    <a:p>
                      <a:r>
                        <a:rPr lang="zh-CN" altLang="en-US" sz="1400" dirty="0" smtClean="0">
                          <a:solidFill>
                            <a:schemeClr val="tx1"/>
                          </a:solidFill>
                        </a:rPr>
                        <a:t>测试项</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rPr>
                        <a:t>输入条件</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rPr>
                        <a:t>预期输出</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rowSpan="2">
                  <a:txBody>
                    <a:bodyPr/>
                    <a:lstStyle/>
                    <a:p>
                      <a:r>
                        <a:rPr lang="zh-CN" altLang="en-US" sz="1400" dirty="0" smtClean="0">
                          <a:solidFill>
                            <a:schemeClr val="tx1"/>
                          </a:solidFill>
                        </a:rPr>
                        <a:t>循环</a:t>
                      </a:r>
                      <a:r>
                        <a:rPr lang="en-US" altLang="zh-CN" sz="1400" dirty="0" smtClean="0">
                          <a:solidFill>
                            <a:schemeClr val="tx1"/>
                          </a:solidFill>
                        </a:rPr>
                        <a:t>0</a:t>
                      </a:r>
                      <a:r>
                        <a:rPr lang="zh-CN" altLang="en-US" sz="1400" dirty="0" smtClean="0">
                          <a:solidFill>
                            <a:schemeClr val="tx1"/>
                          </a:solidFill>
                        </a:rPr>
                        <a:t>次</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iteration=0</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rPr>
                        <a:t>iteration=1</a:t>
                      </a:r>
                      <a:endParaRPr lang="zh-CN" altLang="en-US" sz="1400" dirty="0" smtClean="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endParaRPr lang="zh-CN" altLang="en-US" sz="140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rPr>
                        <a:t>iteration=10</a:t>
                      </a:r>
                      <a:endParaRPr lang="zh-CN" altLang="en-US" sz="1400" dirty="0" smtClean="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zh-CN" altLang="en-US" sz="1400" dirty="0" smtClean="0">
                          <a:solidFill>
                            <a:schemeClr val="tx1"/>
                          </a:solidFill>
                        </a:rPr>
                        <a:t>循环</a:t>
                      </a:r>
                      <a:r>
                        <a:rPr lang="en-US" altLang="zh-CN" sz="1400" dirty="0" smtClean="0">
                          <a:solidFill>
                            <a:schemeClr val="tx1"/>
                          </a:solidFill>
                        </a:rPr>
                        <a:t>1</a:t>
                      </a:r>
                      <a:r>
                        <a:rPr lang="zh-CN" altLang="en-US" sz="1400" dirty="0" smtClean="0">
                          <a:solidFill>
                            <a:schemeClr val="tx1"/>
                          </a:solidFill>
                        </a:rPr>
                        <a:t>次</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i=1</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zh-CN" altLang="en-US" sz="1400" dirty="0" smtClean="0">
                          <a:solidFill>
                            <a:schemeClr val="tx1"/>
                          </a:solidFill>
                        </a:rPr>
                        <a:t>循环</a:t>
                      </a:r>
                      <a:r>
                        <a:rPr lang="en-US" altLang="zh-CN" sz="1400" dirty="0" smtClean="0">
                          <a:solidFill>
                            <a:schemeClr val="tx1"/>
                          </a:solidFill>
                        </a:rPr>
                        <a:t>2</a:t>
                      </a:r>
                      <a:r>
                        <a:rPr lang="zh-CN" altLang="en-US" sz="1400" dirty="0" smtClean="0">
                          <a:solidFill>
                            <a:schemeClr val="tx1"/>
                          </a:solidFill>
                        </a:rPr>
                        <a:t>次</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i=2</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zh-CN" altLang="en-US" sz="1400" dirty="0" smtClean="0">
                          <a:solidFill>
                            <a:schemeClr val="tx1"/>
                          </a:solidFill>
                        </a:rPr>
                        <a:t>循环正常次数</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i=5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zh-CN" altLang="en-US" sz="1400" dirty="0" smtClean="0">
                          <a:solidFill>
                            <a:schemeClr val="tx1"/>
                          </a:solidFill>
                        </a:rPr>
                        <a:t>循环最大次数少</a:t>
                      </a:r>
                      <a:r>
                        <a:rPr lang="en-US" altLang="zh-CN" sz="1400" dirty="0" smtClean="0">
                          <a:solidFill>
                            <a:schemeClr val="tx1"/>
                          </a:solidFill>
                        </a:rPr>
                        <a:t>1</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i=8</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zh-CN" altLang="en-US" sz="1400" dirty="0" smtClean="0">
                          <a:solidFill>
                            <a:schemeClr val="tx1"/>
                          </a:solidFill>
                        </a:rPr>
                        <a:t>循环最大次数</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i=9</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696539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8852" name="Rectangle 3"/>
          <p:cNvSpPr>
            <a:spLocks noGrp="1" noChangeArrowheads="1"/>
          </p:cNvSpPr>
          <p:nvPr>
            <p:ph idx="1"/>
          </p:nvPr>
        </p:nvSpPr>
        <p:spPr/>
        <p:txBody>
          <a:bodyPr/>
          <a:lstStyle/>
          <a:p>
            <a:pPr eaLnBrk="1" hangingPunct="1">
              <a:lnSpc>
                <a:spcPts val="4600"/>
              </a:lnSpc>
              <a:spcBef>
                <a:spcPts val="0"/>
              </a:spcBef>
            </a:pPr>
            <a:r>
              <a:rPr lang="zh-CN" altLang="en-US" sz="3400" b="1" dirty="0" smtClean="0"/>
              <a:t>测试用例设计</a:t>
            </a:r>
            <a:endParaRPr lang="en-US" altLang="zh-CN" sz="3400" b="1" dirty="0" smtClean="0"/>
          </a:p>
          <a:p>
            <a:pPr lvl="1" eaLnBrk="1" hangingPunct="1">
              <a:lnSpc>
                <a:spcPts val="4600"/>
              </a:lnSpc>
              <a:spcBef>
                <a:spcPts val="0"/>
              </a:spcBef>
            </a:pPr>
            <a:r>
              <a:rPr lang="zh-CN" altLang="en-US" sz="3100" b="1" dirty="0" smtClean="0"/>
              <a:t>循环结构的分类</a:t>
            </a:r>
            <a:endParaRPr lang="en-US" altLang="zh-CN" sz="3100" b="1" dirty="0" smtClean="0"/>
          </a:p>
          <a:p>
            <a:pPr lvl="1" eaLnBrk="1" hangingPunct="1">
              <a:lnSpc>
                <a:spcPts val="4600"/>
              </a:lnSpc>
              <a:spcBef>
                <a:spcPts val="0"/>
              </a:spcBef>
            </a:pPr>
            <a:r>
              <a:rPr lang="zh-CN" altLang="en-US" sz="3100" b="1" dirty="0" smtClean="0"/>
              <a:t>测试难点</a:t>
            </a:r>
            <a:endParaRPr lang="en-US" altLang="zh-CN" sz="3100" b="1" dirty="0" smtClean="0"/>
          </a:p>
          <a:p>
            <a:pPr lvl="1" eaLnBrk="1" hangingPunct="1">
              <a:lnSpc>
                <a:spcPts val="4600"/>
              </a:lnSpc>
              <a:spcBef>
                <a:spcPts val="0"/>
              </a:spcBef>
            </a:pPr>
            <a:r>
              <a:rPr lang="zh-CN" altLang="en-US" sz="3100" b="1" dirty="0" smtClean="0"/>
              <a:t>针对单个循环节点循环次数的测试</a:t>
            </a:r>
            <a:endParaRPr lang="en-US" altLang="zh-CN" sz="3100" b="1" dirty="0" smtClean="0"/>
          </a:p>
          <a:p>
            <a:pPr lvl="1" eaLnBrk="1" hangingPunct="1">
              <a:lnSpc>
                <a:spcPts val="4600"/>
              </a:lnSpc>
              <a:spcBef>
                <a:spcPts val="0"/>
              </a:spcBef>
            </a:pPr>
            <a:r>
              <a:rPr lang="zh-CN" altLang="en-US" sz="3100" b="1" dirty="0" smtClean="0">
                <a:solidFill>
                  <a:srgbClr val="0000FF"/>
                </a:solidFill>
              </a:rPr>
              <a:t>针对单个循环节点循环过程的测试</a:t>
            </a:r>
            <a:endParaRPr lang="en-US" altLang="zh-CN" sz="3100" b="1" dirty="0" smtClean="0">
              <a:solidFill>
                <a:srgbClr val="0000FF"/>
              </a:solidFill>
            </a:endParaRPr>
          </a:p>
          <a:p>
            <a:pPr lvl="1" eaLnBrk="1" hangingPunct="1">
              <a:lnSpc>
                <a:spcPts val="4600"/>
              </a:lnSpc>
              <a:spcBef>
                <a:spcPts val="0"/>
              </a:spcBef>
            </a:pPr>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9876" name="Rectangle 3"/>
          <p:cNvSpPr>
            <a:spLocks noGrp="1" noChangeArrowheads="1"/>
          </p:cNvSpPr>
          <p:nvPr>
            <p:ph idx="1"/>
          </p:nvPr>
        </p:nvSpPr>
        <p:spPr/>
        <p:txBody>
          <a:bodyPr/>
          <a:lstStyle/>
          <a:p>
            <a:pPr eaLnBrk="1" hangingPunct="1"/>
            <a:r>
              <a:rPr lang="zh-CN" altLang="en-US" sz="3200" b="1" dirty="0" smtClean="0">
                <a:latin typeface="楷体" panose="02010609060101010101" pitchFamily="49" charset="-122"/>
              </a:rPr>
              <a:t>针对单个循环节点循环过程的测试</a:t>
            </a:r>
            <a:endParaRPr lang="en-US" altLang="zh-CN" sz="3200" b="1" dirty="0" smtClean="0">
              <a:latin typeface="楷体" panose="02010609060101010101" pitchFamily="49" charset="-122"/>
            </a:endParaRPr>
          </a:p>
          <a:p>
            <a:pPr lvl="1" eaLnBrk="1" hangingPunct="1"/>
            <a:r>
              <a:rPr lang="zh-CN" altLang="en-US" sz="3200" b="1" dirty="0" smtClean="0">
                <a:latin typeface="楷体" panose="02010609060101010101" pitchFamily="49" charset="-122"/>
              </a:rPr>
              <a:t>循环的初始化</a:t>
            </a:r>
            <a:endParaRPr lang="en-US" altLang="zh-CN" sz="3200" b="1" dirty="0" smtClean="0">
              <a:latin typeface="楷体" panose="02010609060101010101" pitchFamily="49" charset="-122"/>
            </a:endParaRPr>
          </a:p>
          <a:p>
            <a:pPr lvl="1" eaLnBrk="1" hangingPunct="1"/>
            <a:r>
              <a:rPr lang="zh-CN" altLang="en-US" sz="3200" b="1" dirty="0" smtClean="0">
                <a:latin typeface="楷体" panose="02010609060101010101" pitchFamily="49" charset="-122"/>
              </a:rPr>
              <a:t>循环的迭代</a:t>
            </a:r>
            <a:endParaRPr lang="en-US" altLang="zh-CN" sz="3200" b="1" dirty="0" smtClean="0">
              <a:latin typeface="楷体" panose="02010609060101010101" pitchFamily="49" charset="-122"/>
            </a:endParaRPr>
          </a:p>
          <a:p>
            <a:pPr lvl="1" eaLnBrk="1" hangingPunct="1"/>
            <a:r>
              <a:rPr lang="zh-CN" altLang="en-US" sz="3200" b="1" dirty="0" smtClean="0">
                <a:latin typeface="楷体" panose="02010609060101010101" pitchFamily="49" charset="-122"/>
              </a:rPr>
              <a:t>循环的终止</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80900" name="Rectangle 3"/>
          <p:cNvSpPr>
            <a:spLocks noGrp="1" noChangeArrowheads="1"/>
          </p:cNvSpPr>
          <p:nvPr>
            <p:ph idx="1"/>
          </p:nvPr>
        </p:nvSpPr>
        <p:spPr/>
        <p:txBody>
          <a:bodyPr/>
          <a:lstStyle/>
          <a:p>
            <a:pPr eaLnBrk="1" hangingPunct="1">
              <a:lnSpc>
                <a:spcPts val="4600"/>
              </a:lnSpc>
              <a:spcBef>
                <a:spcPts val="0"/>
              </a:spcBef>
            </a:pPr>
            <a:r>
              <a:rPr lang="zh-CN" altLang="en-US" sz="3400" b="1" dirty="0" smtClean="0"/>
              <a:t>测试用例设计</a:t>
            </a:r>
            <a:endParaRPr lang="en-US" altLang="zh-CN" sz="3400" b="1" dirty="0" smtClean="0"/>
          </a:p>
          <a:p>
            <a:pPr lvl="1" eaLnBrk="1" hangingPunct="1">
              <a:lnSpc>
                <a:spcPts val="4600"/>
              </a:lnSpc>
              <a:spcBef>
                <a:spcPts val="0"/>
              </a:spcBef>
            </a:pPr>
            <a:r>
              <a:rPr lang="zh-CN" altLang="en-US" sz="3100" b="1" dirty="0" smtClean="0"/>
              <a:t>循环结构的分类</a:t>
            </a:r>
            <a:endParaRPr lang="en-US" altLang="zh-CN" sz="3100" b="1" dirty="0" smtClean="0"/>
          </a:p>
          <a:p>
            <a:pPr lvl="1" eaLnBrk="1" hangingPunct="1">
              <a:lnSpc>
                <a:spcPts val="4600"/>
              </a:lnSpc>
              <a:spcBef>
                <a:spcPts val="0"/>
              </a:spcBef>
            </a:pPr>
            <a:r>
              <a:rPr lang="zh-CN" altLang="en-US" sz="3100" b="1" dirty="0" smtClean="0"/>
              <a:t>测试难点</a:t>
            </a:r>
            <a:endParaRPr lang="en-US" altLang="zh-CN" sz="3100" b="1" dirty="0" smtClean="0"/>
          </a:p>
          <a:p>
            <a:pPr lvl="1" eaLnBrk="1" hangingPunct="1">
              <a:lnSpc>
                <a:spcPts val="4600"/>
              </a:lnSpc>
              <a:spcBef>
                <a:spcPts val="0"/>
              </a:spcBef>
            </a:pPr>
            <a:r>
              <a:rPr lang="zh-CN" altLang="en-US" sz="3100" b="1" dirty="0" smtClean="0"/>
              <a:t>针对单个循环节点循环次数的测试</a:t>
            </a:r>
            <a:endParaRPr lang="en-US" altLang="zh-CN" sz="3100" b="1" dirty="0" smtClean="0"/>
          </a:p>
          <a:p>
            <a:pPr lvl="1" eaLnBrk="1" hangingPunct="1">
              <a:lnSpc>
                <a:spcPts val="4600"/>
              </a:lnSpc>
              <a:spcBef>
                <a:spcPts val="0"/>
              </a:spcBef>
            </a:pPr>
            <a:r>
              <a:rPr lang="zh-CN" altLang="en-US" sz="3100" b="1" dirty="0" smtClean="0"/>
              <a:t>针对单个循环节点循环过程的测试</a:t>
            </a:r>
            <a:endParaRPr lang="en-US" altLang="zh-CN" sz="3100" b="1" dirty="0" smtClean="0"/>
          </a:p>
          <a:p>
            <a:pPr lvl="1" eaLnBrk="1" hangingPunct="1">
              <a:lnSpc>
                <a:spcPts val="4600"/>
              </a:lnSpc>
              <a:spcBef>
                <a:spcPts val="0"/>
              </a:spcBef>
            </a:pPr>
            <a:r>
              <a:rPr lang="zh-CN" altLang="en-US" sz="3100" b="1" dirty="0" smtClean="0">
                <a:solidFill>
                  <a:srgbClr val="0000FF"/>
                </a:solidFill>
              </a:rPr>
              <a:t>针对多个循环结构的测试</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34820" name="Rectangle 3"/>
          <p:cNvSpPr>
            <a:spLocks noGrp="1" noChangeArrowheads="1"/>
          </p:cNvSpPr>
          <p:nvPr>
            <p:ph idx="1"/>
          </p:nvPr>
        </p:nvSpPr>
        <p:spPr>
          <a:xfrm>
            <a:off x="179512" y="1059582"/>
            <a:ext cx="8964488" cy="3200400"/>
          </a:xfrm>
        </p:spPr>
        <p:txBody>
          <a:bodyPr/>
          <a:lstStyle/>
          <a:p>
            <a:pPr marL="469900" lvl="1" indent="-469900">
              <a:lnSpc>
                <a:spcPts val="4300"/>
              </a:lnSpc>
              <a:buFont typeface="Wingdings" pitchFamily="2" charset="2"/>
              <a:buChar char="Ø"/>
              <a:defRPr/>
            </a:pPr>
            <a:r>
              <a:rPr lang="zh-CN" altLang="en-US" sz="3200" dirty="0">
                <a:latin typeface="楷体" panose="02010609060101010101" pitchFamily="49" charset="-122"/>
                <a:cs typeface="+mn-cs"/>
              </a:rPr>
              <a:t>针对多个循环结构的测试</a:t>
            </a:r>
            <a:endParaRPr lang="en-US" altLang="zh-CN" sz="3200" dirty="0">
              <a:latin typeface="楷体" panose="02010609060101010101" pitchFamily="49" charset="-122"/>
              <a:cs typeface="+mn-cs"/>
            </a:endParaRPr>
          </a:p>
          <a:p>
            <a:pPr lvl="1">
              <a:lnSpc>
                <a:spcPts val="4300"/>
              </a:lnSpc>
              <a:defRPr/>
            </a:pPr>
            <a:r>
              <a:rPr lang="zh-CN" altLang="en-US" sz="2800" dirty="0">
                <a:latin typeface="楷体" panose="02010609060101010101" pitchFamily="49" charset="-122"/>
              </a:rPr>
              <a:t>循环节点的串联</a:t>
            </a:r>
            <a:endParaRPr lang="en-US" altLang="zh-CN" sz="2800" dirty="0">
              <a:latin typeface="楷体" panose="02010609060101010101" pitchFamily="49" charset="-122"/>
            </a:endParaRPr>
          </a:p>
          <a:p>
            <a:pPr marL="1173050" lvl="4" indent="-342900">
              <a:lnSpc>
                <a:spcPts val="4300"/>
              </a:lnSpc>
              <a:buFont typeface="Arial" panose="020B0604020202020204" pitchFamily="34" charset="0"/>
              <a:buChar char="•"/>
              <a:defRPr/>
            </a:pPr>
            <a:r>
              <a:rPr lang="zh-CN" altLang="en-US" sz="2400" b="1" dirty="0">
                <a:latin typeface="楷体" panose="02010609060101010101" pitchFamily="49" charset="-122"/>
                <a:cs typeface="+mn-cs"/>
              </a:rPr>
              <a:t>判定节点是独立的，根据单个循环体的测试原则进行测试即可。</a:t>
            </a:r>
            <a:endParaRPr lang="en-US" altLang="zh-CN" sz="2400" b="1" dirty="0">
              <a:latin typeface="楷体" panose="02010609060101010101" pitchFamily="49" charset="-122"/>
              <a:cs typeface="+mn-cs"/>
            </a:endParaRPr>
          </a:p>
          <a:p>
            <a:pPr marL="1173050" lvl="4" indent="-342900">
              <a:lnSpc>
                <a:spcPts val="4300"/>
              </a:lnSpc>
              <a:buFont typeface="Arial" panose="020B0604020202020204" pitchFamily="34" charset="0"/>
              <a:buChar char="•"/>
              <a:defRPr/>
            </a:pPr>
            <a:r>
              <a:rPr lang="zh-CN" altLang="en-US" sz="2400" b="1" dirty="0">
                <a:latin typeface="楷体" panose="02010609060101010101" pitchFamily="49" charset="-122"/>
                <a:cs typeface="+mn-cs"/>
              </a:rPr>
              <a:t>判定节点是相互关联的，根据嵌套循环的原则进行</a:t>
            </a:r>
            <a:r>
              <a:rPr lang="zh-CN" altLang="en-US" sz="2400" b="1" dirty="0" smtClean="0">
                <a:latin typeface="楷体" panose="02010609060101010101" pitchFamily="49" charset="-122"/>
                <a:cs typeface="+mn-cs"/>
              </a:rPr>
              <a:t>测试</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34820" name="Rectangle 3"/>
          <p:cNvSpPr>
            <a:spLocks noGrp="1" noChangeArrowheads="1"/>
          </p:cNvSpPr>
          <p:nvPr>
            <p:ph idx="1"/>
          </p:nvPr>
        </p:nvSpPr>
        <p:spPr>
          <a:xfrm>
            <a:off x="521550" y="897564"/>
            <a:ext cx="8622450" cy="3200400"/>
          </a:xfrm>
        </p:spPr>
        <p:txBody>
          <a:bodyPr/>
          <a:lstStyle/>
          <a:p>
            <a:pPr marL="469900" lvl="1" indent="-469900">
              <a:lnSpc>
                <a:spcPts val="3200"/>
              </a:lnSpc>
              <a:buFont typeface="Wingdings" pitchFamily="2" charset="2"/>
              <a:buChar char="Ø"/>
              <a:defRPr/>
            </a:pPr>
            <a:r>
              <a:rPr lang="zh-CN" altLang="en-US" sz="3200" dirty="0">
                <a:latin typeface="楷体" panose="02010609060101010101" pitchFamily="49" charset="-122"/>
                <a:cs typeface="+mn-cs"/>
              </a:rPr>
              <a:t>针对多个循环结构的测试</a:t>
            </a:r>
            <a:endParaRPr lang="en-US" altLang="zh-CN" sz="3200" dirty="0">
              <a:latin typeface="楷体" panose="02010609060101010101" pitchFamily="49" charset="-122"/>
              <a:cs typeface="+mn-cs"/>
            </a:endParaRPr>
          </a:p>
          <a:p>
            <a:pPr marL="866775" lvl="2" indent="-469900" eaLnBrk="1" hangingPunct="1">
              <a:lnSpc>
                <a:spcPts val="3200"/>
              </a:lnSpc>
              <a:spcBef>
                <a:spcPts val="0"/>
              </a:spcBef>
              <a:buFont typeface="Wingdings" panose="05000000000000000000" pitchFamily="2" charset="2"/>
              <a:buChar char="l"/>
              <a:defRPr/>
            </a:pPr>
            <a:r>
              <a:rPr lang="zh-CN" altLang="en-US" sz="2600" b="1" dirty="0" smtClean="0">
                <a:latin typeface="楷体" panose="02010609060101010101" pitchFamily="49" charset="-122"/>
                <a:cs typeface="+mn-cs"/>
              </a:rPr>
              <a:t>循环节点的嵌套</a:t>
            </a:r>
            <a:endParaRPr lang="en-US" altLang="zh-CN" sz="2600" b="1" dirty="0" smtClean="0">
              <a:latin typeface="楷体" panose="02010609060101010101" pitchFamily="49" charset="-122"/>
              <a:cs typeface="+mn-cs"/>
            </a:endParaRPr>
          </a:p>
          <a:p>
            <a:pPr marL="911225" lvl="2" indent="-514350" eaLnBrk="1" hangingPunct="1">
              <a:lnSpc>
                <a:spcPts val="3200"/>
              </a:lnSpc>
              <a:spcBef>
                <a:spcPts val="0"/>
              </a:spcBef>
              <a:buFont typeface="+mj-lt"/>
              <a:buAutoNum type="arabicPeriod"/>
              <a:defRPr/>
            </a:pPr>
            <a:r>
              <a:rPr lang="zh-CN" altLang="en-US" sz="2600" b="1" dirty="0" smtClean="0">
                <a:latin typeface="楷体" panose="02010609060101010101" pitchFamily="49" charset="-122"/>
                <a:cs typeface="+mn-cs"/>
              </a:rPr>
              <a:t>对最内层循环按照单个循环的测试方法进行测试，把其他外层循环设置为最小值。</a:t>
            </a:r>
            <a:endParaRPr lang="en-US" altLang="zh-CN" sz="2600" b="1" dirty="0" smtClean="0">
              <a:latin typeface="楷体" panose="02010609060101010101" pitchFamily="49" charset="-122"/>
              <a:cs typeface="+mn-cs"/>
            </a:endParaRPr>
          </a:p>
          <a:p>
            <a:pPr marL="911225" lvl="2" indent="-514350" eaLnBrk="1" hangingPunct="1">
              <a:lnSpc>
                <a:spcPts val="3200"/>
              </a:lnSpc>
              <a:spcBef>
                <a:spcPts val="0"/>
              </a:spcBef>
              <a:buFont typeface="+mj-lt"/>
              <a:buAutoNum type="arabicPeriod"/>
              <a:defRPr/>
            </a:pPr>
            <a:r>
              <a:rPr lang="zh-CN" altLang="en-US" sz="2600" b="1" dirty="0" smtClean="0">
                <a:latin typeface="楷体" panose="02010609060101010101" pitchFamily="49" charset="-122"/>
                <a:cs typeface="+mn-cs"/>
              </a:rPr>
              <a:t>逐步外推，对其外面的循环进行测试。测试时保持本次循环的外层循环仍取最小值，而由本层嵌套循环取“典型”值。</a:t>
            </a:r>
            <a:endParaRPr lang="en-US" altLang="zh-CN" sz="2600" b="1" dirty="0" smtClean="0">
              <a:latin typeface="楷体" panose="02010609060101010101" pitchFamily="49" charset="-122"/>
              <a:cs typeface="+mn-cs"/>
            </a:endParaRPr>
          </a:p>
          <a:p>
            <a:pPr marL="911225" lvl="2" indent="-514350" eaLnBrk="1" hangingPunct="1">
              <a:lnSpc>
                <a:spcPts val="3200"/>
              </a:lnSpc>
              <a:spcBef>
                <a:spcPts val="0"/>
              </a:spcBef>
              <a:buFont typeface="+mj-lt"/>
              <a:buAutoNum type="arabicPeriod"/>
              <a:defRPr/>
            </a:pPr>
            <a:r>
              <a:rPr lang="zh-CN" altLang="en-US" sz="2600" b="1" dirty="0" smtClean="0">
                <a:latin typeface="楷体" panose="02010609060101010101" pitchFamily="49" charset="-122"/>
                <a:cs typeface="+mn-cs"/>
              </a:rPr>
              <a:t>反复进行第</a:t>
            </a:r>
            <a:r>
              <a:rPr lang="en-US" altLang="zh-CN" sz="2600" b="1" dirty="0" smtClean="0">
                <a:latin typeface="楷体" panose="02010609060101010101" pitchFamily="49" charset="-122"/>
                <a:cs typeface="+mn-cs"/>
              </a:rPr>
              <a:t>2</a:t>
            </a:r>
            <a:r>
              <a:rPr lang="zh-CN" altLang="en-US" sz="2600" b="1" dirty="0" smtClean="0">
                <a:latin typeface="楷体" panose="02010609060101010101" pitchFamily="49" charset="-122"/>
                <a:cs typeface="+mn-cs"/>
              </a:rPr>
              <a:t>步，向外层循环推进，直到所有循环测试完毕。</a:t>
            </a:r>
            <a:endParaRPr lang="en-US" altLang="zh-CN" sz="2600" b="1" dirty="0" smtClean="0">
              <a:latin typeface="楷体" panose="02010609060101010101" pitchFamily="49" charset="-122"/>
              <a:cs typeface="+mn-cs"/>
            </a:endParaRPr>
          </a:p>
          <a:p>
            <a:pPr marL="396875" lvl="2" indent="0" eaLnBrk="1" hangingPunct="1">
              <a:lnSpc>
                <a:spcPts val="3200"/>
              </a:lnSpc>
              <a:buNone/>
              <a:defRPr/>
            </a:pPr>
            <a:endParaRPr lang="en-US" altLang="zh-CN" sz="2600" b="1" dirty="0" smtClean="0">
              <a:latin typeface="楷体" panose="02010609060101010101" pitchFamily="49" charset="-122"/>
              <a:cs typeface="+mn-cs"/>
            </a:endParaRPr>
          </a:p>
        </p:txBody>
      </p:sp>
    </p:spTree>
    <p:extLst>
      <p:ext uri="{BB962C8B-B14F-4D97-AF65-F5344CB8AC3E}">
        <p14:creationId xmlns:p14="http://schemas.microsoft.com/office/powerpoint/2010/main" val="177769441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34820" name="Rectangle 3"/>
          <p:cNvSpPr>
            <a:spLocks noGrp="1" noChangeArrowheads="1"/>
          </p:cNvSpPr>
          <p:nvPr>
            <p:ph idx="1"/>
          </p:nvPr>
        </p:nvSpPr>
        <p:spPr/>
        <p:txBody>
          <a:bodyPr/>
          <a:lstStyle/>
          <a:p>
            <a:pPr marL="469900" lvl="1" indent="-469900">
              <a:lnSpc>
                <a:spcPts val="3100"/>
              </a:lnSpc>
              <a:spcBef>
                <a:spcPts val="0"/>
              </a:spcBef>
              <a:buFont typeface="Wingdings" pitchFamily="2" charset="2"/>
              <a:buChar char="Ø"/>
              <a:defRPr/>
            </a:pPr>
            <a:r>
              <a:rPr lang="zh-CN" altLang="en-US" sz="3200" dirty="0">
                <a:latin typeface="楷体" panose="02010609060101010101" pitchFamily="49" charset="-122"/>
                <a:cs typeface="+mn-cs"/>
              </a:rPr>
              <a:t>针对多个循环结构的测试</a:t>
            </a:r>
            <a:endParaRPr lang="en-US" altLang="zh-CN" sz="3200" dirty="0">
              <a:latin typeface="楷体" panose="02010609060101010101" pitchFamily="49" charset="-122"/>
              <a:cs typeface="+mn-cs"/>
            </a:endParaRPr>
          </a:p>
          <a:p>
            <a:pPr marL="866775" lvl="2" indent="-469900" eaLnBrk="1" hangingPunct="1">
              <a:lnSpc>
                <a:spcPts val="3100"/>
              </a:lnSpc>
              <a:spcBef>
                <a:spcPts val="0"/>
              </a:spcBef>
              <a:defRPr/>
            </a:pPr>
            <a:r>
              <a:rPr lang="zh-CN" altLang="en-US" sz="2600" b="1" dirty="0" smtClean="0">
                <a:cs typeface="+mn-cs"/>
              </a:rPr>
              <a:t>循环节点的嵌套</a:t>
            </a:r>
            <a:endParaRPr lang="en-US" altLang="zh-CN" sz="2600" b="1" dirty="0" smtClean="0">
              <a:cs typeface="+mn-cs"/>
            </a:endParaRPr>
          </a:p>
          <a:p>
            <a:pPr marL="396875" lvl="2" indent="0" eaLnBrk="1" hangingPunct="1">
              <a:lnSpc>
                <a:spcPts val="3100"/>
              </a:lnSpc>
              <a:spcBef>
                <a:spcPts val="0"/>
              </a:spcBef>
              <a:buNone/>
              <a:defRPr/>
            </a:pPr>
            <a:r>
              <a:rPr lang="zh-CN" altLang="en-US" sz="2600" b="1" dirty="0" smtClean="0">
                <a:cs typeface="+mn-cs"/>
              </a:rPr>
              <a:t>考虑特殊组合：</a:t>
            </a:r>
            <a:endParaRPr lang="en-US" altLang="zh-CN" sz="2600" b="1" dirty="0" smtClean="0">
              <a:cs typeface="+mn-cs"/>
            </a:endParaRPr>
          </a:p>
          <a:p>
            <a:pPr marL="1255713" lvl="3" indent="-469900" eaLnBrk="1" hangingPunct="1">
              <a:lnSpc>
                <a:spcPts val="3100"/>
              </a:lnSpc>
              <a:spcBef>
                <a:spcPts val="0"/>
              </a:spcBef>
              <a:defRPr/>
            </a:pPr>
            <a:r>
              <a:rPr lang="zh-CN" altLang="en-US" sz="2200" b="1" dirty="0" smtClean="0">
                <a:cs typeface="+mn-cs"/>
              </a:rPr>
              <a:t>内层最小循环次数，外层最小循环次数，计算的结果</a:t>
            </a:r>
            <a:endParaRPr lang="en-US" altLang="zh-CN" sz="2200" b="1" dirty="0" smtClean="0">
              <a:cs typeface="+mn-cs"/>
            </a:endParaRPr>
          </a:p>
          <a:p>
            <a:pPr marL="1255713" lvl="3" indent="-469900" eaLnBrk="1" hangingPunct="1">
              <a:lnSpc>
                <a:spcPts val="3100"/>
              </a:lnSpc>
              <a:spcBef>
                <a:spcPts val="0"/>
              </a:spcBef>
              <a:defRPr/>
            </a:pPr>
            <a:r>
              <a:rPr lang="zh-CN" altLang="en-US" sz="2200" b="1" dirty="0" smtClean="0">
                <a:cs typeface="+mn-cs"/>
              </a:rPr>
              <a:t>内层最小循环次数，外层最大循环次数，计算的结果</a:t>
            </a:r>
            <a:endParaRPr lang="en-US" altLang="zh-CN" sz="2200" b="1" dirty="0" smtClean="0">
              <a:cs typeface="+mn-cs"/>
            </a:endParaRPr>
          </a:p>
          <a:p>
            <a:pPr marL="1255713" lvl="3" indent="-469900" eaLnBrk="1" hangingPunct="1">
              <a:lnSpc>
                <a:spcPts val="3100"/>
              </a:lnSpc>
              <a:spcBef>
                <a:spcPts val="0"/>
              </a:spcBef>
              <a:defRPr/>
            </a:pPr>
            <a:r>
              <a:rPr lang="zh-CN" altLang="en-US" sz="2200" b="1" dirty="0" smtClean="0">
                <a:cs typeface="+mn-cs"/>
              </a:rPr>
              <a:t>内层最大循环次数，外层最小循环次数，计算的结果</a:t>
            </a:r>
            <a:endParaRPr lang="en-US" altLang="zh-CN" sz="2200" b="1" dirty="0" smtClean="0">
              <a:cs typeface="+mn-cs"/>
            </a:endParaRPr>
          </a:p>
          <a:p>
            <a:pPr marL="1255713" lvl="3" indent="-469900" eaLnBrk="1" hangingPunct="1">
              <a:lnSpc>
                <a:spcPts val="3100"/>
              </a:lnSpc>
              <a:spcBef>
                <a:spcPts val="0"/>
              </a:spcBef>
              <a:defRPr/>
            </a:pPr>
            <a:r>
              <a:rPr lang="zh-CN" altLang="en-US" sz="2200" b="1" dirty="0" smtClean="0">
                <a:cs typeface="+mn-cs"/>
              </a:rPr>
              <a:t>内层最大循环次数，外层最大循环次数，计算的结果</a:t>
            </a:r>
            <a:endParaRPr lang="en-US" altLang="zh-CN" sz="2200" b="1" dirty="0" smtClean="0">
              <a:cs typeface="+mn-cs"/>
            </a:endParaRPr>
          </a:p>
          <a:p>
            <a:pPr marL="866775" lvl="2" indent="-469900" eaLnBrk="1" hangingPunct="1">
              <a:lnSpc>
                <a:spcPts val="3100"/>
              </a:lnSpc>
              <a:spcBef>
                <a:spcPts val="0"/>
              </a:spcBef>
              <a:defRPr/>
            </a:pPr>
            <a:r>
              <a:rPr lang="zh-CN" altLang="en-US" sz="2600" b="1" dirty="0" smtClean="0">
                <a:cs typeface="+mn-cs"/>
              </a:rPr>
              <a:t>非结构化的循环</a:t>
            </a:r>
            <a:endParaRPr lang="en-US" altLang="zh-CN" sz="2600" b="1" dirty="0" smtClean="0">
              <a:cs typeface="+mn-cs"/>
            </a:endParaRPr>
          </a:p>
          <a:p>
            <a:pPr marL="1255713" lvl="3" indent="-469900" eaLnBrk="1" hangingPunct="1">
              <a:lnSpc>
                <a:spcPts val="3100"/>
              </a:lnSpc>
              <a:spcBef>
                <a:spcPts val="0"/>
              </a:spcBef>
              <a:defRPr/>
            </a:pPr>
            <a:r>
              <a:rPr lang="zh-CN" altLang="en-US" sz="2200" b="1" dirty="0">
                <a:cs typeface="+mn-cs"/>
              </a:rPr>
              <a:t>不予</a:t>
            </a:r>
            <a:r>
              <a:rPr lang="zh-CN" altLang="en-US" sz="2200" b="1" dirty="0" smtClean="0">
                <a:cs typeface="+mn-cs"/>
              </a:rPr>
              <a:t>测试</a:t>
            </a:r>
            <a:endParaRPr lang="en-US" altLang="zh-CN" sz="2200" b="1" dirty="0" smtClean="0">
              <a:cs typeface="+mn-cs"/>
            </a:endParaRPr>
          </a:p>
          <a:p>
            <a:pPr marL="1255713" lvl="3" indent="-469900" eaLnBrk="1" hangingPunct="1">
              <a:lnSpc>
                <a:spcPts val="3100"/>
              </a:lnSpc>
              <a:spcBef>
                <a:spcPts val="0"/>
              </a:spcBef>
              <a:defRPr/>
            </a:pPr>
            <a:r>
              <a:rPr lang="zh-CN" altLang="en-US" sz="2200" b="1" dirty="0" smtClean="0">
                <a:cs typeface="+mn-cs"/>
              </a:rPr>
              <a:t>参照单个循环体的测试原则进行测试，兼顾特殊组合</a:t>
            </a:r>
            <a:endParaRPr lang="en-US" altLang="zh-CN" sz="2200" b="1" dirty="0">
              <a:cs typeface="+mn-cs"/>
            </a:endParaRPr>
          </a:p>
        </p:txBody>
      </p:sp>
    </p:spTree>
    <p:extLst>
      <p:ext uri="{BB962C8B-B14F-4D97-AF65-F5344CB8AC3E}">
        <p14:creationId xmlns:p14="http://schemas.microsoft.com/office/powerpoint/2010/main" val="7702595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118788" name="Rectangle 3"/>
          <p:cNvSpPr>
            <a:spLocks noGrp="1" noChangeArrowheads="1"/>
          </p:cNvSpPr>
          <p:nvPr>
            <p:ph idx="1"/>
          </p:nvPr>
        </p:nvSpPr>
        <p:spPr/>
        <p:txBody>
          <a:bodyPr/>
          <a:lstStyle/>
          <a:p>
            <a:pPr eaLnBrk="1" hangingPunct="1">
              <a:lnSpc>
                <a:spcPts val="4500"/>
              </a:lnSpc>
              <a:spcBef>
                <a:spcPts val="0"/>
              </a:spcBef>
            </a:pPr>
            <a:r>
              <a:rPr lang="zh-CN" altLang="en-US" sz="3400" b="1" dirty="0" smtClean="0"/>
              <a:t>测试用例设计</a:t>
            </a:r>
            <a:endParaRPr lang="en-US" altLang="zh-CN" sz="3400" b="1" dirty="0" smtClean="0"/>
          </a:p>
          <a:p>
            <a:pPr lvl="1" eaLnBrk="1" hangingPunct="1">
              <a:lnSpc>
                <a:spcPts val="4500"/>
              </a:lnSpc>
              <a:spcBef>
                <a:spcPts val="0"/>
              </a:spcBef>
            </a:pPr>
            <a:r>
              <a:rPr lang="zh-CN" altLang="en-US" sz="3100" b="1" dirty="0" smtClean="0"/>
              <a:t>循环结构的分类</a:t>
            </a:r>
            <a:endParaRPr lang="en-US" altLang="zh-CN" sz="3100" b="1" dirty="0" smtClean="0"/>
          </a:p>
          <a:p>
            <a:pPr lvl="1" eaLnBrk="1" hangingPunct="1">
              <a:lnSpc>
                <a:spcPts val="4500"/>
              </a:lnSpc>
              <a:spcBef>
                <a:spcPts val="0"/>
              </a:spcBef>
            </a:pPr>
            <a:r>
              <a:rPr lang="zh-CN" altLang="en-US" sz="3100" b="1" dirty="0" smtClean="0"/>
              <a:t>测试难点</a:t>
            </a:r>
            <a:endParaRPr lang="en-US" altLang="zh-CN" sz="3100" b="1" dirty="0" smtClean="0"/>
          </a:p>
          <a:p>
            <a:pPr lvl="1" eaLnBrk="1" hangingPunct="1">
              <a:lnSpc>
                <a:spcPts val="4500"/>
              </a:lnSpc>
              <a:spcBef>
                <a:spcPts val="0"/>
              </a:spcBef>
            </a:pPr>
            <a:r>
              <a:rPr lang="zh-CN" altLang="en-US" sz="3100" b="1" dirty="0" smtClean="0"/>
              <a:t>针对单个循环节点循环次数的测试</a:t>
            </a:r>
            <a:endParaRPr lang="en-US" altLang="zh-CN" sz="3100" b="1" dirty="0" smtClean="0"/>
          </a:p>
          <a:p>
            <a:pPr lvl="1" eaLnBrk="1" hangingPunct="1">
              <a:lnSpc>
                <a:spcPts val="4500"/>
              </a:lnSpc>
              <a:spcBef>
                <a:spcPts val="0"/>
              </a:spcBef>
            </a:pPr>
            <a:r>
              <a:rPr lang="zh-CN" altLang="en-US" sz="3100" b="1" dirty="0" smtClean="0"/>
              <a:t>针对多个循环节点循环过程的测试</a:t>
            </a:r>
            <a:endParaRPr lang="en-US" altLang="zh-CN" sz="3100" b="1" dirty="0" smtClean="0"/>
          </a:p>
          <a:p>
            <a:pPr lvl="1" eaLnBrk="1" hangingPunct="1">
              <a:lnSpc>
                <a:spcPts val="4500"/>
              </a:lnSpc>
              <a:spcBef>
                <a:spcPts val="0"/>
              </a:spcBef>
            </a:pPr>
            <a:r>
              <a:rPr lang="zh-CN" altLang="en-US" sz="3100" b="1" dirty="0" smtClean="0">
                <a:solidFill>
                  <a:srgbClr val="0000FF"/>
                </a:solidFill>
              </a:rPr>
              <a:t>针对多个循环结构的测试</a:t>
            </a:r>
          </a:p>
        </p:txBody>
      </p:sp>
    </p:spTree>
    <p:extLst>
      <p:ext uri="{BB962C8B-B14F-4D97-AF65-F5344CB8AC3E}">
        <p14:creationId xmlns:p14="http://schemas.microsoft.com/office/powerpoint/2010/main" val="5539946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117764" name="Rectangle 3"/>
          <p:cNvSpPr>
            <a:spLocks noGrp="1" noChangeArrowheads="1"/>
          </p:cNvSpPr>
          <p:nvPr>
            <p:ph idx="1"/>
          </p:nvPr>
        </p:nvSpPr>
        <p:spPr/>
        <p:txBody>
          <a:bodyPr/>
          <a:lstStyle/>
          <a:p>
            <a:pPr eaLnBrk="1" hangingPunct="1">
              <a:spcBef>
                <a:spcPts val="0"/>
              </a:spcBef>
            </a:pPr>
            <a:r>
              <a:rPr lang="zh-CN" altLang="en-US" sz="3200" b="1" dirty="0" smtClean="0"/>
              <a:t>针对多个循环节点循环过程的测试</a:t>
            </a:r>
            <a:endParaRPr lang="en-US" altLang="zh-CN" sz="3200" b="1" dirty="0" smtClean="0"/>
          </a:p>
          <a:p>
            <a:pPr lvl="1" eaLnBrk="1" hangingPunct="1">
              <a:spcBef>
                <a:spcPts val="0"/>
              </a:spcBef>
            </a:pPr>
            <a:r>
              <a:rPr lang="zh-CN" altLang="en-US" b="1" dirty="0" smtClean="0"/>
              <a:t>循环的初始化</a:t>
            </a:r>
            <a:endParaRPr lang="en-US" altLang="zh-CN" b="1" dirty="0" smtClean="0"/>
          </a:p>
          <a:p>
            <a:pPr lvl="1" eaLnBrk="1" hangingPunct="1">
              <a:spcBef>
                <a:spcPts val="0"/>
              </a:spcBef>
            </a:pPr>
            <a:r>
              <a:rPr lang="zh-CN" altLang="en-US" b="1" dirty="0" smtClean="0"/>
              <a:t>循环的迭代</a:t>
            </a:r>
            <a:endParaRPr lang="en-US" altLang="zh-CN" b="1" dirty="0" smtClean="0"/>
          </a:p>
          <a:p>
            <a:pPr lvl="1" eaLnBrk="1" hangingPunct="1">
              <a:spcBef>
                <a:spcPts val="0"/>
              </a:spcBef>
            </a:pPr>
            <a:r>
              <a:rPr lang="zh-CN" altLang="en-US" b="1" dirty="0" smtClean="0"/>
              <a:t>循环的终止</a:t>
            </a:r>
          </a:p>
        </p:txBody>
      </p:sp>
    </p:spTree>
    <p:extLst>
      <p:ext uri="{BB962C8B-B14F-4D97-AF65-F5344CB8AC3E}">
        <p14:creationId xmlns:p14="http://schemas.microsoft.com/office/powerpoint/2010/main" val="3495499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0" hangingPunct="0"/>
            <a:r>
              <a:rPr lang="zh-CN" altLang="en-US" dirty="0" smtClean="0"/>
              <a:t>第</a:t>
            </a:r>
            <a:r>
              <a:rPr lang="en-US" altLang="zh-CN" dirty="0" smtClean="0"/>
              <a:t>5</a:t>
            </a:r>
            <a:r>
              <a:rPr lang="zh-CN" altLang="en-US" dirty="0" smtClean="0"/>
              <a:t>章  白盒</a:t>
            </a:r>
            <a:r>
              <a:rPr lang="zh-CN" altLang="en-US" dirty="0"/>
              <a:t>测试技术</a:t>
            </a:r>
          </a:p>
        </p:txBody>
      </p:sp>
      <p:sp>
        <p:nvSpPr>
          <p:cNvPr id="4100" name="Rectangle 3"/>
          <p:cNvSpPr>
            <a:spLocks noGrp="1" noChangeArrowheads="1"/>
          </p:cNvSpPr>
          <p:nvPr>
            <p:ph idx="1"/>
          </p:nvPr>
        </p:nvSpPr>
        <p:spPr/>
        <p:txBody>
          <a:bodyPr/>
          <a:lstStyle/>
          <a:p>
            <a:pPr eaLnBrk="1" hangingPunct="1"/>
            <a:r>
              <a:rPr lang="zh-CN" altLang="en-US" sz="3400" b="1" dirty="0" smtClean="0"/>
              <a:t>本章重点</a:t>
            </a:r>
          </a:p>
          <a:p>
            <a:pPr lvl="1" eaLnBrk="1" hangingPunct="1"/>
            <a:r>
              <a:rPr lang="zh-CN" altLang="en-US" sz="3100" b="1" dirty="0" smtClean="0"/>
              <a:t>对循环的测试</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88068" name="Rectangle 3"/>
          <p:cNvSpPr>
            <a:spLocks noGrp="1" noChangeArrowheads="1"/>
          </p:cNvSpPr>
          <p:nvPr>
            <p:ph idx="1"/>
          </p:nvPr>
        </p:nvSpPr>
        <p:spPr>
          <a:xfrm>
            <a:off x="521550" y="897564"/>
            <a:ext cx="8001000" cy="3456384"/>
          </a:xfrm>
        </p:spPr>
        <p:txBody>
          <a:bodyPr/>
          <a:lstStyle/>
          <a:p>
            <a:pPr eaLnBrk="1" hangingPunct="1">
              <a:lnSpc>
                <a:spcPts val="3500"/>
              </a:lnSpc>
              <a:spcBef>
                <a:spcPts val="0"/>
              </a:spcBef>
            </a:pPr>
            <a:r>
              <a:rPr lang="zh-CN" altLang="en-US" sz="3400" b="1" dirty="0" smtClean="0"/>
              <a:t>小结</a:t>
            </a:r>
            <a:endParaRPr lang="en-US" altLang="zh-CN" sz="3400" b="1" dirty="0" smtClean="0"/>
          </a:p>
          <a:p>
            <a:pPr lvl="1" eaLnBrk="1" hangingPunct="1">
              <a:lnSpc>
                <a:spcPts val="3500"/>
              </a:lnSpc>
              <a:spcBef>
                <a:spcPts val="0"/>
              </a:spcBef>
            </a:pPr>
            <a:r>
              <a:rPr lang="zh-CN" altLang="en-US" b="1" dirty="0" smtClean="0"/>
              <a:t>对循环的测试一方面是对测试过程进行静态检查，另一方面是通过控制循环边界来观察执行结果是否与预期输出保持一致</a:t>
            </a:r>
            <a:endParaRPr lang="en-US" altLang="zh-CN" b="1" dirty="0" smtClean="0"/>
          </a:p>
          <a:p>
            <a:pPr lvl="1" eaLnBrk="1" hangingPunct="1">
              <a:lnSpc>
                <a:spcPts val="3500"/>
              </a:lnSpc>
              <a:spcBef>
                <a:spcPts val="0"/>
              </a:spcBef>
            </a:pPr>
            <a:r>
              <a:rPr lang="zh-CN" altLang="en-US" b="1" dirty="0" smtClean="0"/>
              <a:t>对循环的测试重点在于观察循环过程是否符合设计，并不考虑循环体所涉及的相关变量所反映的结果有何实质含义，事实上，这也是所有白盒测试方法的局限所在</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493658" y="1946832"/>
            <a:ext cx="6000750" cy="1326996"/>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42014324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1684" name="Rectangle 3"/>
          <p:cNvSpPr>
            <a:spLocks noGrp="1" noChangeArrowheads="1"/>
          </p:cNvSpPr>
          <p:nvPr>
            <p:ph idx="1"/>
          </p:nvPr>
        </p:nvSpPr>
        <p:spPr/>
        <p:txBody>
          <a:bodyPr/>
          <a:lstStyle/>
          <a:p>
            <a:pPr eaLnBrk="1" hangingPunct="1"/>
            <a:r>
              <a:rPr lang="zh-CN" altLang="en-US" sz="3200" b="1" dirty="0" smtClean="0"/>
              <a:t>基本原理</a:t>
            </a:r>
            <a:endParaRPr lang="en-US" altLang="zh-CN" sz="3200" b="1" dirty="0" smtClean="0"/>
          </a:p>
          <a:p>
            <a:pPr marL="0" indent="0" eaLnBrk="1" hangingPunct="1">
              <a:buNone/>
            </a:pPr>
            <a:r>
              <a:rPr lang="en-US" altLang="zh-CN" sz="3200" b="1" dirty="0" smtClean="0"/>
              <a:t>	</a:t>
            </a:r>
            <a:r>
              <a:rPr lang="zh-CN" altLang="en-US" sz="3200" b="1" dirty="0" smtClean="0"/>
              <a:t>重点</a:t>
            </a:r>
            <a:r>
              <a:rPr lang="zh-CN" altLang="en-US" sz="3200" b="1" dirty="0" smtClean="0"/>
              <a:t>关注循环的过程正确性，即在循环的</a:t>
            </a:r>
            <a:r>
              <a:rPr lang="zh-CN" altLang="en-US" sz="3200" b="1" dirty="0" smtClean="0">
                <a:solidFill>
                  <a:srgbClr val="FF0000"/>
                </a:solidFill>
              </a:rPr>
              <a:t>边界</a:t>
            </a:r>
            <a:r>
              <a:rPr lang="zh-CN" altLang="en-US" sz="3200" b="1" dirty="0" smtClean="0"/>
              <a:t>和运行界限内对循环体的</a:t>
            </a:r>
            <a:r>
              <a:rPr lang="zh-CN" altLang="en-US" sz="3200" b="1" dirty="0" smtClean="0">
                <a:solidFill>
                  <a:srgbClr val="FF0000"/>
                </a:solidFill>
              </a:rPr>
              <a:t>执行过程</a:t>
            </a:r>
            <a:r>
              <a:rPr lang="zh-CN" altLang="en-US" sz="3200" b="1" dirty="0" smtClean="0"/>
              <a:t>进行测试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2708" name="Rectangle 3"/>
          <p:cNvSpPr>
            <a:spLocks noGrp="1" noChangeArrowheads="1"/>
          </p:cNvSpPr>
          <p:nvPr>
            <p:ph idx="1"/>
          </p:nvPr>
        </p:nvSpPr>
        <p:spPr/>
        <p:txBody>
          <a:bodyPr/>
          <a:lstStyle/>
          <a:p>
            <a:pPr eaLnBrk="1" hangingPunct="1">
              <a:lnSpc>
                <a:spcPts val="4600"/>
              </a:lnSpc>
              <a:spcBef>
                <a:spcPts val="0"/>
              </a:spcBef>
            </a:pPr>
            <a:r>
              <a:rPr lang="zh-CN" altLang="en-US" sz="3400" b="1" dirty="0" smtClean="0"/>
              <a:t>测试用例设计</a:t>
            </a:r>
            <a:endParaRPr lang="en-US" altLang="zh-CN" sz="3400" b="1" dirty="0" smtClean="0"/>
          </a:p>
          <a:p>
            <a:pPr lvl="1" eaLnBrk="1" hangingPunct="1">
              <a:lnSpc>
                <a:spcPts val="4600"/>
              </a:lnSpc>
              <a:spcBef>
                <a:spcPts val="0"/>
              </a:spcBef>
            </a:pPr>
            <a:r>
              <a:rPr lang="zh-CN" altLang="en-US" sz="3100" b="1" dirty="0" smtClean="0">
                <a:solidFill>
                  <a:srgbClr val="0000FF"/>
                </a:solidFill>
              </a:rPr>
              <a:t>循环结构的分类</a:t>
            </a:r>
            <a:endParaRPr lang="en-US" altLang="zh-CN" sz="3100" b="1" dirty="0" smtClean="0">
              <a:solidFill>
                <a:srgbClr val="0000FF"/>
              </a:solidFill>
            </a:endParaRPr>
          </a:p>
          <a:p>
            <a:pPr lvl="1" eaLnBrk="1" hangingPunct="1">
              <a:lnSpc>
                <a:spcPts val="4600"/>
              </a:lnSpc>
              <a:spcBef>
                <a:spcPts val="0"/>
              </a:spcBef>
            </a:pPr>
            <a:r>
              <a:rPr lang="zh-CN" altLang="en-US" sz="3100" b="1" dirty="0" smtClean="0"/>
              <a:t>测试难点</a:t>
            </a:r>
            <a:endParaRPr lang="en-US" altLang="zh-CN" sz="3100" b="1" dirty="0" smtClean="0"/>
          </a:p>
          <a:p>
            <a:pPr lvl="1" eaLnBrk="1" hangingPunct="1">
              <a:lnSpc>
                <a:spcPts val="4600"/>
              </a:lnSpc>
              <a:spcBef>
                <a:spcPts val="0"/>
              </a:spcBef>
            </a:pPr>
            <a:r>
              <a:rPr lang="zh-CN" altLang="en-US" sz="3100" b="1" dirty="0" smtClean="0"/>
              <a:t>针对单个循环节点循环次数的测试</a:t>
            </a:r>
            <a:endParaRPr lang="en-US" altLang="zh-CN" sz="3100" b="1" dirty="0" smtClean="0"/>
          </a:p>
          <a:p>
            <a:pPr lvl="1" eaLnBrk="1" hangingPunct="1">
              <a:lnSpc>
                <a:spcPts val="4600"/>
              </a:lnSpc>
              <a:spcBef>
                <a:spcPts val="0"/>
              </a:spcBef>
            </a:pPr>
            <a:r>
              <a:rPr lang="zh-CN" altLang="en-US" sz="3100" b="1" dirty="0" smtClean="0"/>
              <a:t>针对</a:t>
            </a:r>
            <a:r>
              <a:rPr lang="zh-CN" altLang="en-US" sz="3100" b="1" dirty="0"/>
              <a:t>单</a:t>
            </a:r>
            <a:r>
              <a:rPr lang="zh-CN" altLang="en-US" sz="3100" b="1" dirty="0" smtClean="0"/>
              <a:t>个循环节点循环过程的测试</a:t>
            </a:r>
            <a:endParaRPr lang="en-US" altLang="zh-CN" sz="3100" b="1" dirty="0" smtClean="0"/>
          </a:p>
          <a:p>
            <a:pPr lvl="1" eaLnBrk="1" hangingPunct="1">
              <a:lnSpc>
                <a:spcPts val="4600"/>
              </a:lnSpc>
              <a:spcBef>
                <a:spcPts val="0"/>
              </a:spcBef>
            </a:pPr>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34820" name="Rectangle 3"/>
          <p:cNvSpPr>
            <a:spLocks noGrp="1" noChangeArrowheads="1"/>
          </p:cNvSpPr>
          <p:nvPr>
            <p:ph idx="1"/>
          </p:nvPr>
        </p:nvSpPr>
        <p:spPr/>
        <p:txBody>
          <a:bodyPr/>
          <a:lstStyle/>
          <a:p>
            <a:pPr marL="469900" lvl="1" indent="-469900" eaLnBrk="1" hangingPunct="1">
              <a:buFont typeface="Wingdings" panose="05000000000000000000" pitchFamily="2" charset="2"/>
              <a:buChar char="Ø"/>
              <a:defRPr/>
            </a:pPr>
            <a:r>
              <a:rPr lang="zh-CN" altLang="en-US" sz="3400" b="1" dirty="0" smtClean="0">
                <a:cs typeface="+mn-cs"/>
              </a:rPr>
              <a:t>循环结构的分类</a:t>
            </a:r>
            <a:endParaRPr lang="en-US" altLang="zh-CN" sz="3400" b="1" dirty="0" smtClean="0">
              <a:cs typeface="+mn-cs"/>
            </a:endParaRPr>
          </a:p>
        </p:txBody>
      </p:sp>
      <p:pic>
        <p:nvPicPr>
          <p:cNvPr id="73734" name="Picture 2" descr="5t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80" y="1928814"/>
            <a:ext cx="8426450" cy="246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4756" name="Rectangle 3"/>
          <p:cNvSpPr>
            <a:spLocks noGrp="1" noChangeArrowheads="1"/>
          </p:cNvSpPr>
          <p:nvPr>
            <p:ph idx="1"/>
          </p:nvPr>
        </p:nvSpPr>
        <p:spPr/>
        <p:txBody>
          <a:bodyPr/>
          <a:lstStyle/>
          <a:p>
            <a:pPr eaLnBrk="1" hangingPunct="1">
              <a:lnSpc>
                <a:spcPts val="4400"/>
              </a:lnSpc>
              <a:spcBef>
                <a:spcPts val="0"/>
              </a:spcBef>
            </a:pPr>
            <a:r>
              <a:rPr lang="zh-CN" altLang="en-US" sz="3400" b="1" dirty="0" smtClean="0"/>
              <a:t>测试用例设计</a:t>
            </a:r>
            <a:endParaRPr lang="en-US" altLang="zh-CN" sz="3400" b="1" dirty="0" smtClean="0"/>
          </a:p>
          <a:p>
            <a:pPr lvl="1" eaLnBrk="1" hangingPunct="1">
              <a:lnSpc>
                <a:spcPts val="4400"/>
              </a:lnSpc>
              <a:spcBef>
                <a:spcPts val="0"/>
              </a:spcBef>
            </a:pPr>
            <a:r>
              <a:rPr lang="zh-CN" altLang="en-US" sz="3100" b="1" dirty="0" smtClean="0"/>
              <a:t>循环结构的分类</a:t>
            </a:r>
            <a:endParaRPr lang="en-US" altLang="zh-CN" sz="3100" b="1" dirty="0" smtClean="0"/>
          </a:p>
          <a:p>
            <a:pPr lvl="1" eaLnBrk="1" hangingPunct="1">
              <a:lnSpc>
                <a:spcPts val="4400"/>
              </a:lnSpc>
              <a:spcBef>
                <a:spcPts val="0"/>
              </a:spcBef>
            </a:pPr>
            <a:r>
              <a:rPr lang="zh-CN" altLang="en-US" sz="3100" b="1" dirty="0" smtClean="0">
                <a:solidFill>
                  <a:srgbClr val="0000FF"/>
                </a:solidFill>
              </a:rPr>
              <a:t>测试难点</a:t>
            </a:r>
            <a:endParaRPr lang="en-US" altLang="zh-CN" sz="3100" b="1" dirty="0" smtClean="0">
              <a:solidFill>
                <a:srgbClr val="0000FF"/>
              </a:solidFill>
            </a:endParaRPr>
          </a:p>
          <a:p>
            <a:pPr lvl="1" eaLnBrk="1" hangingPunct="1">
              <a:lnSpc>
                <a:spcPts val="4400"/>
              </a:lnSpc>
              <a:spcBef>
                <a:spcPts val="0"/>
              </a:spcBef>
            </a:pPr>
            <a:r>
              <a:rPr lang="zh-CN" altLang="en-US" sz="3100" b="1" dirty="0" smtClean="0"/>
              <a:t>针对单个循环节点循环次数的测试</a:t>
            </a:r>
            <a:endParaRPr lang="en-US" altLang="zh-CN" sz="3100" b="1" dirty="0" smtClean="0"/>
          </a:p>
          <a:p>
            <a:pPr lvl="1" eaLnBrk="1" hangingPunct="1">
              <a:lnSpc>
                <a:spcPts val="4400"/>
              </a:lnSpc>
              <a:spcBef>
                <a:spcPts val="0"/>
              </a:spcBef>
            </a:pPr>
            <a:r>
              <a:rPr lang="zh-CN" altLang="en-US" sz="3100" b="1" dirty="0" smtClean="0"/>
              <a:t>针对单个循环节点循环过程的测试</a:t>
            </a:r>
            <a:endParaRPr lang="en-US" altLang="zh-CN" sz="3100" b="1" dirty="0" smtClean="0"/>
          </a:p>
          <a:p>
            <a:pPr lvl="1" eaLnBrk="1" hangingPunct="1">
              <a:lnSpc>
                <a:spcPts val="4400"/>
              </a:lnSpc>
              <a:spcBef>
                <a:spcPts val="0"/>
              </a:spcBef>
            </a:pPr>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5780" name="Rectangle 3"/>
          <p:cNvSpPr>
            <a:spLocks noGrp="1" noChangeArrowheads="1"/>
          </p:cNvSpPr>
          <p:nvPr>
            <p:ph idx="1"/>
          </p:nvPr>
        </p:nvSpPr>
        <p:spPr/>
        <p:txBody>
          <a:bodyPr/>
          <a:lstStyle/>
          <a:p>
            <a:pPr eaLnBrk="1" hangingPunct="1">
              <a:lnSpc>
                <a:spcPts val="4080"/>
              </a:lnSpc>
              <a:spcBef>
                <a:spcPts val="0"/>
              </a:spcBef>
            </a:pPr>
            <a:r>
              <a:rPr lang="zh-CN" altLang="en-US" sz="3400" b="1" dirty="0" smtClean="0"/>
              <a:t>测试难点</a:t>
            </a:r>
            <a:endParaRPr lang="en-US" altLang="zh-CN" sz="3400" b="1" dirty="0" smtClean="0"/>
          </a:p>
          <a:p>
            <a:pPr lvl="1">
              <a:lnSpc>
                <a:spcPts val="4080"/>
              </a:lnSpc>
              <a:spcBef>
                <a:spcPts val="0"/>
              </a:spcBef>
            </a:pPr>
            <a:r>
              <a:rPr lang="zh-CN" altLang="en-US" b="1" dirty="0" smtClean="0"/>
              <a:t>对于单个循环节点，如何结合循环次数的边界进行测试</a:t>
            </a:r>
          </a:p>
          <a:p>
            <a:pPr lvl="1">
              <a:lnSpc>
                <a:spcPts val="4080"/>
              </a:lnSpc>
              <a:spcBef>
                <a:spcPts val="0"/>
              </a:spcBef>
            </a:pPr>
            <a:r>
              <a:rPr lang="zh-CN" altLang="en-US" b="1" dirty="0" smtClean="0"/>
              <a:t>对于单个循环节点，如何设计测试用例来保证循环的完整性</a:t>
            </a:r>
          </a:p>
          <a:p>
            <a:pPr lvl="1">
              <a:lnSpc>
                <a:spcPts val="4080"/>
              </a:lnSpc>
              <a:spcBef>
                <a:spcPts val="0"/>
              </a:spcBef>
            </a:pPr>
            <a:r>
              <a:rPr lang="zh-CN" altLang="en-US" b="1" dirty="0" smtClean="0"/>
              <a:t>对于串联的循环节点，如何保证测试的全面性</a:t>
            </a:r>
          </a:p>
          <a:p>
            <a:pPr lvl="1">
              <a:lnSpc>
                <a:spcPts val="4080"/>
              </a:lnSpc>
              <a:spcBef>
                <a:spcPts val="0"/>
              </a:spcBef>
            </a:pPr>
            <a:r>
              <a:rPr lang="zh-CN" altLang="en-US" b="1" dirty="0" smtClean="0"/>
              <a:t>对于非结构化的循环，如何进行测试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6804" name="Rectangle 3"/>
          <p:cNvSpPr>
            <a:spLocks noGrp="1" noChangeArrowheads="1"/>
          </p:cNvSpPr>
          <p:nvPr>
            <p:ph idx="1"/>
          </p:nvPr>
        </p:nvSpPr>
        <p:spPr/>
        <p:txBody>
          <a:bodyPr/>
          <a:lstStyle/>
          <a:p>
            <a:pPr eaLnBrk="1" hangingPunct="1">
              <a:lnSpc>
                <a:spcPts val="4400"/>
              </a:lnSpc>
              <a:spcBef>
                <a:spcPts val="0"/>
              </a:spcBef>
            </a:pPr>
            <a:r>
              <a:rPr lang="zh-CN" altLang="en-US" sz="3400" b="1" dirty="0" smtClean="0"/>
              <a:t>测试用例设计</a:t>
            </a:r>
            <a:endParaRPr lang="en-US" altLang="zh-CN" sz="3400" b="1" dirty="0" smtClean="0"/>
          </a:p>
          <a:p>
            <a:pPr lvl="1" eaLnBrk="1" hangingPunct="1">
              <a:lnSpc>
                <a:spcPts val="4400"/>
              </a:lnSpc>
              <a:spcBef>
                <a:spcPts val="0"/>
              </a:spcBef>
            </a:pPr>
            <a:r>
              <a:rPr lang="zh-CN" altLang="en-US" sz="3100" b="1" dirty="0" smtClean="0"/>
              <a:t>循环结构的分类</a:t>
            </a:r>
            <a:endParaRPr lang="en-US" altLang="zh-CN" sz="3100" b="1" dirty="0" smtClean="0"/>
          </a:p>
          <a:p>
            <a:pPr lvl="1" eaLnBrk="1" hangingPunct="1">
              <a:lnSpc>
                <a:spcPts val="4400"/>
              </a:lnSpc>
              <a:spcBef>
                <a:spcPts val="0"/>
              </a:spcBef>
            </a:pPr>
            <a:r>
              <a:rPr lang="zh-CN" altLang="en-US" sz="3100" b="1" dirty="0" smtClean="0"/>
              <a:t>测试难点</a:t>
            </a:r>
            <a:endParaRPr lang="en-US" altLang="zh-CN" sz="3100" b="1" dirty="0" smtClean="0"/>
          </a:p>
          <a:p>
            <a:pPr lvl="1" eaLnBrk="1" hangingPunct="1">
              <a:lnSpc>
                <a:spcPts val="4400"/>
              </a:lnSpc>
              <a:spcBef>
                <a:spcPts val="0"/>
              </a:spcBef>
            </a:pPr>
            <a:r>
              <a:rPr lang="zh-CN" altLang="en-US" sz="3100" b="1" dirty="0" smtClean="0">
                <a:solidFill>
                  <a:srgbClr val="0000FF"/>
                </a:solidFill>
              </a:rPr>
              <a:t>针对单个循环节点循环次数的测试</a:t>
            </a:r>
            <a:endParaRPr lang="en-US" altLang="zh-CN" sz="3100" b="1" dirty="0" smtClean="0">
              <a:solidFill>
                <a:srgbClr val="0000FF"/>
              </a:solidFill>
            </a:endParaRPr>
          </a:p>
          <a:p>
            <a:pPr lvl="1" eaLnBrk="1" hangingPunct="1">
              <a:lnSpc>
                <a:spcPts val="4400"/>
              </a:lnSpc>
              <a:spcBef>
                <a:spcPts val="0"/>
              </a:spcBef>
            </a:pPr>
            <a:r>
              <a:rPr lang="zh-CN" altLang="en-US" sz="3100" b="1" dirty="0" smtClean="0"/>
              <a:t>针对单个循环节点循环过程的测试</a:t>
            </a:r>
            <a:endParaRPr lang="en-US" altLang="zh-CN" sz="3100" b="1" dirty="0" smtClean="0"/>
          </a:p>
          <a:p>
            <a:pPr lvl="1" eaLnBrk="1" hangingPunct="1">
              <a:lnSpc>
                <a:spcPts val="4400"/>
              </a:lnSpc>
              <a:spcBef>
                <a:spcPts val="0"/>
              </a:spcBef>
            </a:pPr>
            <a:r>
              <a:rPr lang="zh-CN" altLang="en-US" sz="3100" b="1" dirty="0" smtClean="0"/>
              <a:t>针对多个循环结构的测试</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algn="ctr" eaLnBrk="0" hangingPunct="0"/>
            <a:r>
              <a:rPr lang="en-US" altLang="zh-CN" dirty="0"/>
              <a:t>5.5 </a:t>
            </a:r>
            <a:r>
              <a:rPr lang="zh-CN" altLang="en-US" dirty="0"/>
              <a:t>对循环的测试</a:t>
            </a:r>
          </a:p>
        </p:txBody>
      </p:sp>
      <p:sp>
        <p:nvSpPr>
          <p:cNvPr id="77828" name="Rectangle 3"/>
          <p:cNvSpPr>
            <a:spLocks noGrp="1" noChangeArrowheads="1"/>
          </p:cNvSpPr>
          <p:nvPr>
            <p:ph idx="1"/>
          </p:nvPr>
        </p:nvSpPr>
        <p:spPr/>
        <p:txBody>
          <a:bodyPr/>
          <a:lstStyle/>
          <a:p>
            <a:pPr eaLnBrk="1" hangingPunct="1">
              <a:lnSpc>
                <a:spcPts val="4080"/>
              </a:lnSpc>
              <a:spcBef>
                <a:spcPts val="0"/>
              </a:spcBef>
            </a:pPr>
            <a:r>
              <a:rPr lang="zh-CN" altLang="en-US" sz="3400" b="1" dirty="0" smtClean="0"/>
              <a:t>针对单个循环节点循环次数的测试</a:t>
            </a:r>
            <a:endParaRPr lang="en-US" altLang="zh-CN" sz="3400" b="1" dirty="0" smtClean="0"/>
          </a:p>
          <a:p>
            <a:pPr lvl="1">
              <a:lnSpc>
                <a:spcPts val="4080"/>
              </a:lnSpc>
              <a:spcBef>
                <a:spcPts val="0"/>
              </a:spcBef>
            </a:pPr>
            <a:r>
              <a:rPr lang="zh-CN" altLang="en-US" b="1" dirty="0" smtClean="0"/>
              <a:t>循环</a:t>
            </a:r>
            <a:r>
              <a:rPr lang="en-US" altLang="en-US" b="1" dirty="0" smtClean="0"/>
              <a:t>0</a:t>
            </a:r>
            <a:r>
              <a:rPr lang="zh-CN" altLang="en-US" b="1" dirty="0" smtClean="0"/>
              <a:t>次</a:t>
            </a:r>
            <a:r>
              <a:rPr lang="en-US" altLang="en-US" b="1" dirty="0" smtClean="0"/>
              <a:t>(</a:t>
            </a:r>
            <a:r>
              <a:rPr lang="zh-CN" altLang="en-US" b="1" dirty="0" smtClean="0"/>
              <a:t>即不执行循环体</a:t>
            </a:r>
            <a:r>
              <a:rPr lang="en-US" altLang="en-US" b="1" dirty="0" smtClean="0"/>
              <a:t>)</a:t>
            </a:r>
            <a:r>
              <a:rPr lang="zh-CN" altLang="en-US" b="1" dirty="0" smtClean="0"/>
              <a:t>；</a:t>
            </a:r>
          </a:p>
          <a:p>
            <a:pPr lvl="1">
              <a:lnSpc>
                <a:spcPts val="4080"/>
              </a:lnSpc>
              <a:spcBef>
                <a:spcPts val="0"/>
              </a:spcBef>
            </a:pPr>
            <a:r>
              <a:rPr lang="zh-CN" altLang="en-US" b="1" dirty="0" smtClean="0"/>
              <a:t>循环</a:t>
            </a:r>
            <a:r>
              <a:rPr lang="en-US" altLang="en-US" b="1" dirty="0" smtClean="0"/>
              <a:t>1</a:t>
            </a:r>
            <a:r>
              <a:rPr lang="zh-CN" altLang="en-US" b="1" dirty="0" smtClean="0"/>
              <a:t>次；</a:t>
            </a:r>
          </a:p>
          <a:p>
            <a:pPr lvl="1">
              <a:lnSpc>
                <a:spcPts val="4080"/>
              </a:lnSpc>
              <a:spcBef>
                <a:spcPts val="0"/>
              </a:spcBef>
            </a:pPr>
            <a:r>
              <a:rPr lang="zh-CN" altLang="en-US" b="1" dirty="0" smtClean="0"/>
              <a:t>循环</a:t>
            </a:r>
            <a:r>
              <a:rPr lang="en-US" altLang="en-US" b="1" dirty="0" smtClean="0"/>
              <a:t>2</a:t>
            </a:r>
            <a:r>
              <a:rPr lang="zh-CN" altLang="en-US" b="1" dirty="0" smtClean="0"/>
              <a:t>次；</a:t>
            </a:r>
          </a:p>
          <a:p>
            <a:pPr lvl="1">
              <a:lnSpc>
                <a:spcPts val="4080"/>
              </a:lnSpc>
              <a:spcBef>
                <a:spcPts val="0"/>
              </a:spcBef>
            </a:pPr>
            <a:r>
              <a:rPr lang="zh-CN" altLang="en-US" b="1" dirty="0" smtClean="0"/>
              <a:t>循环</a:t>
            </a:r>
            <a:r>
              <a:rPr lang="en-US" altLang="zh-CN" b="1" dirty="0" smtClean="0"/>
              <a:t>m</a:t>
            </a:r>
            <a:r>
              <a:rPr lang="zh-CN" altLang="en-US" b="1" dirty="0" smtClean="0"/>
              <a:t>次</a:t>
            </a:r>
            <a:r>
              <a:rPr lang="en-US" altLang="zh-CN" b="1" dirty="0" smtClean="0"/>
              <a:t>/</a:t>
            </a:r>
            <a:r>
              <a:rPr lang="zh-CN" altLang="en-US" b="1" dirty="0" smtClean="0"/>
              <a:t>正常次数</a:t>
            </a:r>
            <a:r>
              <a:rPr lang="en-US" altLang="en-US" b="1" dirty="0" smtClean="0"/>
              <a:t>(</a:t>
            </a:r>
            <a:r>
              <a:rPr lang="zh-CN" altLang="en-US" b="1" dirty="0" smtClean="0"/>
              <a:t>通常为最大次数的一半</a:t>
            </a:r>
            <a:r>
              <a:rPr lang="en-US" altLang="en-US" b="1" dirty="0" smtClean="0"/>
              <a:t>)</a:t>
            </a:r>
            <a:r>
              <a:rPr lang="zh-CN" altLang="en-US" b="1" dirty="0" smtClean="0"/>
              <a:t>；</a:t>
            </a:r>
          </a:p>
          <a:p>
            <a:pPr lvl="1">
              <a:lnSpc>
                <a:spcPts val="4080"/>
              </a:lnSpc>
              <a:spcBef>
                <a:spcPts val="0"/>
              </a:spcBef>
            </a:pPr>
            <a:r>
              <a:rPr lang="zh-CN" altLang="en-US" b="1" dirty="0" smtClean="0"/>
              <a:t>循环</a:t>
            </a:r>
            <a:r>
              <a:rPr lang="en-US" altLang="en-US" b="1" dirty="0" smtClean="0"/>
              <a:t>n-1</a:t>
            </a:r>
            <a:r>
              <a:rPr lang="zh-CN" altLang="en-US" b="1" dirty="0" smtClean="0"/>
              <a:t>次；</a:t>
            </a:r>
          </a:p>
          <a:p>
            <a:pPr lvl="1">
              <a:lnSpc>
                <a:spcPts val="4080"/>
              </a:lnSpc>
              <a:spcBef>
                <a:spcPts val="0"/>
              </a:spcBef>
            </a:pPr>
            <a:r>
              <a:rPr lang="zh-CN" altLang="en-US" b="1" dirty="0" smtClean="0"/>
              <a:t>循环</a:t>
            </a:r>
            <a:r>
              <a:rPr lang="en-US" altLang="en-US" b="1" dirty="0" smtClean="0"/>
              <a:t>n</a:t>
            </a:r>
            <a:r>
              <a:rPr lang="zh-CN" altLang="en-US" b="1" dirty="0" smtClean="0"/>
              <a:t>次</a:t>
            </a:r>
            <a:endParaRPr lang="en-US" altLang="zh-CN" b="1" dirty="0" smtClean="0"/>
          </a:p>
          <a:p>
            <a:pPr marL="471487" lvl="1" indent="0">
              <a:lnSpc>
                <a:spcPts val="4080"/>
              </a:lnSpc>
              <a:spcBef>
                <a:spcPts val="0"/>
              </a:spcBef>
              <a:buNone/>
            </a:pPr>
            <a:endParaRPr lang="zh-CN" altLang="en-US"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软件测试基础ppt模板 </Template>
  <TotalTime>1066</TotalTime>
  <Words>766</Words>
  <Application>Microsoft Office PowerPoint</Application>
  <PresentationFormat>全屏显示(16:9)</PresentationFormat>
  <Paragraphs>130</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Profile</vt:lpstr>
      <vt:lpstr>软件测试实用教程 ——方法与实践</vt:lpstr>
      <vt:lpstr>第5章  白盒测试技术</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5.5 对循环的测试</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127</cp:revision>
  <dcterms:created xsi:type="dcterms:W3CDTF">2008-07-27T05:17:11Z</dcterms:created>
  <dcterms:modified xsi:type="dcterms:W3CDTF">2018-08-23T09:18:22Z</dcterms:modified>
</cp:coreProperties>
</file>