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8" r:id="rId1"/>
  </p:sldMasterIdLst>
  <p:notesMasterIdLst>
    <p:notesMasterId r:id="rId32"/>
  </p:notesMasterIdLst>
  <p:handoutMasterIdLst>
    <p:handoutMasterId r:id="rId33"/>
  </p:handoutMasterIdLst>
  <p:sldIdLst>
    <p:sldId id="451" r:id="rId2"/>
    <p:sldId id="452" r:id="rId3"/>
    <p:sldId id="453" r:id="rId4"/>
    <p:sldId id="454" r:id="rId5"/>
    <p:sldId id="455" r:id="rId6"/>
    <p:sldId id="456" r:id="rId7"/>
    <p:sldId id="457" r:id="rId8"/>
    <p:sldId id="458" r:id="rId9"/>
    <p:sldId id="459" r:id="rId10"/>
    <p:sldId id="460" r:id="rId11"/>
    <p:sldId id="461" r:id="rId12"/>
    <p:sldId id="462" r:id="rId13"/>
    <p:sldId id="463" r:id="rId14"/>
    <p:sldId id="464" r:id="rId15"/>
    <p:sldId id="465" r:id="rId16"/>
    <p:sldId id="466" r:id="rId17"/>
    <p:sldId id="467" r:id="rId18"/>
    <p:sldId id="468" r:id="rId19"/>
    <p:sldId id="469" r:id="rId20"/>
    <p:sldId id="470" r:id="rId21"/>
    <p:sldId id="481" r:id="rId22"/>
    <p:sldId id="471" r:id="rId23"/>
    <p:sldId id="472" r:id="rId24"/>
    <p:sldId id="473" r:id="rId25"/>
    <p:sldId id="474" r:id="rId26"/>
    <p:sldId id="475" r:id="rId27"/>
    <p:sldId id="476" r:id="rId28"/>
    <p:sldId id="478" r:id="rId29"/>
    <p:sldId id="479" r:id="rId30"/>
    <p:sldId id="480" r:id="rId31"/>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85609" autoAdjust="0"/>
  </p:normalViewPr>
  <p:slideViewPr>
    <p:cSldViewPr>
      <p:cViewPr>
        <p:scale>
          <a:sx n="75" d="100"/>
          <a:sy n="75" d="100"/>
        </p:scale>
        <p:origin x="-984" y="-72"/>
      </p:cViewPr>
      <p:guideLst>
        <p:guide orient="horz" pos="2160"/>
        <p:guide pos="288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EB4C6CA6-5CBC-4E0F-A71F-B4AC292E4C12}" type="slidenum">
              <a:rPr lang="en-US" altLang="zh-CN"/>
              <a:pPr>
                <a:defRPr/>
              </a:pPr>
              <a:t>‹#›</a:t>
            </a:fld>
            <a:endParaRPr lang="en-US" altLang="zh-CN"/>
          </a:p>
        </p:txBody>
      </p:sp>
    </p:spTree>
    <p:extLst>
      <p:ext uri="{BB962C8B-B14F-4D97-AF65-F5344CB8AC3E}">
        <p14:creationId xmlns:p14="http://schemas.microsoft.com/office/powerpoint/2010/main" val="20060167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1177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AE94392A-219F-4FB7-AB3E-9CC849B6D9A5}" type="slidenum">
              <a:rPr lang="en-US" altLang="zh-CN"/>
              <a:pPr>
                <a:defRPr/>
              </a:pPr>
              <a:t>‹#›</a:t>
            </a:fld>
            <a:endParaRPr lang="en-US" altLang="zh-CN"/>
          </a:p>
        </p:txBody>
      </p:sp>
    </p:spTree>
    <p:extLst>
      <p:ext uri="{BB962C8B-B14F-4D97-AF65-F5344CB8AC3E}">
        <p14:creationId xmlns:p14="http://schemas.microsoft.com/office/powerpoint/2010/main" val="38868159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791580" y="1484784"/>
            <a:ext cx="7772400" cy="1128192"/>
          </a:xfrm>
        </p:spPr>
        <p:txBody>
          <a:bodyPr/>
          <a:lstStyle>
            <a:lvl1pPr>
              <a:defRPr sz="4000"/>
            </a:lvl1pPr>
          </a:lstStyle>
          <a:p>
            <a:r>
              <a:rPr lang="zh-CN" altLang="en-US" smtClean="0"/>
              <a:t>单击此处编辑母版标题样式</a:t>
            </a:r>
            <a:endParaRPr lang="zh-CN" altLang="en-US" dirty="0"/>
          </a:p>
        </p:txBody>
      </p:sp>
      <p:sp>
        <p:nvSpPr>
          <p:cNvPr id="184323"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zh-CN" altLang="en-US" smtClean="0"/>
              <a:t>单击此处编辑母版副标题样式</a:t>
            </a:r>
            <a:endParaRPr lang="zh-CN" altLang="en-US" dirty="0"/>
          </a:p>
        </p:txBody>
      </p:sp>
      <p:pic>
        <p:nvPicPr>
          <p:cNvPr id="8" name="图片 7"/>
          <p:cNvPicPr>
            <a:picLocks noChangeAspect="1"/>
          </p:cNvPicPr>
          <p:nvPr/>
        </p:nvPicPr>
        <p:blipFill>
          <a:blip r:embed="rId2">
            <a:clrChange>
              <a:clrFrom>
                <a:srgbClr val="F5F5F5"/>
              </a:clrFrom>
              <a:clrTo>
                <a:srgbClr val="F5F5F5">
                  <a:alpha val="0"/>
                </a:srgbClr>
              </a:clrTo>
            </a:clrChange>
          </a:blip>
          <a:stretch>
            <a:fillRect/>
          </a:stretch>
        </p:blipFill>
        <p:spPr>
          <a:xfrm>
            <a:off x="6372200" y="5949280"/>
            <a:ext cx="2407143" cy="647619"/>
          </a:xfrm>
          <a:prstGeom prst="rect">
            <a:avLst/>
          </a:prstGeom>
        </p:spPr>
      </p:pic>
    </p:spTree>
    <p:extLst>
      <p:ext uri="{BB962C8B-B14F-4D97-AF65-F5344CB8AC3E}">
        <p14:creationId xmlns:p14="http://schemas.microsoft.com/office/powerpoint/2010/main" val="2717098660"/>
      </p:ext>
    </p:extLst>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楷体" panose="02010609060101010101" pitchFamily="49" charset="-122"/>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1pPr marL="469900" indent="-469900">
              <a:buFont typeface="Wingdings" panose="05000000000000000000" pitchFamily="2" charset="2"/>
              <a:buChar char="Ø"/>
              <a:defRPr baseline="0">
                <a:ea typeface="楷体" panose="02010609060101010101" pitchFamily="49" charset="-122"/>
              </a:defRPr>
            </a:lvl1pPr>
            <a:lvl2pPr marL="908050" indent="-436563">
              <a:buFont typeface="Wingdings" panose="05000000000000000000" pitchFamily="2" charset="2"/>
              <a:buChar char="l"/>
              <a:defRPr baseline="0">
                <a:ea typeface="楷体" panose="02010609060101010101" pitchFamily="49" charset="-122"/>
              </a:defRPr>
            </a:lvl2pPr>
            <a:lvl3pPr marL="1304925" indent="-395288">
              <a:buFont typeface="Arial" panose="020B0604020202020204" pitchFamily="34" charset="0"/>
              <a:buChar char="•"/>
              <a:defRPr baseline="0">
                <a:ea typeface="楷体" panose="02010609060101010101" pitchFamily="49" charset="-122"/>
              </a:defRPr>
            </a:lvl3pPr>
            <a:lvl4pPr>
              <a:defRPr baseline="0">
                <a:ea typeface="楷体" panose="02010609060101010101" pitchFamily="49" charset="-122"/>
              </a:defRPr>
            </a:lvl4pPr>
            <a:lvl5pPr>
              <a:defRPr baseline="0">
                <a:ea typeface="楷体" panose="020106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4" name="Rectangle 6"/>
          <p:cNvSpPr>
            <a:spLocks noGrp="1" noChangeArrowheads="1"/>
          </p:cNvSpPr>
          <p:nvPr>
            <p:ph type="dt" sz="half" idx="10"/>
          </p:nvPr>
        </p:nvSpPr>
        <p:spPr>
          <a:xfrm>
            <a:off x="609600" y="6245225"/>
            <a:ext cx="1981200" cy="476250"/>
          </a:xfrm>
          <a:prstGeom prst="rect">
            <a:avLst/>
          </a:prstGeom>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ltLang="zh-CN"/>
          </a:p>
        </p:txBody>
      </p:sp>
    </p:spTree>
    <p:extLst>
      <p:ext uri="{BB962C8B-B14F-4D97-AF65-F5344CB8AC3E}">
        <p14:creationId xmlns:p14="http://schemas.microsoft.com/office/powerpoint/2010/main" val="3364467347"/>
      </p:ext>
    </p:extLst>
  </p:cSld>
  <p:clrMapOvr>
    <a:masterClrMapping/>
  </p:clrMapOvr>
  <p:transition>
    <p:blinds dir="ver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华文新魏" panose="02010800040101010101" pitchFamily="2" charset="-122"/>
                <a:ea typeface="华文新魏" panose="02010800040101010101" pitchFamily="2" charset="-122"/>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1pPr>
              <a:defRPr>
                <a:solidFill>
                  <a:srgbClr val="0000FF"/>
                </a:solidFill>
                <a:latin typeface="华文新魏" panose="02010800040101010101" pitchFamily="2" charset="-122"/>
                <a:ea typeface="华文新魏" panose="02010800040101010101" pitchFamily="2" charset="-122"/>
              </a:defRPr>
            </a:lvl1pPr>
            <a:lvl2pPr>
              <a:defRPr>
                <a:solidFill>
                  <a:srgbClr val="0000FF"/>
                </a:solidFill>
                <a:latin typeface="华文新魏" panose="02010800040101010101" pitchFamily="2" charset="-122"/>
                <a:ea typeface="华文新魏" panose="02010800040101010101" pitchFamily="2" charset="-122"/>
              </a:defRPr>
            </a:lvl2pPr>
            <a:lvl3pPr marL="1304925" indent="-395288">
              <a:defRPr lang="zh-CN" altLang="en-US" sz="2400" b="1" baseline="0" dirty="0" smtClean="0">
                <a:solidFill>
                  <a:srgbClr val="0000FF"/>
                </a:solidFill>
                <a:latin typeface="华文楷体" panose="02010600040101010101" pitchFamily="2" charset="-122"/>
                <a:ea typeface="楷体" panose="02010609060101010101" pitchFamily="49" charset="-122"/>
              </a:defRPr>
            </a:lvl3pPr>
            <a:lvl4pPr>
              <a:defRPr>
                <a:solidFill>
                  <a:srgbClr val="0000FF"/>
                </a:solidFill>
                <a:latin typeface="华文新魏" panose="02010800040101010101" pitchFamily="2" charset="-122"/>
                <a:ea typeface="华文新魏" panose="02010800040101010101" pitchFamily="2" charset="-122"/>
              </a:defRPr>
            </a:lvl4pPr>
            <a:lvl5pPr>
              <a:defRPr>
                <a:solidFill>
                  <a:srgbClr val="0000FF"/>
                </a:solidFill>
                <a:latin typeface="华文新魏" panose="02010800040101010101" pitchFamily="2" charset="-122"/>
                <a:ea typeface="华文新魏" panose="02010800040101010101" pitchFamily="2"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4" name="Rectangle 6"/>
          <p:cNvSpPr>
            <a:spLocks noGrp="1" noChangeArrowheads="1"/>
          </p:cNvSpPr>
          <p:nvPr>
            <p:ph type="dt" sz="half" idx="10"/>
          </p:nvPr>
        </p:nvSpPr>
        <p:spPr>
          <a:xfrm>
            <a:off x="609600" y="6245225"/>
            <a:ext cx="1981200" cy="476250"/>
          </a:xfrm>
          <a:prstGeom prst="rect">
            <a:avLst/>
          </a:prstGeom>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ltLang="zh-CN"/>
          </a:p>
        </p:txBody>
      </p:sp>
    </p:spTree>
    <p:extLst>
      <p:ext uri="{BB962C8B-B14F-4D97-AF65-F5344CB8AC3E}">
        <p14:creationId xmlns:p14="http://schemas.microsoft.com/office/powerpoint/2010/main" val="3846945651"/>
      </p:ext>
    </p:extLst>
  </p:cSld>
  <p:clrMapOvr>
    <a:masterClrMapping/>
  </p:clrMapOvr>
  <p:transition>
    <p:blinds dir="vert"/>
  </p:transition>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xfrm>
            <a:off x="609600" y="6245225"/>
            <a:ext cx="1981200" cy="476250"/>
          </a:xfrm>
          <a:prstGeom prst="rect">
            <a:avLst/>
          </a:prstGeom>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xfrm>
            <a:off x="6553200" y="6245225"/>
            <a:ext cx="1981200" cy="476250"/>
          </a:xfrm>
          <a:prstGeom prst="rect">
            <a:avLst/>
          </a:prstGeom>
          <a:ln/>
        </p:spPr>
        <p:txBody>
          <a:bodyPr/>
          <a:lstStyle>
            <a:lvl1pPr>
              <a:defRPr/>
            </a:lvl1pPr>
          </a:lstStyle>
          <a:p>
            <a:pPr>
              <a:defRPr/>
            </a:pPr>
            <a:fld id="{FD36C562-6515-4971-881F-B62FD757AC1D}" type="slidenum">
              <a:rPr lang="en-US" altLang="zh-CN" smtClean="0"/>
              <a:pPr>
                <a:defRPr/>
              </a:pPr>
              <a:t>‹#›</a:t>
            </a:fld>
            <a:endParaRPr lang="en-US" altLang="zh-CN"/>
          </a:p>
        </p:txBody>
      </p:sp>
    </p:spTree>
    <p:extLst>
      <p:ext uri="{BB962C8B-B14F-4D97-AF65-F5344CB8AC3E}">
        <p14:creationId xmlns:p14="http://schemas.microsoft.com/office/powerpoint/2010/main" val="1355284535"/>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marL="1304925" indent="-395288">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marL="1304925" indent="-395288">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5" name="Rectangle 6"/>
          <p:cNvSpPr>
            <a:spLocks noGrp="1" noChangeArrowheads="1"/>
          </p:cNvSpPr>
          <p:nvPr>
            <p:ph type="dt" sz="half" idx="10"/>
          </p:nvPr>
        </p:nvSpPr>
        <p:spPr>
          <a:xfrm>
            <a:off x="609600" y="6245225"/>
            <a:ext cx="1981200" cy="476250"/>
          </a:xfrm>
          <a:prstGeom prst="rect">
            <a:avLst/>
          </a:prstGeom>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xfrm>
            <a:off x="6553200" y="6245225"/>
            <a:ext cx="1981200" cy="476250"/>
          </a:xfrm>
          <a:prstGeom prst="rect">
            <a:avLst/>
          </a:prstGeom>
          <a:ln/>
        </p:spPr>
        <p:txBody>
          <a:bodyPr/>
          <a:lstStyle>
            <a:lvl1pPr>
              <a:defRPr/>
            </a:lvl1pPr>
          </a:lstStyle>
          <a:p>
            <a:pPr>
              <a:defRPr/>
            </a:pPr>
            <a:fld id="{26D74BB5-DC2B-4AEE-9FB6-71946DB22D41}" type="slidenum">
              <a:rPr lang="en-US" altLang="zh-CN" smtClean="0"/>
              <a:pPr>
                <a:defRPr/>
              </a:pPr>
              <a:t>‹#›</a:t>
            </a:fld>
            <a:endParaRPr lang="en-US" altLang="zh-CN"/>
          </a:p>
        </p:txBody>
      </p:sp>
    </p:spTree>
    <p:extLst>
      <p:ext uri="{BB962C8B-B14F-4D97-AF65-F5344CB8AC3E}">
        <p14:creationId xmlns:p14="http://schemas.microsoft.com/office/powerpoint/2010/main" val="2246299959"/>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xfrm>
            <a:off x="609600" y="6245225"/>
            <a:ext cx="1981200" cy="476250"/>
          </a:xfrm>
          <a:prstGeom prst="rect">
            <a:avLst/>
          </a:prstGeom>
          <a:ln/>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a:xfrm>
            <a:off x="6553200" y="6245225"/>
            <a:ext cx="1981200" cy="476250"/>
          </a:xfrm>
          <a:prstGeom prst="rect">
            <a:avLst/>
          </a:prstGeom>
          <a:ln/>
        </p:spPr>
        <p:txBody>
          <a:bodyPr/>
          <a:lstStyle>
            <a:lvl1pPr>
              <a:defRPr/>
            </a:lvl1pPr>
          </a:lstStyle>
          <a:p>
            <a:pPr>
              <a:defRPr/>
            </a:pPr>
            <a:fld id="{D37DC7A5-412D-476F-84E2-8ABB3F46FC5A}" type="slidenum">
              <a:rPr lang="en-US" altLang="zh-CN" smtClean="0"/>
              <a:pPr>
                <a:defRPr/>
              </a:pPr>
              <a:t>‹#›</a:t>
            </a:fld>
            <a:endParaRPr lang="en-US" altLang="zh-CN"/>
          </a:p>
        </p:txBody>
      </p:sp>
    </p:spTree>
    <p:extLst>
      <p:ext uri="{BB962C8B-B14F-4D97-AF65-F5344CB8AC3E}">
        <p14:creationId xmlns:p14="http://schemas.microsoft.com/office/powerpoint/2010/main" val="2443479709"/>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845586" y="2636912"/>
            <a:ext cx="7772400" cy="1128192"/>
          </a:xfrm>
        </p:spPr>
        <p:txBody>
          <a:bodyPr/>
          <a:lstStyle>
            <a:lvl1pPr algn="ctr">
              <a:defRPr sz="4000"/>
            </a:lvl1pPr>
          </a:lstStyle>
          <a:p>
            <a:r>
              <a:rPr lang="zh-CN" altLang="en-US" smtClean="0"/>
              <a:t>单击此处编辑母版标题样式</a:t>
            </a:r>
            <a:endParaRPr lang="zh-CN" altLang="en-US" dirty="0"/>
          </a:p>
        </p:txBody>
      </p:sp>
      <p:sp>
        <p:nvSpPr>
          <p:cNvPr id="5" name="Rectangle 4"/>
          <p:cNvSpPr>
            <a:spLocks noGrp="1" noChangeArrowheads="1"/>
          </p:cNvSpPr>
          <p:nvPr>
            <p:ph type="dt" sz="half" idx="10"/>
          </p:nvPr>
        </p:nvSpPr>
        <p:spPr>
          <a:xfrm>
            <a:off x="685800" y="6248400"/>
            <a:ext cx="1905000" cy="457200"/>
          </a:xfrm>
          <a:prstGeom prst="rect">
            <a:avLst/>
          </a:prstGeom>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6553200" y="6248400"/>
            <a:ext cx="1905000" cy="457200"/>
          </a:xfrm>
          <a:prstGeom prst="rect">
            <a:avLst/>
          </a:prstGeom>
        </p:spPr>
        <p:txBody>
          <a:bodyPr/>
          <a:lstStyle>
            <a:lvl1pPr>
              <a:defRPr/>
            </a:lvl1pPr>
          </a:lstStyle>
          <a:p>
            <a:pPr>
              <a:defRPr/>
            </a:pPr>
            <a:fld id="{3FB2076E-E44C-43C9-A1B1-6065674C0FF0}" type="slidenum">
              <a:rPr lang="en-US" altLang="zh-CN" smtClean="0"/>
              <a:pPr>
                <a:defRPr/>
              </a:pPr>
              <a:t>‹#›</a:t>
            </a:fld>
            <a:endParaRPr lang="en-US" altLang="zh-CN"/>
          </a:p>
        </p:txBody>
      </p:sp>
    </p:spTree>
    <p:extLst>
      <p:ext uri="{BB962C8B-B14F-4D97-AF65-F5344CB8AC3E}">
        <p14:creationId xmlns:p14="http://schemas.microsoft.com/office/powerpoint/2010/main" val="3284914725"/>
      </p:ext>
    </p:extLst>
  </p:cSld>
  <p:clrMapOvr>
    <a:masterClrMapping/>
  </p:clrMapOvr>
  <p:transition>
    <p:blinds dir="vert"/>
  </p:transition>
  <p:hf hdr="0" ftr="0" dt="0"/>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13438" y="260648"/>
            <a:ext cx="80010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521550" y="1196752"/>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1028" name="AutoShape 4"/>
          <p:cNvSpPr>
            <a:spLocks noChangeArrowheads="1"/>
          </p:cNvSpPr>
          <p:nvPr/>
        </p:nvSpPr>
        <p:spPr bwMode="auto">
          <a:xfrm>
            <a:off x="521551" y="980728"/>
            <a:ext cx="7958138" cy="109537"/>
          </a:xfrm>
          <a:custGeom>
            <a:avLst/>
            <a:gdLst>
              <a:gd name="T0" fmla="*/ 0 w 1000"/>
              <a:gd name="T1" fmla="*/ 0 h 1000"/>
              <a:gd name="T2" fmla="*/ 4655511 w 1000"/>
              <a:gd name="T3" fmla="*/ 0 h 1000"/>
              <a:gd name="T4" fmla="*/ 4655511 w 1000"/>
              <a:gd name="T5" fmla="*/ 109537 h 1000"/>
              <a:gd name="T6" fmla="*/ 0 w 1000"/>
              <a:gd name="T7" fmla="*/ 109537 h 1000"/>
              <a:gd name="T8" fmla="*/ 0 w 1000"/>
              <a:gd name="T9" fmla="*/ 0 h 1000"/>
              <a:gd name="T10" fmla="*/ 7958138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p:cNvSpPr>
            <a:spLocks noChangeShapeType="1"/>
          </p:cNvSpPr>
          <p:nvPr/>
        </p:nvSpPr>
        <p:spPr bwMode="auto">
          <a:xfrm flipV="1">
            <a:off x="521550" y="5949280"/>
            <a:ext cx="79248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959" r:id="rId1"/>
    <p:sldLayoutId id="2147483960" r:id="rId2"/>
    <p:sldLayoutId id="2147483961" r:id="rId3"/>
    <p:sldLayoutId id="2147483962" r:id="rId4"/>
    <p:sldLayoutId id="2147483963" r:id="rId5"/>
    <p:sldLayoutId id="2147483964" r:id="rId6"/>
    <p:sldLayoutId id="2147483965" r:id="rId7"/>
  </p:sldLayoutIdLst>
  <p:transition>
    <p:blinds dir="vert"/>
  </p:transition>
  <p:timing>
    <p:tnLst>
      <p:par>
        <p:cTn id="1" dur="indefinite" restart="never" nodeType="tmRoot"/>
      </p:par>
    </p:tnLst>
  </p:timing>
  <p:hf hdr="0" ftr="0" dt="0"/>
  <p:txStyles>
    <p:titleStyle>
      <a:lvl1pPr algn="l" rtl="0" eaLnBrk="1" fontAlgn="base" hangingPunct="1">
        <a:spcBef>
          <a:spcPct val="0"/>
        </a:spcBef>
        <a:spcAft>
          <a:spcPct val="0"/>
        </a:spcAft>
        <a:defRPr sz="3600" b="1" baseline="0">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800">
          <a:solidFill>
            <a:schemeClr val="tx2"/>
          </a:solidFill>
          <a:latin typeface="Verdana" pitchFamily="34" charset="0"/>
          <a:ea typeface="宋体" pitchFamily="2" charset="-122"/>
        </a:defRPr>
      </a:lvl2pPr>
      <a:lvl3pPr algn="l" rtl="0" eaLnBrk="1" fontAlgn="base" hangingPunct="1">
        <a:spcBef>
          <a:spcPct val="0"/>
        </a:spcBef>
        <a:spcAft>
          <a:spcPct val="0"/>
        </a:spcAft>
        <a:defRPr sz="3800">
          <a:solidFill>
            <a:schemeClr val="tx2"/>
          </a:solidFill>
          <a:latin typeface="Verdana" pitchFamily="34" charset="0"/>
          <a:ea typeface="宋体" pitchFamily="2" charset="-122"/>
        </a:defRPr>
      </a:lvl3pPr>
      <a:lvl4pPr algn="l" rtl="0" eaLnBrk="1" fontAlgn="base" hangingPunct="1">
        <a:spcBef>
          <a:spcPct val="0"/>
        </a:spcBef>
        <a:spcAft>
          <a:spcPct val="0"/>
        </a:spcAft>
        <a:defRPr sz="3800">
          <a:solidFill>
            <a:schemeClr val="tx2"/>
          </a:solidFill>
          <a:latin typeface="Verdana" pitchFamily="34" charset="0"/>
          <a:ea typeface="宋体" pitchFamily="2" charset="-122"/>
        </a:defRPr>
      </a:lvl4pPr>
      <a:lvl5pPr algn="l" rtl="0" eaLnBrk="1" fontAlgn="base" hangingPunct="1">
        <a:spcBef>
          <a:spcPct val="0"/>
        </a:spcBef>
        <a:spcAft>
          <a:spcPct val="0"/>
        </a:spcAft>
        <a:defRPr sz="3800">
          <a:solidFill>
            <a:schemeClr val="tx2"/>
          </a:solidFill>
          <a:latin typeface="Verdana" pitchFamily="34" charset="0"/>
          <a:ea typeface="宋体" pitchFamily="2" charset="-122"/>
        </a:defRPr>
      </a:lvl5pPr>
      <a:lvl6pPr marL="457200" algn="l" rtl="0" eaLnBrk="1" fontAlgn="base" hangingPunct="1">
        <a:spcBef>
          <a:spcPct val="0"/>
        </a:spcBef>
        <a:spcAft>
          <a:spcPct val="0"/>
        </a:spcAft>
        <a:defRPr sz="3800">
          <a:solidFill>
            <a:schemeClr val="tx2"/>
          </a:solidFill>
          <a:latin typeface="Verdana" pitchFamily="34" charset="0"/>
          <a:ea typeface="宋体" pitchFamily="2" charset="-122"/>
        </a:defRPr>
      </a:lvl6pPr>
      <a:lvl7pPr marL="914400" algn="l" rtl="0" eaLnBrk="1" fontAlgn="base" hangingPunct="1">
        <a:spcBef>
          <a:spcPct val="0"/>
        </a:spcBef>
        <a:spcAft>
          <a:spcPct val="0"/>
        </a:spcAft>
        <a:defRPr sz="3800">
          <a:solidFill>
            <a:schemeClr val="tx2"/>
          </a:solidFill>
          <a:latin typeface="Verdana" pitchFamily="34" charset="0"/>
          <a:ea typeface="宋体" pitchFamily="2" charset="-122"/>
        </a:defRPr>
      </a:lvl7pPr>
      <a:lvl8pPr marL="1371600" algn="l" rtl="0" eaLnBrk="1" fontAlgn="base" hangingPunct="1">
        <a:spcBef>
          <a:spcPct val="0"/>
        </a:spcBef>
        <a:spcAft>
          <a:spcPct val="0"/>
        </a:spcAft>
        <a:defRPr sz="3800">
          <a:solidFill>
            <a:schemeClr val="tx2"/>
          </a:solidFill>
          <a:latin typeface="Verdana" pitchFamily="34" charset="0"/>
          <a:ea typeface="宋体" pitchFamily="2" charset="-122"/>
        </a:defRPr>
      </a:lvl8pPr>
      <a:lvl9pPr marL="1828800" algn="l" rtl="0" eaLnBrk="1" fontAlgn="base" hangingPunct="1">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1" fontAlgn="base" hangingPunct="1">
        <a:lnSpc>
          <a:spcPct val="150000"/>
        </a:lnSpc>
        <a:spcBef>
          <a:spcPct val="20000"/>
        </a:spcBef>
        <a:spcAft>
          <a:spcPct val="0"/>
        </a:spcAft>
        <a:buClr>
          <a:schemeClr val="accent2"/>
        </a:buClr>
        <a:buFont typeface="Wingdings" pitchFamily="2" charset="2"/>
        <a:buChar char="Ø"/>
        <a:defRPr sz="2800" b="1" baseline="0">
          <a:solidFill>
            <a:schemeClr val="tx1"/>
          </a:solidFill>
          <a:latin typeface="华文楷体" panose="02010600040101010101" pitchFamily="2" charset="-122"/>
          <a:ea typeface="华文楷体" panose="02010600040101010101" pitchFamily="2" charset="-122"/>
          <a:cs typeface="+mn-cs"/>
        </a:defRPr>
      </a:lvl1pPr>
      <a:lvl2pPr marL="908050" indent="-436563" algn="l" rtl="0" eaLnBrk="1" fontAlgn="base" hangingPunct="1">
        <a:lnSpc>
          <a:spcPct val="150000"/>
        </a:lnSpc>
        <a:spcBef>
          <a:spcPct val="20000"/>
        </a:spcBef>
        <a:spcAft>
          <a:spcPct val="0"/>
        </a:spcAft>
        <a:buClr>
          <a:schemeClr val="accent2"/>
        </a:buClr>
        <a:buFont typeface="Wingdings" pitchFamily="2" charset="2"/>
        <a:buChar char="l"/>
        <a:defRPr sz="2600" b="1" baseline="0">
          <a:solidFill>
            <a:schemeClr val="tx1"/>
          </a:solidFill>
          <a:latin typeface="华文楷体" panose="02010600040101010101" pitchFamily="2" charset="-122"/>
          <a:ea typeface="华文楷体" panose="02010600040101010101" pitchFamily="2" charset="-122"/>
        </a:defRPr>
      </a:lvl2pPr>
      <a:lvl3pPr marL="1304925" indent="-395288" algn="l" rtl="0" eaLnBrk="1" fontAlgn="base" hangingPunct="1">
        <a:lnSpc>
          <a:spcPct val="150000"/>
        </a:lnSpc>
        <a:spcBef>
          <a:spcPct val="20000"/>
        </a:spcBef>
        <a:spcAft>
          <a:spcPct val="0"/>
        </a:spcAft>
        <a:buClr>
          <a:schemeClr val="accent2"/>
        </a:buClr>
        <a:buFont typeface="Wingdings" pitchFamily="2" charset="2"/>
        <a:buChar char="o"/>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marL="1693863" indent="-387350" algn="l" rtl="0" eaLnBrk="1" fontAlgn="base" hangingPunct="1">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华文楷体" panose="02010600040101010101" pitchFamily="2" charset="-122"/>
        </a:defRPr>
      </a:lvl4pPr>
      <a:lvl5pPr marL="2093913" indent="-398463" algn="l" rtl="0" eaLnBrk="1" fontAlgn="base" hangingPunct="1">
        <a:lnSpc>
          <a:spcPct val="150000"/>
        </a:lnSpc>
        <a:spcBef>
          <a:spcPct val="25000"/>
        </a:spcBef>
        <a:spcAft>
          <a:spcPct val="0"/>
        </a:spcAft>
        <a:buClr>
          <a:schemeClr val="accent2"/>
        </a:buClr>
        <a:buFont typeface="Wingdings" pitchFamily="2" charset="2"/>
        <a:buChar char="§"/>
        <a:defRPr sz="2000" b="1" baseline="0">
          <a:solidFill>
            <a:schemeClr val="tx1"/>
          </a:solidFill>
          <a:latin typeface="华文楷体" panose="02010600040101010101" pitchFamily="2" charset="-122"/>
          <a:ea typeface="华文楷体" panose="02010600040101010101" pitchFamily="2" charset="-122"/>
        </a:defRPr>
      </a:lvl5pPr>
      <a:lvl6pPr marL="25511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a:xfrm>
            <a:off x="827584" y="1772816"/>
            <a:ext cx="7772400" cy="1128192"/>
          </a:xfrm>
        </p:spPr>
        <p:txBody>
          <a:bodyPr>
            <a:normAutofit fontScale="90000"/>
          </a:bodyPr>
          <a:lstStyle/>
          <a:p>
            <a:pPr algn="ctr" eaLnBrk="1" hangingPunct="1">
              <a:defRPr/>
            </a:pPr>
            <a:r>
              <a:rPr lang="zh-CN" altLang="en-US" sz="6000" b="1" dirty="0" smtClean="0">
                <a:ea typeface="华文隶书" pitchFamily="2" charset="-122"/>
              </a:rPr>
              <a:t>软件测试实用教程</a:t>
            </a:r>
            <a:r>
              <a:rPr lang="en-US" altLang="zh-CN" sz="6000" b="1" dirty="0" smtClean="0">
                <a:ea typeface="华文隶书" pitchFamily="2" charset="-122"/>
              </a:rPr>
              <a:t/>
            </a:r>
            <a:br>
              <a:rPr lang="en-US" altLang="zh-CN" sz="6000" b="1" dirty="0" smtClean="0">
                <a:ea typeface="华文隶书" pitchFamily="2" charset="-122"/>
              </a:rPr>
            </a:br>
            <a:r>
              <a:rPr lang="en-US" altLang="zh-CN" sz="6000" b="1" dirty="0" smtClean="0">
                <a:ea typeface="华文隶书" pitchFamily="2" charset="-122"/>
              </a:rPr>
              <a:t>——</a:t>
            </a:r>
            <a:r>
              <a:rPr lang="zh-CN" altLang="en-US" sz="6000" b="1" dirty="0" smtClean="0">
                <a:ea typeface="华文隶书" pitchFamily="2" charset="-122"/>
              </a:rPr>
              <a:t>方法与实践</a:t>
            </a:r>
          </a:p>
        </p:txBody>
      </p:sp>
      <p:sp>
        <p:nvSpPr>
          <p:cNvPr id="3076" name="Rectangle 3"/>
          <p:cNvSpPr>
            <a:spLocks noGrp="1" noChangeArrowheads="1"/>
          </p:cNvSpPr>
          <p:nvPr>
            <p:ph type="subTitle" idx="1"/>
          </p:nvPr>
        </p:nvSpPr>
        <p:spPr/>
        <p:txBody>
          <a:bodyPr/>
          <a:lstStyle/>
          <a:p>
            <a:pPr algn="ctr" eaLnBrk="1" hangingPunct="1"/>
            <a:r>
              <a:rPr lang="en-US" altLang="zh-CN" sz="4400" b="1" smtClean="0">
                <a:latin typeface="华文隶书" pitchFamily="2" charset="-122"/>
                <a:ea typeface="华文隶书" pitchFamily="2" charset="-122"/>
              </a:rPr>
              <a:t>PartII </a:t>
            </a:r>
            <a:r>
              <a:rPr lang="zh-CN" altLang="en-US" sz="4400" b="1" smtClean="0">
                <a:latin typeface="华文隶书" pitchFamily="2" charset="-122"/>
                <a:ea typeface="华文隶书" pitchFamily="2" charset="-122"/>
              </a:rPr>
              <a:t>软件测试技术</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7" name="Rectangle 2"/>
          <p:cNvSpPr>
            <a:spLocks noGrp="1" noChangeArrowheads="1"/>
          </p:cNvSpPr>
          <p:nvPr>
            <p:ph type="title"/>
          </p:nvPr>
        </p:nvSpPr>
        <p:spPr/>
        <p:txBody>
          <a:bodyPr/>
          <a:lstStyle/>
          <a:p>
            <a:pPr algn="ctr" eaLnBrk="0" hangingPunct="0"/>
            <a:r>
              <a:rPr lang="en-US" altLang="zh-CN" dirty="0"/>
              <a:t>5.6 </a:t>
            </a:r>
            <a:r>
              <a:rPr lang="zh-CN" altLang="en-US" dirty="0"/>
              <a:t>对变量的测试</a:t>
            </a:r>
          </a:p>
        </p:txBody>
      </p:sp>
      <p:sp>
        <p:nvSpPr>
          <p:cNvPr id="134148" name="Rectangle 3"/>
          <p:cNvSpPr>
            <a:spLocks noGrp="1" noChangeArrowheads="1"/>
          </p:cNvSpPr>
          <p:nvPr>
            <p:ph idx="1"/>
          </p:nvPr>
        </p:nvSpPr>
        <p:spPr/>
        <p:txBody>
          <a:bodyPr/>
          <a:lstStyle/>
          <a:p>
            <a:pPr eaLnBrk="1" hangingPunct="1"/>
            <a:r>
              <a:rPr lang="zh-CN" altLang="en-US" sz="3400" b="1" dirty="0" smtClean="0"/>
              <a:t>测试用例设计</a:t>
            </a:r>
            <a:endParaRPr lang="en-US" altLang="zh-CN" sz="3400" b="1" dirty="0" smtClean="0"/>
          </a:p>
          <a:p>
            <a:pPr lvl="1" eaLnBrk="1" hangingPunct="1"/>
            <a:r>
              <a:rPr lang="zh-CN" altLang="en-US" b="1" dirty="0" smtClean="0"/>
              <a:t>相关概念</a:t>
            </a:r>
            <a:endParaRPr lang="en-US" altLang="zh-CN" b="1" dirty="0" smtClean="0"/>
          </a:p>
          <a:p>
            <a:pPr lvl="1" eaLnBrk="1" hangingPunct="1"/>
            <a:r>
              <a:rPr lang="zh-CN" altLang="en-US" b="1" dirty="0" smtClean="0">
                <a:solidFill>
                  <a:srgbClr val="0000FF"/>
                </a:solidFill>
              </a:rPr>
              <a:t>测试用例的设计</a:t>
            </a:r>
          </a:p>
        </p:txBody>
      </p:sp>
    </p:spTree>
    <p:extLst>
      <p:ext uri="{BB962C8B-B14F-4D97-AF65-F5344CB8AC3E}">
        <p14:creationId xmlns:p14="http://schemas.microsoft.com/office/powerpoint/2010/main" val="685556935"/>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1" name="Rectangle 2"/>
          <p:cNvSpPr>
            <a:spLocks noGrp="1" noChangeArrowheads="1"/>
          </p:cNvSpPr>
          <p:nvPr>
            <p:ph type="title"/>
          </p:nvPr>
        </p:nvSpPr>
        <p:spPr/>
        <p:txBody>
          <a:bodyPr/>
          <a:lstStyle/>
          <a:p>
            <a:pPr algn="ctr" eaLnBrk="0" hangingPunct="0"/>
            <a:r>
              <a:rPr lang="en-US" altLang="zh-CN" dirty="0"/>
              <a:t>5.6 </a:t>
            </a:r>
            <a:r>
              <a:rPr lang="zh-CN" altLang="en-US" dirty="0"/>
              <a:t>对变量的测试</a:t>
            </a:r>
          </a:p>
        </p:txBody>
      </p:sp>
      <p:sp>
        <p:nvSpPr>
          <p:cNvPr id="135172" name="Rectangle 3"/>
          <p:cNvSpPr>
            <a:spLocks noGrp="1" noChangeArrowheads="1"/>
          </p:cNvSpPr>
          <p:nvPr>
            <p:ph idx="1"/>
          </p:nvPr>
        </p:nvSpPr>
        <p:spPr/>
        <p:txBody>
          <a:bodyPr/>
          <a:lstStyle/>
          <a:p>
            <a:pPr eaLnBrk="1" hangingPunct="1"/>
            <a:r>
              <a:rPr lang="zh-CN" altLang="en-US" sz="3400" b="1" dirty="0" smtClean="0">
                <a:latin typeface="楷体" panose="02010609060101010101" pitchFamily="49" charset="-122"/>
              </a:rPr>
              <a:t>测试用例设计</a:t>
            </a:r>
            <a:endParaRPr lang="en-US" altLang="zh-CN" sz="3400" b="1" dirty="0" smtClean="0">
              <a:latin typeface="楷体" panose="02010609060101010101" pitchFamily="49" charset="-122"/>
            </a:endParaRPr>
          </a:p>
          <a:p>
            <a:pPr lvl="1" eaLnBrk="1" hangingPunct="1"/>
            <a:r>
              <a:rPr lang="zh-CN" altLang="en-US" b="1" dirty="0" smtClean="0">
                <a:latin typeface="楷体" panose="02010609060101010101" pitchFamily="49" charset="-122"/>
              </a:rPr>
              <a:t>确定需要重点测试的变量</a:t>
            </a:r>
            <a:r>
              <a:rPr lang="en-US" altLang="en-US" b="1" dirty="0" smtClean="0">
                <a:latin typeface="楷体" panose="02010609060101010101" pitchFamily="49" charset="-122"/>
              </a:rPr>
              <a:t>v</a:t>
            </a:r>
            <a:endParaRPr lang="en-US" altLang="zh-CN" b="1" dirty="0" smtClean="0">
              <a:latin typeface="楷体" panose="02010609060101010101" pitchFamily="49" charset="-122"/>
            </a:endParaRPr>
          </a:p>
          <a:p>
            <a:pPr lvl="1" eaLnBrk="1" hangingPunct="1"/>
            <a:r>
              <a:rPr lang="zh-CN" altLang="en-US" b="1" dirty="0" smtClean="0">
                <a:latin typeface="楷体" panose="02010609060101010101" pitchFamily="49" charset="-122"/>
              </a:rPr>
              <a:t>确定被测变量</a:t>
            </a:r>
            <a:r>
              <a:rPr lang="en-US" altLang="en-US" b="1" dirty="0" smtClean="0">
                <a:latin typeface="楷体" panose="02010609060101010101" pitchFamily="49" charset="-122"/>
              </a:rPr>
              <a:t>v</a:t>
            </a:r>
            <a:r>
              <a:rPr lang="zh-CN" altLang="en-US" b="1" dirty="0" smtClean="0">
                <a:latin typeface="楷体" panose="02010609060101010101" pitchFamily="49" charset="-122"/>
              </a:rPr>
              <a:t>的所有定义节点和使用节点</a:t>
            </a:r>
            <a:endParaRPr lang="en-US" altLang="zh-CN" b="1" dirty="0" smtClean="0">
              <a:latin typeface="楷体" panose="02010609060101010101" pitchFamily="49" charset="-122"/>
            </a:endParaRPr>
          </a:p>
          <a:p>
            <a:pPr lvl="1" eaLnBrk="1" hangingPunct="1"/>
            <a:r>
              <a:rPr lang="zh-CN" altLang="en-US" b="1" dirty="0" smtClean="0">
                <a:latin typeface="楷体" panose="02010609060101010101" pitchFamily="49" charset="-122"/>
              </a:rPr>
              <a:t>确定被测变量</a:t>
            </a:r>
            <a:r>
              <a:rPr lang="en-US" altLang="en-US" b="1" dirty="0" smtClean="0">
                <a:latin typeface="楷体" panose="02010609060101010101" pitchFamily="49" charset="-122"/>
              </a:rPr>
              <a:t>v</a:t>
            </a:r>
            <a:r>
              <a:rPr lang="zh-CN" altLang="en-US" b="1" dirty="0" smtClean="0">
                <a:latin typeface="楷体" panose="02010609060101010101" pitchFamily="49" charset="-122"/>
              </a:rPr>
              <a:t>的所有定义</a:t>
            </a:r>
            <a:r>
              <a:rPr lang="en-US" altLang="en-US" b="1" dirty="0" smtClean="0">
                <a:latin typeface="楷体" panose="02010609060101010101" pitchFamily="49" charset="-122"/>
              </a:rPr>
              <a:t>/</a:t>
            </a:r>
            <a:r>
              <a:rPr lang="zh-CN" altLang="en-US" b="1" dirty="0" smtClean="0">
                <a:latin typeface="楷体" panose="02010609060101010101" pitchFamily="49" charset="-122"/>
              </a:rPr>
              <a:t>使用节点对</a:t>
            </a:r>
            <a:endParaRPr lang="en-US" altLang="zh-CN" b="1" dirty="0" smtClean="0">
              <a:latin typeface="楷体" panose="02010609060101010101" pitchFamily="49" charset="-122"/>
            </a:endParaRPr>
          </a:p>
          <a:p>
            <a:pPr lvl="1" eaLnBrk="1" hangingPunct="1"/>
            <a:r>
              <a:rPr lang="zh-CN" altLang="en-US" b="1" dirty="0" smtClean="0">
                <a:latin typeface="楷体" panose="02010609060101010101" pitchFamily="49" charset="-122"/>
              </a:rPr>
              <a:t>判断每条定义</a:t>
            </a:r>
            <a:r>
              <a:rPr lang="en-US" altLang="en-US" b="1" dirty="0" smtClean="0">
                <a:latin typeface="楷体" panose="02010609060101010101" pitchFamily="49" charset="-122"/>
              </a:rPr>
              <a:t>/</a:t>
            </a:r>
            <a:r>
              <a:rPr lang="zh-CN" altLang="en-US" b="1" dirty="0" smtClean="0">
                <a:latin typeface="楷体" panose="02010609060101010101" pitchFamily="49" charset="-122"/>
              </a:rPr>
              <a:t>使用路径是否为</a:t>
            </a:r>
            <a:r>
              <a:rPr lang="zh-CN" altLang="en-US" b="1" dirty="0" smtClean="0">
                <a:solidFill>
                  <a:srgbClr val="FF0000"/>
                </a:solidFill>
                <a:latin typeface="楷体" panose="02010609060101010101" pitchFamily="49" charset="-122"/>
              </a:rPr>
              <a:t>高风险路径</a:t>
            </a:r>
          </a:p>
        </p:txBody>
      </p:sp>
    </p:spTree>
    <p:extLst>
      <p:ext uri="{BB962C8B-B14F-4D97-AF65-F5344CB8AC3E}">
        <p14:creationId xmlns:p14="http://schemas.microsoft.com/office/powerpoint/2010/main" val="637763567"/>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5" name="Rectangle 2"/>
          <p:cNvSpPr>
            <a:spLocks noGrp="1" noChangeArrowheads="1"/>
          </p:cNvSpPr>
          <p:nvPr>
            <p:ph type="title"/>
          </p:nvPr>
        </p:nvSpPr>
        <p:spPr/>
        <p:txBody>
          <a:bodyPr/>
          <a:lstStyle/>
          <a:p>
            <a:pPr algn="ctr" eaLnBrk="0" hangingPunct="0"/>
            <a:r>
              <a:rPr lang="en-US" altLang="zh-CN" dirty="0"/>
              <a:t>5.6 </a:t>
            </a:r>
            <a:r>
              <a:rPr lang="zh-CN" altLang="en-US" dirty="0"/>
              <a:t>对变量的测试</a:t>
            </a:r>
          </a:p>
        </p:txBody>
      </p:sp>
      <p:sp>
        <p:nvSpPr>
          <p:cNvPr id="136196" name="Rectangle 3"/>
          <p:cNvSpPr>
            <a:spLocks noGrp="1" noChangeArrowheads="1"/>
          </p:cNvSpPr>
          <p:nvPr>
            <p:ph idx="1"/>
          </p:nvPr>
        </p:nvSpPr>
        <p:spPr/>
        <p:txBody>
          <a:bodyPr/>
          <a:lstStyle/>
          <a:p>
            <a:pPr eaLnBrk="1" hangingPunct="1"/>
            <a:r>
              <a:rPr lang="zh-CN" altLang="en-US" sz="3800" b="1" dirty="0" smtClean="0">
                <a:solidFill>
                  <a:srgbClr val="0000FF"/>
                </a:solidFill>
                <a:ea typeface="华文新魏" pitchFamily="2" charset="-122"/>
              </a:rPr>
              <a:t>捉虫实践</a:t>
            </a:r>
            <a:r>
              <a:rPr lang="en-US" altLang="zh-CN" sz="3800" b="1" dirty="0" smtClean="0">
                <a:solidFill>
                  <a:srgbClr val="0000FF"/>
                </a:solidFill>
                <a:ea typeface="华文新魏" pitchFamily="2" charset="-122"/>
              </a:rPr>
              <a:t>8</a:t>
            </a:r>
            <a:r>
              <a:rPr lang="zh-CN" altLang="en-US" sz="3800" b="1" dirty="0" smtClean="0">
                <a:solidFill>
                  <a:srgbClr val="0000FF"/>
                </a:solidFill>
                <a:ea typeface="华文新魏" pitchFamily="2" charset="-122"/>
              </a:rPr>
              <a:t>：佣金问题</a:t>
            </a:r>
          </a:p>
          <a:p>
            <a:pPr lvl="1" eaLnBrk="1" hangingPunct="1"/>
            <a:r>
              <a:rPr lang="zh-CN" altLang="en-US" sz="3400" b="1" dirty="0" smtClean="0">
                <a:solidFill>
                  <a:srgbClr val="0000FF"/>
                </a:solidFill>
                <a:ea typeface="华文新魏" pitchFamily="2" charset="-122"/>
              </a:rPr>
              <a:t>代码说明</a:t>
            </a:r>
            <a:endParaRPr lang="en-US" altLang="zh-CN" sz="3400" b="1" dirty="0" smtClean="0">
              <a:solidFill>
                <a:srgbClr val="0000FF"/>
              </a:solidFill>
              <a:ea typeface="华文新魏" pitchFamily="2" charset="-122"/>
            </a:endParaRPr>
          </a:p>
          <a:p>
            <a:pPr lvl="1" eaLnBrk="1" hangingPunct="1"/>
            <a:r>
              <a:rPr lang="zh-CN" altLang="en-US" sz="3400" b="1" dirty="0" smtClean="0">
                <a:solidFill>
                  <a:srgbClr val="0000FF"/>
                </a:solidFill>
                <a:ea typeface="华文新魏" pitchFamily="2" charset="-122"/>
              </a:rPr>
              <a:t>开始测试</a:t>
            </a:r>
            <a:endParaRPr lang="en-US" altLang="zh-CN" sz="3400" b="1" dirty="0" smtClean="0">
              <a:solidFill>
                <a:srgbClr val="0000FF"/>
              </a:solidFill>
              <a:ea typeface="华文新魏" pitchFamily="2" charset="-122"/>
            </a:endParaRPr>
          </a:p>
          <a:p>
            <a:pPr lvl="1" eaLnBrk="1" hangingPunct="1"/>
            <a:r>
              <a:rPr lang="zh-CN" altLang="en-US" sz="3400" b="1" dirty="0" smtClean="0">
                <a:solidFill>
                  <a:srgbClr val="0000FF"/>
                </a:solidFill>
                <a:ea typeface="华文新魏" pitchFamily="2" charset="-122"/>
              </a:rPr>
              <a:t>测试分析</a:t>
            </a:r>
            <a:endParaRPr lang="en-US" altLang="zh-CN" sz="3400" b="1" dirty="0" smtClean="0">
              <a:solidFill>
                <a:srgbClr val="0000FF"/>
              </a:solidFill>
              <a:ea typeface="华文新魏" pitchFamily="2" charset="-122"/>
            </a:endParaRPr>
          </a:p>
        </p:txBody>
      </p:sp>
    </p:spTree>
    <p:extLst>
      <p:ext uri="{BB962C8B-B14F-4D97-AF65-F5344CB8AC3E}">
        <p14:creationId xmlns:p14="http://schemas.microsoft.com/office/powerpoint/2010/main" val="3466332590"/>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9" name="Rectangle 2"/>
          <p:cNvSpPr>
            <a:spLocks noGrp="1" noChangeArrowheads="1"/>
          </p:cNvSpPr>
          <p:nvPr>
            <p:ph type="title"/>
          </p:nvPr>
        </p:nvSpPr>
        <p:spPr/>
        <p:txBody>
          <a:bodyPr/>
          <a:lstStyle/>
          <a:p>
            <a:pPr algn="ctr" eaLnBrk="0" hangingPunct="0"/>
            <a:r>
              <a:rPr lang="en-US" altLang="zh-CN" dirty="0"/>
              <a:t>5.6 </a:t>
            </a:r>
            <a:r>
              <a:rPr lang="zh-CN" altLang="en-US" dirty="0"/>
              <a:t>对变量的测试</a:t>
            </a:r>
          </a:p>
        </p:txBody>
      </p:sp>
      <p:sp>
        <p:nvSpPr>
          <p:cNvPr id="137220" name="Rectangle 3"/>
          <p:cNvSpPr>
            <a:spLocks noGrp="1" noChangeArrowheads="1"/>
          </p:cNvSpPr>
          <p:nvPr>
            <p:ph idx="1"/>
          </p:nvPr>
        </p:nvSpPr>
        <p:spPr/>
        <p:txBody>
          <a:bodyPr/>
          <a:lstStyle/>
          <a:p>
            <a:pPr eaLnBrk="1" hangingPunct="1">
              <a:spcBef>
                <a:spcPts val="0"/>
              </a:spcBef>
            </a:pPr>
            <a:r>
              <a:rPr lang="zh-CN" altLang="en-US" sz="3400" b="1" dirty="0" smtClean="0">
                <a:solidFill>
                  <a:srgbClr val="0000FF"/>
                </a:solidFill>
                <a:ea typeface="华文新魏" pitchFamily="2" charset="-122"/>
              </a:rPr>
              <a:t>开始测试</a:t>
            </a:r>
            <a:endParaRPr lang="en-US" altLang="zh-CN" sz="3400" b="1" dirty="0" smtClean="0">
              <a:solidFill>
                <a:srgbClr val="0000FF"/>
              </a:solidFill>
              <a:ea typeface="华文新魏" pitchFamily="2" charset="-122"/>
            </a:endParaRPr>
          </a:p>
          <a:p>
            <a:pPr eaLnBrk="1" hangingPunct="1">
              <a:spcBef>
                <a:spcPts val="0"/>
              </a:spcBef>
            </a:pPr>
            <a:r>
              <a:rPr lang="zh-CN" altLang="en-US" sz="3400" b="1" dirty="0" smtClean="0">
                <a:solidFill>
                  <a:srgbClr val="0000FF"/>
                </a:solidFill>
                <a:ea typeface="华文新魏" pitchFamily="2" charset="-122"/>
              </a:rPr>
              <a:t>寻找所有变量的定义节点和使用节点</a:t>
            </a:r>
            <a:endParaRPr lang="en-US" altLang="zh-CN" sz="3400" b="1" dirty="0" smtClean="0">
              <a:solidFill>
                <a:srgbClr val="0000FF"/>
              </a:solidFill>
              <a:ea typeface="华文新魏" pitchFamily="2" charset="-122"/>
            </a:endParaRPr>
          </a:p>
        </p:txBody>
      </p:sp>
      <p:pic>
        <p:nvPicPr>
          <p:cNvPr id="1372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664" y="3071813"/>
            <a:ext cx="8637587"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39212357"/>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8243" name="Rectangle 2"/>
          <p:cNvSpPr>
            <a:spLocks noGrp="1" noChangeArrowheads="1"/>
          </p:cNvSpPr>
          <p:nvPr>
            <p:ph type="title"/>
          </p:nvPr>
        </p:nvSpPr>
        <p:spPr/>
        <p:txBody>
          <a:bodyPr/>
          <a:lstStyle/>
          <a:p>
            <a:pPr algn="ctr" eaLnBrk="0" hangingPunct="0"/>
            <a:r>
              <a:rPr lang="en-US" altLang="zh-CN" dirty="0"/>
              <a:t>5.6 </a:t>
            </a:r>
            <a:r>
              <a:rPr lang="zh-CN" altLang="en-US" dirty="0"/>
              <a:t>对变量的测试</a:t>
            </a:r>
          </a:p>
        </p:txBody>
      </p:sp>
      <p:sp>
        <p:nvSpPr>
          <p:cNvPr id="138244" name="Rectangle 3"/>
          <p:cNvSpPr>
            <a:spLocks noGrp="1" noChangeArrowheads="1"/>
          </p:cNvSpPr>
          <p:nvPr>
            <p:ph idx="1"/>
          </p:nvPr>
        </p:nvSpPr>
        <p:spPr/>
        <p:txBody>
          <a:bodyPr/>
          <a:lstStyle/>
          <a:p>
            <a:pPr eaLnBrk="1" hangingPunct="1"/>
            <a:r>
              <a:rPr lang="zh-CN" altLang="en-US" sz="3400" b="1" smtClean="0">
                <a:solidFill>
                  <a:srgbClr val="0000FF"/>
                </a:solidFill>
                <a:ea typeface="华文新魏" pitchFamily="2" charset="-122"/>
              </a:rPr>
              <a:t>开始测试</a:t>
            </a:r>
            <a:endParaRPr lang="en-US" altLang="zh-CN" sz="3400" b="1" smtClean="0">
              <a:solidFill>
                <a:srgbClr val="0000FF"/>
              </a:solidFill>
              <a:ea typeface="华文新魏" pitchFamily="2" charset="-122"/>
            </a:endParaRPr>
          </a:p>
          <a:p>
            <a:pPr eaLnBrk="1" hangingPunct="1"/>
            <a:r>
              <a:rPr lang="zh-CN" altLang="en-US" sz="3400" b="1" smtClean="0">
                <a:solidFill>
                  <a:srgbClr val="0000FF"/>
                </a:solidFill>
                <a:ea typeface="华文新魏" pitchFamily="2" charset="-122"/>
              </a:rPr>
              <a:t>确定各变量的定义</a:t>
            </a:r>
            <a:r>
              <a:rPr lang="en-US" altLang="en-US" sz="3400" b="1" smtClean="0">
                <a:solidFill>
                  <a:srgbClr val="0000FF"/>
                </a:solidFill>
                <a:ea typeface="华文新魏" pitchFamily="2" charset="-122"/>
              </a:rPr>
              <a:t>/</a:t>
            </a:r>
            <a:r>
              <a:rPr lang="zh-CN" altLang="en-US" sz="3400" b="1" smtClean="0">
                <a:solidFill>
                  <a:srgbClr val="0000FF"/>
                </a:solidFill>
                <a:ea typeface="华文新魏" pitchFamily="2" charset="-122"/>
              </a:rPr>
              <a:t>使用节点对，并考查每条路径</a:t>
            </a:r>
            <a:endParaRPr lang="en-US" altLang="zh-CN" sz="3400" b="1" smtClean="0">
              <a:solidFill>
                <a:srgbClr val="0000FF"/>
              </a:solidFill>
              <a:ea typeface="华文新魏" pitchFamily="2" charset="-122"/>
            </a:endParaRPr>
          </a:p>
        </p:txBody>
      </p:sp>
      <p:pic>
        <p:nvPicPr>
          <p:cNvPr id="138246" name="Picture 2" descr="5t2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91881" y="116632"/>
            <a:ext cx="3571875" cy="661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35775638"/>
      </p:ext>
    </p:extLst>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267" name="Rectangle 2"/>
          <p:cNvSpPr>
            <a:spLocks noGrp="1" noChangeArrowheads="1"/>
          </p:cNvSpPr>
          <p:nvPr>
            <p:ph type="title"/>
          </p:nvPr>
        </p:nvSpPr>
        <p:spPr/>
        <p:txBody>
          <a:bodyPr/>
          <a:lstStyle/>
          <a:p>
            <a:pPr algn="ctr" eaLnBrk="0" hangingPunct="0"/>
            <a:r>
              <a:rPr lang="en-US" altLang="zh-CN" dirty="0"/>
              <a:t>5.6 </a:t>
            </a:r>
            <a:r>
              <a:rPr lang="zh-CN" altLang="en-US" dirty="0"/>
              <a:t>对变量的测试</a:t>
            </a:r>
          </a:p>
        </p:txBody>
      </p:sp>
      <p:sp>
        <p:nvSpPr>
          <p:cNvPr id="139268" name="Rectangle 3"/>
          <p:cNvSpPr>
            <a:spLocks noGrp="1" noChangeArrowheads="1"/>
          </p:cNvSpPr>
          <p:nvPr>
            <p:ph idx="1"/>
          </p:nvPr>
        </p:nvSpPr>
        <p:spPr/>
        <p:txBody>
          <a:bodyPr/>
          <a:lstStyle/>
          <a:p>
            <a:pPr marL="0" eaLnBrk="1" hangingPunct="1">
              <a:lnSpc>
                <a:spcPts val="5000"/>
              </a:lnSpc>
              <a:spcBef>
                <a:spcPts val="0"/>
              </a:spcBef>
            </a:pPr>
            <a:r>
              <a:rPr lang="zh-CN" altLang="en-US" sz="3200" b="1" dirty="0" smtClean="0">
                <a:solidFill>
                  <a:srgbClr val="0000FF"/>
                </a:solidFill>
                <a:ea typeface="华文新魏" pitchFamily="2" charset="-122"/>
              </a:rPr>
              <a:t>测试分析</a:t>
            </a:r>
            <a:endParaRPr lang="en-US" altLang="zh-CN" sz="3200" b="1" dirty="0" smtClean="0">
              <a:solidFill>
                <a:srgbClr val="0000FF"/>
              </a:solidFill>
              <a:ea typeface="华文新魏" pitchFamily="2" charset="-122"/>
            </a:endParaRPr>
          </a:p>
          <a:p>
            <a:pPr marL="0" eaLnBrk="1" hangingPunct="1">
              <a:lnSpc>
                <a:spcPts val="5000"/>
              </a:lnSpc>
              <a:spcBef>
                <a:spcPts val="0"/>
              </a:spcBef>
            </a:pPr>
            <a:r>
              <a:rPr lang="zh-CN" altLang="en-US" sz="3200" b="1" dirty="0" smtClean="0">
                <a:solidFill>
                  <a:srgbClr val="0000FF"/>
                </a:solidFill>
                <a:ea typeface="华文新魏" pitchFamily="2" charset="-122"/>
              </a:rPr>
              <a:t>在很多情况下，并不需要逐一分析程序代码中的所有变量，一般可仅选择特别重要的变量进行数据流分析，得到</a:t>
            </a:r>
            <a:r>
              <a:rPr lang="zh-CN" altLang="en-US" sz="3200" b="1" dirty="0" smtClean="0">
                <a:solidFill>
                  <a:srgbClr val="FF0000"/>
                </a:solidFill>
                <a:ea typeface="华文新魏" pitchFamily="2" charset="-122"/>
              </a:rPr>
              <a:t>不是定义清除路径</a:t>
            </a:r>
            <a:r>
              <a:rPr lang="zh-CN" altLang="en-US" sz="3200" b="1" dirty="0" smtClean="0">
                <a:solidFill>
                  <a:srgbClr val="0000FF"/>
                </a:solidFill>
                <a:ea typeface="华文新魏" pitchFamily="2" charset="-122"/>
              </a:rPr>
              <a:t>，定义为高风险路径。</a:t>
            </a:r>
            <a:endParaRPr lang="en-US" altLang="zh-CN" sz="3200" b="1" dirty="0" smtClean="0">
              <a:solidFill>
                <a:srgbClr val="0000FF"/>
              </a:solidFill>
              <a:ea typeface="华文新魏" pitchFamily="2" charset="-122"/>
            </a:endParaRPr>
          </a:p>
        </p:txBody>
      </p:sp>
    </p:spTree>
    <p:extLst>
      <p:ext uri="{BB962C8B-B14F-4D97-AF65-F5344CB8AC3E}">
        <p14:creationId xmlns:p14="http://schemas.microsoft.com/office/powerpoint/2010/main" val="565015920"/>
      </p:ext>
    </p:extLst>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1" name="Rectangle 2"/>
          <p:cNvSpPr>
            <a:spLocks noGrp="1" noChangeArrowheads="1"/>
          </p:cNvSpPr>
          <p:nvPr>
            <p:ph type="title"/>
          </p:nvPr>
        </p:nvSpPr>
        <p:spPr/>
        <p:txBody>
          <a:bodyPr/>
          <a:lstStyle/>
          <a:p>
            <a:pPr algn="ctr" eaLnBrk="0" hangingPunct="0"/>
            <a:r>
              <a:rPr lang="en-US" altLang="zh-CN" dirty="0"/>
              <a:t>5.6 </a:t>
            </a:r>
            <a:r>
              <a:rPr lang="zh-CN" altLang="en-US" dirty="0"/>
              <a:t>对变量的测试</a:t>
            </a:r>
          </a:p>
        </p:txBody>
      </p:sp>
      <p:sp>
        <p:nvSpPr>
          <p:cNvPr id="140292" name="Rectangle 3"/>
          <p:cNvSpPr>
            <a:spLocks noGrp="1" noChangeArrowheads="1"/>
          </p:cNvSpPr>
          <p:nvPr>
            <p:ph idx="1"/>
          </p:nvPr>
        </p:nvSpPr>
        <p:spPr>
          <a:xfrm>
            <a:off x="521550" y="1196752"/>
            <a:ext cx="8226914" cy="4267200"/>
          </a:xfrm>
        </p:spPr>
        <p:txBody>
          <a:bodyPr/>
          <a:lstStyle/>
          <a:p>
            <a:pPr eaLnBrk="1" hangingPunct="1">
              <a:spcBef>
                <a:spcPts val="0"/>
              </a:spcBef>
            </a:pPr>
            <a:r>
              <a:rPr lang="zh-CN" altLang="en-US" sz="3400" b="1" dirty="0" smtClean="0"/>
              <a:t>小结</a:t>
            </a:r>
            <a:endParaRPr lang="en-US" altLang="zh-CN" sz="3400" b="1" dirty="0" smtClean="0"/>
          </a:p>
          <a:p>
            <a:pPr lvl="1" eaLnBrk="1" hangingPunct="1">
              <a:spcBef>
                <a:spcPts val="0"/>
              </a:spcBef>
            </a:pPr>
            <a:r>
              <a:rPr lang="zh-CN" altLang="en-US" b="1" dirty="0" smtClean="0"/>
              <a:t>定义</a:t>
            </a:r>
            <a:r>
              <a:rPr lang="en-US" altLang="en-US" b="1" dirty="0" smtClean="0"/>
              <a:t>/</a:t>
            </a:r>
            <a:r>
              <a:rPr lang="zh-CN" altLang="en-US" b="1" dirty="0" smtClean="0"/>
              <a:t>引用异常缺陷是程序代码中一类特殊的缺陷</a:t>
            </a:r>
            <a:endParaRPr lang="en-US" altLang="zh-CN" b="1" dirty="0" smtClean="0"/>
          </a:p>
          <a:p>
            <a:pPr lvl="1" eaLnBrk="1" hangingPunct="1">
              <a:spcBef>
                <a:spcPts val="0"/>
              </a:spcBef>
            </a:pPr>
            <a:r>
              <a:rPr lang="zh-CN" altLang="en-US" b="1" dirty="0" smtClean="0"/>
              <a:t>数据流测试是基于缺陷预防思想，以缺陷静态检查为主的一种测试方法。同时，数据流分析过程中得到的不可靠路径不一定存在缺陷，但这样的路径一定是存在高风险的。因此，数据流分析主要用于代码的优化</a:t>
            </a:r>
            <a:endParaRPr lang="en-US" altLang="zh-CN" b="1" dirty="0" smtClean="0"/>
          </a:p>
        </p:txBody>
      </p:sp>
    </p:spTree>
    <p:extLst>
      <p:ext uri="{BB962C8B-B14F-4D97-AF65-F5344CB8AC3E}">
        <p14:creationId xmlns:p14="http://schemas.microsoft.com/office/powerpoint/2010/main" val="2626724208"/>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5" name="Rectangle 2"/>
          <p:cNvSpPr>
            <a:spLocks noGrp="1" noChangeArrowheads="1"/>
          </p:cNvSpPr>
          <p:nvPr>
            <p:ph type="title"/>
          </p:nvPr>
        </p:nvSpPr>
        <p:spPr/>
        <p:txBody>
          <a:bodyPr/>
          <a:lstStyle/>
          <a:p>
            <a:pPr algn="ctr" eaLnBrk="0" hangingPunct="0"/>
            <a:r>
              <a:rPr lang="en-US" altLang="zh-CN" dirty="0"/>
              <a:t>5.7 </a:t>
            </a:r>
            <a:r>
              <a:rPr lang="zh-CN" altLang="en-US" dirty="0"/>
              <a:t>白盒测试总结</a:t>
            </a:r>
          </a:p>
        </p:txBody>
      </p:sp>
      <p:sp>
        <p:nvSpPr>
          <p:cNvPr id="141316" name="Rectangle 3"/>
          <p:cNvSpPr>
            <a:spLocks noGrp="1" noChangeArrowheads="1"/>
          </p:cNvSpPr>
          <p:nvPr>
            <p:ph idx="1"/>
          </p:nvPr>
        </p:nvSpPr>
        <p:spPr/>
        <p:txBody>
          <a:bodyPr/>
          <a:lstStyle/>
          <a:p>
            <a:pPr eaLnBrk="1" hangingPunct="1">
              <a:lnSpc>
                <a:spcPts val="4200"/>
              </a:lnSpc>
              <a:spcBef>
                <a:spcPts val="0"/>
              </a:spcBef>
            </a:pPr>
            <a:r>
              <a:rPr lang="zh-CN" altLang="en-US" sz="3400" b="1" dirty="0" smtClean="0"/>
              <a:t>静态测试</a:t>
            </a:r>
            <a:endParaRPr lang="en-US" altLang="zh-CN" sz="3400" b="1" dirty="0" smtClean="0"/>
          </a:p>
          <a:p>
            <a:pPr lvl="1" eaLnBrk="1" hangingPunct="1">
              <a:lnSpc>
                <a:spcPts val="4200"/>
              </a:lnSpc>
              <a:spcBef>
                <a:spcPts val="0"/>
              </a:spcBef>
            </a:pPr>
            <a:r>
              <a:rPr lang="zh-CN" altLang="en-US" b="1" dirty="0" smtClean="0"/>
              <a:t>侧重于源代码检查和优化</a:t>
            </a:r>
            <a:endParaRPr lang="en-US" altLang="zh-CN" b="1" dirty="0" smtClean="0"/>
          </a:p>
          <a:p>
            <a:pPr lvl="1" eaLnBrk="1" hangingPunct="1">
              <a:lnSpc>
                <a:spcPts val="4200"/>
              </a:lnSpc>
              <a:spcBef>
                <a:spcPts val="0"/>
              </a:spcBef>
            </a:pPr>
            <a:r>
              <a:rPr lang="zh-CN" altLang="en-US" b="1" dirty="0" smtClean="0"/>
              <a:t>基本思想：不需要设计测试用例，直接查看源代码和模拟执行代码，目标是直接定位代码中的缺陷，提出结构设计优化的意见和有关测试重点的建议</a:t>
            </a:r>
            <a:endParaRPr lang="en-US" altLang="zh-CN" b="1" dirty="0" smtClean="0"/>
          </a:p>
          <a:p>
            <a:pPr lvl="1" eaLnBrk="1" hangingPunct="1">
              <a:lnSpc>
                <a:spcPts val="4200"/>
              </a:lnSpc>
              <a:spcBef>
                <a:spcPts val="0"/>
              </a:spcBef>
            </a:pPr>
            <a:r>
              <a:rPr lang="zh-CN" altLang="en-US" b="1" dirty="0" smtClean="0"/>
              <a:t>典型方法：同行评审、静态结构分析、代码质量度量和对变量的数据流测试</a:t>
            </a:r>
            <a:endParaRPr lang="en-US" altLang="zh-CN" b="1" dirty="0" smtClean="0"/>
          </a:p>
        </p:txBody>
      </p:sp>
    </p:spTree>
    <p:extLst>
      <p:ext uri="{BB962C8B-B14F-4D97-AF65-F5344CB8AC3E}">
        <p14:creationId xmlns:p14="http://schemas.microsoft.com/office/powerpoint/2010/main" val="1603573108"/>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9" name="Rectangle 2"/>
          <p:cNvSpPr>
            <a:spLocks noGrp="1" noChangeArrowheads="1"/>
          </p:cNvSpPr>
          <p:nvPr>
            <p:ph type="title"/>
          </p:nvPr>
        </p:nvSpPr>
        <p:spPr/>
        <p:txBody>
          <a:bodyPr/>
          <a:lstStyle/>
          <a:p>
            <a:pPr algn="ctr" eaLnBrk="0" hangingPunct="0"/>
            <a:r>
              <a:rPr lang="en-US" altLang="zh-CN" dirty="0"/>
              <a:t>5.7 </a:t>
            </a:r>
            <a:r>
              <a:rPr lang="zh-CN" altLang="en-US" dirty="0"/>
              <a:t>白盒测试总结</a:t>
            </a:r>
          </a:p>
        </p:txBody>
      </p:sp>
      <p:sp>
        <p:nvSpPr>
          <p:cNvPr id="142340" name="Rectangle 3"/>
          <p:cNvSpPr>
            <a:spLocks noGrp="1" noChangeArrowheads="1"/>
          </p:cNvSpPr>
          <p:nvPr>
            <p:ph idx="1"/>
          </p:nvPr>
        </p:nvSpPr>
        <p:spPr/>
        <p:txBody>
          <a:bodyPr/>
          <a:lstStyle/>
          <a:p>
            <a:pPr eaLnBrk="1" hangingPunct="1">
              <a:lnSpc>
                <a:spcPts val="4080"/>
              </a:lnSpc>
              <a:spcBef>
                <a:spcPts val="0"/>
              </a:spcBef>
            </a:pPr>
            <a:r>
              <a:rPr lang="zh-CN" altLang="en-US" sz="3400" b="1" dirty="0" smtClean="0"/>
              <a:t>动态测试</a:t>
            </a:r>
            <a:endParaRPr lang="en-US" altLang="zh-CN" sz="3400" b="1" dirty="0" smtClean="0"/>
          </a:p>
          <a:p>
            <a:pPr lvl="1" eaLnBrk="1" hangingPunct="1">
              <a:lnSpc>
                <a:spcPts val="4080"/>
              </a:lnSpc>
              <a:spcBef>
                <a:spcPts val="0"/>
              </a:spcBef>
            </a:pPr>
            <a:r>
              <a:rPr lang="zh-CN" altLang="en-US" b="1" dirty="0" smtClean="0"/>
              <a:t>侧重于关键程序结构的测试</a:t>
            </a:r>
            <a:endParaRPr lang="en-US" altLang="zh-CN" b="1" dirty="0" smtClean="0"/>
          </a:p>
          <a:p>
            <a:pPr lvl="1" eaLnBrk="1" hangingPunct="1">
              <a:lnSpc>
                <a:spcPts val="4080"/>
              </a:lnSpc>
              <a:spcBef>
                <a:spcPts val="0"/>
              </a:spcBef>
            </a:pPr>
            <a:r>
              <a:rPr lang="zh-CN" altLang="en-US" b="1" dirty="0" smtClean="0"/>
              <a:t>基本思想：通过</a:t>
            </a:r>
            <a:r>
              <a:rPr lang="zh-CN" altLang="en-US" b="1" dirty="0" smtClean="0">
                <a:solidFill>
                  <a:srgbClr val="FF0000"/>
                </a:solidFill>
              </a:rPr>
              <a:t>对导致程序结构复杂度的判定表达式、执行路径和循环结构设计测试用例</a:t>
            </a:r>
            <a:r>
              <a:rPr lang="zh-CN" altLang="en-US" b="1" dirty="0" smtClean="0"/>
              <a:t>，目标是达到某种程度的测试覆盖，从测试完备性和无冗余性的角度给予信心</a:t>
            </a:r>
            <a:endParaRPr lang="en-US" altLang="zh-CN" b="1" dirty="0" smtClean="0"/>
          </a:p>
          <a:p>
            <a:pPr lvl="1" eaLnBrk="1" hangingPunct="1">
              <a:lnSpc>
                <a:spcPts val="4080"/>
              </a:lnSpc>
              <a:spcBef>
                <a:spcPts val="0"/>
              </a:spcBef>
            </a:pPr>
            <a:r>
              <a:rPr lang="zh-CN" altLang="en-US" b="1" dirty="0" smtClean="0"/>
              <a:t>典型方法：基于逻辑表达式覆盖指标的判定测试、基于全路径覆盖的独立路径测试，以及基于循环过程覆盖的对循环的测试</a:t>
            </a:r>
            <a:endParaRPr lang="en-US" altLang="zh-CN" b="1" dirty="0" smtClean="0"/>
          </a:p>
        </p:txBody>
      </p:sp>
    </p:spTree>
    <p:extLst>
      <p:ext uri="{BB962C8B-B14F-4D97-AF65-F5344CB8AC3E}">
        <p14:creationId xmlns:p14="http://schemas.microsoft.com/office/powerpoint/2010/main" val="3215430951"/>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3" name="Rectangle 2"/>
          <p:cNvSpPr>
            <a:spLocks noGrp="1" noChangeArrowheads="1"/>
          </p:cNvSpPr>
          <p:nvPr>
            <p:ph type="title"/>
          </p:nvPr>
        </p:nvSpPr>
        <p:spPr/>
        <p:txBody>
          <a:bodyPr/>
          <a:lstStyle/>
          <a:p>
            <a:pPr algn="ctr" eaLnBrk="0" hangingPunct="0"/>
            <a:r>
              <a:rPr lang="en-US" altLang="zh-CN" dirty="0"/>
              <a:t>5.7 </a:t>
            </a:r>
            <a:r>
              <a:rPr lang="zh-CN" altLang="en-US" dirty="0"/>
              <a:t>白盒测试总结</a:t>
            </a:r>
          </a:p>
        </p:txBody>
      </p:sp>
      <p:sp>
        <p:nvSpPr>
          <p:cNvPr id="143364" name="Rectangle 3"/>
          <p:cNvSpPr>
            <a:spLocks noGrp="1" noChangeArrowheads="1"/>
          </p:cNvSpPr>
          <p:nvPr>
            <p:ph idx="1"/>
          </p:nvPr>
        </p:nvSpPr>
        <p:spPr>
          <a:xfrm>
            <a:off x="323528" y="1196752"/>
            <a:ext cx="8839490" cy="4267200"/>
          </a:xfrm>
        </p:spPr>
        <p:txBody>
          <a:bodyPr/>
          <a:lstStyle/>
          <a:p>
            <a:pPr eaLnBrk="1" hangingPunct="1">
              <a:lnSpc>
                <a:spcPts val="3500"/>
              </a:lnSpc>
              <a:spcBef>
                <a:spcPts val="0"/>
              </a:spcBef>
            </a:pPr>
            <a:r>
              <a:rPr lang="zh-CN" altLang="en-US" sz="3200" b="1" dirty="0" smtClean="0">
                <a:latin typeface="楷体" panose="02010609060101010101" pitchFamily="49" charset="-122"/>
              </a:rPr>
              <a:t>综合使用策略</a:t>
            </a:r>
            <a:endParaRPr lang="en-US" altLang="zh-CN" sz="3200" b="1" dirty="0" smtClean="0">
              <a:latin typeface="楷体" panose="02010609060101010101" pitchFamily="49" charset="-122"/>
            </a:endParaRPr>
          </a:p>
          <a:p>
            <a:pPr lvl="1" eaLnBrk="1" hangingPunct="1">
              <a:lnSpc>
                <a:spcPts val="3500"/>
              </a:lnSpc>
              <a:spcBef>
                <a:spcPts val="0"/>
              </a:spcBef>
            </a:pPr>
            <a:r>
              <a:rPr lang="zh-CN" altLang="en-US" sz="2400" b="1" dirty="0" smtClean="0"/>
              <a:t>优先进行静态白盒测试</a:t>
            </a:r>
            <a:endParaRPr lang="en-US" altLang="zh-CN" sz="2400" b="1" dirty="0" smtClean="0"/>
          </a:p>
          <a:p>
            <a:pPr lvl="1" eaLnBrk="1" hangingPunct="1">
              <a:lnSpc>
                <a:spcPts val="3500"/>
              </a:lnSpc>
              <a:spcBef>
                <a:spcPts val="0"/>
              </a:spcBef>
            </a:pPr>
            <a:r>
              <a:rPr lang="zh-CN" altLang="en-US" sz="2400" b="1" dirty="0" smtClean="0"/>
              <a:t>尽量利用测试工具完成代码结构和质量的相关分析和评估</a:t>
            </a:r>
            <a:endParaRPr lang="en-US" altLang="zh-CN" sz="2400" b="1" dirty="0" smtClean="0"/>
          </a:p>
          <a:p>
            <a:pPr lvl="1" eaLnBrk="1" hangingPunct="1">
              <a:lnSpc>
                <a:spcPts val="3500"/>
              </a:lnSpc>
              <a:spcBef>
                <a:spcPts val="0"/>
              </a:spcBef>
            </a:pPr>
            <a:r>
              <a:rPr lang="zh-CN" altLang="en-US" sz="2400" b="1" dirty="0" smtClean="0"/>
              <a:t>针对关键变量，使用数据流的测试方法确定补充路径测试的重点</a:t>
            </a:r>
            <a:endParaRPr lang="en-US" altLang="zh-CN" sz="2400" b="1" dirty="0" smtClean="0"/>
          </a:p>
          <a:p>
            <a:pPr lvl="1" eaLnBrk="1" hangingPunct="1">
              <a:lnSpc>
                <a:spcPts val="3500"/>
              </a:lnSpc>
              <a:spcBef>
                <a:spcPts val="0"/>
              </a:spcBef>
            </a:pPr>
            <a:r>
              <a:rPr lang="zh-CN" altLang="en-US" sz="2400" b="1" dirty="0" smtClean="0"/>
              <a:t>设计测试用例时，注意结合边界抽取测试数据</a:t>
            </a:r>
            <a:endParaRPr lang="en-US" altLang="zh-CN" sz="2400" b="1" dirty="0" smtClean="0"/>
          </a:p>
          <a:p>
            <a:pPr lvl="1" eaLnBrk="1" hangingPunct="1">
              <a:lnSpc>
                <a:spcPts val="3500"/>
              </a:lnSpc>
              <a:spcBef>
                <a:spcPts val="0"/>
              </a:spcBef>
            </a:pPr>
            <a:r>
              <a:rPr lang="zh-CN" altLang="en-US" sz="2400" b="1" dirty="0" smtClean="0"/>
              <a:t>针对黑盒测试检查不到或难以检查的地方，使用特殊的白盒测试方法进行补充测试</a:t>
            </a:r>
            <a:endParaRPr lang="en-US" altLang="zh-CN" sz="2400" b="1" dirty="0" smtClean="0"/>
          </a:p>
          <a:p>
            <a:pPr lvl="1" eaLnBrk="1" hangingPunct="1">
              <a:lnSpc>
                <a:spcPts val="3500"/>
              </a:lnSpc>
              <a:spcBef>
                <a:spcPts val="0"/>
              </a:spcBef>
            </a:pPr>
            <a:r>
              <a:rPr lang="zh-CN" altLang="en-US" sz="2400" b="1" dirty="0" smtClean="0"/>
              <a:t>在系统测试中借鉴独立路径测试方法的思想设计高层测试用例，提高测试覆盖，降低冗余</a:t>
            </a:r>
            <a:endParaRPr lang="en-US" altLang="zh-CN" sz="2400" b="1" dirty="0" smtClean="0"/>
          </a:p>
        </p:txBody>
      </p:sp>
    </p:spTree>
    <p:extLst>
      <p:ext uri="{BB962C8B-B14F-4D97-AF65-F5344CB8AC3E}">
        <p14:creationId xmlns:p14="http://schemas.microsoft.com/office/powerpoint/2010/main" val="983609775"/>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algn="ctr" eaLnBrk="0" hangingPunct="0"/>
            <a:r>
              <a:rPr lang="zh-CN" altLang="en-US" dirty="0" smtClean="0"/>
              <a:t>第</a:t>
            </a:r>
            <a:r>
              <a:rPr lang="en-US" altLang="zh-CN" dirty="0" smtClean="0"/>
              <a:t>5</a:t>
            </a:r>
            <a:r>
              <a:rPr lang="zh-CN" altLang="en-US" dirty="0" smtClean="0"/>
              <a:t>章  </a:t>
            </a:r>
            <a:r>
              <a:rPr lang="zh-CN" altLang="en-US" dirty="0"/>
              <a:t>白</a:t>
            </a:r>
            <a:r>
              <a:rPr lang="zh-CN" altLang="en-US" dirty="0" smtClean="0"/>
              <a:t>盒</a:t>
            </a:r>
            <a:r>
              <a:rPr lang="zh-CN" altLang="en-US" dirty="0"/>
              <a:t>测试技术</a:t>
            </a:r>
          </a:p>
        </p:txBody>
      </p:sp>
      <p:sp>
        <p:nvSpPr>
          <p:cNvPr id="4100" name="Rectangle 3"/>
          <p:cNvSpPr>
            <a:spLocks noGrp="1" noChangeArrowheads="1"/>
          </p:cNvSpPr>
          <p:nvPr>
            <p:ph idx="1"/>
          </p:nvPr>
        </p:nvSpPr>
        <p:spPr/>
        <p:txBody>
          <a:bodyPr/>
          <a:lstStyle/>
          <a:p>
            <a:pPr eaLnBrk="1" hangingPunct="1"/>
            <a:r>
              <a:rPr lang="zh-CN" altLang="en-US" sz="3400" b="1" dirty="0" smtClean="0"/>
              <a:t>本章重点</a:t>
            </a:r>
          </a:p>
          <a:p>
            <a:pPr lvl="1" eaLnBrk="1" hangingPunct="1"/>
            <a:r>
              <a:rPr lang="zh-CN" altLang="en-US" sz="3100" b="1" dirty="0" smtClean="0"/>
              <a:t>对变量</a:t>
            </a:r>
            <a:r>
              <a:rPr lang="zh-CN" altLang="en-US" sz="3100" b="1" smtClean="0"/>
              <a:t>的测试（数据流测试）</a:t>
            </a:r>
            <a:endParaRPr lang="zh-CN" altLang="en-US" sz="3100" b="1" dirty="0" smtClean="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7" name="Rectangle 2"/>
          <p:cNvSpPr>
            <a:spLocks noGrp="1" noChangeArrowheads="1"/>
          </p:cNvSpPr>
          <p:nvPr>
            <p:ph type="title"/>
          </p:nvPr>
        </p:nvSpPr>
        <p:spPr/>
        <p:txBody>
          <a:bodyPr/>
          <a:lstStyle/>
          <a:p>
            <a:pPr algn="ctr" eaLnBrk="0" hangingPunct="0"/>
            <a:r>
              <a:rPr lang="en-US" altLang="zh-CN" dirty="0"/>
              <a:t>5.7 </a:t>
            </a:r>
            <a:r>
              <a:rPr lang="zh-CN" altLang="en-US" dirty="0"/>
              <a:t>白盒测试总结</a:t>
            </a:r>
          </a:p>
        </p:txBody>
      </p:sp>
      <p:sp>
        <p:nvSpPr>
          <p:cNvPr id="144388" name="Rectangle 3"/>
          <p:cNvSpPr>
            <a:spLocks noGrp="1" noChangeArrowheads="1"/>
          </p:cNvSpPr>
          <p:nvPr>
            <p:ph idx="1"/>
          </p:nvPr>
        </p:nvSpPr>
        <p:spPr/>
        <p:txBody>
          <a:bodyPr/>
          <a:lstStyle/>
          <a:p>
            <a:pPr eaLnBrk="1" hangingPunct="1"/>
            <a:r>
              <a:rPr lang="zh-CN" altLang="en-US" sz="3200" b="1" dirty="0" smtClean="0"/>
              <a:t>测试覆盖指标</a:t>
            </a:r>
            <a:endParaRPr lang="en-US" altLang="zh-CN" sz="2400" b="1" dirty="0" smtClean="0"/>
          </a:p>
        </p:txBody>
      </p:sp>
      <p:graphicFrame>
        <p:nvGraphicFramePr>
          <p:cNvPr id="2" name="表格 1"/>
          <p:cNvGraphicFramePr>
            <a:graphicFrameLocks noGrp="1"/>
          </p:cNvGraphicFramePr>
          <p:nvPr>
            <p:extLst>
              <p:ext uri="{D42A27DB-BD31-4B8C-83A1-F6EECF244321}">
                <p14:modId xmlns:p14="http://schemas.microsoft.com/office/powerpoint/2010/main" val="3173142654"/>
              </p:ext>
            </p:extLst>
          </p:nvPr>
        </p:nvGraphicFramePr>
        <p:xfrm>
          <a:off x="1187624" y="2276872"/>
          <a:ext cx="6624736" cy="3261360"/>
        </p:xfrm>
        <a:graphic>
          <a:graphicData uri="http://schemas.openxmlformats.org/drawingml/2006/table">
            <a:tbl>
              <a:tblPr firstRow="1" bandRow="1">
                <a:tableStyleId>{5C22544A-7EE6-4342-B048-85BDC9FD1C3A}</a:tableStyleId>
              </a:tblPr>
              <a:tblGrid>
                <a:gridCol w="2088232"/>
                <a:gridCol w="4536504"/>
              </a:tblGrid>
              <a:tr h="370840">
                <a:tc>
                  <a:txBody>
                    <a:bodyPr/>
                    <a:lstStyle/>
                    <a:p>
                      <a:pPr marL="0" algn="l" defTabSz="914400" rtl="0" eaLnBrk="1" latinLnBrk="0" hangingPunct="1"/>
                      <a:r>
                        <a:rPr lang="zh-CN" altLang="en-US" sz="2400" b="1" kern="1200" baseline="0" dirty="0" smtClean="0">
                          <a:latin typeface="楷体" panose="02010609060101010101" pitchFamily="49" charset="-122"/>
                          <a:ea typeface="楷体" panose="02010609060101010101" pitchFamily="49" charset="-122"/>
                        </a:rPr>
                        <a:t>测试方法</a:t>
                      </a:r>
                      <a:endParaRPr lang="zh-CN" altLang="en-US" sz="2400" b="1" kern="1200" baseline="0" dirty="0">
                        <a:solidFill>
                          <a:schemeClr val="tx1"/>
                        </a:solidFill>
                        <a:latin typeface="楷体" panose="02010609060101010101" pitchFamily="49" charset="-122"/>
                        <a:ea typeface="楷体" panose="02010609060101010101" pitchFamily="49" charset="-122"/>
                        <a:cs typeface="+mn-cs"/>
                      </a:endParaRPr>
                    </a:p>
                  </a:txBody>
                  <a:tcPr/>
                </a:tc>
                <a:tc>
                  <a:txBody>
                    <a:bodyPr/>
                    <a:lstStyle/>
                    <a:p>
                      <a:pPr marL="0" algn="l" defTabSz="914400" rtl="0" eaLnBrk="1" latinLnBrk="0" hangingPunct="1"/>
                      <a:r>
                        <a:rPr lang="zh-CN" altLang="en-US" sz="2400" b="1" kern="1200" baseline="0" dirty="0" smtClean="0">
                          <a:latin typeface="楷体" panose="02010609060101010101" pitchFamily="49" charset="-122"/>
                          <a:ea typeface="楷体" panose="02010609060101010101" pitchFamily="49" charset="-122"/>
                        </a:rPr>
                        <a:t>对应测试覆盖指标</a:t>
                      </a:r>
                      <a:endParaRPr lang="zh-CN" altLang="en-US" sz="2400" b="1" kern="1200" baseline="0" dirty="0">
                        <a:solidFill>
                          <a:schemeClr val="tx1"/>
                        </a:solidFill>
                        <a:latin typeface="楷体" panose="02010609060101010101" pitchFamily="49" charset="-122"/>
                        <a:ea typeface="楷体" panose="02010609060101010101" pitchFamily="49" charset="-122"/>
                        <a:cs typeface="+mn-cs"/>
                      </a:endParaRPr>
                    </a:p>
                  </a:txBody>
                  <a:tcPr/>
                </a:tc>
              </a:tr>
              <a:tr h="370840">
                <a:tc>
                  <a:txBody>
                    <a:bodyPr/>
                    <a:lstStyle/>
                    <a:p>
                      <a:pPr marL="0" algn="l" defTabSz="914400" rtl="0" eaLnBrk="1" latinLnBrk="0" hangingPunct="1"/>
                      <a:r>
                        <a:rPr lang="zh-CN" altLang="en-US" sz="2000" b="1" kern="1200" baseline="0" dirty="0" smtClean="0">
                          <a:latin typeface="楷体" panose="02010609060101010101" pitchFamily="49" charset="-122"/>
                          <a:ea typeface="楷体" panose="02010609060101010101" pitchFamily="49" charset="-122"/>
                        </a:rPr>
                        <a:t>对判定的测试</a:t>
                      </a:r>
                      <a:endParaRPr lang="zh-CN" altLang="en-US" sz="2000" b="1" kern="1200" baseline="0" dirty="0">
                        <a:solidFill>
                          <a:schemeClr val="dk1"/>
                        </a:solidFill>
                        <a:latin typeface="楷体" panose="02010609060101010101" pitchFamily="49" charset="-122"/>
                        <a:ea typeface="楷体" panose="02010609060101010101" pitchFamily="49" charset="-122"/>
                        <a:cs typeface="+mn-cs"/>
                      </a:endParaRPr>
                    </a:p>
                  </a:txBody>
                  <a:tcPr/>
                </a:tc>
                <a:tc>
                  <a:txBody>
                    <a:bodyPr/>
                    <a:lstStyle/>
                    <a:p>
                      <a:pPr marL="0" algn="l" defTabSz="914400" rtl="0" eaLnBrk="1" latinLnBrk="0" hangingPunct="1"/>
                      <a:r>
                        <a:rPr lang="zh-CN" altLang="en-US" sz="2000" b="1" kern="1200" baseline="0" dirty="0" smtClean="0">
                          <a:latin typeface="楷体" panose="02010609060101010101" pitchFamily="49" charset="-122"/>
                          <a:ea typeface="楷体" panose="02010609060101010101" pitchFamily="49" charset="-122"/>
                        </a:rPr>
                        <a:t>语句覆盖、判定覆盖、条件覆盖、判定</a:t>
                      </a:r>
                      <a:r>
                        <a:rPr lang="en-US" altLang="zh-CN" sz="2000" b="1" kern="1200" baseline="0" dirty="0" smtClean="0">
                          <a:latin typeface="楷体" panose="02010609060101010101" pitchFamily="49" charset="-122"/>
                          <a:ea typeface="楷体" panose="02010609060101010101" pitchFamily="49" charset="-122"/>
                        </a:rPr>
                        <a:t>/</a:t>
                      </a:r>
                      <a:r>
                        <a:rPr lang="zh-CN" altLang="en-US" sz="2000" b="1" kern="1200" baseline="0" dirty="0" smtClean="0">
                          <a:latin typeface="楷体" panose="02010609060101010101" pitchFamily="49" charset="-122"/>
                          <a:ea typeface="楷体" panose="02010609060101010101" pitchFamily="49" charset="-122"/>
                        </a:rPr>
                        <a:t>条件覆盖、条件组合覆盖、修正判定</a:t>
                      </a:r>
                      <a:r>
                        <a:rPr lang="en-US" altLang="zh-CN" sz="2000" b="1" kern="1200" baseline="0" dirty="0" smtClean="0">
                          <a:latin typeface="楷体" panose="02010609060101010101" pitchFamily="49" charset="-122"/>
                          <a:ea typeface="楷体" panose="02010609060101010101" pitchFamily="49" charset="-122"/>
                        </a:rPr>
                        <a:t>/</a:t>
                      </a:r>
                      <a:r>
                        <a:rPr lang="zh-CN" altLang="en-US" sz="2000" b="1" kern="1200" baseline="0" dirty="0" smtClean="0">
                          <a:latin typeface="楷体" panose="02010609060101010101" pitchFamily="49" charset="-122"/>
                          <a:ea typeface="楷体" panose="02010609060101010101" pitchFamily="49" charset="-122"/>
                        </a:rPr>
                        <a:t>条件覆盖</a:t>
                      </a:r>
                      <a:endParaRPr lang="zh-CN" altLang="en-US" sz="2000" b="1" kern="1200" baseline="0" dirty="0">
                        <a:solidFill>
                          <a:schemeClr val="dk1"/>
                        </a:solidFill>
                        <a:latin typeface="楷体" panose="02010609060101010101" pitchFamily="49" charset="-122"/>
                        <a:ea typeface="楷体" panose="02010609060101010101" pitchFamily="49" charset="-122"/>
                        <a:cs typeface="+mn-cs"/>
                      </a:endParaRPr>
                    </a:p>
                  </a:txBody>
                  <a:tcPr/>
                </a:tc>
              </a:tr>
              <a:tr h="370840">
                <a:tc>
                  <a:txBody>
                    <a:bodyPr/>
                    <a:lstStyle/>
                    <a:p>
                      <a:pPr marL="0" algn="l" defTabSz="914400" rtl="0" eaLnBrk="1" latinLnBrk="0" hangingPunct="1"/>
                      <a:r>
                        <a:rPr lang="zh-CN" altLang="en-US" sz="2000" b="1" kern="1200" baseline="0" dirty="0" smtClean="0">
                          <a:latin typeface="楷体" panose="02010609060101010101" pitchFamily="49" charset="-122"/>
                          <a:ea typeface="楷体" panose="02010609060101010101" pitchFamily="49" charset="-122"/>
                        </a:rPr>
                        <a:t>对路径的测试</a:t>
                      </a:r>
                      <a:endParaRPr lang="zh-CN" altLang="en-US" sz="2000" b="1" kern="1200" baseline="0" dirty="0">
                        <a:solidFill>
                          <a:schemeClr val="dk1"/>
                        </a:solidFill>
                        <a:latin typeface="楷体" panose="02010609060101010101" pitchFamily="49" charset="-122"/>
                        <a:ea typeface="楷体" panose="02010609060101010101" pitchFamily="49" charset="-122"/>
                        <a:cs typeface="+mn-cs"/>
                      </a:endParaRPr>
                    </a:p>
                  </a:txBody>
                  <a:tcPr/>
                </a:tc>
                <a:tc>
                  <a:txBody>
                    <a:bodyPr/>
                    <a:lstStyle/>
                    <a:p>
                      <a:pPr marL="0" algn="l" defTabSz="914400" rtl="0" eaLnBrk="1" latinLnBrk="0" hangingPunct="1"/>
                      <a:r>
                        <a:rPr lang="zh-CN" altLang="en-US" sz="2000" b="1" kern="1200" baseline="0" dirty="0" smtClean="0">
                          <a:latin typeface="楷体" panose="02010609060101010101" pitchFamily="49" charset="-122"/>
                          <a:ea typeface="楷体" panose="02010609060101010101" pitchFamily="49" charset="-122"/>
                        </a:rPr>
                        <a:t>路径覆盖</a:t>
                      </a:r>
                      <a:endParaRPr lang="zh-CN" altLang="en-US" sz="2000" b="1" kern="1200" baseline="0" dirty="0">
                        <a:solidFill>
                          <a:schemeClr val="dk1"/>
                        </a:solidFill>
                        <a:latin typeface="楷体" panose="02010609060101010101" pitchFamily="49" charset="-122"/>
                        <a:ea typeface="楷体" panose="02010609060101010101" pitchFamily="49" charset="-122"/>
                        <a:cs typeface="+mn-cs"/>
                      </a:endParaRPr>
                    </a:p>
                  </a:txBody>
                  <a:tcPr/>
                </a:tc>
              </a:tr>
              <a:tr h="370840">
                <a:tc>
                  <a:txBody>
                    <a:bodyPr/>
                    <a:lstStyle/>
                    <a:p>
                      <a:pPr marL="0" algn="l" defTabSz="914400" rtl="0" eaLnBrk="1" latinLnBrk="0" hangingPunct="1"/>
                      <a:r>
                        <a:rPr lang="zh-CN" altLang="en-US" sz="2000" b="1" kern="1200" baseline="0" dirty="0" smtClean="0">
                          <a:latin typeface="楷体" panose="02010609060101010101" pitchFamily="49" charset="-122"/>
                          <a:ea typeface="楷体" panose="02010609060101010101" pitchFamily="49" charset="-122"/>
                        </a:rPr>
                        <a:t>对循环的测试</a:t>
                      </a:r>
                      <a:endParaRPr lang="zh-CN" altLang="en-US" sz="2000" b="1" kern="1200" baseline="0" dirty="0">
                        <a:solidFill>
                          <a:schemeClr val="dk1"/>
                        </a:solidFill>
                        <a:latin typeface="楷体" panose="02010609060101010101" pitchFamily="49" charset="-122"/>
                        <a:ea typeface="楷体" panose="02010609060101010101" pitchFamily="49" charset="-122"/>
                        <a:cs typeface="+mn-cs"/>
                      </a:endParaRPr>
                    </a:p>
                  </a:txBody>
                  <a:tcPr/>
                </a:tc>
                <a:tc>
                  <a:txBody>
                    <a:bodyPr/>
                    <a:lstStyle/>
                    <a:p>
                      <a:pPr marL="0" algn="l" defTabSz="914400" rtl="0" eaLnBrk="1" latinLnBrk="0" hangingPunct="1"/>
                      <a:r>
                        <a:rPr lang="zh-CN" altLang="en-US" sz="2000" b="1" kern="1200" baseline="0" dirty="0" smtClean="0">
                          <a:latin typeface="楷体" panose="02010609060101010101" pitchFamily="49" charset="-122"/>
                          <a:ea typeface="楷体" panose="02010609060101010101" pitchFamily="49" charset="-122"/>
                        </a:rPr>
                        <a:t>判定覆盖</a:t>
                      </a:r>
                      <a:endParaRPr lang="zh-CN" altLang="en-US" sz="2000" b="1" kern="1200" baseline="0" dirty="0">
                        <a:solidFill>
                          <a:schemeClr val="dk1"/>
                        </a:solidFill>
                        <a:latin typeface="楷体" panose="02010609060101010101" pitchFamily="49" charset="-122"/>
                        <a:ea typeface="楷体" panose="02010609060101010101" pitchFamily="49" charset="-122"/>
                        <a:cs typeface="+mn-cs"/>
                      </a:endParaRPr>
                    </a:p>
                  </a:txBody>
                  <a:tcPr/>
                </a:tc>
              </a:tr>
              <a:tr h="316840">
                <a:tc>
                  <a:txBody>
                    <a:bodyPr/>
                    <a:lstStyle/>
                    <a:p>
                      <a:pPr marL="0" algn="l" defTabSz="914400" rtl="0" eaLnBrk="1" latinLnBrk="0" hangingPunct="1"/>
                      <a:r>
                        <a:rPr lang="zh-CN" altLang="en-US" sz="2000" b="1" kern="1200" baseline="0" dirty="0" smtClean="0">
                          <a:latin typeface="楷体" panose="02010609060101010101" pitchFamily="49" charset="-122"/>
                          <a:ea typeface="楷体" panose="02010609060101010101" pitchFamily="49" charset="-122"/>
                        </a:rPr>
                        <a:t>对变量的测试</a:t>
                      </a:r>
                      <a:endParaRPr lang="zh-CN" altLang="en-US" sz="2000" b="1" kern="1200" baseline="0" dirty="0">
                        <a:solidFill>
                          <a:schemeClr val="dk1"/>
                        </a:solidFill>
                        <a:latin typeface="楷体" panose="02010609060101010101" pitchFamily="49" charset="-122"/>
                        <a:ea typeface="楷体" panose="02010609060101010101" pitchFamily="49" charset="-122"/>
                        <a:cs typeface="+mn-cs"/>
                      </a:endParaRPr>
                    </a:p>
                  </a:txBody>
                  <a:tcPr/>
                </a:tc>
                <a:tc>
                  <a:txBody>
                    <a:bodyPr/>
                    <a:lstStyle/>
                    <a:p>
                      <a:pPr marL="0" algn="l" defTabSz="914400" rtl="0" eaLnBrk="1" latinLnBrk="0" hangingPunct="1"/>
                      <a:r>
                        <a:rPr lang="zh-CN" altLang="en-US" sz="2000" b="1" kern="1200" baseline="0" dirty="0" smtClean="0">
                          <a:latin typeface="楷体" panose="02010609060101010101" pitchFamily="49" charset="-122"/>
                          <a:ea typeface="楷体" panose="02010609060101010101" pitchFamily="49" charset="-122"/>
                        </a:rPr>
                        <a:t>全定义覆盖、全使用覆盖、全谓词使用</a:t>
                      </a:r>
                      <a:r>
                        <a:rPr lang="en-US" altLang="zh-CN" sz="2000" b="1" kern="1200" baseline="0" dirty="0" smtClean="0">
                          <a:latin typeface="楷体" panose="02010609060101010101" pitchFamily="49" charset="-122"/>
                          <a:ea typeface="楷体" panose="02010609060101010101" pitchFamily="49" charset="-122"/>
                        </a:rPr>
                        <a:t>/</a:t>
                      </a:r>
                      <a:r>
                        <a:rPr lang="zh-CN" altLang="en-US" sz="2000" b="1" kern="1200" baseline="0" dirty="0" smtClean="0">
                          <a:latin typeface="楷体" panose="02010609060101010101" pitchFamily="49" charset="-122"/>
                          <a:ea typeface="楷体" panose="02010609060101010101" pitchFamily="49" charset="-122"/>
                        </a:rPr>
                        <a:t>部分计算使用覆盖、全计算使用</a:t>
                      </a:r>
                      <a:r>
                        <a:rPr lang="en-US" altLang="zh-CN" sz="2000" b="1" kern="1200" baseline="0" dirty="0" smtClean="0">
                          <a:latin typeface="楷体" panose="02010609060101010101" pitchFamily="49" charset="-122"/>
                          <a:ea typeface="楷体" panose="02010609060101010101" pitchFamily="49" charset="-122"/>
                        </a:rPr>
                        <a:t>/</a:t>
                      </a:r>
                      <a:r>
                        <a:rPr lang="zh-CN" altLang="en-US" sz="2000" b="1" kern="1200" baseline="0" dirty="0" smtClean="0">
                          <a:latin typeface="楷体" panose="02010609060101010101" pitchFamily="49" charset="-122"/>
                          <a:ea typeface="楷体" panose="02010609060101010101" pitchFamily="49" charset="-122"/>
                        </a:rPr>
                        <a:t>部分谓词使用覆盖、全定义使用路径覆盖</a:t>
                      </a:r>
                      <a:endParaRPr lang="zh-CN" altLang="en-US" sz="2000" b="1" kern="1200" baseline="0" dirty="0">
                        <a:solidFill>
                          <a:schemeClr val="dk1"/>
                        </a:solidFill>
                        <a:latin typeface="楷体" panose="02010609060101010101" pitchFamily="49" charset="-122"/>
                        <a:ea typeface="楷体" panose="02010609060101010101" pitchFamily="49" charset="-122"/>
                        <a:cs typeface="+mn-cs"/>
                      </a:endParaRPr>
                    </a:p>
                  </a:txBody>
                  <a:tcPr/>
                </a:tc>
              </a:tr>
            </a:tbl>
          </a:graphicData>
        </a:graphic>
      </p:graphicFrame>
    </p:spTree>
    <p:extLst>
      <p:ext uri="{BB962C8B-B14F-4D97-AF65-F5344CB8AC3E}">
        <p14:creationId xmlns:p14="http://schemas.microsoft.com/office/powerpoint/2010/main" val="1571478717"/>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内容占位符 2"/>
          <p:cNvSpPr>
            <a:spLocks noGrp="1"/>
          </p:cNvSpPr>
          <p:nvPr>
            <p:ph idx="1"/>
          </p:nvPr>
        </p:nvSpPr>
        <p:spPr>
          <a:xfrm>
            <a:off x="1493658" y="2595776"/>
            <a:ext cx="6000750" cy="1769328"/>
          </a:xfrm>
        </p:spPr>
        <p:txBody>
          <a:bodyPr/>
          <a:lstStyle/>
          <a:p>
            <a:pPr marL="0" indent="0" algn="ctr">
              <a:buNone/>
            </a:pPr>
            <a:r>
              <a:rPr lang="en-US" altLang="zh-CN" sz="4400" b="1" dirty="0" smtClean="0">
                <a:ea typeface="黑体" pitchFamily="49" charset="-122"/>
                <a:cs typeface="Times New Roman" panose="02020603050405020304" pitchFamily="18" charset="0"/>
              </a:rPr>
              <a:t>Question</a:t>
            </a:r>
            <a:endParaRPr lang="zh-CN" altLang="en-US" sz="4400" dirty="0">
              <a:cs typeface="Times New Roman" panose="02020603050405020304" pitchFamily="18" charset="0"/>
            </a:endParaRPr>
          </a:p>
        </p:txBody>
      </p:sp>
    </p:spTree>
    <p:extLst>
      <p:ext uri="{BB962C8B-B14F-4D97-AF65-F5344CB8AC3E}">
        <p14:creationId xmlns:p14="http://schemas.microsoft.com/office/powerpoint/2010/main" val="2108008294"/>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1" name="Rectangle 2"/>
          <p:cNvSpPr>
            <a:spLocks noGrp="1" noChangeArrowheads="1"/>
          </p:cNvSpPr>
          <p:nvPr>
            <p:ph type="title"/>
          </p:nvPr>
        </p:nvSpPr>
        <p:spPr/>
        <p:txBody>
          <a:bodyPr/>
          <a:lstStyle/>
          <a:p>
            <a:pPr algn="ctr" eaLnBrk="0" hangingPunct="0"/>
            <a:r>
              <a:rPr lang="en-US" altLang="zh-CN" dirty="0"/>
              <a:t>5.7 </a:t>
            </a:r>
            <a:r>
              <a:rPr lang="zh-CN" altLang="en-US" dirty="0"/>
              <a:t>白盒测试总结</a:t>
            </a:r>
          </a:p>
        </p:txBody>
      </p:sp>
      <p:sp>
        <p:nvSpPr>
          <p:cNvPr id="145412" name="Rectangle 3"/>
          <p:cNvSpPr>
            <a:spLocks noGrp="1" noChangeArrowheads="1"/>
          </p:cNvSpPr>
          <p:nvPr>
            <p:ph idx="1"/>
          </p:nvPr>
        </p:nvSpPr>
        <p:spPr>
          <a:xfrm>
            <a:off x="566738" y="1752600"/>
            <a:ext cx="3505200" cy="4267200"/>
          </a:xfrm>
        </p:spPr>
        <p:txBody>
          <a:bodyPr/>
          <a:lstStyle/>
          <a:p>
            <a:pPr eaLnBrk="1" hangingPunct="1"/>
            <a:r>
              <a:rPr lang="en-US" altLang="en-US" sz="3400" b="1" dirty="0" err="1" smtClean="0">
                <a:latin typeface="楷体" panose="02010609060101010101" pitchFamily="49" charset="-122"/>
              </a:rPr>
              <a:t>Rapps-Weyuker</a:t>
            </a:r>
            <a:r>
              <a:rPr lang="zh-CN" altLang="en-US" sz="3400" b="1" dirty="0" smtClean="0">
                <a:latin typeface="楷体" panose="02010609060101010101" pitchFamily="49" charset="-122"/>
              </a:rPr>
              <a:t>标准的准则层次结构覆盖指标</a:t>
            </a:r>
            <a:endParaRPr lang="en-US" altLang="zh-CN" sz="3400" b="1" dirty="0" smtClean="0">
              <a:latin typeface="楷体" panose="02010609060101010101" pitchFamily="49" charset="-122"/>
            </a:endParaRPr>
          </a:p>
        </p:txBody>
      </p:sp>
      <p:pic>
        <p:nvPicPr>
          <p:cNvPr id="145414" name="Picture 2" descr="5t2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57625" y="720725"/>
            <a:ext cx="5143500" cy="549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3387168"/>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5" name="Rectangle 2"/>
          <p:cNvSpPr>
            <a:spLocks noGrp="1" noChangeArrowheads="1"/>
          </p:cNvSpPr>
          <p:nvPr>
            <p:ph type="title"/>
          </p:nvPr>
        </p:nvSpPr>
        <p:spPr/>
        <p:txBody>
          <a:bodyPr/>
          <a:lstStyle/>
          <a:p>
            <a:pPr algn="ctr" eaLnBrk="0" hangingPunct="0"/>
            <a:r>
              <a:rPr lang="en-US" altLang="zh-CN" dirty="0"/>
              <a:t>5.7 </a:t>
            </a:r>
            <a:r>
              <a:rPr lang="zh-CN" altLang="en-US" dirty="0"/>
              <a:t>白盒测试总结</a:t>
            </a:r>
          </a:p>
        </p:txBody>
      </p:sp>
      <p:sp>
        <p:nvSpPr>
          <p:cNvPr id="146436" name="Rectangle 3"/>
          <p:cNvSpPr>
            <a:spLocks noGrp="1" noChangeArrowheads="1"/>
          </p:cNvSpPr>
          <p:nvPr>
            <p:ph idx="1"/>
          </p:nvPr>
        </p:nvSpPr>
        <p:spPr/>
        <p:txBody>
          <a:bodyPr/>
          <a:lstStyle/>
          <a:p>
            <a:pPr eaLnBrk="1" hangingPunct="1"/>
            <a:r>
              <a:rPr lang="zh-CN" altLang="en-US" sz="3400" b="1" dirty="0" smtClean="0"/>
              <a:t>对黑盒测试的评估</a:t>
            </a:r>
            <a:endParaRPr lang="en-US" altLang="zh-CN" sz="3400" b="1" dirty="0" smtClean="0"/>
          </a:p>
          <a:p>
            <a:pPr lvl="1" eaLnBrk="1" hangingPunct="1"/>
            <a:r>
              <a:rPr lang="zh-CN" altLang="en-US" b="1" dirty="0" smtClean="0">
                <a:solidFill>
                  <a:srgbClr val="0000FF"/>
                </a:solidFill>
              </a:rPr>
              <a:t>基本原理</a:t>
            </a:r>
            <a:endParaRPr lang="en-US" altLang="zh-CN" b="1" dirty="0" smtClean="0">
              <a:solidFill>
                <a:srgbClr val="0000FF"/>
              </a:solidFill>
            </a:endParaRPr>
          </a:p>
          <a:p>
            <a:pPr lvl="1" eaLnBrk="1" hangingPunct="1"/>
            <a:r>
              <a:rPr lang="zh-CN" altLang="en-US" b="1" dirty="0" smtClean="0"/>
              <a:t>代码说明</a:t>
            </a:r>
            <a:endParaRPr lang="en-US" altLang="zh-CN" b="1" dirty="0" smtClean="0"/>
          </a:p>
          <a:p>
            <a:pPr lvl="1" eaLnBrk="1" hangingPunct="1"/>
            <a:r>
              <a:rPr lang="zh-CN" altLang="en-US" b="1" dirty="0" smtClean="0"/>
              <a:t>开始测试</a:t>
            </a:r>
            <a:endParaRPr lang="en-US" altLang="zh-CN" b="1" dirty="0" smtClean="0"/>
          </a:p>
          <a:p>
            <a:pPr lvl="1" eaLnBrk="1" hangingPunct="1"/>
            <a:r>
              <a:rPr lang="zh-CN" altLang="en-US" b="1" dirty="0" smtClean="0"/>
              <a:t>测试分析</a:t>
            </a:r>
            <a:endParaRPr lang="en-US" altLang="zh-CN" b="1" dirty="0" smtClean="0"/>
          </a:p>
        </p:txBody>
      </p:sp>
    </p:spTree>
    <p:extLst>
      <p:ext uri="{BB962C8B-B14F-4D97-AF65-F5344CB8AC3E}">
        <p14:creationId xmlns:p14="http://schemas.microsoft.com/office/powerpoint/2010/main" val="3989454911"/>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9" name="Rectangle 2"/>
          <p:cNvSpPr>
            <a:spLocks noGrp="1" noChangeArrowheads="1"/>
          </p:cNvSpPr>
          <p:nvPr>
            <p:ph type="title"/>
          </p:nvPr>
        </p:nvSpPr>
        <p:spPr/>
        <p:txBody>
          <a:bodyPr/>
          <a:lstStyle/>
          <a:p>
            <a:pPr algn="ctr" eaLnBrk="0" hangingPunct="0"/>
            <a:r>
              <a:rPr lang="en-US" altLang="zh-CN" dirty="0"/>
              <a:t>5.7 </a:t>
            </a:r>
            <a:r>
              <a:rPr lang="zh-CN" altLang="en-US" dirty="0"/>
              <a:t>白盒测试总结</a:t>
            </a:r>
          </a:p>
        </p:txBody>
      </p:sp>
      <p:sp>
        <p:nvSpPr>
          <p:cNvPr id="47108" name="Rectangle 3"/>
          <p:cNvSpPr>
            <a:spLocks noGrp="1" noChangeArrowheads="1"/>
          </p:cNvSpPr>
          <p:nvPr>
            <p:ph idx="1"/>
          </p:nvPr>
        </p:nvSpPr>
        <p:spPr>
          <a:xfrm>
            <a:off x="521550" y="1196752"/>
            <a:ext cx="8514946" cy="4267200"/>
          </a:xfrm>
        </p:spPr>
        <p:txBody>
          <a:bodyPr/>
          <a:lstStyle/>
          <a:p>
            <a:pPr>
              <a:lnSpc>
                <a:spcPts val="4200"/>
              </a:lnSpc>
              <a:spcBef>
                <a:spcPts val="0"/>
              </a:spcBef>
              <a:defRPr/>
            </a:pPr>
            <a:r>
              <a:rPr lang="zh-CN" sz="2400" b="1" dirty="0" smtClean="0">
                <a:latin typeface="楷体" panose="02010609060101010101" pitchFamily="49" charset="-122"/>
              </a:rPr>
              <a:t>假设某黑盒测试方法</a:t>
            </a:r>
            <a:r>
              <a:rPr lang="en-US" sz="2400" b="1" i="1" dirty="0" smtClean="0">
                <a:latin typeface="楷体" panose="02010609060101010101" pitchFamily="49" charset="-122"/>
              </a:rPr>
              <a:t>M</a:t>
            </a:r>
            <a:r>
              <a:rPr lang="zh-CN" sz="2400" b="1" dirty="0" smtClean="0">
                <a:latin typeface="楷体" panose="02010609060101010101" pitchFamily="49" charset="-122"/>
              </a:rPr>
              <a:t>生成</a:t>
            </a:r>
            <a:r>
              <a:rPr lang="en-US" sz="2400" b="1" i="1" dirty="0" smtClean="0">
                <a:latin typeface="楷体" panose="02010609060101010101" pitchFamily="49" charset="-122"/>
              </a:rPr>
              <a:t>m</a:t>
            </a:r>
            <a:r>
              <a:rPr lang="zh-CN" sz="2400" b="1" dirty="0" smtClean="0">
                <a:latin typeface="楷体" panose="02010609060101010101" pitchFamily="49" charset="-122"/>
              </a:rPr>
              <a:t>个测试用例，可选择某种白盒测试覆盖指标</a:t>
            </a:r>
            <a:r>
              <a:rPr lang="en-US" sz="2400" b="1" i="1" dirty="0" smtClean="0">
                <a:latin typeface="楷体" panose="02010609060101010101" pitchFamily="49" charset="-122"/>
              </a:rPr>
              <a:t>S</a:t>
            </a:r>
            <a:r>
              <a:rPr lang="zh-CN" sz="2400" b="1" dirty="0" smtClean="0">
                <a:latin typeface="楷体" panose="02010609060101010101" pitchFamily="49" charset="-122"/>
              </a:rPr>
              <a:t>对这些测试用例进行覆盖评估，其中，该覆盖指标对应</a:t>
            </a:r>
            <a:r>
              <a:rPr lang="en-US" sz="2400" b="1" i="1" dirty="0" smtClean="0">
                <a:latin typeface="楷体" panose="02010609060101010101" pitchFamily="49" charset="-122"/>
              </a:rPr>
              <a:t>s</a:t>
            </a:r>
            <a:r>
              <a:rPr lang="zh-CN" sz="2400" b="1" dirty="0" smtClean="0">
                <a:latin typeface="楷体" panose="02010609060101010101" pitchFamily="49" charset="-122"/>
              </a:rPr>
              <a:t>个相关元素。通过</a:t>
            </a:r>
            <a:r>
              <a:rPr lang="en-US" sz="2400" b="1" i="1" dirty="0" smtClean="0">
                <a:latin typeface="楷体" panose="02010609060101010101" pitchFamily="49" charset="-122"/>
              </a:rPr>
              <a:t>m</a:t>
            </a:r>
            <a:r>
              <a:rPr lang="zh-CN" sz="2400" b="1" dirty="0" smtClean="0">
                <a:latin typeface="楷体" panose="02010609060101010101" pitchFamily="49" charset="-122"/>
              </a:rPr>
              <a:t>个测试用例的执行可覆盖</a:t>
            </a:r>
            <a:r>
              <a:rPr lang="en-US" sz="2400" b="1" i="1" dirty="0" smtClean="0">
                <a:latin typeface="楷体" panose="02010609060101010101" pitchFamily="49" charset="-122"/>
              </a:rPr>
              <a:t>n</a:t>
            </a:r>
            <a:r>
              <a:rPr lang="zh-CN" sz="2400" b="1" dirty="0" smtClean="0">
                <a:latin typeface="楷体" panose="02010609060101010101" pitchFamily="49" charset="-122"/>
              </a:rPr>
              <a:t>个白盒测试元素，可得出结论</a:t>
            </a:r>
            <a:endParaRPr lang="zh-CN" b="1" dirty="0" smtClean="0">
              <a:latin typeface="楷体" panose="02010609060101010101" pitchFamily="49" charset="-122"/>
            </a:endParaRPr>
          </a:p>
          <a:p>
            <a:pPr lvl="1">
              <a:lnSpc>
                <a:spcPts val="4200"/>
              </a:lnSpc>
              <a:spcBef>
                <a:spcPts val="0"/>
              </a:spcBef>
              <a:defRPr/>
            </a:pPr>
            <a:r>
              <a:rPr lang="zh-CN" sz="2400" b="1" dirty="0" smtClean="0">
                <a:latin typeface="楷体" panose="02010609060101010101" pitchFamily="49" charset="-122"/>
                <a:cs typeface="+mn-cs"/>
              </a:rPr>
              <a:t>若</a:t>
            </a:r>
            <a:r>
              <a:rPr lang="en-US" sz="2400" b="1" i="1" dirty="0" smtClean="0">
                <a:latin typeface="楷体" panose="02010609060101010101" pitchFamily="49" charset="-122"/>
                <a:cs typeface="+mn-cs"/>
              </a:rPr>
              <a:t>n/s</a:t>
            </a:r>
            <a:r>
              <a:rPr lang="en-US" sz="2400" b="1" dirty="0" smtClean="0">
                <a:latin typeface="楷体" panose="02010609060101010101" pitchFamily="49" charset="-122"/>
                <a:cs typeface="+mn-cs"/>
              </a:rPr>
              <a:t>&lt;1</a:t>
            </a:r>
            <a:r>
              <a:rPr lang="zh-CN" sz="2400" b="1" dirty="0" smtClean="0">
                <a:latin typeface="楷体" panose="02010609060101010101" pitchFamily="49" charset="-122"/>
                <a:cs typeface="+mn-cs"/>
              </a:rPr>
              <a:t>，则</a:t>
            </a:r>
            <a:r>
              <a:rPr lang="en-US" sz="2400" b="1" i="1" dirty="0" smtClean="0">
                <a:latin typeface="楷体" panose="02010609060101010101" pitchFamily="49" charset="-122"/>
                <a:cs typeface="+mn-cs"/>
              </a:rPr>
              <a:t>m</a:t>
            </a:r>
            <a:r>
              <a:rPr lang="zh-CN" sz="2400" b="1" dirty="0" smtClean="0">
                <a:latin typeface="楷体" panose="02010609060101010101" pitchFamily="49" charset="-122"/>
                <a:cs typeface="+mn-cs"/>
              </a:rPr>
              <a:t>个测试用例无法覆盖所有的白盒指标元素，表明测试方法</a:t>
            </a:r>
            <a:r>
              <a:rPr lang="en-US" sz="2400" b="1" i="1" dirty="0" smtClean="0">
                <a:latin typeface="楷体" panose="02010609060101010101" pitchFamily="49" charset="-122"/>
                <a:cs typeface="+mn-cs"/>
              </a:rPr>
              <a:t>M</a:t>
            </a:r>
            <a:r>
              <a:rPr lang="zh-CN" sz="2400" b="1" dirty="0" smtClean="0">
                <a:latin typeface="楷体" panose="02010609060101010101" pitchFamily="49" charset="-122"/>
                <a:cs typeface="+mn-cs"/>
              </a:rPr>
              <a:t>存在漏洞；</a:t>
            </a:r>
          </a:p>
          <a:p>
            <a:pPr lvl="1">
              <a:lnSpc>
                <a:spcPts val="4200"/>
              </a:lnSpc>
              <a:spcBef>
                <a:spcPts val="0"/>
              </a:spcBef>
              <a:defRPr/>
            </a:pPr>
            <a:r>
              <a:rPr lang="zh-CN" sz="2400" b="1" dirty="0" smtClean="0">
                <a:latin typeface="楷体" panose="02010609060101010101" pitchFamily="49" charset="-122"/>
                <a:cs typeface="+mn-cs"/>
              </a:rPr>
              <a:t>若</a:t>
            </a:r>
            <a:r>
              <a:rPr lang="en-US" sz="2400" b="1" i="1" dirty="0" smtClean="0">
                <a:latin typeface="楷体" panose="02010609060101010101" pitchFamily="49" charset="-122"/>
                <a:cs typeface="+mn-cs"/>
              </a:rPr>
              <a:t>m/s</a:t>
            </a:r>
            <a:r>
              <a:rPr lang="en-US" sz="2400" b="1" dirty="0" smtClean="0">
                <a:latin typeface="楷体" panose="02010609060101010101" pitchFamily="49" charset="-122"/>
                <a:cs typeface="+mn-cs"/>
              </a:rPr>
              <a:t>&gt;1</a:t>
            </a:r>
            <a:r>
              <a:rPr lang="zh-CN" sz="2400" b="1" dirty="0" smtClean="0">
                <a:latin typeface="楷体" panose="02010609060101010101" pitchFamily="49" charset="-122"/>
                <a:cs typeface="+mn-cs"/>
              </a:rPr>
              <a:t>，则平均需要多于</a:t>
            </a:r>
            <a:r>
              <a:rPr lang="en-US" sz="2400" b="1" dirty="0" smtClean="0">
                <a:latin typeface="楷体" panose="02010609060101010101" pitchFamily="49" charset="-122"/>
                <a:cs typeface="+mn-cs"/>
              </a:rPr>
              <a:t>1</a:t>
            </a:r>
            <a:r>
              <a:rPr lang="zh-CN" sz="2400" b="1" dirty="0" smtClean="0">
                <a:latin typeface="楷体" panose="02010609060101010101" pitchFamily="49" charset="-122"/>
                <a:cs typeface="+mn-cs"/>
              </a:rPr>
              <a:t>个测试用例才能覆盖</a:t>
            </a:r>
            <a:r>
              <a:rPr lang="en-US" sz="2400" b="1" dirty="0" smtClean="0">
                <a:latin typeface="楷体" panose="02010609060101010101" pitchFamily="49" charset="-122"/>
                <a:cs typeface="+mn-cs"/>
              </a:rPr>
              <a:t>1</a:t>
            </a:r>
            <a:r>
              <a:rPr lang="zh-CN" sz="2400" b="1" dirty="0" smtClean="0">
                <a:latin typeface="楷体" panose="02010609060101010101" pitchFamily="49" charset="-122"/>
                <a:cs typeface="+mn-cs"/>
              </a:rPr>
              <a:t>个白盒指标元素，表明测试方法</a:t>
            </a:r>
            <a:r>
              <a:rPr lang="en-US" sz="2400" b="1" i="1" dirty="0" smtClean="0">
                <a:latin typeface="楷体" panose="02010609060101010101" pitchFamily="49" charset="-122"/>
                <a:cs typeface="+mn-cs"/>
              </a:rPr>
              <a:t>M</a:t>
            </a:r>
            <a:r>
              <a:rPr lang="zh-CN" sz="2400" b="1" dirty="0" smtClean="0">
                <a:latin typeface="楷体" panose="02010609060101010101" pitchFamily="49" charset="-122"/>
                <a:cs typeface="+mn-cs"/>
              </a:rPr>
              <a:t>存在冗余。</a:t>
            </a:r>
            <a:endParaRPr lang="en-US" altLang="zh-CN" sz="2400" b="1" dirty="0" smtClean="0">
              <a:latin typeface="楷体" panose="02010609060101010101" pitchFamily="49" charset="-122"/>
            </a:endParaRPr>
          </a:p>
        </p:txBody>
      </p:sp>
    </p:spTree>
    <p:extLst>
      <p:ext uri="{BB962C8B-B14F-4D97-AF65-F5344CB8AC3E}">
        <p14:creationId xmlns:p14="http://schemas.microsoft.com/office/powerpoint/2010/main" val="4149549812"/>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Rectangle 2"/>
          <p:cNvSpPr>
            <a:spLocks noGrp="1" noChangeArrowheads="1"/>
          </p:cNvSpPr>
          <p:nvPr>
            <p:ph type="title"/>
          </p:nvPr>
        </p:nvSpPr>
        <p:spPr/>
        <p:txBody>
          <a:bodyPr/>
          <a:lstStyle/>
          <a:p>
            <a:pPr algn="ctr" eaLnBrk="0" hangingPunct="0"/>
            <a:r>
              <a:rPr lang="en-US" altLang="zh-CN" dirty="0"/>
              <a:t>5.7 </a:t>
            </a:r>
            <a:r>
              <a:rPr lang="zh-CN" altLang="en-US" dirty="0"/>
              <a:t>白盒测试总结</a:t>
            </a:r>
          </a:p>
        </p:txBody>
      </p:sp>
      <p:sp>
        <p:nvSpPr>
          <p:cNvPr id="148484" name="Rectangle 3"/>
          <p:cNvSpPr>
            <a:spLocks noGrp="1" noChangeArrowheads="1"/>
          </p:cNvSpPr>
          <p:nvPr>
            <p:ph idx="1"/>
          </p:nvPr>
        </p:nvSpPr>
        <p:spPr/>
        <p:txBody>
          <a:bodyPr/>
          <a:lstStyle/>
          <a:p>
            <a:pPr eaLnBrk="1" hangingPunct="1"/>
            <a:r>
              <a:rPr lang="zh-CN" altLang="en-US" sz="3400" b="1" smtClean="0"/>
              <a:t>对黑盒测试的评估</a:t>
            </a:r>
            <a:endParaRPr lang="en-US" altLang="zh-CN" sz="3400" b="1" smtClean="0"/>
          </a:p>
          <a:p>
            <a:pPr lvl="1" eaLnBrk="1" hangingPunct="1"/>
            <a:r>
              <a:rPr lang="zh-CN" altLang="en-US" b="1" smtClean="0"/>
              <a:t>基本原理</a:t>
            </a:r>
            <a:endParaRPr lang="en-US" altLang="zh-CN" b="1" smtClean="0"/>
          </a:p>
          <a:p>
            <a:pPr lvl="1" eaLnBrk="1" hangingPunct="1"/>
            <a:r>
              <a:rPr lang="zh-CN" altLang="en-US" b="1" smtClean="0">
                <a:solidFill>
                  <a:srgbClr val="0000FF"/>
                </a:solidFill>
              </a:rPr>
              <a:t>代码说明</a:t>
            </a:r>
            <a:endParaRPr lang="en-US" altLang="zh-CN" b="1" smtClean="0">
              <a:solidFill>
                <a:srgbClr val="0000FF"/>
              </a:solidFill>
            </a:endParaRPr>
          </a:p>
          <a:p>
            <a:pPr lvl="1" eaLnBrk="1" hangingPunct="1"/>
            <a:r>
              <a:rPr lang="zh-CN" altLang="en-US" b="1" smtClean="0"/>
              <a:t>开始测试</a:t>
            </a:r>
            <a:endParaRPr lang="en-US" altLang="zh-CN" b="1" smtClean="0"/>
          </a:p>
          <a:p>
            <a:pPr lvl="1" eaLnBrk="1" hangingPunct="1"/>
            <a:r>
              <a:rPr lang="zh-CN" altLang="en-US" b="1" smtClean="0"/>
              <a:t>测试分析</a:t>
            </a:r>
            <a:endParaRPr lang="en-US" altLang="zh-CN" b="1" smtClean="0"/>
          </a:p>
        </p:txBody>
      </p:sp>
      <p:pic>
        <p:nvPicPr>
          <p:cNvPr id="1484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3137520"/>
            <a:ext cx="761365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26333048"/>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7" name="Rectangle 2"/>
          <p:cNvSpPr>
            <a:spLocks noGrp="1" noChangeArrowheads="1"/>
          </p:cNvSpPr>
          <p:nvPr>
            <p:ph type="title"/>
          </p:nvPr>
        </p:nvSpPr>
        <p:spPr/>
        <p:txBody>
          <a:bodyPr/>
          <a:lstStyle/>
          <a:p>
            <a:pPr algn="ctr" eaLnBrk="0" hangingPunct="0"/>
            <a:r>
              <a:rPr lang="en-US" altLang="zh-CN" dirty="0"/>
              <a:t>5.7 </a:t>
            </a:r>
            <a:r>
              <a:rPr lang="zh-CN" altLang="en-US" dirty="0"/>
              <a:t>白盒测试总结</a:t>
            </a:r>
          </a:p>
        </p:txBody>
      </p:sp>
      <p:sp>
        <p:nvSpPr>
          <p:cNvPr id="149508" name="Rectangle 3"/>
          <p:cNvSpPr>
            <a:spLocks noGrp="1" noChangeArrowheads="1"/>
          </p:cNvSpPr>
          <p:nvPr>
            <p:ph idx="1"/>
          </p:nvPr>
        </p:nvSpPr>
        <p:spPr/>
        <p:txBody>
          <a:bodyPr/>
          <a:lstStyle/>
          <a:p>
            <a:pPr eaLnBrk="1" hangingPunct="1"/>
            <a:r>
              <a:rPr lang="zh-CN" altLang="en-US" sz="3400" b="1" smtClean="0"/>
              <a:t>开始测试对黑盒测试的评估</a:t>
            </a:r>
            <a:endParaRPr lang="en-US" altLang="zh-CN" sz="3400" b="1" smtClean="0"/>
          </a:p>
          <a:p>
            <a:pPr lvl="1" eaLnBrk="1" hangingPunct="1"/>
            <a:r>
              <a:rPr lang="zh-CN" altLang="en-US" b="1" smtClean="0"/>
              <a:t>基本原理</a:t>
            </a:r>
            <a:endParaRPr lang="en-US" altLang="zh-CN" b="1" smtClean="0"/>
          </a:p>
          <a:p>
            <a:pPr lvl="1" eaLnBrk="1" hangingPunct="1"/>
            <a:r>
              <a:rPr lang="zh-CN" altLang="en-US" b="1" smtClean="0"/>
              <a:t>代码说明</a:t>
            </a:r>
            <a:endParaRPr lang="en-US" altLang="zh-CN" b="1" smtClean="0"/>
          </a:p>
          <a:p>
            <a:pPr lvl="1" eaLnBrk="1" hangingPunct="1"/>
            <a:r>
              <a:rPr lang="zh-CN" altLang="en-US" b="1" smtClean="0">
                <a:solidFill>
                  <a:srgbClr val="0000FF"/>
                </a:solidFill>
              </a:rPr>
              <a:t>开始测试</a:t>
            </a:r>
            <a:endParaRPr lang="en-US" altLang="zh-CN" b="1" smtClean="0">
              <a:solidFill>
                <a:srgbClr val="0000FF"/>
              </a:solidFill>
            </a:endParaRPr>
          </a:p>
          <a:p>
            <a:pPr lvl="1" eaLnBrk="1" hangingPunct="1"/>
            <a:r>
              <a:rPr lang="zh-CN" altLang="en-US" b="1" smtClean="0"/>
              <a:t>测试分析</a:t>
            </a:r>
            <a:endParaRPr lang="en-US" altLang="zh-CN" b="1" smtClean="0"/>
          </a:p>
        </p:txBody>
      </p:sp>
    </p:spTree>
    <p:extLst>
      <p:ext uri="{BB962C8B-B14F-4D97-AF65-F5344CB8AC3E}">
        <p14:creationId xmlns:p14="http://schemas.microsoft.com/office/powerpoint/2010/main" val="158784210"/>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1" name="Rectangle 2"/>
          <p:cNvSpPr>
            <a:spLocks noGrp="1" noChangeArrowheads="1"/>
          </p:cNvSpPr>
          <p:nvPr>
            <p:ph type="title"/>
          </p:nvPr>
        </p:nvSpPr>
        <p:spPr/>
        <p:txBody>
          <a:bodyPr/>
          <a:lstStyle/>
          <a:p>
            <a:pPr algn="ctr" eaLnBrk="0" hangingPunct="0"/>
            <a:r>
              <a:rPr lang="en-US" altLang="zh-CN" dirty="0"/>
              <a:t>5.7 </a:t>
            </a:r>
            <a:r>
              <a:rPr lang="zh-CN" altLang="en-US" dirty="0"/>
              <a:t>白盒测试总结</a:t>
            </a:r>
          </a:p>
        </p:txBody>
      </p:sp>
      <p:sp>
        <p:nvSpPr>
          <p:cNvPr id="47108" name="Rectangle 3"/>
          <p:cNvSpPr>
            <a:spLocks noGrp="1" noChangeArrowheads="1"/>
          </p:cNvSpPr>
          <p:nvPr>
            <p:ph idx="1"/>
          </p:nvPr>
        </p:nvSpPr>
        <p:spPr/>
        <p:txBody>
          <a:bodyPr/>
          <a:lstStyle/>
          <a:p>
            <a:pPr eaLnBrk="1" hangingPunct="1">
              <a:defRPr/>
            </a:pPr>
            <a:r>
              <a:rPr lang="zh-CN" altLang="en-US" b="1" dirty="0" smtClean="0">
                <a:latin typeface="楷体" panose="02010609060101010101" pitchFamily="49" charset="-122"/>
              </a:rPr>
              <a:t>开始测试</a:t>
            </a:r>
            <a:endParaRPr lang="en-US" altLang="zh-CN" b="1" dirty="0" smtClean="0">
              <a:latin typeface="楷体" panose="02010609060101010101" pitchFamily="49" charset="-122"/>
            </a:endParaRPr>
          </a:p>
          <a:p>
            <a:pPr eaLnBrk="1" hangingPunct="1">
              <a:defRPr/>
            </a:pPr>
            <a:r>
              <a:rPr lang="en-US" altLang="zh-CN" b="1" dirty="0">
                <a:latin typeface="楷体" panose="02010609060101010101" pitchFamily="49" charset="-122"/>
              </a:rPr>
              <a:t>6</a:t>
            </a:r>
            <a:r>
              <a:rPr lang="zh-CN" altLang="en-US" b="1" dirty="0">
                <a:latin typeface="楷体" panose="02010609060101010101" pitchFamily="49" charset="-122"/>
              </a:rPr>
              <a:t>个边界值测试用例，分别为</a:t>
            </a:r>
            <a:r>
              <a:rPr lang="en-US" altLang="zh-CN" b="1" dirty="0">
                <a:latin typeface="楷体" panose="02010609060101010101" pitchFamily="49" charset="-122"/>
              </a:rPr>
              <a:t>1799</a:t>
            </a:r>
            <a:r>
              <a:rPr lang="zh-CN" altLang="en-US" b="1" dirty="0">
                <a:latin typeface="楷体" panose="02010609060101010101" pitchFamily="49" charset="-122"/>
              </a:rPr>
              <a:t>、</a:t>
            </a:r>
            <a:r>
              <a:rPr lang="en-US" altLang="en-US" b="1" dirty="0">
                <a:latin typeface="楷体" panose="02010609060101010101" pitchFamily="49" charset="-122"/>
              </a:rPr>
              <a:t>1800</a:t>
            </a:r>
            <a:r>
              <a:rPr lang="zh-CN" altLang="en-US" b="1" dirty="0">
                <a:latin typeface="楷体" panose="02010609060101010101" pitchFamily="49" charset="-122"/>
              </a:rPr>
              <a:t>、</a:t>
            </a:r>
            <a:r>
              <a:rPr lang="en-US" altLang="en-US" b="1" dirty="0">
                <a:latin typeface="楷体" panose="02010609060101010101" pitchFamily="49" charset="-122"/>
              </a:rPr>
              <a:t>1801</a:t>
            </a:r>
            <a:r>
              <a:rPr lang="zh-CN" altLang="en-US" b="1" dirty="0">
                <a:latin typeface="楷体" panose="02010609060101010101" pitchFamily="49" charset="-122"/>
              </a:rPr>
              <a:t>、</a:t>
            </a:r>
            <a:r>
              <a:rPr lang="en-US" altLang="en-US" b="1" dirty="0">
                <a:latin typeface="楷体" panose="02010609060101010101" pitchFamily="49" charset="-122"/>
              </a:rPr>
              <a:t>2049</a:t>
            </a:r>
            <a:r>
              <a:rPr lang="zh-CN" altLang="en-US" b="1" dirty="0">
                <a:latin typeface="楷体" panose="02010609060101010101" pitchFamily="49" charset="-122"/>
              </a:rPr>
              <a:t>、</a:t>
            </a:r>
            <a:r>
              <a:rPr lang="en-US" altLang="en-US" b="1" dirty="0">
                <a:latin typeface="楷体" panose="02010609060101010101" pitchFamily="49" charset="-122"/>
              </a:rPr>
              <a:t>2050</a:t>
            </a:r>
            <a:r>
              <a:rPr lang="zh-CN" altLang="en-US" b="1" dirty="0">
                <a:latin typeface="楷体" panose="02010609060101010101" pitchFamily="49" charset="-122"/>
              </a:rPr>
              <a:t>、</a:t>
            </a:r>
            <a:r>
              <a:rPr lang="en-US" altLang="zh-CN" b="1" dirty="0">
                <a:latin typeface="楷体" panose="02010609060101010101" pitchFamily="49" charset="-122"/>
              </a:rPr>
              <a:t>2051</a:t>
            </a:r>
            <a:endParaRPr lang="en-US" altLang="en-US" b="1" dirty="0">
              <a:latin typeface="楷体" panose="02010609060101010101" pitchFamily="49" charset="-122"/>
            </a:endParaRPr>
          </a:p>
          <a:p>
            <a:pPr eaLnBrk="1" hangingPunct="1">
              <a:defRPr/>
            </a:pPr>
            <a:r>
              <a:rPr lang="zh-CN" altLang="en-US" b="1" dirty="0" smtClean="0">
                <a:latin typeface="楷体" panose="02010609060101010101" pitchFamily="49" charset="-122"/>
              </a:rPr>
              <a:t>选择判定覆盖进行测试评估</a:t>
            </a:r>
            <a:endParaRPr lang="en-US" altLang="zh-CN" b="1" dirty="0" smtClean="0">
              <a:latin typeface="楷体" panose="02010609060101010101" pitchFamily="49" charset="-122"/>
            </a:endParaRPr>
          </a:p>
          <a:p>
            <a:pPr lvl="1" eaLnBrk="1" hangingPunct="1">
              <a:defRPr/>
            </a:pPr>
            <a:r>
              <a:rPr lang="en-US" sz="2400" b="1" i="1" dirty="0" smtClean="0">
                <a:latin typeface="楷体" panose="02010609060101010101" pitchFamily="49" charset="-122"/>
                <a:cs typeface="+mn-cs"/>
              </a:rPr>
              <a:t>n/s = </a:t>
            </a:r>
            <a:r>
              <a:rPr lang="en-US" sz="2400" b="1" dirty="0" smtClean="0">
                <a:latin typeface="楷体" panose="02010609060101010101" pitchFamily="49" charset="-122"/>
                <a:cs typeface="+mn-cs"/>
              </a:rPr>
              <a:t>0.5&lt;1</a:t>
            </a:r>
            <a:r>
              <a:rPr lang="zh-CN" altLang="en-US" sz="2400" b="1" dirty="0" smtClean="0">
                <a:latin typeface="楷体" panose="02010609060101010101" pitchFamily="49" charset="-122"/>
                <a:cs typeface="+mn-cs"/>
              </a:rPr>
              <a:t>，说明边界值测试存在漏洞</a:t>
            </a:r>
            <a:endParaRPr lang="en-US" altLang="zh-CN" sz="2400" b="1" dirty="0" smtClean="0">
              <a:latin typeface="楷体" panose="02010609060101010101" pitchFamily="49" charset="-122"/>
              <a:cs typeface="+mn-cs"/>
            </a:endParaRPr>
          </a:p>
          <a:p>
            <a:pPr lvl="1" eaLnBrk="1" hangingPunct="1">
              <a:defRPr/>
            </a:pPr>
            <a:r>
              <a:rPr lang="en-US" sz="2400" b="1" i="1" dirty="0" smtClean="0">
                <a:latin typeface="楷体" panose="02010609060101010101" pitchFamily="49" charset="-122"/>
                <a:cs typeface="+mn-cs"/>
              </a:rPr>
              <a:t>m/s = </a:t>
            </a:r>
            <a:r>
              <a:rPr lang="en-US" sz="2400" b="1" dirty="0">
                <a:latin typeface="楷体" panose="02010609060101010101" pitchFamily="49" charset="-122"/>
                <a:cs typeface="+mn-cs"/>
              </a:rPr>
              <a:t>3</a:t>
            </a:r>
            <a:r>
              <a:rPr lang="en-US" sz="2400" b="1" dirty="0" smtClean="0">
                <a:latin typeface="楷体" panose="02010609060101010101" pitchFamily="49" charset="-122"/>
                <a:cs typeface="+mn-cs"/>
              </a:rPr>
              <a:t>&gt;1</a:t>
            </a:r>
            <a:r>
              <a:rPr lang="zh-CN" sz="2400" b="1" dirty="0" smtClean="0">
                <a:latin typeface="楷体" panose="02010609060101010101" pitchFamily="49" charset="-122"/>
                <a:cs typeface="+mn-cs"/>
              </a:rPr>
              <a:t>，</a:t>
            </a:r>
            <a:r>
              <a:rPr lang="zh-CN" altLang="en-US" sz="2400" b="1" dirty="0" smtClean="0">
                <a:latin typeface="楷体" panose="02010609060101010101" pitchFamily="49" charset="-122"/>
                <a:cs typeface="+mn-cs"/>
              </a:rPr>
              <a:t>说明</a:t>
            </a:r>
            <a:r>
              <a:rPr lang="zh-CN" sz="2400" b="1" dirty="0" smtClean="0">
                <a:latin typeface="楷体" panose="02010609060101010101" pitchFamily="49" charset="-122"/>
                <a:cs typeface="+mn-cs"/>
              </a:rPr>
              <a:t>边界值测试存在冗余</a:t>
            </a:r>
            <a:endParaRPr lang="en-US" altLang="zh-CN" sz="2400" b="1" dirty="0" smtClean="0">
              <a:latin typeface="楷体" panose="02010609060101010101" pitchFamily="49" charset="-122"/>
            </a:endParaRPr>
          </a:p>
        </p:txBody>
      </p:sp>
    </p:spTree>
    <p:extLst>
      <p:ext uri="{BB962C8B-B14F-4D97-AF65-F5344CB8AC3E}">
        <p14:creationId xmlns:p14="http://schemas.microsoft.com/office/powerpoint/2010/main" val="1397889695"/>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9" name="Rectangle 2"/>
          <p:cNvSpPr>
            <a:spLocks noGrp="1" noChangeArrowheads="1"/>
          </p:cNvSpPr>
          <p:nvPr>
            <p:ph type="title"/>
          </p:nvPr>
        </p:nvSpPr>
        <p:spPr/>
        <p:txBody>
          <a:bodyPr/>
          <a:lstStyle/>
          <a:p>
            <a:pPr algn="ctr" eaLnBrk="0" hangingPunct="0"/>
            <a:r>
              <a:rPr lang="en-US" altLang="zh-CN" dirty="0"/>
              <a:t>5.7 </a:t>
            </a:r>
            <a:r>
              <a:rPr lang="zh-CN" altLang="en-US" dirty="0"/>
              <a:t>白盒测试总结</a:t>
            </a:r>
          </a:p>
        </p:txBody>
      </p:sp>
      <p:sp>
        <p:nvSpPr>
          <p:cNvPr id="152580" name="Rectangle 3"/>
          <p:cNvSpPr>
            <a:spLocks noGrp="1" noChangeArrowheads="1"/>
          </p:cNvSpPr>
          <p:nvPr>
            <p:ph idx="1"/>
          </p:nvPr>
        </p:nvSpPr>
        <p:spPr/>
        <p:txBody>
          <a:bodyPr/>
          <a:lstStyle/>
          <a:p>
            <a:pPr eaLnBrk="1" hangingPunct="1"/>
            <a:r>
              <a:rPr lang="zh-CN" altLang="en-US" sz="3400" b="1" smtClean="0"/>
              <a:t>开始测试对黑盒测试的评估</a:t>
            </a:r>
            <a:endParaRPr lang="en-US" altLang="zh-CN" sz="3400" b="1" smtClean="0"/>
          </a:p>
          <a:p>
            <a:pPr lvl="1" eaLnBrk="1" hangingPunct="1"/>
            <a:r>
              <a:rPr lang="zh-CN" altLang="en-US" b="1" smtClean="0"/>
              <a:t>基本原理</a:t>
            </a:r>
            <a:endParaRPr lang="en-US" altLang="zh-CN" b="1" smtClean="0"/>
          </a:p>
          <a:p>
            <a:pPr lvl="1" eaLnBrk="1" hangingPunct="1"/>
            <a:r>
              <a:rPr lang="zh-CN" altLang="en-US" b="1" smtClean="0"/>
              <a:t>代码说明</a:t>
            </a:r>
            <a:endParaRPr lang="en-US" altLang="zh-CN" b="1" smtClean="0"/>
          </a:p>
          <a:p>
            <a:pPr lvl="1" eaLnBrk="1" hangingPunct="1"/>
            <a:r>
              <a:rPr lang="zh-CN" altLang="en-US" b="1" smtClean="0"/>
              <a:t>开始测试</a:t>
            </a:r>
            <a:endParaRPr lang="en-US" altLang="zh-CN" b="1" smtClean="0"/>
          </a:p>
          <a:p>
            <a:pPr lvl="1" eaLnBrk="1" hangingPunct="1"/>
            <a:r>
              <a:rPr lang="zh-CN" altLang="en-US" b="1" smtClean="0">
                <a:solidFill>
                  <a:srgbClr val="0000FF"/>
                </a:solidFill>
              </a:rPr>
              <a:t>测试分析</a:t>
            </a:r>
            <a:endParaRPr lang="en-US" altLang="zh-CN" b="1" smtClean="0">
              <a:solidFill>
                <a:srgbClr val="0000FF"/>
              </a:solidFill>
            </a:endParaRPr>
          </a:p>
        </p:txBody>
      </p:sp>
    </p:spTree>
    <p:extLst>
      <p:ext uri="{BB962C8B-B14F-4D97-AF65-F5344CB8AC3E}">
        <p14:creationId xmlns:p14="http://schemas.microsoft.com/office/powerpoint/2010/main" val="123729688"/>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3" name="Rectangle 2"/>
          <p:cNvSpPr>
            <a:spLocks noGrp="1" noChangeArrowheads="1"/>
          </p:cNvSpPr>
          <p:nvPr>
            <p:ph type="title"/>
          </p:nvPr>
        </p:nvSpPr>
        <p:spPr/>
        <p:txBody>
          <a:bodyPr/>
          <a:lstStyle/>
          <a:p>
            <a:pPr algn="ctr" eaLnBrk="0" hangingPunct="0"/>
            <a:r>
              <a:rPr lang="en-US" altLang="zh-CN" dirty="0"/>
              <a:t>5.7 </a:t>
            </a:r>
            <a:r>
              <a:rPr lang="zh-CN" altLang="en-US" dirty="0"/>
              <a:t>白盒测试总结</a:t>
            </a:r>
          </a:p>
        </p:txBody>
      </p:sp>
      <p:sp>
        <p:nvSpPr>
          <p:cNvPr id="153604" name="Rectangle 3"/>
          <p:cNvSpPr>
            <a:spLocks noGrp="1" noChangeArrowheads="1"/>
          </p:cNvSpPr>
          <p:nvPr>
            <p:ph idx="1"/>
          </p:nvPr>
        </p:nvSpPr>
        <p:spPr/>
        <p:txBody>
          <a:bodyPr/>
          <a:lstStyle/>
          <a:p>
            <a:pPr eaLnBrk="1" hangingPunct="1"/>
            <a:r>
              <a:rPr lang="zh-CN" altLang="en-US" sz="3200" b="1" dirty="0" smtClean="0">
                <a:latin typeface="楷体" panose="02010609060101010101" pitchFamily="49" charset="-122"/>
              </a:rPr>
              <a:t>测试分析</a:t>
            </a:r>
            <a:endParaRPr lang="en-US" altLang="zh-CN" sz="3200" b="1" dirty="0" smtClean="0">
              <a:latin typeface="楷体" panose="02010609060101010101" pitchFamily="49" charset="-122"/>
            </a:endParaRPr>
          </a:p>
          <a:p>
            <a:pPr marL="0" indent="0" eaLnBrk="1" hangingPunct="1">
              <a:buNone/>
            </a:pPr>
            <a:r>
              <a:rPr lang="en-US" altLang="zh-CN" sz="3200" b="1" dirty="0" smtClean="0">
                <a:latin typeface="楷体" panose="02010609060101010101" pitchFamily="49" charset="-122"/>
              </a:rPr>
              <a:t>	</a:t>
            </a:r>
            <a:r>
              <a:rPr lang="zh-CN" altLang="en-US" sz="3200" b="1" dirty="0" smtClean="0">
                <a:latin typeface="楷体" panose="02010609060101010101" pitchFamily="49" charset="-122"/>
              </a:rPr>
              <a:t>利用这种评价指标来评价某种测试方法是存在局限性的，因为它并不考虑测试方法本身对应的测试重点</a:t>
            </a:r>
            <a:endParaRPr lang="en-US" altLang="zh-CN" sz="3200" b="1" dirty="0" smtClean="0">
              <a:latin typeface="楷体" panose="02010609060101010101" pitchFamily="49" charset="-122"/>
            </a:endParaRPr>
          </a:p>
        </p:txBody>
      </p:sp>
    </p:spTree>
    <p:extLst>
      <p:ext uri="{BB962C8B-B14F-4D97-AF65-F5344CB8AC3E}">
        <p14:creationId xmlns:p14="http://schemas.microsoft.com/office/powerpoint/2010/main" val="2794717208"/>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9" name="Rectangle 2"/>
          <p:cNvSpPr>
            <a:spLocks noGrp="1" noChangeArrowheads="1"/>
          </p:cNvSpPr>
          <p:nvPr>
            <p:ph type="title"/>
          </p:nvPr>
        </p:nvSpPr>
        <p:spPr/>
        <p:txBody>
          <a:bodyPr/>
          <a:lstStyle/>
          <a:p>
            <a:pPr algn="ctr" eaLnBrk="0" hangingPunct="0"/>
            <a:r>
              <a:rPr lang="en-US" altLang="zh-CN" dirty="0"/>
              <a:t>5.6 </a:t>
            </a:r>
            <a:r>
              <a:rPr lang="zh-CN" altLang="en-US" dirty="0"/>
              <a:t>对变量的测试</a:t>
            </a:r>
          </a:p>
        </p:txBody>
      </p:sp>
      <p:sp>
        <p:nvSpPr>
          <p:cNvPr id="126980" name="Rectangle 3"/>
          <p:cNvSpPr>
            <a:spLocks noGrp="1" noChangeArrowheads="1"/>
          </p:cNvSpPr>
          <p:nvPr>
            <p:ph idx="1"/>
          </p:nvPr>
        </p:nvSpPr>
        <p:spPr/>
        <p:txBody>
          <a:bodyPr/>
          <a:lstStyle/>
          <a:p>
            <a:pPr marL="0" eaLnBrk="1" hangingPunct="1">
              <a:spcBef>
                <a:spcPts val="0"/>
              </a:spcBef>
            </a:pPr>
            <a:r>
              <a:rPr lang="zh-CN" altLang="en-US" sz="3200" b="1" dirty="0" smtClean="0">
                <a:latin typeface="楷体" panose="02010609060101010101" pitchFamily="49" charset="-122"/>
              </a:rPr>
              <a:t>基本原理</a:t>
            </a:r>
            <a:endParaRPr lang="en-US" altLang="zh-CN" sz="3200" b="1" dirty="0" smtClean="0">
              <a:latin typeface="楷体" panose="02010609060101010101" pitchFamily="49" charset="-122"/>
            </a:endParaRPr>
          </a:p>
          <a:p>
            <a:pPr marL="0" eaLnBrk="1" hangingPunct="1">
              <a:spcBef>
                <a:spcPts val="0"/>
              </a:spcBef>
            </a:pPr>
            <a:r>
              <a:rPr lang="zh-CN" altLang="en-US" sz="3200" b="1" dirty="0" smtClean="0">
                <a:latin typeface="楷体" panose="02010609060101010101" pitchFamily="49" charset="-122"/>
              </a:rPr>
              <a:t>以被测变量为中心，关注该变量的每条定义、使用路径，若该路径存在定义</a:t>
            </a:r>
            <a:r>
              <a:rPr lang="en-US" altLang="en-US" sz="3200" b="1" dirty="0" smtClean="0">
                <a:latin typeface="楷体" panose="02010609060101010101" pitchFamily="49" charset="-122"/>
              </a:rPr>
              <a:t>/</a:t>
            </a:r>
            <a:r>
              <a:rPr lang="zh-CN" altLang="en-US" sz="3200" b="1" dirty="0" smtClean="0">
                <a:latin typeface="楷体" panose="02010609060101010101" pitchFamily="49" charset="-122"/>
              </a:rPr>
              <a:t>引用异常缺陷，则该路径是一条高风险路径，需要重点进行测试</a:t>
            </a:r>
          </a:p>
        </p:txBody>
      </p:sp>
    </p:spTree>
    <p:extLst>
      <p:ext uri="{BB962C8B-B14F-4D97-AF65-F5344CB8AC3E}">
        <p14:creationId xmlns:p14="http://schemas.microsoft.com/office/powerpoint/2010/main" val="4245839618"/>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内容占位符 2"/>
          <p:cNvSpPr>
            <a:spLocks noGrp="1"/>
          </p:cNvSpPr>
          <p:nvPr>
            <p:ph idx="1"/>
          </p:nvPr>
        </p:nvSpPr>
        <p:spPr>
          <a:xfrm>
            <a:off x="1493658" y="2595776"/>
            <a:ext cx="6000750" cy="1769328"/>
          </a:xfrm>
        </p:spPr>
        <p:txBody>
          <a:bodyPr/>
          <a:lstStyle/>
          <a:p>
            <a:pPr marL="0" indent="0" algn="ctr">
              <a:buNone/>
            </a:pPr>
            <a:r>
              <a:rPr lang="en-US" altLang="zh-CN" sz="4400" b="1" dirty="0" smtClean="0">
                <a:ea typeface="黑体" pitchFamily="49" charset="-122"/>
                <a:cs typeface="Times New Roman" panose="02020603050405020304" pitchFamily="18" charset="0"/>
              </a:rPr>
              <a:t>Question</a:t>
            </a:r>
            <a:endParaRPr lang="zh-CN" altLang="en-US" sz="4400" dirty="0">
              <a:cs typeface="Times New Roman" panose="02020603050405020304" pitchFamily="18" charset="0"/>
            </a:endParaRPr>
          </a:p>
        </p:txBody>
      </p:sp>
    </p:spTree>
    <p:extLst>
      <p:ext uri="{BB962C8B-B14F-4D97-AF65-F5344CB8AC3E}">
        <p14:creationId xmlns:p14="http://schemas.microsoft.com/office/powerpoint/2010/main" val="2108008294"/>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3" name="Rectangle 2"/>
          <p:cNvSpPr>
            <a:spLocks noGrp="1" noChangeArrowheads="1"/>
          </p:cNvSpPr>
          <p:nvPr>
            <p:ph type="title"/>
          </p:nvPr>
        </p:nvSpPr>
        <p:spPr/>
        <p:txBody>
          <a:bodyPr/>
          <a:lstStyle/>
          <a:p>
            <a:pPr algn="ctr" eaLnBrk="0" hangingPunct="0"/>
            <a:r>
              <a:rPr lang="en-US" altLang="zh-CN" dirty="0"/>
              <a:t>5.6 </a:t>
            </a:r>
            <a:r>
              <a:rPr lang="zh-CN" altLang="en-US" dirty="0"/>
              <a:t>对变量的测试</a:t>
            </a:r>
          </a:p>
        </p:txBody>
      </p:sp>
      <p:sp>
        <p:nvSpPr>
          <p:cNvPr id="128004" name="Rectangle 3"/>
          <p:cNvSpPr>
            <a:spLocks noGrp="1" noChangeArrowheads="1"/>
          </p:cNvSpPr>
          <p:nvPr>
            <p:ph idx="1"/>
          </p:nvPr>
        </p:nvSpPr>
        <p:spPr/>
        <p:txBody>
          <a:bodyPr/>
          <a:lstStyle/>
          <a:p>
            <a:pPr eaLnBrk="1" hangingPunct="1"/>
            <a:r>
              <a:rPr lang="zh-CN" altLang="en-US" sz="3600" b="1" dirty="0" smtClean="0">
                <a:latin typeface="楷体" panose="02010609060101010101" pitchFamily="49" charset="-122"/>
              </a:rPr>
              <a:t>定义</a:t>
            </a:r>
            <a:r>
              <a:rPr lang="en-US" altLang="en-US" sz="3600" b="1" dirty="0" smtClean="0">
                <a:latin typeface="楷体" panose="02010609060101010101" pitchFamily="49" charset="-122"/>
              </a:rPr>
              <a:t>/</a:t>
            </a:r>
            <a:r>
              <a:rPr lang="zh-CN" altLang="en-US" sz="3600" b="1" dirty="0" smtClean="0">
                <a:latin typeface="楷体" panose="02010609060101010101" pitchFamily="49" charset="-122"/>
              </a:rPr>
              <a:t>引用异常缺陷</a:t>
            </a:r>
            <a:endParaRPr lang="en-US" altLang="zh-CN" sz="3600" b="1" dirty="0" smtClean="0">
              <a:latin typeface="楷体" panose="02010609060101010101" pitchFamily="49" charset="-122"/>
            </a:endParaRPr>
          </a:p>
          <a:p>
            <a:pPr lvl="1" eaLnBrk="1" hangingPunct="1"/>
            <a:r>
              <a:rPr lang="zh-CN" altLang="en-US" sz="2800" b="1" dirty="0" smtClean="0">
                <a:latin typeface="楷体" panose="02010609060101010101" pitchFamily="49" charset="-122"/>
              </a:rPr>
              <a:t>变量在使用之前从未定义过（编译会报错）</a:t>
            </a:r>
            <a:endParaRPr lang="en-US" altLang="zh-CN" sz="2800" b="1" dirty="0" smtClean="0">
              <a:latin typeface="楷体" panose="02010609060101010101" pitchFamily="49" charset="-122"/>
            </a:endParaRPr>
          </a:p>
          <a:p>
            <a:pPr lvl="1" eaLnBrk="1" hangingPunct="1"/>
            <a:r>
              <a:rPr lang="zh-CN" altLang="en-US" sz="2800" b="1" dirty="0" smtClean="0">
                <a:latin typeface="楷体" panose="02010609060101010101" pitchFamily="49" charset="-122"/>
              </a:rPr>
              <a:t>变量被定义，但从未使用过（</a:t>
            </a:r>
            <a:r>
              <a:rPr lang="en-US" altLang="zh-CN" sz="2800" b="1" dirty="0" smtClean="0">
                <a:latin typeface="楷体" panose="02010609060101010101" pitchFamily="49" charset="-122"/>
              </a:rPr>
              <a:t>warning</a:t>
            </a:r>
            <a:r>
              <a:rPr lang="zh-CN" altLang="en-US" sz="2800" b="1" dirty="0" smtClean="0">
                <a:latin typeface="楷体" panose="02010609060101010101" pitchFamily="49" charset="-122"/>
              </a:rPr>
              <a:t>）</a:t>
            </a:r>
            <a:endParaRPr lang="en-US" altLang="zh-CN" sz="2800" b="1" dirty="0" smtClean="0">
              <a:latin typeface="楷体" panose="02010609060101010101" pitchFamily="49" charset="-122"/>
            </a:endParaRPr>
          </a:p>
          <a:p>
            <a:pPr lvl="1" eaLnBrk="1" hangingPunct="1"/>
            <a:r>
              <a:rPr lang="zh-CN" altLang="en-US" sz="2800" b="1" dirty="0" smtClean="0">
                <a:solidFill>
                  <a:srgbClr val="FF0000"/>
                </a:solidFill>
                <a:latin typeface="楷体" panose="02010609060101010101" pitchFamily="49" charset="-122"/>
              </a:rPr>
              <a:t>变量在使用之前被多次定义</a:t>
            </a:r>
          </a:p>
        </p:txBody>
      </p:sp>
    </p:spTree>
    <p:extLst>
      <p:ext uri="{BB962C8B-B14F-4D97-AF65-F5344CB8AC3E}">
        <p14:creationId xmlns:p14="http://schemas.microsoft.com/office/powerpoint/2010/main" val="3738055739"/>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Rectangle 2"/>
          <p:cNvSpPr>
            <a:spLocks noGrp="1" noChangeArrowheads="1"/>
          </p:cNvSpPr>
          <p:nvPr>
            <p:ph type="title"/>
          </p:nvPr>
        </p:nvSpPr>
        <p:spPr/>
        <p:txBody>
          <a:bodyPr/>
          <a:lstStyle/>
          <a:p>
            <a:pPr algn="ctr" eaLnBrk="0" hangingPunct="0"/>
            <a:r>
              <a:rPr lang="en-US" altLang="zh-CN" dirty="0"/>
              <a:t>5.6 </a:t>
            </a:r>
            <a:r>
              <a:rPr lang="zh-CN" altLang="en-US" dirty="0"/>
              <a:t>对变量的测试</a:t>
            </a:r>
          </a:p>
        </p:txBody>
      </p:sp>
      <p:sp>
        <p:nvSpPr>
          <p:cNvPr id="129028" name="Rectangle 3"/>
          <p:cNvSpPr>
            <a:spLocks noGrp="1" noChangeArrowheads="1"/>
          </p:cNvSpPr>
          <p:nvPr>
            <p:ph idx="1"/>
          </p:nvPr>
        </p:nvSpPr>
        <p:spPr/>
        <p:txBody>
          <a:bodyPr/>
          <a:lstStyle/>
          <a:p>
            <a:pPr eaLnBrk="1" hangingPunct="1"/>
            <a:r>
              <a:rPr lang="zh-CN" altLang="en-US" sz="3400" b="1" dirty="0" smtClean="0">
                <a:latin typeface="楷体" panose="02010609060101010101" pitchFamily="49" charset="-122"/>
              </a:rPr>
              <a:t>测试用例设计</a:t>
            </a:r>
            <a:endParaRPr lang="en-US" altLang="zh-CN" sz="3400" b="1" dirty="0" smtClean="0">
              <a:latin typeface="楷体" panose="02010609060101010101" pitchFamily="49" charset="-122"/>
            </a:endParaRPr>
          </a:p>
          <a:p>
            <a:pPr lvl="1" eaLnBrk="1" hangingPunct="1"/>
            <a:r>
              <a:rPr lang="zh-CN" altLang="en-US" b="1" dirty="0" smtClean="0">
                <a:solidFill>
                  <a:srgbClr val="0000FF"/>
                </a:solidFill>
                <a:latin typeface="楷体" panose="02010609060101010101" pitchFamily="49" charset="-122"/>
              </a:rPr>
              <a:t>相关概念</a:t>
            </a:r>
            <a:endParaRPr lang="en-US" altLang="zh-CN" b="1" dirty="0" smtClean="0">
              <a:solidFill>
                <a:srgbClr val="0000FF"/>
              </a:solidFill>
              <a:latin typeface="楷体" panose="02010609060101010101" pitchFamily="49" charset="-122"/>
            </a:endParaRPr>
          </a:p>
          <a:p>
            <a:pPr lvl="1" eaLnBrk="1" hangingPunct="1"/>
            <a:r>
              <a:rPr lang="zh-CN" altLang="en-US" b="1" dirty="0" smtClean="0">
                <a:latin typeface="楷体" panose="02010609060101010101" pitchFamily="49" charset="-122"/>
              </a:rPr>
              <a:t>测试用例的设计</a:t>
            </a:r>
          </a:p>
        </p:txBody>
      </p:sp>
    </p:spTree>
    <p:extLst>
      <p:ext uri="{BB962C8B-B14F-4D97-AF65-F5344CB8AC3E}">
        <p14:creationId xmlns:p14="http://schemas.microsoft.com/office/powerpoint/2010/main" val="98945831"/>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1" name="Rectangle 2"/>
          <p:cNvSpPr>
            <a:spLocks noGrp="1" noChangeArrowheads="1"/>
          </p:cNvSpPr>
          <p:nvPr>
            <p:ph type="title"/>
          </p:nvPr>
        </p:nvSpPr>
        <p:spPr/>
        <p:txBody>
          <a:bodyPr/>
          <a:lstStyle/>
          <a:p>
            <a:pPr algn="ctr" eaLnBrk="0" hangingPunct="0"/>
            <a:r>
              <a:rPr lang="en-US" altLang="zh-CN" dirty="0"/>
              <a:t>5.6 </a:t>
            </a:r>
            <a:r>
              <a:rPr lang="zh-CN" altLang="en-US" dirty="0"/>
              <a:t>对变量的测试</a:t>
            </a:r>
          </a:p>
        </p:txBody>
      </p:sp>
      <p:sp>
        <p:nvSpPr>
          <p:cNvPr id="38916" name="Rectangle 3"/>
          <p:cNvSpPr>
            <a:spLocks noGrp="1" noChangeArrowheads="1"/>
          </p:cNvSpPr>
          <p:nvPr>
            <p:ph idx="1"/>
          </p:nvPr>
        </p:nvSpPr>
        <p:spPr>
          <a:xfrm>
            <a:off x="521550" y="1196752"/>
            <a:ext cx="8370930" cy="4267200"/>
          </a:xfrm>
        </p:spPr>
        <p:txBody>
          <a:bodyPr/>
          <a:lstStyle/>
          <a:p>
            <a:pPr eaLnBrk="1" hangingPunct="1">
              <a:defRPr/>
            </a:pPr>
            <a:r>
              <a:rPr lang="zh-CN" altLang="en-US" sz="3400" b="1" dirty="0" smtClean="0">
                <a:latin typeface="楷体" panose="02010609060101010101" pitchFamily="49" charset="-122"/>
              </a:rPr>
              <a:t>定义节点</a:t>
            </a:r>
            <a:endParaRPr lang="en-US" altLang="zh-CN" sz="3400" b="1" dirty="0" smtClean="0">
              <a:latin typeface="楷体" panose="02010609060101010101" pitchFamily="49" charset="-122"/>
            </a:endParaRPr>
          </a:p>
          <a:p>
            <a:pPr lvl="1" eaLnBrk="1" hangingPunct="1">
              <a:defRPr/>
            </a:pPr>
            <a:r>
              <a:rPr lang="zh-CN" sz="2800" b="1" dirty="0" smtClean="0">
                <a:latin typeface="楷体" panose="02010609060101010101" pitchFamily="49" charset="-122"/>
                <a:cs typeface="+mn-cs"/>
              </a:rPr>
              <a:t>若被测变量的值在某条包含该变量的语句处</a:t>
            </a:r>
            <a:r>
              <a:rPr lang="zh-CN" sz="2800" b="1" dirty="0" smtClean="0">
                <a:solidFill>
                  <a:srgbClr val="FF0000"/>
                </a:solidFill>
                <a:latin typeface="楷体" panose="02010609060101010101" pitchFamily="49" charset="-122"/>
                <a:cs typeface="+mn-cs"/>
              </a:rPr>
              <a:t>发生改变</a:t>
            </a:r>
            <a:r>
              <a:rPr lang="zh-CN" sz="2800" b="1" dirty="0" smtClean="0">
                <a:latin typeface="楷体" panose="02010609060101010101" pitchFamily="49" charset="-122"/>
                <a:cs typeface="+mn-cs"/>
              </a:rPr>
              <a:t>，则称该语句是关于变量</a:t>
            </a:r>
            <a:r>
              <a:rPr lang="en-US" sz="2800" b="1" dirty="0" smtClean="0">
                <a:latin typeface="楷体" panose="02010609060101010101" pitchFamily="49" charset="-122"/>
                <a:cs typeface="+mn-cs"/>
              </a:rPr>
              <a:t> </a:t>
            </a:r>
            <a:r>
              <a:rPr lang="zh-CN" sz="2800" b="1" dirty="0" smtClean="0">
                <a:latin typeface="楷体" panose="02010609060101010101" pitchFamily="49" charset="-122"/>
                <a:cs typeface="+mn-cs"/>
              </a:rPr>
              <a:t>的定义节点，记做</a:t>
            </a:r>
            <a:r>
              <a:rPr lang="en-US" sz="2800" b="1" dirty="0" smtClean="0">
                <a:latin typeface="楷体" panose="02010609060101010101" pitchFamily="49" charset="-122"/>
                <a:cs typeface="+mn-cs"/>
              </a:rPr>
              <a:t>DEF(</a:t>
            </a:r>
            <a:r>
              <a:rPr lang="en-US" sz="2800" b="1" i="1" dirty="0" err="1" smtClean="0">
                <a:latin typeface="楷体" panose="02010609060101010101" pitchFamily="49" charset="-122"/>
                <a:cs typeface="+mn-cs"/>
              </a:rPr>
              <a:t>v,n</a:t>
            </a:r>
            <a:r>
              <a:rPr lang="en-US" sz="2800" b="1" dirty="0" smtClean="0">
                <a:latin typeface="楷体" panose="02010609060101010101" pitchFamily="49" charset="-122"/>
                <a:cs typeface="+mn-cs"/>
              </a:rPr>
              <a:t>)</a:t>
            </a:r>
          </a:p>
          <a:p>
            <a:pPr lvl="1" eaLnBrk="1" hangingPunct="1">
              <a:defRPr/>
            </a:pPr>
            <a:r>
              <a:rPr lang="zh-CN" sz="2800" b="1" dirty="0" smtClean="0">
                <a:latin typeface="楷体" panose="02010609060101010101" pitchFamily="49" charset="-122"/>
                <a:cs typeface="+mn-cs"/>
              </a:rPr>
              <a:t>输入语句、赋值语句</a:t>
            </a:r>
            <a:r>
              <a:rPr lang="en-US" sz="2800" b="1" dirty="0" smtClean="0">
                <a:latin typeface="楷体" panose="02010609060101010101" pitchFamily="49" charset="-122"/>
                <a:cs typeface="+mn-cs"/>
              </a:rPr>
              <a:t>(</a:t>
            </a:r>
            <a:r>
              <a:rPr lang="zh-CN" sz="2800" b="1" dirty="0" smtClean="0">
                <a:latin typeface="楷体" panose="02010609060101010101" pitchFamily="49" charset="-122"/>
                <a:cs typeface="+mn-cs"/>
              </a:rPr>
              <a:t>对该变量赋值</a:t>
            </a:r>
            <a:r>
              <a:rPr lang="en-US" sz="2800" b="1" dirty="0" smtClean="0">
                <a:latin typeface="楷体" panose="02010609060101010101" pitchFamily="49" charset="-122"/>
                <a:cs typeface="+mn-cs"/>
              </a:rPr>
              <a:t>)</a:t>
            </a:r>
            <a:r>
              <a:rPr lang="zh-CN" sz="2800" b="1" dirty="0" smtClean="0">
                <a:latin typeface="楷体" panose="02010609060101010101" pitchFamily="49" charset="-122"/>
                <a:cs typeface="+mn-cs"/>
              </a:rPr>
              <a:t>、循环控制语句</a:t>
            </a:r>
            <a:r>
              <a:rPr lang="en-US" sz="2800" b="1" dirty="0" smtClean="0">
                <a:latin typeface="楷体" panose="02010609060101010101" pitchFamily="49" charset="-122"/>
                <a:cs typeface="+mn-cs"/>
              </a:rPr>
              <a:t>(</a:t>
            </a:r>
            <a:r>
              <a:rPr lang="zh-CN" sz="2800" b="1" dirty="0" smtClean="0">
                <a:latin typeface="楷体" panose="02010609060101010101" pitchFamily="49" charset="-122"/>
                <a:cs typeface="+mn-cs"/>
              </a:rPr>
              <a:t>循环变量</a:t>
            </a:r>
            <a:r>
              <a:rPr lang="en-US" sz="2800" b="1" dirty="0" smtClean="0">
                <a:latin typeface="楷体" panose="02010609060101010101" pitchFamily="49" charset="-122"/>
                <a:cs typeface="+mn-cs"/>
              </a:rPr>
              <a:t>)</a:t>
            </a:r>
            <a:r>
              <a:rPr lang="zh-CN" sz="2800" b="1" dirty="0" smtClean="0">
                <a:latin typeface="楷体" panose="02010609060101010101" pitchFamily="49" charset="-122"/>
                <a:cs typeface="+mn-cs"/>
              </a:rPr>
              <a:t>和过程调用都是定义定点</a:t>
            </a:r>
            <a:endParaRPr lang="zh-CN" altLang="en-US" sz="2800" b="1" dirty="0" smtClean="0">
              <a:latin typeface="楷体" panose="02010609060101010101" pitchFamily="49" charset="-122"/>
            </a:endParaRPr>
          </a:p>
        </p:txBody>
      </p:sp>
    </p:spTree>
    <p:extLst>
      <p:ext uri="{BB962C8B-B14F-4D97-AF65-F5344CB8AC3E}">
        <p14:creationId xmlns:p14="http://schemas.microsoft.com/office/powerpoint/2010/main" val="2406457623"/>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5" name="Rectangle 2"/>
          <p:cNvSpPr>
            <a:spLocks noGrp="1" noChangeArrowheads="1"/>
          </p:cNvSpPr>
          <p:nvPr>
            <p:ph type="title"/>
          </p:nvPr>
        </p:nvSpPr>
        <p:spPr/>
        <p:txBody>
          <a:bodyPr/>
          <a:lstStyle/>
          <a:p>
            <a:pPr algn="ctr" eaLnBrk="0" hangingPunct="0"/>
            <a:r>
              <a:rPr lang="en-US" altLang="zh-CN" dirty="0"/>
              <a:t>5.6 </a:t>
            </a:r>
            <a:r>
              <a:rPr lang="zh-CN" altLang="en-US" dirty="0"/>
              <a:t>对变量的测试</a:t>
            </a:r>
          </a:p>
        </p:txBody>
      </p:sp>
      <p:sp>
        <p:nvSpPr>
          <p:cNvPr id="38916" name="Rectangle 3"/>
          <p:cNvSpPr>
            <a:spLocks noGrp="1" noChangeArrowheads="1"/>
          </p:cNvSpPr>
          <p:nvPr>
            <p:ph idx="1"/>
          </p:nvPr>
        </p:nvSpPr>
        <p:spPr/>
        <p:txBody>
          <a:bodyPr/>
          <a:lstStyle/>
          <a:p>
            <a:pPr>
              <a:defRPr/>
            </a:pPr>
            <a:r>
              <a:rPr lang="zh-CN" sz="3200" b="1" dirty="0" smtClean="0"/>
              <a:t>使用节点</a:t>
            </a:r>
          </a:p>
          <a:p>
            <a:pPr lvl="1">
              <a:defRPr/>
            </a:pPr>
            <a:r>
              <a:rPr lang="zh-CN" b="1" dirty="0" smtClean="0">
                <a:cs typeface="+mn-cs"/>
              </a:rPr>
              <a:t>若被测变量的值在某条包含该变量的语句处</a:t>
            </a:r>
            <a:r>
              <a:rPr lang="zh-CN" b="1" dirty="0" smtClean="0">
                <a:solidFill>
                  <a:srgbClr val="FF0000"/>
                </a:solidFill>
                <a:cs typeface="+mn-cs"/>
              </a:rPr>
              <a:t>被使用</a:t>
            </a:r>
            <a:r>
              <a:rPr lang="zh-CN" b="1" dirty="0" smtClean="0">
                <a:cs typeface="+mn-cs"/>
              </a:rPr>
              <a:t>，则称该语句是关于变量的使用节点，记做</a:t>
            </a:r>
            <a:r>
              <a:rPr lang="en-US" b="1" dirty="0" smtClean="0">
                <a:cs typeface="+mn-cs"/>
              </a:rPr>
              <a:t>USE(</a:t>
            </a:r>
            <a:r>
              <a:rPr lang="en-US" b="1" i="1" dirty="0" err="1" smtClean="0">
                <a:cs typeface="+mn-cs"/>
              </a:rPr>
              <a:t>v,n</a:t>
            </a:r>
            <a:r>
              <a:rPr lang="en-US" b="1" dirty="0" smtClean="0">
                <a:cs typeface="+mn-cs"/>
              </a:rPr>
              <a:t>)</a:t>
            </a:r>
            <a:r>
              <a:rPr lang="zh-CN" b="1" dirty="0" smtClean="0">
                <a:cs typeface="+mn-cs"/>
              </a:rPr>
              <a:t>。</a:t>
            </a:r>
          </a:p>
          <a:p>
            <a:pPr lvl="1">
              <a:defRPr/>
            </a:pPr>
            <a:r>
              <a:rPr lang="zh-CN" b="1" dirty="0" smtClean="0">
                <a:cs typeface="+mn-cs"/>
              </a:rPr>
              <a:t>输出语句、赋值语句</a:t>
            </a:r>
            <a:r>
              <a:rPr lang="en-US" b="1" dirty="0" smtClean="0">
                <a:cs typeface="+mn-cs"/>
              </a:rPr>
              <a:t>(</a:t>
            </a:r>
            <a:r>
              <a:rPr lang="zh-CN" b="1" dirty="0" smtClean="0">
                <a:cs typeface="+mn-cs"/>
              </a:rPr>
              <a:t>变量</a:t>
            </a:r>
            <a:r>
              <a:rPr lang="en-US" b="1" dirty="0" smtClean="0">
                <a:cs typeface="+mn-cs"/>
              </a:rPr>
              <a:t> </a:t>
            </a:r>
            <a:r>
              <a:rPr lang="zh-CN" b="1" dirty="0" smtClean="0">
                <a:cs typeface="+mn-cs"/>
              </a:rPr>
              <a:t>对其他变量赋值</a:t>
            </a:r>
            <a:r>
              <a:rPr lang="en-US" b="1" dirty="0" smtClean="0">
                <a:cs typeface="+mn-cs"/>
              </a:rPr>
              <a:t>)</a:t>
            </a:r>
            <a:r>
              <a:rPr lang="zh-CN" b="1" dirty="0" smtClean="0">
                <a:cs typeface="+mn-cs"/>
              </a:rPr>
              <a:t>、条件语句、循环控制语句</a:t>
            </a:r>
            <a:r>
              <a:rPr lang="en-US" b="1" dirty="0" smtClean="0">
                <a:cs typeface="+mn-cs"/>
              </a:rPr>
              <a:t>(</a:t>
            </a:r>
            <a:r>
              <a:rPr lang="zh-CN" b="1" dirty="0" smtClean="0">
                <a:cs typeface="+mn-cs"/>
              </a:rPr>
              <a:t>循环条件</a:t>
            </a:r>
            <a:r>
              <a:rPr lang="en-US" b="1" dirty="0" smtClean="0">
                <a:cs typeface="+mn-cs"/>
              </a:rPr>
              <a:t>)</a:t>
            </a:r>
            <a:r>
              <a:rPr lang="zh-CN" b="1" dirty="0" smtClean="0">
                <a:cs typeface="+mn-cs"/>
              </a:rPr>
              <a:t>和过程调用都是使用节点</a:t>
            </a:r>
            <a:endParaRPr lang="zh-CN" altLang="en-US" b="1" dirty="0" smtClean="0"/>
          </a:p>
        </p:txBody>
      </p:sp>
    </p:spTree>
    <p:extLst>
      <p:ext uri="{BB962C8B-B14F-4D97-AF65-F5344CB8AC3E}">
        <p14:creationId xmlns:p14="http://schemas.microsoft.com/office/powerpoint/2010/main" val="2792639269"/>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9" name="Rectangle 2"/>
          <p:cNvSpPr>
            <a:spLocks noGrp="1" noChangeArrowheads="1"/>
          </p:cNvSpPr>
          <p:nvPr>
            <p:ph type="title"/>
          </p:nvPr>
        </p:nvSpPr>
        <p:spPr/>
        <p:txBody>
          <a:bodyPr/>
          <a:lstStyle/>
          <a:p>
            <a:pPr algn="ctr" eaLnBrk="0" hangingPunct="0"/>
            <a:r>
              <a:rPr lang="en-US" altLang="zh-CN" dirty="0"/>
              <a:t>5.6 </a:t>
            </a:r>
            <a:r>
              <a:rPr lang="zh-CN" altLang="en-US" dirty="0"/>
              <a:t>对变量的测试</a:t>
            </a:r>
          </a:p>
        </p:txBody>
      </p:sp>
      <p:sp>
        <p:nvSpPr>
          <p:cNvPr id="38916" name="Rectangle 3"/>
          <p:cNvSpPr>
            <a:spLocks noGrp="1" noChangeArrowheads="1"/>
          </p:cNvSpPr>
          <p:nvPr>
            <p:ph idx="1"/>
          </p:nvPr>
        </p:nvSpPr>
        <p:spPr/>
        <p:txBody>
          <a:bodyPr/>
          <a:lstStyle/>
          <a:p>
            <a:pPr>
              <a:defRPr/>
            </a:pPr>
            <a:r>
              <a:rPr lang="zh-CN" sz="3200" dirty="0">
                <a:latin typeface="楷体" panose="02010609060101010101" pitchFamily="49" charset="-122"/>
              </a:rPr>
              <a:t>定义</a:t>
            </a:r>
            <a:r>
              <a:rPr lang="en-US" sz="3200" dirty="0">
                <a:latin typeface="楷体" panose="02010609060101010101" pitchFamily="49" charset="-122"/>
              </a:rPr>
              <a:t>/</a:t>
            </a:r>
            <a:r>
              <a:rPr lang="zh-CN" sz="3200" dirty="0">
                <a:latin typeface="楷体" panose="02010609060101010101" pitchFamily="49" charset="-122"/>
              </a:rPr>
              <a:t>使用节点对</a:t>
            </a:r>
          </a:p>
          <a:p>
            <a:pPr lvl="1">
              <a:defRPr/>
            </a:pPr>
            <a:r>
              <a:rPr lang="zh-CN" b="1" dirty="0" smtClean="0">
                <a:cs typeface="+mn-cs"/>
              </a:rPr>
              <a:t>由被测变量的一对定义节点和使用节点构成的一个二元组被称为该变量的定义</a:t>
            </a:r>
            <a:r>
              <a:rPr lang="en-US" b="1" dirty="0" smtClean="0">
                <a:cs typeface="+mn-cs"/>
              </a:rPr>
              <a:t>/</a:t>
            </a:r>
            <a:r>
              <a:rPr lang="zh-CN" b="1" dirty="0" smtClean="0">
                <a:cs typeface="+mn-cs"/>
              </a:rPr>
              <a:t>使用节点对</a:t>
            </a:r>
            <a:endParaRPr lang="en-US" altLang="zh-CN" b="1" dirty="0" smtClean="0">
              <a:cs typeface="+mn-cs"/>
            </a:endParaRPr>
          </a:p>
          <a:p>
            <a:pPr>
              <a:defRPr/>
            </a:pPr>
            <a:r>
              <a:rPr lang="zh-CN" sz="3200" dirty="0">
                <a:latin typeface="楷体" panose="02010609060101010101" pitchFamily="49" charset="-122"/>
              </a:rPr>
              <a:t>定义</a:t>
            </a:r>
            <a:r>
              <a:rPr lang="en-US" sz="3200" dirty="0">
                <a:latin typeface="楷体" panose="02010609060101010101" pitchFamily="49" charset="-122"/>
              </a:rPr>
              <a:t>/</a:t>
            </a:r>
            <a:r>
              <a:rPr lang="zh-CN" sz="3200" dirty="0">
                <a:latin typeface="楷体" panose="02010609060101010101" pitchFamily="49" charset="-122"/>
              </a:rPr>
              <a:t>使用路径</a:t>
            </a:r>
          </a:p>
          <a:p>
            <a:pPr lvl="1">
              <a:defRPr/>
            </a:pPr>
            <a:r>
              <a:rPr lang="zh-CN" b="1" dirty="0" smtClean="0">
                <a:cs typeface="+mn-cs"/>
              </a:rPr>
              <a:t>从被测变量</a:t>
            </a:r>
            <a:r>
              <a:rPr lang="en-US" b="1" dirty="0" smtClean="0">
                <a:cs typeface="+mn-cs"/>
              </a:rPr>
              <a:t> </a:t>
            </a:r>
            <a:r>
              <a:rPr lang="zh-CN" b="1" dirty="0" smtClean="0">
                <a:cs typeface="+mn-cs"/>
              </a:rPr>
              <a:t>的一个定义节点开始执行，到该变量的某个使用节点结束的一条路径称为该变量的一条定义</a:t>
            </a:r>
            <a:r>
              <a:rPr lang="en-US" b="1" dirty="0" smtClean="0">
                <a:cs typeface="+mn-cs"/>
              </a:rPr>
              <a:t>/</a:t>
            </a:r>
            <a:r>
              <a:rPr lang="zh-CN" b="1" dirty="0" smtClean="0">
                <a:cs typeface="+mn-cs"/>
              </a:rPr>
              <a:t>使用路径，记做</a:t>
            </a:r>
            <a:r>
              <a:rPr lang="en-US" b="1" dirty="0" smtClean="0">
                <a:cs typeface="+mn-cs"/>
              </a:rPr>
              <a:t>du-path</a:t>
            </a:r>
            <a:endParaRPr lang="zh-CN" altLang="en-US" b="1" dirty="0" smtClean="0"/>
          </a:p>
        </p:txBody>
      </p:sp>
    </p:spTree>
    <p:extLst>
      <p:ext uri="{BB962C8B-B14F-4D97-AF65-F5344CB8AC3E}">
        <p14:creationId xmlns:p14="http://schemas.microsoft.com/office/powerpoint/2010/main" val="1045107001"/>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3" name="Rectangle 2"/>
          <p:cNvSpPr>
            <a:spLocks noGrp="1" noChangeArrowheads="1"/>
          </p:cNvSpPr>
          <p:nvPr>
            <p:ph type="title"/>
          </p:nvPr>
        </p:nvSpPr>
        <p:spPr/>
        <p:txBody>
          <a:bodyPr/>
          <a:lstStyle/>
          <a:p>
            <a:pPr algn="ctr" eaLnBrk="0" hangingPunct="0"/>
            <a:r>
              <a:rPr lang="en-US" altLang="zh-CN" dirty="0"/>
              <a:t>5.6 </a:t>
            </a:r>
            <a:r>
              <a:rPr lang="zh-CN" altLang="en-US" dirty="0"/>
              <a:t>对变量的测试</a:t>
            </a:r>
          </a:p>
        </p:txBody>
      </p:sp>
      <p:sp>
        <p:nvSpPr>
          <p:cNvPr id="133124" name="Rectangle 3"/>
          <p:cNvSpPr>
            <a:spLocks noGrp="1" noChangeArrowheads="1"/>
          </p:cNvSpPr>
          <p:nvPr>
            <p:ph idx="1"/>
          </p:nvPr>
        </p:nvSpPr>
        <p:spPr/>
        <p:txBody>
          <a:bodyPr/>
          <a:lstStyle/>
          <a:p>
            <a:r>
              <a:rPr lang="zh-CN" sz="3400" b="1" dirty="0" smtClean="0">
                <a:latin typeface="楷体" panose="02010609060101010101" pitchFamily="49" charset="-122"/>
              </a:rPr>
              <a:t>定义清除路径</a:t>
            </a:r>
          </a:p>
          <a:p>
            <a:pPr lvl="1"/>
            <a:r>
              <a:rPr lang="zh-CN" b="1" dirty="0" smtClean="0">
                <a:latin typeface="楷体" panose="02010609060101010101" pitchFamily="49" charset="-122"/>
              </a:rPr>
              <a:t>若某被测变量的一条定义</a:t>
            </a:r>
            <a:r>
              <a:rPr lang="en-US" altLang="zh-CN" b="1" dirty="0" smtClean="0">
                <a:latin typeface="楷体" panose="02010609060101010101" pitchFamily="49" charset="-122"/>
              </a:rPr>
              <a:t>/</a:t>
            </a:r>
            <a:r>
              <a:rPr lang="zh-CN" b="1" dirty="0" smtClean="0">
                <a:latin typeface="楷体" panose="02010609060101010101" pitchFamily="49" charset="-122"/>
              </a:rPr>
              <a:t>使用路径中不包含关于该变量的其他定义节点，则该路径称为定义清除路径，记做</a:t>
            </a:r>
            <a:r>
              <a:rPr lang="en-US" altLang="zh-CN" b="1" dirty="0" smtClean="0">
                <a:latin typeface="楷体" panose="02010609060101010101" pitchFamily="49" charset="-122"/>
              </a:rPr>
              <a:t>dc-path</a:t>
            </a:r>
            <a:endParaRPr lang="zh-CN" altLang="en-US" b="1" dirty="0" smtClean="0">
              <a:latin typeface="楷体" panose="02010609060101010101" pitchFamily="49" charset="-122"/>
            </a:endParaRPr>
          </a:p>
        </p:txBody>
      </p:sp>
    </p:spTree>
    <p:extLst>
      <p:ext uri="{BB962C8B-B14F-4D97-AF65-F5344CB8AC3E}">
        <p14:creationId xmlns:p14="http://schemas.microsoft.com/office/powerpoint/2010/main" val="228311069"/>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emplate/>
  <TotalTime>1399</TotalTime>
  <Words>1199</Words>
  <Application>Microsoft Office PowerPoint</Application>
  <PresentationFormat>全屏显示(4:3)</PresentationFormat>
  <Paragraphs>132</Paragraphs>
  <Slides>30</Slides>
  <Notes>0</Notes>
  <HiddenSlides>0</HiddenSlides>
  <MMClips>0</MMClips>
  <ScaleCrop>false</ScaleCrop>
  <HeadingPairs>
    <vt:vector size="4" baseType="variant">
      <vt:variant>
        <vt:lpstr>主题</vt:lpstr>
      </vt:variant>
      <vt:variant>
        <vt:i4>1</vt:i4>
      </vt:variant>
      <vt:variant>
        <vt:lpstr>幻灯片标题</vt:lpstr>
      </vt:variant>
      <vt:variant>
        <vt:i4>30</vt:i4>
      </vt:variant>
    </vt:vector>
  </HeadingPairs>
  <TitlesOfParts>
    <vt:vector size="31" baseType="lpstr">
      <vt:lpstr>Profile</vt:lpstr>
      <vt:lpstr>软件测试实用教程 ——方法与实践</vt:lpstr>
      <vt:lpstr>第5章  白盒测试技术</vt:lpstr>
      <vt:lpstr>5.6 对变量的测试</vt:lpstr>
      <vt:lpstr>5.6 对变量的测试</vt:lpstr>
      <vt:lpstr>5.6 对变量的测试</vt:lpstr>
      <vt:lpstr>5.6 对变量的测试</vt:lpstr>
      <vt:lpstr>5.6 对变量的测试</vt:lpstr>
      <vt:lpstr>5.6 对变量的测试</vt:lpstr>
      <vt:lpstr>5.6 对变量的测试</vt:lpstr>
      <vt:lpstr>5.6 对变量的测试</vt:lpstr>
      <vt:lpstr>5.6 对变量的测试</vt:lpstr>
      <vt:lpstr>5.6 对变量的测试</vt:lpstr>
      <vt:lpstr>5.6 对变量的测试</vt:lpstr>
      <vt:lpstr>5.6 对变量的测试</vt:lpstr>
      <vt:lpstr>5.6 对变量的测试</vt:lpstr>
      <vt:lpstr>5.6 对变量的测试</vt:lpstr>
      <vt:lpstr>5.7 白盒测试总结</vt:lpstr>
      <vt:lpstr>5.7 白盒测试总结</vt:lpstr>
      <vt:lpstr>5.7 白盒测试总结</vt:lpstr>
      <vt:lpstr>5.7 白盒测试总结</vt:lpstr>
      <vt:lpstr>PowerPoint 演示文稿</vt:lpstr>
      <vt:lpstr>5.7 白盒测试总结</vt:lpstr>
      <vt:lpstr>5.7 白盒测试总结</vt:lpstr>
      <vt:lpstr>5.7 白盒测试总结</vt:lpstr>
      <vt:lpstr>5.7 白盒测试总结</vt:lpstr>
      <vt:lpstr>5.7 白盒测试总结</vt:lpstr>
      <vt:lpstr>5.7 白盒测试总结</vt:lpstr>
      <vt:lpstr>5.7 白盒测试总结</vt:lpstr>
      <vt:lpstr>5.7 白盒测试总结</vt:lpstr>
      <vt:lpstr>PowerPoint 演示文稿</vt:lpstr>
    </vt:vector>
  </TitlesOfParts>
  <Company>福建163软件园</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admin</cp:lastModifiedBy>
  <cp:revision>133</cp:revision>
  <dcterms:created xsi:type="dcterms:W3CDTF">2008-07-27T05:17:11Z</dcterms:created>
  <dcterms:modified xsi:type="dcterms:W3CDTF">2018-08-24T01:11:08Z</dcterms:modified>
</cp:coreProperties>
</file>