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43"/>
  </p:notesMasterIdLst>
  <p:handoutMasterIdLst>
    <p:handoutMasterId r:id="rId44"/>
  </p:handoutMasterIdLst>
  <p:sldIdLst>
    <p:sldId id="451" r:id="rId2"/>
    <p:sldId id="452" r:id="rId3"/>
    <p:sldId id="456" r:id="rId4"/>
    <p:sldId id="276" r:id="rId5"/>
    <p:sldId id="457" r:id="rId6"/>
    <p:sldId id="395" r:id="rId7"/>
    <p:sldId id="458" r:id="rId8"/>
    <p:sldId id="392" r:id="rId9"/>
    <p:sldId id="390" r:id="rId10"/>
    <p:sldId id="393" r:id="rId11"/>
    <p:sldId id="460" r:id="rId12"/>
    <p:sldId id="394" r:id="rId13"/>
    <p:sldId id="453" r:id="rId14"/>
    <p:sldId id="454" r:id="rId15"/>
    <p:sldId id="455" r:id="rId16"/>
    <p:sldId id="391" r:id="rId17"/>
    <p:sldId id="396" r:id="rId18"/>
    <p:sldId id="397" r:id="rId19"/>
    <p:sldId id="336" r:id="rId20"/>
    <p:sldId id="462" r:id="rId21"/>
    <p:sldId id="461" r:id="rId22"/>
    <p:sldId id="337" r:id="rId23"/>
    <p:sldId id="403" r:id="rId24"/>
    <p:sldId id="402" r:id="rId25"/>
    <p:sldId id="404" r:id="rId26"/>
    <p:sldId id="401" r:id="rId27"/>
    <p:sldId id="405" r:id="rId28"/>
    <p:sldId id="406" r:id="rId29"/>
    <p:sldId id="400" r:id="rId30"/>
    <p:sldId id="407" r:id="rId31"/>
    <p:sldId id="399" r:id="rId32"/>
    <p:sldId id="296" r:id="rId33"/>
    <p:sldId id="409" r:id="rId34"/>
    <p:sldId id="410" r:id="rId35"/>
    <p:sldId id="411" r:id="rId36"/>
    <p:sldId id="412" r:id="rId37"/>
    <p:sldId id="413" r:id="rId38"/>
    <p:sldId id="414" r:id="rId39"/>
    <p:sldId id="278" r:id="rId40"/>
    <p:sldId id="463" r:id="rId41"/>
    <p:sldId id="316"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5" autoAdjust="0"/>
    <p:restoredTop sz="85609" autoAdjust="0"/>
  </p:normalViewPr>
  <p:slideViewPr>
    <p:cSldViewPr>
      <p:cViewPr>
        <p:scale>
          <a:sx n="66" d="100"/>
          <a:sy n="66" d="100"/>
        </p:scale>
        <p:origin x="-1458" y="-210"/>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484784"/>
            <a:ext cx="7772400" cy="1128192"/>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6588224" y="6080574"/>
            <a:ext cx="2407143"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D0F5D057-4CA5-4C71-945C-B0F6E9A324FF}"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9160798F-FAF7-4F81-A2FA-365F9EF6E676}"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EEC425FB-2728-4677-9616-10A6E964E489}"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2636912"/>
            <a:ext cx="7772400" cy="1128192"/>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6E685A87-9188-4416-89C6-8D8E0D48AC59}"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260648"/>
            <a:ext cx="8001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1196752"/>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980728"/>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594928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Lst>
  <p:transition>
    <p:blinds dir="vert"/>
  </p:transition>
  <p:timing>
    <p:tnLst>
      <p:par>
        <p:cTn id="1" dur="indefinite" restart="never" nodeType="tmRoot"/>
      </p:par>
    </p:tnLst>
  </p:timing>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11560" y="1916832"/>
            <a:ext cx="7772400" cy="1128192"/>
          </a:xfrm>
        </p:spPr>
        <p:txBody>
          <a:bodyPr>
            <a:normAutofit fontScale="90000"/>
          </a:bodyPr>
          <a:lstStyle/>
          <a:p>
            <a:pPr algn="ctr" eaLnBrk="1" hangingPunct="1">
              <a:defRPr/>
            </a:pPr>
            <a:r>
              <a:rPr lang="zh-CN" altLang="en-US" sz="6000" b="1" dirty="0"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dirty="0"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7892" name="Rectangle 3"/>
          <p:cNvSpPr>
            <a:spLocks noGrp="1" noChangeArrowheads="1"/>
          </p:cNvSpPr>
          <p:nvPr>
            <p:ph idx="1"/>
          </p:nvPr>
        </p:nvSpPr>
        <p:spPr/>
        <p:txBody>
          <a:bodyPr/>
          <a:lstStyle/>
          <a:p>
            <a:pPr eaLnBrk="1" hangingPunct="1"/>
            <a:r>
              <a:rPr lang="zh-CN" altLang="en-US" sz="3400" b="1" dirty="0" smtClean="0"/>
              <a:t>环路复杂度</a:t>
            </a:r>
            <a:endParaRPr lang="en-US" altLang="zh-CN" sz="3400" b="1" dirty="0"/>
          </a:p>
          <a:p>
            <a:pPr marL="438150" lvl="1" indent="0" eaLnBrk="1" hangingPunct="1">
              <a:buNone/>
            </a:pPr>
            <a:r>
              <a:rPr lang="zh-CN" altLang="en-US" b="1" dirty="0" smtClean="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smtClean="0"/>
          </a:p>
          <a:p>
            <a:pPr marL="438150" lvl="1" indent="0" eaLnBrk="1" hangingPunct="1">
              <a:buNone/>
            </a:pPr>
            <a:r>
              <a:rPr lang="zh-CN" altLang="en-US" b="1" dirty="0" smtClean="0">
                <a:solidFill>
                  <a:srgbClr val="FF0000"/>
                </a:solidFill>
              </a:rPr>
              <a:t>环路复杂度不应超过</a:t>
            </a:r>
            <a:r>
              <a:rPr lang="en-US" altLang="zh-CN" b="1" dirty="0" smtClean="0">
                <a:solidFill>
                  <a:srgbClr val="FF0000"/>
                </a:solidFill>
              </a:rPr>
              <a:t>10</a:t>
            </a:r>
            <a:r>
              <a:rPr lang="zh-CN" altLang="en-US" b="1" dirty="0" smtClean="0">
                <a:solidFill>
                  <a:srgbClr val="FF0000"/>
                </a:solidFill>
              </a:rPr>
              <a:t>。</a:t>
            </a:r>
            <a:endParaRPr lang="en-US" altLang="zh-CN" b="1" dirty="0" smtClean="0">
              <a:solidFill>
                <a:srgbClr val="FF0000"/>
              </a:solidFill>
            </a:endParaRPr>
          </a:p>
        </p:txBody>
      </p:sp>
      <p:sp>
        <p:nvSpPr>
          <p:cNvPr id="37890"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10</a:t>
            </a:fld>
            <a:endParaRPr lang="en-US" altLang="zh-CN" smtClean="0"/>
          </a:p>
        </p:txBody>
      </p:sp>
      <p:sp>
        <p:nvSpPr>
          <p:cNvPr id="37894"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7892" name="Rectangle 3"/>
          <p:cNvSpPr>
            <a:spLocks noGrp="1" noChangeArrowheads="1"/>
          </p:cNvSpPr>
          <p:nvPr>
            <p:ph idx="1"/>
          </p:nvPr>
        </p:nvSpPr>
        <p:spPr/>
        <p:txBody>
          <a:bodyPr/>
          <a:lstStyle/>
          <a:p>
            <a:pPr eaLnBrk="1" hangingPunct="1"/>
            <a:r>
              <a:rPr lang="zh-CN" altLang="en-US" sz="3400" b="1" dirty="0" smtClean="0"/>
              <a:t>环复杂度计算</a:t>
            </a:r>
            <a:endParaRPr lang="en-US" altLang="zh-CN" sz="3400" b="1" dirty="0" smtClean="0"/>
          </a:p>
          <a:p>
            <a:pPr eaLnBrk="1" hangingPunct="1">
              <a:spcAft>
                <a:spcPts val="600"/>
              </a:spcAft>
            </a:pPr>
            <a:r>
              <a:rPr lang="zh-CN" altLang="en-US" sz="3400" b="1" dirty="0" smtClean="0"/>
              <a:t>直观观察法：程序图将二维平面分隔为封闭区域和开放区域的个数（封闭的区域</a:t>
            </a:r>
            <a:r>
              <a:rPr lang="en-US" altLang="zh-CN" sz="3400" b="1" dirty="0" smtClean="0"/>
              <a:t>+1</a:t>
            </a:r>
            <a:r>
              <a:rPr lang="zh-CN" altLang="en-US" sz="3400" b="1" dirty="0" smtClean="0"/>
              <a:t>）</a:t>
            </a:r>
            <a:endParaRPr lang="en-US" altLang="zh-CN" sz="3400" b="1" dirty="0" smtClean="0"/>
          </a:p>
          <a:p>
            <a:pPr eaLnBrk="1" hangingPunct="1">
              <a:spcAft>
                <a:spcPts val="600"/>
              </a:spcAft>
            </a:pPr>
            <a:r>
              <a:rPr lang="zh-CN" altLang="en-US" sz="3400" b="1" dirty="0" smtClean="0"/>
              <a:t>公式计算法：</a:t>
            </a:r>
            <a:r>
              <a:rPr lang="en-US" altLang="zh-CN" sz="3400" b="1" dirty="0" smtClean="0"/>
              <a:t>V(G)=e-n+2</a:t>
            </a:r>
          </a:p>
          <a:p>
            <a:pPr marL="0" indent="0" eaLnBrk="1" hangingPunct="1">
              <a:spcAft>
                <a:spcPts val="600"/>
              </a:spcAft>
              <a:buNone/>
            </a:pPr>
            <a:r>
              <a:rPr lang="en-US" altLang="zh-CN" sz="2000" b="1" dirty="0" smtClean="0"/>
              <a:t>e</a:t>
            </a:r>
            <a:r>
              <a:rPr lang="zh-CN" altLang="en-US" sz="2000" b="1" dirty="0" smtClean="0"/>
              <a:t>表示图中边的数目（</a:t>
            </a:r>
            <a:r>
              <a:rPr lang="en-US" altLang="zh-CN" sz="2000" b="1" dirty="0"/>
              <a:t>E</a:t>
            </a:r>
            <a:r>
              <a:rPr lang="en-US" altLang="zh-CN" sz="2000" b="1" dirty="0" smtClean="0"/>
              <a:t>dge</a:t>
            </a:r>
            <a:r>
              <a:rPr lang="zh-CN" altLang="en-US" sz="2000" b="1" dirty="0" smtClean="0"/>
              <a:t>）</a:t>
            </a:r>
            <a:r>
              <a:rPr lang="en-US" altLang="zh-CN" sz="2000" b="1" dirty="0" smtClean="0"/>
              <a:t>,n</a:t>
            </a:r>
            <a:r>
              <a:rPr lang="zh-CN" altLang="en-US" sz="2000" b="1" dirty="0" smtClean="0"/>
              <a:t>表示图中节点的总数（</a:t>
            </a:r>
            <a:r>
              <a:rPr lang="en-US" altLang="zh-CN" sz="2000" b="1" dirty="0" smtClean="0"/>
              <a:t>Node</a:t>
            </a:r>
            <a:r>
              <a:rPr lang="zh-CN" altLang="en-US" sz="2000" b="1" dirty="0" smtClean="0"/>
              <a:t>）</a:t>
            </a:r>
            <a:endParaRPr lang="en-US" altLang="zh-CN" sz="2000" b="1" dirty="0" smtClean="0"/>
          </a:p>
          <a:p>
            <a:pPr eaLnBrk="1" hangingPunct="1">
              <a:spcAft>
                <a:spcPts val="600"/>
              </a:spcAft>
            </a:pPr>
            <a:r>
              <a:rPr lang="zh-CN" altLang="en-US" sz="3400" b="1" dirty="0" smtClean="0"/>
              <a:t>独立判定节点法：</a:t>
            </a:r>
            <a:r>
              <a:rPr lang="en-US" altLang="zh-CN" sz="3400" b="1" dirty="0" smtClean="0"/>
              <a:t>V(G)=P+1</a:t>
            </a:r>
          </a:p>
          <a:p>
            <a:pPr marL="0" indent="0" eaLnBrk="1" hangingPunct="1">
              <a:spcAft>
                <a:spcPts val="600"/>
              </a:spcAft>
              <a:buNone/>
            </a:pPr>
            <a:endParaRPr lang="en-US" altLang="zh-CN" sz="3400" b="1" dirty="0" smtClean="0"/>
          </a:p>
        </p:txBody>
      </p:sp>
      <p:sp>
        <p:nvSpPr>
          <p:cNvPr id="37890"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11</a:t>
            </a:fld>
            <a:endParaRPr lang="en-US" altLang="zh-CN" smtClean="0"/>
          </a:p>
        </p:txBody>
      </p:sp>
      <p:sp>
        <p:nvSpPr>
          <p:cNvPr id="37894"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363754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8916" name="Rectangle 3"/>
          <p:cNvSpPr>
            <a:spLocks noGrp="1" noChangeArrowheads="1"/>
          </p:cNvSpPr>
          <p:nvPr>
            <p:ph idx="1"/>
          </p:nvPr>
        </p:nvSpPr>
        <p:spPr/>
        <p:txBody>
          <a:bodyPr/>
          <a:lstStyle/>
          <a:p>
            <a:pPr eaLnBrk="1" hangingPunct="1"/>
            <a:r>
              <a:rPr lang="zh-CN" altLang="en-US" sz="3400" b="1" dirty="0" smtClean="0"/>
              <a:t>环复杂度计算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4"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12</a:t>
            </a:fld>
            <a:endParaRPr lang="en-US" altLang="zh-CN" smtClean="0"/>
          </a:p>
        </p:txBody>
      </p:sp>
      <p:sp>
        <p:nvSpPr>
          <p:cNvPr id="38918"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2471194"/>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13</a:t>
            </a:fld>
            <a:endParaRPr lang="en-US" altLang="zh-CN"/>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564904"/>
            <a:ext cx="3800344" cy="37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14</a:t>
            </a:fld>
            <a:endParaRPr lang="en-US" altLang="zh-CN"/>
          </a:p>
        </p:txBody>
      </p:sp>
      <p:cxnSp>
        <p:nvCxnSpPr>
          <p:cNvPr id="6" name="直接箭头连接符 5"/>
          <p:cNvCxnSpPr>
            <a:stCxn id="22" idx="4"/>
          </p:cNvCxnSpPr>
          <p:nvPr/>
        </p:nvCxnSpPr>
        <p:spPr bwMode="auto">
          <a:xfrm flipH="1">
            <a:off x="1727896" y="4293098"/>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80" y="273971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3685921"/>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7" y="378918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7" y="3231357"/>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2" y="4304498"/>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3303328"/>
            <a:ext cx="92476" cy="485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1" y="4365180"/>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4" y="170088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3" y="2276874"/>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6"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5" y="3231357"/>
            <a:ext cx="341511" cy="493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2" y="364517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5" y="3027714"/>
            <a:ext cx="917997" cy="701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8" y="4221164"/>
            <a:ext cx="1018147" cy="1411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7" y="547368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8" y="4284677"/>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6" y="266763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7" y="3613839"/>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3"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3" y="3159275"/>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8" y="4232416"/>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3192174"/>
            <a:ext cx="1076092" cy="524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4293098"/>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1" y="162880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69" y="2204792"/>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7" y="3708685"/>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3" y="3168423"/>
            <a:ext cx="1065052" cy="624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2" y="395490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3192174"/>
            <a:ext cx="79534" cy="8470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1" y="4530896"/>
            <a:ext cx="1532355" cy="113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7" y="563245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8" y="2700536"/>
            <a:ext cx="827131"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5" y="2700536"/>
            <a:ext cx="792088"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1" y="2955634"/>
            <a:ext cx="458557" cy="328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9" y="2988531"/>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6381328"/>
            <a:ext cx="1580882" cy="369332"/>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sp>
        <p:nvSpPr>
          <p:cNvPr id="83" name="TextBox 82"/>
          <p:cNvSpPr txBox="1"/>
          <p:nvPr/>
        </p:nvSpPr>
        <p:spPr>
          <a:xfrm>
            <a:off x="5329522" y="6245122"/>
            <a:ext cx="2048959" cy="369332"/>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sp>
        <p:nvSpPr>
          <p:cNvPr id="84" name="Rectangle 2"/>
          <p:cNvSpPr txBox="1">
            <a:spLocks noChangeArrowheads="1"/>
          </p:cNvSpPr>
          <p:nvPr/>
        </p:nvSpPr>
        <p:spPr bwMode="auto">
          <a:xfrm>
            <a:off x="539552" y="-243408"/>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en-US" altLang="zh-CN" sz="3600" b="1" dirty="0">
                <a:latin typeface="华文楷体" panose="02010600040101010101" pitchFamily="2" charset="-122"/>
                <a:ea typeface="楷体" panose="02010609060101010101" pitchFamily="49" charset="-122"/>
              </a:rPr>
              <a:t>5.4 </a:t>
            </a:r>
            <a:r>
              <a:rPr lang="zh-CN" altLang="en-US" sz="3600" b="1" dirty="0">
                <a:latin typeface="华文楷体" panose="02010600040101010101" pitchFamily="2" charset="-122"/>
                <a:ea typeface="楷体" panose="02010609060101010101" pitchFamily="49" charset="-122"/>
              </a:rPr>
              <a:t>对路径的测试</a:t>
            </a:r>
          </a:p>
        </p:txBody>
      </p:sp>
    </p:spTree>
    <p:extLst>
      <p:ext uri="{BB962C8B-B14F-4D97-AF65-F5344CB8AC3E}">
        <p14:creationId xmlns:p14="http://schemas.microsoft.com/office/powerpoint/2010/main" val="425939526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15</a:t>
            </a:fld>
            <a:endParaRPr lang="en-US" altLang="zh-CN"/>
          </a:p>
        </p:txBody>
      </p:sp>
      <p:sp>
        <p:nvSpPr>
          <p:cNvPr id="5" name="AutoShape 48"/>
          <p:cNvSpPr>
            <a:spLocks noChangeArrowheads="1"/>
          </p:cNvSpPr>
          <p:nvPr/>
        </p:nvSpPr>
        <p:spPr bwMode="auto">
          <a:xfrm>
            <a:off x="567608" y="1914559"/>
            <a:ext cx="2721049" cy="1738363"/>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1" y="3797946"/>
            <a:ext cx="4807423" cy="222678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smtClean="0">
                <a:latin typeface="微软雅黑" panose="020B0503020204020204" pitchFamily="34" charset="-122"/>
                <a:ea typeface="微软雅黑" panose="020B0503020204020204" pitchFamily="34" charset="-122"/>
              </a:rPr>
              <a:t>如果程序中的条件判断表达式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由一个或多个逻辑运算符</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and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）连接的复合条件表达式，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则需要变换为一系列只有单个条件</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的嵌套判断</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7" y="1340768"/>
            <a:ext cx="1593230" cy="936774"/>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1" y="2708920"/>
            <a:ext cx="2375842" cy="3384376"/>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788447" y="2636912"/>
            <a:ext cx="2375842" cy="3384376"/>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0964"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
        <p:nvSpPr>
          <p:cNvPr id="4096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16</a:t>
            </a:fld>
            <a:endParaRPr lang="en-US" altLang="zh-CN"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1988" name="Rectangle 3"/>
          <p:cNvSpPr>
            <a:spLocks noGrp="1" noChangeArrowheads="1"/>
          </p:cNvSpPr>
          <p:nvPr>
            <p:ph idx="1"/>
          </p:nvPr>
        </p:nvSpPr>
        <p:spPr/>
        <p:txBody>
          <a:bodyPr/>
          <a:lstStyle/>
          <a:p>
            <a:pPr eaLnBrk="1" hangingPunct="1"/>
            <a:r>
              <a:rPr lang="zh-CN" altLang="en-US" sz="3400" b="1" dirty="0" smtClean="0"/>
              <a:t>基本复杂度</a:t>
            </a:r>
            <a:endParaRPr lang="en-US" altLang="zh-CN" sz="3400" b="1" dirty="0" smtClean="0"/>
          </a:p>
          <a:p>
            <a:pPr eaLnBrk="1" hangingPunct="1"/>
            <a:r>
              <a:rPr lang="zh-CN" altLang="en-US" sz="3400" b="1" dirty="0" smtClean="0"/>
              <a:t>通过</a:t>
            </a:r>
            <a:r>
              <a:rPr lang="zh-CN" altLang="en-US" sz="3400" b="1" dirty="0" smtClean="0">
                <a:solidFill>
                  <a:srgbClr val="FF0000"/>
                </a:solidFill>
              </a:rPr>
              <a:t>对程序图中的结构化设计节点进行不断压缩</a:t>
            </a:r>
            <a:r>
              <a:rPr lang="zh-CN" altLang="en-US" sz="3400" b="1" dirty="0" smtClean="0"/>
              <a:t>，最终得到一个无法压缩的程序图，该图的环复杂度就称为基本复杂度</a:t>
            </a:r>
            <a:endParaRPr lang="en-US" altLang="zh-CN" sz="3400" b="1" dirty="0" smtClean="0"/>
          </a:p>
          <a:p>
            <a:pPr eaLnBrk="1" hangingPunct="1"/>
            <a:endParaRPr lang="en-US" altLang="zh-CN" sz="3400" b="1" dirty="0" smtClean="0"/>
          </a:p>
        </p:txBody>
      </p:sp>
      <p:sp>
        <p:nvSpPr>
          <p:cNvPr id="4198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17</a:t>
            </a:fld>
            <a:endParaRPr lang="en-US" alt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3012" name="Rectangle 3"/>
          <p:cNvSpPr>
            <a:spLocks noGrp="1" noChangeArrowheads="1"/>
          </p:cNvSpPr>
          <p:nvPr>
            <p:ph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
        <p:nvSpPr>
          <p:cNvPr id="43010"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18</a:t>
            </a:fld>
            <a:endParaRPr lang="en-US" altLang="zh-CN"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4036" name="Rectangle 3"/>
          <p:cNvSpPr>
            <a:spLocks noGrp="1" noChangeArrowheads="1"/>
          </p:cNvSpPr>
          <p:nvPr>
            <p:ph idx="1"/>
          </p:nvPr>
        </p:nvSpPr>
        <p:spPr/>
        <p:txBody>
          <a:bodyPr/>
          <a:lstStyle/>
          <a:p>
            <a:pPr eaLnBrk="1" hangingPunct="1"/>
            <a:r>
              <a:rPr lang="zh-CN" altLang="en-US" sz="3400" b="1" smtClean="0"/>
              <a:t>基本原理</a:t>
            </a:r>
            <a:endParaRPr lang="en-US" altLang="zh-CN" sz="3100" b="1" smtClean="0"/>
          </a:p>
        </p:txBody>
      </p:sp>
      <p:sp>
        <p:nvSpPr>
          <p:cNvPr id="44034"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19</a:t>
            </a:fld>
            <a:endParaRPr lang="en-US" altLang="zh-CN" smtClean="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9" y="2428875"/>
            <a:ext cx="8847137"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0" hangingPunct="0"/>
            <a:r>
              <a:rPr lang="zh-CN" altLang="en-US" dirty="0"/>
              <a:t>第</a:t>
            </a:r>
            <a:r>
              <a:rPr lang="en-US" altLang="zh-CN" dirty="0"/>
              <a:t>3</a:t>
            </a:r>
            <a:r>
              <a:rPr lang="zh-CN" altLang="en-US" dirty="0"/>
              <a:t>章  黑盒测试技术</a:t>
            </a:r>
          </a:p>
        </p:txBody>
      </p:sp>
      <p:sp>
        <p:nvSpPr>
          <p:cNvPr id="4100" name="Rectangle 3"/>
          <p:cNvSpPr>
            <a:spLocks noGrp="1" noChangeArrowheads="1"/>
          </p:cNvSpPr>
          <p:nvPr>
            <p:ph idx="1"/>
          </p:nvPr>
        </p:nvSpPr>
        <p:spPr/>
        <p:txBody>
          <a:bodyPr/>
          <a:lstStyle/>
          <a:p>
            <a:pPr eaLnBrk="1" hangingPunct="1"/>
            <a:r>
              <a:rPr lang="zh-CN" altLang="en-US" sz="3400" b="1" dirty="0" smtClean="0"/>
              <a:t>本章重点</a:t>
            </a:r>
          </a:p>
          <a:p>
            <a:pPr lvl="1" algn="just" eaLnBrk="1" hangingPunct="1"/>
            <a:r>
              <a:rPr lang="zh-CN" altLang="en-US" sz="3100" b="1" dirty="0" smtClean="0"/>
              <a:t>对路径的测试</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28676" name="Rectangle 3"/>
          <p:cNvSpPr>
            <a:spLocks noGrp="1" noChangeArrowheads="1"/>
          </p:cNvSpPr>
          <p:nvPr>
            <p:ph idx="1"/>
          </p:nvPr>
        </p:nvSpPr>
        <p:spPr/>
        <p:txBody>
          <a:bodyPr/>
          <a:lstStyle/>
          <a:p>
            <a:pPr marL="469900" lvl="1" indent="-469900" eaLnBrk="1" hangingPunct="1">
              <a:buFont typeface="Wingdings" pitchFamily="2" charset="2"/>
              <a:buChar char="o"/>
              <a:defRPr/>
            </a:pPr>
            <a:r>
              <a:rPr lang="zh-CN" altLang="en-US" sz="3100" b="1" dirty="0" smtClean="0">
                <a:cs typeface="+mn-cs"/>
              </a:rPr>
              <a:t>基于独立路径的测试用例设计步骤</a:t>
            </a:r>
            <a:endParaRPr lang="en-US" altLang="zh-CN" sz="3100" b="1" dirty="0" smtClean="0">
              <a:cs typeface="+mn-cs"/>
            </a:endParaRPr>
          </a:p>
          <a:p>
            <a:pPr marL="911225" lvl="2" indent="-514350" eaLnBrk="1" hangingPunct="1">
              <a:buFont typeface="+mj-lt"/>
              <a:buAutoNum type="arabicPeriod"/>
              <a:defRPr/>
            </a:pPr>
            <a:r>
              <a:rPr lang="zh-CN" altLang="en-US" sz="2800" b="1" dirty="0" smtClean="0">
                <a:cs typeface="+mn-cs"/>
              </a:rPr>
              <a:t>根据程序源代码生成程序图</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计算程序图的环复杂度，确定独立路径集合的大小</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以最复杂的路径为基础路径，通过覆盖所有判定分支确定其他路径，抽取独立路径集合</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注意剔除不可行路径，必要时补充其他重要的路径</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根据得到的路径集合对应设计测试用例</a:t>
            </a:r>
            <a:endParaRPr lang="en-US" altLang="zh-CN" sz="2800" b="1" dirty="0" smtClean="0">
              <a:cs typeface="+mn-cs"/>
            </a:endParaRPr>
          </a:p>
        </p:txBody>
      </p:sp>
      <p:sp>
        <p:nvSpPr>
          <p:cNvPr id="5529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20</a:t>
            </a:fld>
            <a:endParaRPr lang="en-US" altLang="zh-CN" smtClean="0"/>
          </a:p>
        </p:txBody>
      </p:sp>
    </p:spTree>
    <p:extLst>
      <p:ext uri="{BB962C8B-B14F-4D97-AF65-F5344CB8AC3E}">
        <p14:creationId xmlns:p14="http://schemas.microsoft.com/office/powerpoint/2010/main" val="30264299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404664"/>
            <a:ext cx="8001000" cy="4267200"/>
          </a:xfrm>
        </p:spPr>
        <p:txBody>
          <a:bodyPr/>
          <a:lstStyle/>
          <a:p>
            <a:pPr marL="0" indent="0">
              <a:spcBef>
                <a:spcPts val="0"/>
              </a:spcBef>
              <a:buNone/>
            </a:pPr>
            <a:r>
              <a:rPr lang="en-US" altLang="zh-CN" sz="2400" b="1" dirty="0" smtClean="0"/>
              <a:t>int SampleFunc1(int </a:t>
            </a:r>
            <a:r>
              <a:rPr lang="en-US" altLang="zh-CN" sz="2400" b="1" dirty="0" err="1"/>
              <a:t>i</a:t>
            </a:r>
            <a:r>
              <a:rPr lang="en-US" altLang="zh-CN" sz="2400" b="1" dirty="0" err="1" smtClean="0"/>
              <a:t>,int</a:t>
            </a:r>
            <a:r>
              <a:rPr lang="en-US" altLang="zh-CN" sz="2400" b="1" dirty="0" smtClean="0"/>
              <a:t> j)</a:t>
            </a:r>
          </a:p>
          <a:p>
            <a:pPr marL="0" indent="0">
              <a:spcBef>
                <a:spcPts val="0"/>
              </a:spcBef>
              <a:buNone/>
            </a:pPr>
            <a:r>
              <a:rPr lang="en-US" altLang="zh-CN" sz="2400" b="1" dirty="0" smtClean="0"/>
              <a:t>{</a:t>
            </a:r>
          </a:p>
          <a:p>
            <a:pPr marL="0" indent="0">
              <a:spcBef>
                <a:spcPts val="0"/>
              </a:spcBef>
              <a:buNone/>
            </a:pPr>
            <a:r>
              <a:rPr lang="en-US" altLang="zh-CN" sz="2400" b="1" dirty="0" smtClean="0"/>
              <a:t>int num1=0;</a:t>
            </a:r>
          </a:p>
          <a:p>
            <a:pPr marL="0" indent="0">
              <a:spcBef>
                <a:spcPts val="0"/>
              </a:spcBef>
              <a:buNone/>
            </a:pPr>
            <a:r>
              <a:rPr lang="en-US" altLang="zh-CN" sz="2400" b="1" dirty="0" smtClean="0"/>
              <a:t>int num2=0;</a:t>
            </a:r>
          </a:p>
          <a:p>
            <a:pPr marL="514350" indent="-514350">
              <a:spcBef>
                <a:spcPts val="0"/>
              </a:spcBef>
              <a:buAutoNum type="arabicPlain"/>
            </a:pPr>
            <a:r>
              <a:rPr lang="en-US" altLang="zh-CN" sz="2400" b="1" dirty="0" smtClean="0"/>
              <a:t>while(i&lt;10)</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a:t> </a:t>
            </a:r>
            <a:r>
              <a:rPr lang="en-US" altLang="zh-CN" sz="2400" b="1" dirty="0" smtClean="0"/>
              <a:t>    if(j==</a:t>
            </a:r>
            <a:r>
              <a:rPr lang="en-US" altLang="zh-CN" sz="2400" b="1" smtClean="0"/>
              <a:t>0 || </a:t>
            </a:r>
            <a:r>
              <a:rPr lang="en-US" altLang="zh-CN" sz="2400" b="1" dirty="0" smtClean="0"/>
              <a:t>j==2)</a:t>
            </a:r>
          </a:p>
          <a:p>
            <a:pPr marL="514350" indent="-514350">
              <a:spcBef>
                <a:spcPts val="0"/>
              </a:spcBef>
              <a:buAutoNum type="arabicPlain"/>
            </a:pPr>
            <a:r>
              <a:rPr lang="en-US" altLang="zh-CN" sz="2400" b="1" dirty="0"/>
              <a:t> </a:t>
            </a:r>
            <a:r>
              <a:rPr lang="en-US" altLang="zh-CN" sz="2400" b="1" dirty="0" smtClean="0"/>
              <a:t>   {</a:t>
            </a:r>
          </a:p>
          <a:p>
            <a:pPr marL="514350" indent="-514350">
              <a:spcBef>
                <a:spcPts val="0"/>
              </a:spcBef>
              <a:buAutoNum type="arabicPlain"/>
            </a:pPr>
            <a:r>
              <a:rPr lang="en-US" altLang="zh-CN" sz="2400" b="1" dirty="0"/>
              <a:t> </a:t>
            </a:r>
            <a:r>
              <a:rPr lang="en-US" altLang="zh-CN" sz="2400" b="1" dirty="0" smtClean="0"/>
              <a:t> 	</a:t>
            </a:r>
            <a:r>
              <a:rPr lang="en-US" altLang="zh-CN" sz="2400" b="1" dirty="0"/>
              <a:t> </a:t>
            </a:r>
            <a:r>
              <a:rPr lang="en-US" altLang="zh-CN" sz="2400" b="1" dirty="0" smtClean="0"/>
              <a:t>    num1++;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else if(j==1)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num2++;   </a:t>
            </a:r>
          </a:p>
          <a:p>
            <a:pPr marL="514350" indent="-514350">
              <a:spcBef>
                <a:spcPts val="0"/>
              </a:spcBef>
              <a:buAutoNum type="arabicPlain"/>
            </a:pPr>
            <a:r>
              <a:rPr lang="en-US" altLang="zh-CN" sz="2400" b="1" dirty="0" smtClean="0"/>
              <a:t>    } </a:t>
            </a:r>
          </a:p>
          <a:p>
            <a:pPr marL="514350" indent="-514350">
              <a:spcBef>
                <a:spcPts val="0"/>
              </a:spcBef>
              <a:buAutoNum type="arabicPlain"/>
            </a:pPr>
            <a:r>
              <a:rPr lang="en-US" altLang="zh-CN" sz="2400" b="1" dirty="0"/>
              <a:t> </a:t>
            </a:r>
            <a:r>
              <a:rPr lang="en-US" altLang="zh-CN" sz="2400" b="1" dirty="0" smtClean="0"/>
              <a:t>  i++;</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err="1" smtClean="0"/>
              <a:t>printf</a:t>
            </a:r>
            <a:r>
              <a:rPr lang="en-US" altLang="zh-CN" sz="2400" b="1" dirty="0" smtClean="0"/>
              <a:t>(“num1=%d,num2=%d”,num1,num2)</a:t>
            </a:r>
          </a:p>
          <a:p>
            <a:pPr marL="514350" indent="-514350">
              <a:buAutoNum type="arabicPlain"/>
            </a:pPr>
            <a:r>
              <a:rPr lang="en-US" altLang="zh-CN" sz="2000" b="1" dirty="0"/>
              <a:t>}</a:t>
            </a:r>
            <a:endParaRPr lang="en-US" altLang="zh-CN" sz="2000" b="1" dirty="0" smtClean="0"/>
          </a:p>
          <a:p>
            <a:pPr marL="0" indent="0">
              <a:buNone/>
            </a:pPr>
            <a:endParaRPr lang="en-US" altLang="zh-CN" sz="2000" b="1" dirty="0" smtClean="0"/>
          </a:p>
          <a:p>
            <a:pPr marL="0" indent="0">
              <a:buNone/>
            </a:pPr>
            <a:endParaRPr lang="zh-CN" altLang="en-US" sz="1800" dirty="0"/>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21</a:t>
            </a:fld>
            <a:endParaRPr lang="en-US" altLang="zh-CN"/>
          </a:p>
        </p:txBody>
      </p:sp>
    </p:spTree>
    <p:extLst>
      <p:ext uri="{BB962C8B-B14F-4D97-AF65-F5344CB8AC3E}">
        <p14:creationId xmlns:p14="http://schemas.microsoft.com/office/powerpoint/2010/main" val="1320795549"/>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5060"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505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22</a:t>
            </a:fld>
            <a:endParaRPr lang="en-US" altLang="zh-CN"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6084" name="Rectangle 3"/>
          <p:cNvSpPr>
            <a:spLocks noGrp="1" noChangeArrowheads="1"/>
          </p:cNvSpPr>
          <p:nvPr>
            <p:ph idx="1"/>
          </p:nvPr>
        </p:nvSpPr>
        <p:spPr/>
        <p:txBody>
          <a:bodyPr/>
          <a:lstStyle/>
          <a:p>
            <a:pPr eaLnBrk="1" hangingPunct="1"/>
            <a:r>
              <a:rPr lang="zh-CN" altLang="en-US" sz="3400" b="1" dirty="0" smtClean="0"/>
              <a:t>测试难点</a:t>
            </a:r>
            <a:endParaRPr lang="en-US" altLang="zh-CN" sz="3400" b="1" dirty="0" smtClean="0"/>
          </a:p>
          <a:p>
            <a:pPr lvl="1"/>
            <a:r>
              <a:rPr lang="zh-CN" altLang="en-US" b="1" dirty="0" smtClean="0"/>
              <a:t>如何确定独立路径集合的规模（环路复杂度）</a:t>
            </a:r>
          </a:p>
          <a:p>
            <a:pPr lvl="1"/>
            <a:r>
              <a:rPr lang="zh-CN" altLang="en-US" b="1" dirty="0" smtClean="0"/>
              <a:t>如何从整个路径集合中抽取独立路径的集合，以确保路径的独立性和独立路径集合的完备性</a:t>
            </a:r>
          </a:p>
          <a:p>
            <a:pPr lvl="1"/>
            <a:r>
              <a:rPr lang="zh-CN" altLang="en-US" b="1" dirty="0" smtClean="0"/>
              <a:t>如何保证每条独立路径的可行性</a:t>
            </a:r>
          </a:p>
          <a:p>
            <a:pPr lvl="1"/>
            <a:r>
              <a:rPr lang="zh-CN" altLang="en-US" b="1" dirty="0" smtClean="0"/>
              <a:t>如何从独立路径设计测试用例</a:t>
            </a:r>
            <a:endParaRPr lang="en-US" altLang="zh-CN" b="1" dirty="0" smtClean="0"/>
          </a:p>
        </p:txBody>
      </p:sp>
      <p:sp>
        <p:nvSpPr>
          <p:cNvPr id="4608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23</a:t>
            </a:fld>
            <a:endParaRPr lang="en-US" altLang="zh-CN"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710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710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24</a:t>
            </a:fld>
            <a:endParaRPr lang="en-US" altLang="zh-CN"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8132" name="Rectangle 3"/>
          <p:cNvSpPr>
            <a:spLocks noGrp="1" noChangeArrowheads="1"/>
          </p:cNvSpPr>
          <p:nvPr>
            <p:ph idx="1"/>
          </p:nvPr>
        </p:nvSpPr>
        <p:spPr/>
        <p:txBody>
          <a:bodyPr/>
          <a:lstStyle/>
          <a:p>
            <a:pPr eaLnBrk="1" hangingPunct="1"/>
            <a:r>
              <a:rPr lang="zh-CN" altLang="en-US" sz="3400" b="1" dirty="0" smtClean="0"/>
              <a:t>按照</a:t>
            </a:r>
            <a:r>
              <a:rPr lang="en-US" altLang="en-US" sz="3400" b="1" dirty="0" smtClean="0"/>
              <a:t>McCabe</a:t>
            </a:r>
            <a:r>
              <a:rPr lang="zh-CN" altLang="en-US" sz="3400" b="1" dirty="0" smtClean="0"/>
              <a:t>的环复杂度概念，对于指定的程序图，对路径的测试中所需独立路径集合的大小就等</a:t>
            </a:r>
            <a:r>
              <a:rPr lang="zh-CN" altLang="en-US" sz="3400" b="1" dirty="0" smtClean="0">
                <a:solidFill>
                  <a:srgbClr val="FF0000"/>
                </a:solidFill>
              </a:rPr>
              <a:t>于其程序图的环复杂度</a:t>
            </a:r>
            <a:endParaRPr lang="en-US" altLang="zh-CN" sz="3400" b="1" dirty="0" smtClean="0">
              <a:solidFill>
                <a:srgbClr val="FF0000"/>
              </a:solidFill>
            </a:endParaRPr>
          </a:p>
        </p:txBody>
      </p:sp>
      <p:sp>
        <p:nvSpPr>
          <p:cNvPr id="48130"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9156"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9154"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26</a:t>
            </a:fld>
            <a:endParaRPr lang="en-US" altLang="zh-CN"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0180" name="Rectangle 3"/>
          <p:cNvSpPr>
            <a:spLocks noGrp="1" noChangeArrowheads="1"/>
          </p:cNvSpPr>
          <p:nvPr>
            <p:ph idx="1"/>
          </p:nvPr>
        </p:nvSpPr>
        <p:spPr/>
        <p:txBody>
          <a:bodyPr/>
          <a:lstStyle/>
          <a:p>
            <a:pPr eaLnBrk="1" hangingPunct="1"/>
            <a:r>
              <a:rPr lang="zh-CN" altLang="en-US" sz="3400" b="1" dirty="0" smtClean="0"/>
              <a:t>独立路径抽取</a:t>
            </a:r>
            <a:endParaRPr lang="en-US" altLang="zh-CN" sz="3400" b="1" dirty="0" smtClean="0"/>
          </a:p>
          <a:p>
            <a:pPr eaLnBrk="1" hangingPunct="1"/>
            <a:r>
              <a:rPr lang="en-US" altLang="zh-CN" sz="3400" b="1" dirty="0" smtClean="0"/>
              <a:t>1</a:t>
            </a:r>
            <a:r>
              <a:rPr lang="zh-CN" altLang="en-US" sz="3400" b="1" dirty="0" smtClean="0"/>
              <a:t>、确定主路径</a:t>
            </a:r>
            <a:endParaRPr lang="en-US" altLang="zh-CN" sz="3400" b="1" dirty="0" smtClean="0"/>
          </a:p>
          <a:p>
            <a:pPr lvl="1" eaLnBrk="1" hangingPunct="1"/>
            <a:r>
              <a:rPr lang="zh-CN" altLang="en-US" b="1" dirty="0" smtClean="0"/>
              <a:t>该路径应包含尽可能多的判定节点</a:t>
            </a:r>
            <a:endParaRPr lang="en-US" altLang="zh-CN" b="1" dirty="0" smtClean="0"/>
          </a:p>
          <a:p>
            <a:pPr lvl="1" eaLnBrk="1" hangingPunct="1"/>
            <a:r>
              <a:rPr lang="zh-CN" altLang="en-US" b="1" dirty="0" smtClean="0"/>
              <a:t>应包含尽可能复杂的判定表达式</a:t>
            </a:r>
            <a:endParaRPr lang="en-US" altLang="zh-CN" b="1" dirty="0" smtClean="0"/>
          </a:p>
          <a:p>
            <a:pPr lvl="1" eaLnBrk="1" hangingPunct="1"/>
            <a:r>
              <a:rPr lang="zh-CN" altLang="en-US" b="1" dirty="0" smtClean="0"/>
              <a:t>应对应尽可能高的执行概率</a:t>
            </a:r>
            <a:endParaRPr lang="en-US" altLang="zh-CN" b="1" dirty="0" smtClean="0"/>
          </a:p>
          <a:p>
            <a:pPr lvl="1" eaLnBrk="1" hangingPunct="1"/>
            <a:r>
              <a:rPr lang="zh-CN" altLang="en-US" b="1" dirty="0" smtClean="0"/>
              <a:t>应包含尽可能多的语句</a:t>
            </a:r>
            <a:endParaRPr lang="en-US" altLang="zh-CN" b="1" dirty="0" smtClean="0"/>
          </a:p>
          <a:p>
            <a:pPr eaLnBrk="1" hangingPunct="1"/>
            <a:r>
              <a:rPr lang="en-US" altLang="zh-CN" sz="3400" b="1" dirty="0" smtClean="0"/>
              <a:t>2</a:t>
            </a:r>
            <a:r>
              <a:rPr lang="zh-CN" altLang="en-US" sz="3400" b="1" dirty="0" smtClean="0"/>
              <a:t>、根据基础路径抽取其他独立路径</a:t>
            </a:r>
            <a:endParaRPr lang="en-US" altLang="zh-CN" sz="3400" b="1" dirty="0" smtClean="0"/>
          </a:p>
        </p:txBody>
      </p:sp>
      <p:sp>
        <p:nvSpPr>
          <p:cNvPr id="5017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27</a:t>
            </a:fld>
            <a:endParaRPr lang="en-US" altLang="zh-CN"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1204" name="Rectangle 3"/>
          <p:cNvSpPr>
            <a:spLocks noGrp="1" noChangeArrowheads="1"/>
          </p:cNvSpPr>
          <p:nvPr>
            <p:ph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p>
          <a:p>
            <a:pPr lvl="1"/>
            <a:r>
              <a:rPr lang="en-US" altLang="en-US" sz="2400" b="1" smtClean="0"/>
              <a:t>Path2</a:t>
            </a:r>
            <a:r>
              <a:rPr lang="zh-CN" altLang="en-US" sz="2400" b="1" smtClean="0"/>
              <a:t>：</a:t>
            </a:r>
            <a:r>
              <a:rPr lang="en-US" altLang="en-US" sz="2400" b="1" smtClean="0"/>
              <a:t>A, D, E, F, G(</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p>
          <a:p>
            <a:pPr lvl="1"/>
            <a:r>
              <a:rPr lang="en-US" altLang="en-US" sz="2400" b="1" smtClean="0"/>
              <a:t>Path3</a:t>
            </a:r>
            <a:r>
              <a:rPr lang="zh-CN" altLang="en-US" sz="2400" b="1" smtClean="0"/>
              <a:t>：</a:t>
            </a:r>
            <a:r>
              <a:rPr lang="en-US" altLang="en-US" sz="2400" b="1" smtClean="0"/>
              <a:t>A, B, E, F, G(</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p>
          <a:p>
            <a:pPr lvl="1"/>
            <a:r>
              <a:rPr lang="en-US" altLang="en-US" sz="2400" b="1" smtClean="0"/>
              <a:t>Path4</a:t>
            </a:r>
            <a:r>
              <a:rPr lang="zh-CN" altLang="en-US" sz="2400" b="1" smtClean="0"/>
              <a:t>：</a:t>
            </a:r>
            <a:r>
              <a:rPr lang="en-US" altLang="en-US" sz="2400" b="1" smtClean="0"/>
              <a:t>A, B, C, B, C, G(</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p>
          <a:p>
            <a:pPr lvl="1"/>
            <a:r>
              <a:rPr lang="en-US" altLang="en-US" sz="2400" b="1" smtClean="0"/>
              <a:t>Path5</a:t>
            </a:r>
            <a:r>
              <a:rPr lang="zh-CN" altLang="en-US" sz="2400" b="1" smtClean="0"/>
              <a:t>：</a:t>
            </a:r>
            <a:r>
              <a:rPr lang="en-US" altLang="en-US" sz="2400" b="1" smtClean="0"/>
              <a:t>A, D, F, G(</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sp>
        <p:nvSpPr>
          <p:cNvPr id="5120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28</a:t>
            </a:fld>
            <a:endParaRPr lang="en-US" altLang="zh-CN" smtClean="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214315"/>
            <a:ext cx="21431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222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
        <p:nvSpPr>
          <p:cNvPr id="5222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zh-CN" altLang="en-US" dirty="0"/>
              <a:t>路径覆盖</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908283831"/>
              </p:ext>
            </p:extLst>
          </p:nvPr>
        </p:nvGraphicFramePr>
        <p:xfrm>
          <a:off x="395536" y="3407504"/>
          <a:ext cx="6400800" cy="2397760"/>
        </p:xfrm>
        <a:graphic>
          <a:graphicData uri="http://schemas.openxmlformats.org/drawingml/2006/table">
            <a:tbl>
              <a:tblPr firstRow="1" bandRow="1">
                <a:tableStyleId>{5C22544A-7EE6-4342-B048-85BDC9FD1C3A}</a:tableStyleId>
              </a:tblPr>
              <a:tblGrid>
                <a:gridCol w="1600200"/>
                <a:gridCol w="1600200"/>
                <a:gridCol w="1600200"/>
                <a:gridCol w="1600200"/>
              </a:tblGrid>
              <a:tr h="45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用例编号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输入</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预期输出</a:t>
                      </a:r>
                      <a:endParaRPr lang="en-US" altLang="zh-CN"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a,b,c,x</a:t>
                      </a:r>
                      <a:endParaRPr lang="zh-CN" altLang="en-US" sz="1800" kern="1200" dirty="0" smtClean="0">
                        <a:solidFill>
                          <a:schemeClr val="tx1"/>
                        </a:solidFill>
                        <a:latin typeface="+mn-lt"/>
                        <a:ea typeface="+mn-ea"/>
                        <a:cs typeface="+mn-cs"/>
                      </a:endParaRPr>
                    </a:p>
                    <a:p>
                      <a:pPr marL="0" algn="l" defTabSz="914400" rtl="0" eaLnBrk="1" latinLnBrk="0" hangingPunct="1"/>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800" kern="1200" dirty="0" smtClean="0">
                          <a:solidFill>
                            <a:schemeClr val="tx1"/>
                          </a:solidFill>
                          <a:latin typeface="+mn-lt"/>
                          <a:ea typeface="+mn-ea"/>
                          <a:cs typeface="+mn-cs"/>
                        </a:rPr>
                        <a:t>执行路径</a:t>
                      </a:r>
                      <a:endParaRPr lang="zh-CN" altLang="en-US"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b="0" dirty="0" smtClean="0">
                          <a:solidFill>
                            <a:schemeClr val="tx1"/>
                          </a:solidFill>
                        </a:rPr>
                        <a:t>TestCase1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0,1,0,4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TestCase2</a:t>
                      </a:r>
                      <a:endParaRPr lang="zh-CN" alt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a:t>
                      </a:r>
                      <a:r>
                        <a:rPr lang="en-US" altLang="zh-CN" dirty="0" smtClean="0">
                          <a:solidFill>
                            <a:srgbClr val="FF0000"/>
                          </a:solidFill>
                        </a:rPr>
                        <a:t>1</a:t>
                      </a:r>
                      <a:r>
                        <a:rPr lang="en-US" altLang="zh-CN" dirty="0" smtClean="0">
                          <a:solidFill>
                            <a:schemeClr val="tx1"/>
                          </a:solidFill>
                        </a:rPr>
                        <a:t>,3,-3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0,1,3,-3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p1,p3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a:t>
                      </a:r>
                      <a:r>
                        <a:rPr lang="en-US" altLang="zh-CN" dirty="0" smtClean="0">
                          <a:solidFill>
                            <a:srgbClr val="FF0000"/>
                          </a:solidFill>
                        </a:rPr>
                        <a:t>1</a:t>
                      </a:r>
                      <a:r>
                        <a:rPr lang="en-US" altLang="zh-CN" dirty="0" smtClean="0">
                          <a:solidFill>
                            <a:schemeClr val="tx1"/>
                          </a:solidFill>
                        </a:rPr>
                        <a:t>,0,-3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2,1,0,1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TestCase4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a:t>
                      </a:r>
                      <a:r>
                        <a:rPr lang="en-US" altLang="zh-CN" dirty="0" smtClean="0">
                          <a:solidFill>
                            <a:srgbClr val="FF0000"/>
                          </a:solidFill>
                        </a:rPr>
                        <a:t>1</a:t>
                      </a:r>
                      <a:r>
                        <a:rPr lang="en-US" altLang="zh-CN" dirty="0" smtClean="0">
                          <a:solidFill>
                            <a:schemeClr val="tx1"/>
                          </a:solidFill>
                        </a:rPr>
                        <a:t>,0,-3</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3,1,0,1</a:t>
                      </a:r>
                      <a:endParaRPr lang="zh-CN" alt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p2,p4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3</a:t>
            </a:fld>
            <a:endParaRPr lang="en-US" altLang="zh-CN"/>
          </a:p>
        </p:txBody>
      </p:sp>
      <p:pic>
        <p:nvPicPr>
          <p:cNvPr id="5" name="Picture 6"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9" y="476673"/>
            <a:ext cx="3781762" cy="556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5536" y="1268760"/>
            <a:ext cx="6264696" cy="1938992"/>
          </a:xfrm>
          <a:prstGeom prst="rect">
            <a:avLst/>
          </a:prstGeom>
          <a:noFill/>
        </p:spPr>
        <p:txBody>
          <a:bodyPr wrap="square" rtlCol="0">
            <a:spAutoFit/>
          </a:bodyPr>
          <a:lstStyle/>
          <a:p>
            <a:r>
              <a:rPr lang="zh-CN" altLang="en-US" sz="2400" b="1" dirty="0">
                <a:latin typeface="+mn-lt"/>
                <a:ea typeface="+mn-ea"/>
              </a:rPr>
              <a:t>路径覆盖就是设计足够多的测试用例</a:t>
            </a:r>
            <a:r>
              <a:rPr lang="zh-CN" altLang="en-US" sz="2400" b="1" dirty="0" smtClean="0">
                <a:latin typeface="+mn-lt"/>
                <a:ea typeface="+mn-ea"/>
              </a:rPr>
              <a:t>，</a:t>
            </a:r>
            <a:endParaRPr lang="en-US" altLang="zh-CN" sz="2400" b="1" dirty="0" smtClean="0">
              <a:latin typeface="+mn-lt"/>
              <a:ea typeface="+mn-ea"/>
            </a:endParaRPr>
          </a:p>
          <a:p>
            <a:r>
              <a:rPr lang="zh-CN" altLang="en-US" sz="2400" b="1" dirty="0" smtClean="0">
                <a:latin typeface="+mn-lt"/>
                <a:ea typeface="+mn-ea"/>
              </a:rPr>
              <a:t>使得</a:t>
            </a:r>
            <a:r>
              <a:rPr lang="zh-CN" altLang="en-US" sz="2400" b="1" dirty="0">
                <a:latin typeface="+mn-lt"/>
                <a:ea typeface="+mn-ea"/>
              </a:rPr>
              <a:t>被测试程序中的每一条路径至少被覆盖一</a:t>
            </a:r>
            <a:r>
              <a:rPr lang="zh-CN" altLang="en-US" sz="2400" b="1" dirty="0" smtClean="0">
                <a:latin typeface="+mn-lt"/>
                <a:ea typeface="+mn-ea"/>
              </a:rPr>
              <a:t>次</a:t>
            </a:r>
            <a:endParaRPr lang="en-US" altLang="zh-CN" sz="2400" b="1" dirty="0" smtClean="0">
              <a:latin typeface="+mn-lt"/>
              <a:ea typeface="+mn-ea"/>
            </a:endParaRPr>
          </a:p>
          <a:p>
            <a:r>
              <a:rPr lang="zh-CN" altLang="en-US" sz="2400" b="1" dirty="0" smtClean="0">
                <a:latin typeface="+mn-lt"/>
                <a:ea typeface="+mn-ea"/>
              </a:rPr>
              <a:t>注意：</a:t>
            </a:r>
            <a:r>
              <a:rPr lang="zh-CN" altLang="en-US" sz="2400" b="1" dirty="0" smtClean="0">
                <a:solidFill>
                  <a:srgbClr val="FF0000"/>
                </a:solidFill>
                <a:latin typeface="+mn-lt"/>
                <a:ea typeface="+mn-ea"/>
              </a:rPr>
              <a:t>路径测试</a:t>
            </a:r>
            <a:r>
              <a:rPr lang="zh-CN" altLang="en-US" sz="2400" b="1" dirty="0" smtClean="0">
                <a:solidFill>
                  <a:srgbClr val="0000FF"/>
                </a:solidFill>
                <a:latin typeface="+mn-lt"/>
                <a:ea typeface="+mn-ea"/>
              </a:rPr>
              <a:t>不一定</a:t>
            </a:r>
            <a:r>
              <a:rPr lang="zh-CN" altLang="en-US" sz="2400" b="1" dirty="0" smtClean="0">
                <a:solidFill>
                  <a:srgbClr val="FF0000"/>
                </a:solidFill>
                <a:latin typeface="+mn-lt"/>
                <a:ea typeface="+mn-ea"/>
              </a:rPr>
              <a:t>满足条件覆盖，一定满足判定覆盖</a:t>
            </a:r>
            <a:endParaRPr lang="zh-CN" altLang="en-US" sz="2400" b="1" dirty="0">
              <a:solidFill>
                <a:srgbClr val="FF0000"/>
              </a:solidFill>
              <a:latin typeface="+mn-lt"/>
              <a:ea typeface="+mn-ea"/>
            </a:endParaRPr>
          </a:p>
        </p:txBody>
      </p:sp>
    </p:spTree>
    <p:extLst>
      <p:ext uri="{BB962C8B-B14F-4D97-AF65-F5344CB8AC3E}">
        <p14:creationId xmlns:p14="http://schemas.microsoft.com/office/powerpoint/2010/main" val="1638774327"/>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28676" name="Rectangle 3"/>
          <p:cNvSpPr>
            <a:spLocks noGrp="1" noChangeArrowheads="1"/>
          </p:cNvSpPr>
          <p:nvPr>
            <p:ph idx="1"/>
          </p:nvPr>
        </p:nvSpPr>
        <p:spPr/>
        <p:txBody>
          <a:bodyPr/>
          <a:lstStyle/>
          <a:p>
            <a:pPr marL="469900" lvl="1" indent="-469900" eaLnBrk="0" hangingPunct="0">
              <a:lnSpc>
                <a:spcPts val="4080"/>
              </a:lnSpc>
              <a:spcBef>
                <a:spcPts val="0"/>
              </a:spcBef>
              <a:buFont typeface="Wingdings" pitchFamily="2" charset="2"/>
              <a:buChar char="Ø"/>
              <a:defRPr/>
            </a:pPr>
            <a:r>
              <a:rPr lang="zh-CN" altLang="en-US" sz="3200" dirty="0">
                <a:latin typeface="楷体" panose="02010609060101010101" pitchFamily="49" charset="-122"/>
                <a:cs typeface="+mn-cs"/>
              </a:rPr>
              <a:t>不可行路径的处理</a:t>
            </a:r>
            <a:endParaRPr lang="en-US" altLang="zh-CN" sz="3200" dirty="0">
              <a:latin typeface="楷体" panose="02010609060101010101" pitchFamily="49" charset="-122"/>
              <a:cs typeface="+mn-cs"/>
            </a:endParaRPr>
          </a:p>
          <a:p>
            <a:pPr marL="866775" lvl="2" indent="-469900" eaLnBrk="1" hangingPunct="1">
              <a:lnSpc>
                <a:spcPts val="4080"/>
              </a:lnSpc>
              <a:spcBef>
                <a:spcPts val="0"/>
              </a:spcBef>
              <a:buFont typeface="Wingdings" panose="05000000000000000000" pitchFamily="2" charset="2"/>
              <a:buChar char="l"/>
              <a:defRPr/>
            </a:pPr>
            <a:r>
              <a:rPr lang="zh-CN" altLang="en-US" sz="2800" b="1" dirty="0" smtClean="0">
                <a:latin typeface="楷体" panose="02010609060101010101" pitchFamily="49" charset="-122"/>
                <a:cs typeface="+mn-cs"/>
              </a:rPr>
              <a:t>程序的设计缺陷导致不可行路径</a:t>
            </a:r>
            <a:endParaRPr lang="en-US" altLang="zh-CN" sz="2800" b="1" dirty="0" smtClean="0">
              <a:latin typeface="楷体" panose="02010609060101010101" pitchFamily="49" charset="-122"/>
              <a:cs typeface="+mn-cs"/>
            </a:endParaRPr>
          </a:p>
          <a:p>
            <a:pPr marL="866775" lvl="2" indent="-469900" eaLnBrk="1" hangingPunct="1">
              <a:lnSpc>
                <a:spcPts val="4080"/>
              </a:lnSpc>
              <a:spcBef>
                <a:spcPts val="0"/>
              </a:spcBef>
              <a:buFont typeface="Wingdings" panose="05000000000000000000" pitchFamily="2" charset="2"/>
              <a:buChar char="l"/>
              <a:defRPr/>
            </a:pPr>
            <a:r>
              <a:rPr lang="zh-CN" altLang="en-US" sz="2800" b="1" dirty="0" smtClean="0">
                <a:latin typeface="楷体" panose="02010609060101010101" pitchFamily="49" charset="-122"/>
                <a:cs typeface="+mn-cs"/>
              </a:rPr>
              <a:t>原因在于：构成判定表达式的多个简单</a:t>
            </a:r>
            <a:r>
              <a:rPr lang="zh-CN" altLang="en-US" sz="2800" b="1" dirty="0" smtClean="0">
                <a:solidFill>
                  <a:srgbClr val="FF0000"/>
                </a:solidFill>
                <a:latin typeface="楷体" panose="02010609060101010101" pitchFamily="49" charset="-122"/>
                <a:cs typeface="+mn-cs"/>
              </a:rPr>
              <a:t>判定条件之间存在一定关联</a:t>
            </a:r>
            <a:r>
              <a:rPr lang="zh-CN" altLang="en-US" sz="2800" b="1" dirty="0" smtClean="0">
                <a:latin typeface="楷体" panose="02010609060101010101" pitchFamily="49" charset="-122"/>
                <a:cs typeface="+mn-cs"/>
              </a:rPr>
              <a:t>，体现在多个简单判定条件的取值相互约束，从而导致部分路径不可行。若完全根据程序图来设计测试用例，往往无法发现这些不可行路径，最终导致测试失败</a:t>
            </a:r>
            <a:endParaRPr lang="en-US" altLang="zh-CN" sz="2800" b="1" dirty="0" smtClean="0">
              <a:latin typeface="楷体" panose="02010609060101010101" pitchFamily="49" charset="-122"/>
              <a:cs typeface="+mn-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4276"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2700" b="1" dirty="0" smtClean="0"/>
              <a:t>测试难点</a:t>
            </a:r>
            <a:endParaRPr lang="en-US" altLang="zh-CN" sz="2700" b="1" dirty="0" smtClean="0"/>
          </a:p>
          <a:p>
            <a:pPr lvl="1" eaLnBrk="1" hangingPunct="1"/>
            <a:r>
              <a:rPr lang="zh-CN" altLang="en-US" sz="2700" b="1" dirty="0" smtClean="0"/>
              <a:t>独立路径集合规模确定</a:t>
            </a:r>
            <a:endParaRPr lang="en-US" altLang="zh-CN" sz="2700" b="1" dirty="0" smtClean="0"/>
          </a:p>
          <a:p>
            <a:pPr lvl="1" eaLnBrk="1" hangingPunct="1"/>
            <a:r>
              <a:rPr lang="zh-CN" altLang="en-US" sz="2700" b="1" dirty="0" smtClean="0"/>
              <a:t>独立路径的抽取</a:t>
            </a:r>
            <a:endParaRPr lang="en-US" altLang="zh-CN" sz="2700" b="1" dirty="0" smtClean="0"/>
          </a:p>
          <a:p>
            <a:pPr lvl="1" eaLnBrk="1" hangingPunct="1"/>
            <a:r>
              <a:rPr lang="zh-CN" altLang="en-US" sz="2700" b="1" dirty="0" smtClean="0"/>
              <a:t>不可行路径的处理</a:t>
            </a:r>
            <a:endParaRPr lang="en-US" altLang="zh-CN" sz="2700" b="1" dirty="0" smtClean="0"/>
          </a:p>
          <a:p>
            <a:pPr lvl="1" eaLnBrk="1" hangingPunct="1"/>
            <a:r>
              <a:rPr lang="zh-CN" altLang="en-US" sz="2700" b="1" dirty="0" smtClean="0">
                <a:solidFill>
                  <a:srgbClr val="0000FF"/>
                </a:solidFill>
              </a:rPr>
              <a:t>测试用例的设计</a:t>
            </a:r>
            <a:endParaRPr lang="en-US" altLang="zh-CN" sz="2700" b="1" dirty="0" smtClean="0">
              <a:solidFill>
                <a:srgbClr val="0000FF"/>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6324"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环复杂度计算</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独立路径抽取</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7348"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环复杂度：</a:t>
            </a:r>
            <a:r>
              <a:rPr lang="en-US" altLang="zh-CN" sz="3800" b="1" smtClean="0">
                <a:solidFill>
                  <a:srgbClr val="0000FF"/>
                </a:solidFill>
                <a:ea typeface="华文新魏" pitchFamily="2" charset="-122"/>
              </a:rPr>
              <a:t>6</a:t>
            </a:r>
            <a:endParaRPr lang="en-US" altLang="zh-CN" sz="3500" b="1" smtClean="0"/>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9" y="214313"/>
            <a:ext cx="4340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8372"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独立路径</a:t>
            </a:r>
            <a:endParaRPr lang="en-US" altLang="zh-CN" sz="3400" b="1" smtClean="0">
              <a:solidFill>
                <a:srgbClr val="0000FF"/>
              </a:solidFill>
              <a:ea typeface="华文新魏" pitchFamily="2" charset="-122"/>
            </a:endParaRPr>
          </a:p>
          <a:p>
            <a:pPr lvl="1" eaLnBrk="1" hangingPunct="1"/>
            <a:r>
              <a:rPr lang="en-US" altLang="en-US" sz="2200" b="1" smtClean="0">
                <a:solidFill>
                  <a:srgbClr val="0000FF"/>
                </a:solidFill>
                <a:ea typeface="华文新魏" pitchFamily="2" charset="-122"/>
              </a:rPr>
              <a:t>Path1</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B, 34, 35 </a:t>
            </a:r>
          </a:p>
          <a:p>
            <a:pPr lvl="1" eaLnBrk="1" hangingPunct="1"/>
            <a:r>
              <a:rPr lang="en-US" altLang="en-US" sz="2200" b="1" smtClean="0">
                <a:solidFill>
                  <a:srgbClr val="0000FF"/>
                </a:solidFill>
                <a:ea typeface="华文新魏" pitchFamily="2" charset="-122"/>
              </a:rPr>
              <a:t>Path2</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7, 16, 18, 20, 21, B, 34, 35</a:t>
            </a:r>
          </a:p>
          <a:p>
            <a:pPr lvl="1" eaLnBrk="1" hangingPunct="1"/>
            <a:r>
              <a:rPr lang="en-US" altLang="en-US" sz="2200" b="1" smtClean="0">
                <a:solidFill>
                  <a:srgbClr val="0000FF"/>
                </a:solidFill>
                <a:ea typeface="华文新魏" pitchFamily="2" charset="-122"/>
              </a:rPr>
              <a:t>Path3</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9, 16, 18, 20, 21, B, 34, 35</a:t>
            </a:r>
          </a:p>
          <a:p>
            <a:pPr lvl="1"/>
            <a:r>
              <a:rPr lang="en-US" altLang="en-US" sz="2200" b="1" smtClean="0">
                <a:solidFill>
                  <a:srgbClr val="0000FF"/>
                </a:solidFill>
                <a:ea typeface="华文新魏" pitchFamily="2" charset="-122"/>
              </a:rPr>
              <a:t>Path4</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15, 16, 18, 20, 21, B,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Path5</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33,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Path6</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28, 34, 35</a:t>
            </a:r>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9396" name="Rectangle 3"/>
          <p:cNvSpPr>
            <a:spLocks noGrp="1" noChangeArrowheads="1"/>
          </p:cNvSpPr>
          <p:nvPr>
            <p:ph idx="1"/>
          </p:nvPr>
        </p:nvSpPr>
        <p:spPr/>
        <p:txBody>
          <a:bodyPr/>
          <a:lstStyle/>
          <a:p>
            <a:pPr eaLnBrk="1" hangingPunct="1"/>
            <a:r>
              <a:rPr lang="zh-CN" altLang="en-US" sz="3400" b="1" dirty="0" smtClean="0">
                <a:solidFill>
                  <a:srgbClr val="0000FF"/>
                </a:solidFill>
                <a:ea typeface="华文新魏" pitchFamily="2" charset="-122"/>
              </a:rPr>
              <a:t>不可行路径分析</a:t>
            </a:r>
            <a:endParaRPr lang="en-US" altLang="zh-CN" sz="3400" b="1" dirty="0" smtClean="0">
              <a:solidFill>
                <a:srgbClr val="0000FF"/>
              </a:solidFill>
              <a:ea typeface="华文新魏" pitchFamily="2" charset="-122"/>
            </a:endParaRPr>
          </a:p>
          <a:p>
            <a:pPr eaLnBrk="1" hangingPunct="1"/>
            <a:r>
              <a:rPr lang="en-US" altLang="en-US" sz="3400" b="1" dirty="0" smtClean="0">
                <a:solidFill>
                  <a:srgbClr val="0000FF"/>
                </a:solidFill>
                <a:ea typeface="华文新魏" pitchFamily="2" charset="-122"/>
              </a:rPr>
              <a:t>Path1</a:t>
            </a:r>
            <a:r>
              <a:rPr lang="zh-CN" altLang="en-US" sz="3400" b="1" dirty="0" smtClean="0">
                <a:solidFill>
                  <a:srgbClr val="0000FF"/>
                </a:solidFill>
                <a:ea typeface="华文新魏" pitchFamily="2" charset="-122"/>
              </a:rPr>
              <a:t>、</a:t>
            </a:r>
            <a:r>
              <a:rPr lang="en-US" altLang="en-US" sz="3400" b="1" dirty="0" smtClean="0">
                <a:solidFill>
                  <a:srgbClr val="0000FF"/>
                </a:solidFill>
                <a:ea typeface="华文新魏" pitchFamily="2" charset="-122"/>
              </a:rPr>
              <a:t>Path3</a:t>
            </a:r>
            <a:r>
              <a:rPr lang="zh-CN" altLang="en-US" sz="3400" b="1" dirty="0" smtClean="0">
                <a:solidFill>
                  <a:srgbClr val="0000FF"/>
                </a:solidFill>
                <a:ea typeface="华文新魏" pitchFamily="2" charset="-122"/>
              </a:rPr>
              <a:t>、</a:t>
            </a:r>
            <a:r>
              <a:rPr lang="en-US" altLang="en-US" sz="3400" b="1" dirty="0" smtClean="0">
                <a:solidFill>
                  <a:srgbClr val="0000FF"/>
                </a:solidFill>
                <a:ea typeface="华文新魏" pitchFamily="2" charset="-122"/>
              </a:rPr>
              <a:t>Path4</a:t>
            </a:r>
            <a:r>
              <a:rPr lang="zh-CN" altLang="en-US" sz="3400" b="1" dirty="0" smtClean="0">
                <a:solidFill>
                  <a:srgbClr val="0000FF"/>
                </a:solidFill>
                <a:ea typeface="华文新魏" pitchFamily="2" charset="-122"/>
              </a:rPr>
              <a:t>都是不可行路径</a:t>
            </a:r>
            <a:endParaRPr lang="en-US" altLang="zh-CN" sz="3400" b="1" dirty="0" smtClean="0">
              <a:solidFill>
                <a:srgbClr val="0000FF"/>
              </a:solidFill>
              <a:ea typeface="华文新魏" pitchFamily="2" charset="-122"/>
            </a:endParaRPr>
          </a:p>
          <a:p>
            <a:pPr eaLnBrk="1" hangingPunct="1"/>
            <a:r>
              <a:rPr lang="zh-CN" altLang="en-US" sz="3400" b="1" dirty="0" smtClean="0">
                <a:solidFill>
                  <a:srgbClr val="0000FF"/>
                </a:solidFill>
                <a:ea typeface="华文新魏" pitchFamily="2" charset="-122"/>
              </a:rPr>
              <a:t>原因：多个判定表达式中涉及的简单判定条件存在一定的约束关系</a:t>
            </a:r>
            <a:endParaRPr lang="en-US" altLang="zh-CN" sz="3400" b="1" dirty="0"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60420"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路径改进</a:t>
            </a:r>
            <a:endParaRPr lang="en-US" altLang="zh-CN" sz="3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Path1</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Path2</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7, 16, 18, 20, 21, B,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Path3</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9,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Path4</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15,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Path5</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33, 34, 35</a:t>
            </a:r>
            <a:endParaRPr lang="en-US" altLang="zh-CN" sz="2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6144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测试用例设计</a:t>
            </a:r>
            <a:endParaRPr lang="en-US" altLang="zh-CN" sz="2400" b="1" smtClean="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2500315"/>
            <a:ext cx="8389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62468" name="Rectangle 3"/>
          <p:cNvSpPr>
            <a:spLocks noGrp="1" noChangeArrowheads="1"/>
          </p:cNvSpPr>
          <p:nvPr>
            <p:ph idx="1"/>
          </p:nvPr>
        </p:nvSpPr>
        <p:spPr/>
        <p:txBody>
          <a:bodyPr/>
          <a:lstStyle/>
          <a:p>
            <a:pPr eaLnBrk="1" hangingPunct="1"/>
            <a:r>
              <a:rPr lang="zh-CN" altLang="en-US" sz="3400" b="1" dirty="0" smtClean="0">
                <a:solidFill>
                  <a:srgbClr val="0000FF"/>
                </a:solidFill>
                <a:ea typeface="华文新魏" pitchFamily="2" charset="-122"/>
              </a:rPr>
              <a:t>测试分析</a:t>
            </a:r>
            <a:endParaRPr lang="en-US" altLang="zh-CN" sz="3400"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独立路径测试的理论基础保证了测试的完备性和无冗余性</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基于独立路径的测试适用于多个判定节点串联和存在循环的情况</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避免引入不可行路径是程序优化的思想</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基于程序图和环复杂度的独立路径测试仅关注结构的测试覆盖</a:t>
            </a:r>
            <a:endParaRPr lang="en-US" altLang="zh-CN" b="1" dirty="0"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70660" name="Rectangle 3"/>
          <p:cNvSpPr>
            <a:spLocks noGrp="1" noChangeArrowheads="1"/>
          </p:cNvSpPr>
          <p:nvPr>
            <p:ph idx="1"/>
          </p:nvPr>
        </p:nvSpPr>
        <p:spPr/>
        <p:txBody>
          <a:bodyPr/>
          <a:lstStyle/>
          <a:p>
            <a:pPr eaLnBrk="1" hangingPunct="1"/>
            <a:r>
              <a:rPr lang="zh-CN" altLang="en-US" sz="3400" b="1" dirty="0" smtClean="0"/>
              <a:t>小结</a:t>
            </a:r>
            <a:endParaRPr lang="en-US" altLang="zh-CN" sz="3400" b="1" dirty="0" smtClean="0"/>
          </a:p>
          <a:p>
            <a:pPr eaLnBrk="1" hangingPunct="1"/>
            <a:r>
              <a:rPr lang="zh-CN" altLang="en-US" sz="3400" b="1" dirty="0" smtClean="0"/>
              <a:t>是最重要的白盒测试方法之一，其思想可用于任何动态模型中</a:t>
            </a:r>
            <a:endParaRPr lang="en-US" altLang="zh-CN" sz="3400" b="1" dirty="0" smtClean="0"/>
          </a:p>
          <a:p>
            <a:pPr lvl="1" eaLnBrk="1" hangingPunct="1"/>
            <a:r>
              <a:rPr lang="zh-CN" altLang="en-US" b="1" dirty="0" smtClean="0"/>
              <a:t>单元测试阶段，主要用于对程序源代码的执行测试</a:t>
            </a:r>
            <a:endParaRPr lang="en-US" altLang="zh-CN" b="1" dirty="0" smtClean="0"/>
          </a:p>
          <a:p>
            <a:pPr lvl="1" eaLnBrk="1" hangingPunct="1"/>
            <a:r>
              <a:rPr lang="zh-CN" altLang="en-US" b="1" dirty="0" smtClean="0"/>
              <a:t>集成测试或系统测试阶段，主要用于对业务流程、页面跳转等类似动态执行路径的测试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4820"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
        <p:nvSpPr>
          <p:cNvPr id="3481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4</a:t>
            </a:fld>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en-US" altLang="zh-CN" kern="1200" dirty="0"/>
              <a:t>Z</a:t>
            </a:r>
            <a:r>
              <a:rPr lang="zh-CN" altLang="en-US" kern="1200" dirty="0"/>
              <a:t>路径覆盖</a:t>
            </a:r>
          </a:p>
        </p:txBody>
      </p:sp>
      <p:sp>
        <p:nvSpPr>
          <p:cNvPr id="3" name="内容占位符 2"/>
          <p:cNvSpPr>
            <a:spLocks noGrp="1"/>
          </p:cNvSpPr>
          <p:nvPr>
            <p:ph idx="1"/>
          </p:nvPr>
        </p:nvSpPr>
        <p:spPr/>
        <p:txBody>
          <a:bodyPr/>
          <a:lstStyle/>
          <a:p>
            <a:r>
              <a:rPr lang="zh-CN" altLang="en-US" sz="2400" b="1" dirty="0" smtClean="0">
                <a:solidFill>
                  <a:srgbClr val="FF0000"/>
                </a:solidFill>
                <a:latin typeface="楷体" panose="02010609060101010101" pitchFamily="49" charset="-122"/>
              </a:rPr>
              <a:t>简化循环</a:t>
            </a:r>
            <a:r>
              <a:rPr lang="zh-CN" altLang="en-US" sz="2400" b="1" dirty="0" smtClean="0">
                <a:latin typeface="楷体" panose="02010609060101010101" pitchFamily="49" charset="-122"/>
              </a:rPr>
              <a:t>方法的路径覆盖</a:t>
            </a:r>
            <a:endParaRPr lang="en-US" altLang="zh-CN" sz="2400" b="1" dirty="0" smtClean="0">
              <a:latin typeface="楷体" panose="02010609060101010101" pitchFamily="49" charset="-122"/>
            </a:endParaRPr>
          </a:p>
          <a:p>
            <a:pPr marL="0" indent="0">
              <a:buNone/>
            </a:pPr>
            <a:r>
              <a:rPr lang="zh-CN" altLang="en-US" sz="2400" b="1" dirty="0">
                <a:latin typeface="楷体" panose="02010609060101010101" pitchFamily="49" charset="-122"/>
              </a:rPr>
              <a:t>不</a:t>
            </a:r>
            <a:r>
              <a:rPr lang="zh-CN" altLang="en-US" sz="2400" b="1" dirty="0" smtClean="0">
                <a:latin typeface="楷体" panose="02010609060101010101" pitchFamily="49" charset="-122"/>
              </a:rPr>
              <a:t>考虑循环体的内容和复杂度，不考虑循环的次数，只考虑循环体</a:t>
            </a:r>
            <a:r>
              <a:rPr lang="zh-CN" altLang="en-US" sz="2400" b="1" dirty="0" smtClean="0">
                <a:solidFill>
                  <a:srgbClr val="FF0000"/>
                </a:solidFill>
                <a:latin typeface="楷体" panose="02010609060101010101" pitchFamily="49" charset="-122"/>
              </a:rPr>
              <a:t>零次</a:t>
            </a:r>
            <a:r>
              <a:rPr lang="zh-CN" altLang="en-US" sz="2400" b="1" dirty="0" smtClean="0">
                <a:latin typeface="楷体" panose="02010609060101010101" pitchFamily="49" charset="-122"/>
              </a:rPr>
              <a:t>和</a:t>
            </a:r>
            <a:r>
              <a:rPr lang="zh-CN" altLang="en-US" sz="2400" b="1" dirty="0" smtClean="0">
                <a:solidFill>
                  <a:srgbClr val="FF0000"/>
                </a:solidFill>
                <a:latin typeface="楷体" panose="02010609060101010101" pitchFamily="49" charset="-122"/>
              </a:rPr>
              <a:t>一次</a:t>
            </a:r>
            <a:r>
              <a:rPr lang="zh-CN" altLang="en-US" sz="2400" b="1" dirty="0" smtClean="0">
                <a:latin typeface="楷体" panose="02010609060101010101" pitchFamily="49" charset="-122"/>
              </a:rPr>
              <a:t>这两种情况。</a:t>
            </a:r>
            <a:endParaRPr lang="en-US" altLang="zh-CN" sz="2400" b="1" dirty="0" smtClean="0">
              <a:latin typeface="楷体" panose="02010609060101010101" pitchFamily="49" charset="-122"/>
            </a:endParaRPr>
          </a:p>
          <a:p>
            <a:pPr marL="0" indent="0">
              <a:buNone/>
            </a:pPr>
            <a:r>
              <a:rPr lang="zh-CN" altLang="en-US" sz="2400" b="1" dirty="0" smtClean="0">
                <a:latin typeface="楷体" panose="02010609060101010101" pitchFamily="49" charset="-122"/>
              </a:rPr>
              <a:t>把循环结构简化为选择结构，路径的数量大大减少，这样就可以实现路径覆盖测试了。</a:t>
            </a:r>
            <a:endParaRPr lang="zh-CN" altLang="en-US" sz="2400" b="1" dirty="0">
              <a:latin typeface="楷体" panose="02010609060101010101" pitchFamily="49" charset="-122"/>
            </a:endParaRPr>
          </a:p>
        </p:txBody>
      </p:sp>
      <p:sp>
        <p:nvSpPr>
          <p:cNvPr id="5" name="菱形 4"/>
          <p:cNvSpPr/>
          <p:nvPr/>
        </p:nvSpPr>
        <p:spPr>
          <a:xfrm>
            <a:off x="971600" y="4437113"/>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24717" y="5589240"/>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a:endCxn id="6" idx="0"/>
          </p:cNvCxnSpPr>
          <p:nvPr/>
        </p:nvCxnSpPr>
        <p:spPr>
          <a:xfrm>
            <a:off x="1691681" y="510507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411760" y="4771092"/>
            <a:ext cx="648072" cy="146622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751103" y="4991591"/>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57927" y="3952943"/>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5656" y="4581128"/>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23" name="TextBox 22"/>
          <p:cNvSpPr txBox="1"/>
          <p:nvPr/>
        </p:nvSpPr>
        <p:spPr>
          <a:xfrm>
            <a:off x="1520800" y="5589240"/>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35" name="直接箭头连接符 34"/>
          <p:cNvCxnSpPr>
            <a:stCxn id="39" idx="2"/>
            <a:endCxn id="46" idx="0"/>
          </p:cNvCxnSpPr>
          <p:nvPr/>
        </p:nvCxnSpPr>
        <p:spPr>
          <a:xfrm flipH="1">
            <a:off x="4572001" y="4978530"/>
            <a:ext cx="36481" cy="4263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5292080" y="5645191"/>
            <a:ext cx="648072" cy="844151"/>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3703431" y="4927766"/>
            <a:ext cx="1178188"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563444" y="4149080"/>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27984" y="4609198"/>
            <a:ext cx="360996" cy="369332"/>
          </a:xfrm>
          <a:prstGeom prst="rect">
            <a:avLst/>
          </a:prstGeom>
          <a:noFill/>
        </p:spPr>
        <p:txBody>
          <a:bodyPr wrap="none" rtlCol="0">
            <a:spAutoFit/>
          </a:bodyPr>
          <a:lstStyle/>
          <a:p>
            <a:r>
              <a:rPr lang="en-US" altLang="zh-CN" b="1" dirty="0"/>
              <a:t>B</a:t>
            </a:r>
            <a:endParaRPr lang="zh-CN" altLang="en-US" b="1" dirty="0"/>
          </a:p>
        </p:txBody>
      </p:sp>
      <p:sp>
        <p:nvSpPr>
          <p:cNvPr id="40" name="TextBox 39"/>
          <p:cNvSpPr txBox="1"/>
          <p:nvPr/>
        </p:nvSpPr>
        <p:spPr>
          <a:xfrm>
            <a:off x="4473128" y="5525415"/>
            <a:ext cx="442750" cy="369332"/>
          </a:xfrm>
          <a:prstGeom prst="rect">
            <a:avLst/>
          </a:prstGeom>
          <a:noFill/>
        </p:spPr>
        <p:txBody>
          <a:bodyPr wrap="none" rtlCol="0">
            <a:spAutoFit/>
          </a:bodyPr>
          <a:lstStyle/>
          <a:p>
            <a:r>
              <a:rPr lang="en-US" altLang="zh-CN" b="1" dirty="0" smtClean="0"/>
              <a:t>A </a:t>
            </a:r>
            <a:endParaRPr lang="zh-CN" altLang="en-US" b="1" dirty="0"/>
          </a:p>
        </p:txBody>
      </p:sp>
      <p:sp>
        <p:nvSpPr>
          <p:cNvPr id="45" name="矩形 44"/>
          <p:cNvSpPr/>
          <p:nvPr/>
        </p:nvSpPr>
        <p:spPr>
          <a:xfrm>
            <a:off x="3943291" y="4619142"/>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3851921" y="5404922"/>
            <a:ext cx="1440160" cy="48053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7020273" y="4201202"/>
            <a:ext cx="1440160" cy="66796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513301" y="5268291"/>
            <a:ext cx="136815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肘形连接符 51"/>
          <p:cNvCxnSpPr>
            <a:stCxn id="49" idx="3"/>
          </p:cNvCxnSpPr>
          <p:nvPr/>
        </p:nvCxnSpPr>
        <p:spPr>
          <a:xfrm>
            <a:off x="8460432" y="4535183"/>
            <a:ext cx="648072" cy="166612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706599" y="3717032"/>
            <a:ext cx="17113" cy="484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328" y="4345217"/>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56" name="TextBox 55"/>
          <p:cNvSpPr txBox="1"/>
          <p:nvPr/>
        </p:nvSpPr>
        <p:spPr>
          <a:xfrm>
            <a:off x="7016879" y="5258999"/>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63" name="肘形连接符 62"/>
          <p:cNvCxnSpPr>
            <a:stCxn id="49" idx="1"/>
          </p:cNvCxnSpPr>
          <p:nvPr/>
        </p:nvCxnSpPr>
        <p:spPr>
          <a:xfrm rot="10800000" flipV="1">
            <a:off x="6804249" y="4535181"/>
            <a:ext cx="216025" cy="7331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020274" y="5628333"/>
            <a:ext cx="2088231" cy="572977"/>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267744" y="6237312"/>
            <a:ext cx="4929633" cy="504056"/>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539552" y="2636914"/>
            <a:ext cx="8001000" cy="1216025"/>
          </a:xfrm>
        </p:spPr>
        <p:txBody>
          <a:bodyPr/>
          <a:lstStyle/>
          <a:p>
            <a:pPr algn="ctr"/>
            <a:r>
              <a:rPr lang="zh-CN" altLang="en-US" b="1" dirty="0" smtClean="0">
                <a:latin typeface="黑体" pitchFamily="49" charset="-122"/>
                <a:ea typeface="黑体" pitchFamily="49" charset="-122"/>
              </a:rPr>
              <a:t>谢 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 name="内容占位符 2"/>
          <p:cNvSpPr>
            <a:spLocks noGrp="1"/>
          </p:cNvSpPr>
          <p:nvPr>
            <p:ph idx="1"/>
          </p:nvPr>
        </p:nvSpPr>
        <p:spPr/>
        <p:txBody>
          <a:bodyPr/>
          <a:lstStyle/>
          <a:p>
            <a:r>
              <a:rPr lang="zh-CN" altLang="en-US" b="1" dirty="0" smtClean="0"/>
              <a:t>控制流图的特点：</a:t>
            </a:r>
            <a:endParaRPr lang="en-US" altLang="zh-CN" b="1" dirty="0" smtClean="0"/>
          </a:p>
          <a:p>
            <a:pPr lvl="1"/>
            <a:r>
              <a:rPr lang="zh-CN" altLang="en-US" b="1" dirty="0" smtClean="0"/>
              <a:t>具有唯一入口点，表示程序段的开始语句</a:t>
            </a:r>
            <a:endParaRPr lang="en-US" altLang="zh-CN" b="1" dirty="0" smtClean="0"/>
          </a:p>
          <a:p>
            <a:pPr lvl="1"/>
            <a:r>
              <a:rPr lang="zh-CN" altLang="en-US" b="1" dirty="0" smtClean="0"/>
              <a:t>具有唯一出口点，表示程序段的结束语句</a:t>
            </a:r>
            <a:endParaRPr lang="en-US" altLang="zh-CN" b="1" dirty="0" smtClean="0"/>
          </a:p>
          <a:p>
            <a:pPr marL="471487" lvl="1" indent="0">
              <a:buNone/>
            </a:pPr>
            <a:r>
              <a:rPr lang="zh-CN" altLang="en-US" b="1" dirty="0" smtClean="0"/>
              <a:t>如果有多个出口，需要虚拟化一个</a:t>
            </a:r>
            <a:r>
              <a:rPr lang="en-US" altLang="zh-CN" b="1" dirty="0" smtClean="0"/>
              <a:t>end</a:t>
            </a:r>
            <a:r>
              <a:rPr lang="zh-CN" altLang="en-US" b="1" dirty="0" smtClean="0"/>
              <a:t>节点</a:t>
            </a:r>
            <a:endParaRPr lang="en-US" altLang="zh-CN" b="1" dirty="0" smtClean="0"/>
          </a:p>
          <a:p>
            <a:pPr lvl="1"/>
            <a:r>
              <a:rPr lang="zh-CN" altLang="en-US" b="1" dirty="0" smtClean="0"/>
              <a:t>节点有带标号的圆圈表示</a:t>
            </a:r>
            <a:r>
              <a:rPr lang="zh-CN" altLang="en-US" b="1" smtClean="0"/>
              <a:t>，</a:t>
            </a:r>
            <a:r>
              <a:rPr lang="zh-CN" altLang="en-US" b="1" smtClean="0"/>
              <a:t>表示无</a:t>
            </a:r>
            <a:r>
              <a:rPr lang="zh-CN" altLang="en-US" b="1" smtClean="0"/>
              <a:t>分支</a:t>
            </a:r>
            <a:r>
              <a:rPr lang="zh-CN" altLang="en-US" b="1" smtClean="0"/>
              <a:t>的一条或多条源程序</a:t>
            </a:r>
            <a:r>
              <a:rPr lang="zh-CN" altLang="en-US" b="1" dirty="0" smtClean="0"/>
              <a:t>语句</a:t>
            </a:r>
            <a:endParaRPr lang="en-US" altLang="zh-CN" b="1" dirty="0" smtClean="0"/>
          </a:p>
          <a:p>
            <a:pPr lvl="1"/>
            <a:r>
              <a:rPr lang="zh-CN" altLang="en-US" b="1" dirty="0" smtClean="0"/>
              <a:t>控制流由带箭头的直线或弧线表示，称为边，表示控制流的方向</a:t>
            </a:r>
            <a:endParaRPr lang="zh-CN" altLang="en-US" b="1" dirty="0"/>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5</a:t>
            </a:fld>
            <a:endParaRPr lang="en-US" altLang="zh-CN"/>
          </a:p>
        </p:txBody>
      </p:sp>
    </p:spTree>
    <p:extLst>
      <p:ext uri="{BB962C8B-B14F-4D97-AF65-F5344CB8AC3E}">
        <p14:creationId xmlns:p14="http://schemas.microsoft.com/office/powerpoint/2010/main" val="207885454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9940" name="Rectangle 3"/>
          <p:cNvSpPr>
            <a:spLocks noGrp="1" noChangeArrowheads="1"/>
          </p:cNvSpPr>
          <p:nvPr>
            <p:ph idx="1"/>
          </p:nvPr>
        </p:nvSpPr>
        <p:spPr/>
        <p:txBody>
          <a:bodyPr/>
          <a:lstStyle/>
          <a:p>
            <a:pPr eaLnBrk="1" hangingPunct="1"/>
            <a:r>
              <a:rPr lang="zh-CN" altLang="en-US" sz="3400" b="1" dirty="0" smtClean="0"/>
              <a:t>多出口的控制流图的改造</a:t>
            </a:r>
            <a:endParaRPr lang="en-US" altLang="zh-CN" sz="3400" b="1" dirty="0" smtClean="0"/>
          </a:p>
        </p:txBody>
      </p:sp>
      <p:sp>
        <p:nvSpPr>
          <p:cNvPr id="39938"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6</a:t>
            </a:fld>
            <a:endParaRPr lang="en-US" altLang="zh-CN" smtClean="0"/>
          </a:p>
        </p:txBody>
      </p:sp>
      <p:sp>
        <p:nvSpPr>
          <p:cNvPr id="39942"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683568" y="2465566"/>
            <a:ext cx="2685274"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4604647" y="2492894"/>
            <a:ext cx="241582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4" name="灯片编号占位符 3"/>
          <p:cNvSpPr>
            <a:spLocks noGrp="1"/>
          </p:cNvSpPr>
          <p:nvPr>
            <p:ph type="sldNum" sz="quarter" idx="4294967295"/>
          </p:nvPr>
        </p:nvSpPr>
        <p:spPr>
          <a:xfrm>
            <a:off x="7162800" y="6245225"/>
            <a:ext cx="1981200" cy="476250"/>
          </a:xfrm>
          <a:prstGeom prst="rect">
            <a:avLst/>
          </a:prstGeom>
        </p:spPr>
        <p:txBody>
          <a:bodyPr/>
          <a:lstStyle/>
          <a:p>
            <a:pPr>
              <a:defRPr/>
            </a:pPr>
            <a:fld id="{A46EDDFE-DE16-4C84-9756-421DC338CB59}" type="slidenum">
              <a:rPr lang="en-US" altLang="zh-CN" smtClean="0"/>
              <a:pPr>
                <a:defRPr/>
              </a:pPr>
              <a:t>7</a:t>
            </a:fld>
            <a:endParaRPr lang="en-US" altLang="zh-CN"/>
          </a:p>
        </p:txBody>
      </p:sp>
      <p:pic>
        <p:nvPicPr>
          <p:cNvPr id="5"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4" y="2321719"/>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4939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5844" name="Rectangle 3"/>
          <p:cNvSpPr>
            <a:spLocks noGrp="1" noChangeArrowheads="1"/>
          </p:cNvSpPr>
          <p:nvPr>
            <p:ph idx="1"/>
          </p:nvPr>
        </p:nvSpPr>
        <p:spPr>
          <a:xfrm>
            <a:off x="611560" y="1844824"/>
            <a:ext cx="8001000" cy="4267200"/>
          </a:xfrm>
        </p:spPr>
        <p:txBody>
          <a:bodyPr/>
          <a:lstStyle/>
          <a:p>
            <a:pPr eaLnBrk="1" hangingPunct="1"/>
            <a:r>
              <a:rPr lang="zh-CN" altLang="en-US" sz="3100" b="1" dirty="0" smtClean="0"/>
              <a:t>压缩的控制流</a:t>
            </a:r>
            <a:r>
              <a:rPr lang="zh-CN" altLang="en-US" sz="3100" b="1" dirty="0"/>
              <a:t>图（注意</a:t>
            </a:r>
            <a:r>
              <a:rPr lang="zh-CN" altLang="en-US" sz="3100" b="1" dirty="0" smtClean="0"/>
              <a:t>事项）</a:t>
            </a:r>
            <a:endParaRPr lang="en-US" altLang="zh-CN" sz="3100" b="1" dirty="0" smtClean="0"/>
          </a:p>
          <a:p>
            <a:pPr lvl="1" eaLnBrk="1" hangingPunct="1"/>
            <a:r>
              <a:rPr lang="zh-CN" altLang="en-US" sz="2700" b="1" dirty="0"/>
              <a:t>剔除注释语句</a:t>
            </a:r>
            <a:endParaRPr lang="en-US" altLang="zh-CN" sz="2700" b="1" dirty="0"/>
          </a:p>
          <a:p>
            <a:pPr lvl="1" eaLnBrk="1" hangingPunct="1"/>
            <a:r>
              <a:rPr lang="zh-CN" altLang="en-US" sz="2700" b="1" dirty="0" smtClean="0"/>
              <a:t>剔除数据变量的声明语句</a:t>
            </a:r>
            <a:endParaRPr lang="en-US" altLang="zh-CN" sz="2700" b="1" dirty="0" smtClean="0"/>
          </a:p>
          <a:p>
            <a:pPr lvl="1" eaLnBrk="1" hangingPunct="1"/>
            <a:r>
              <a:rPr lang="zh-CN" altLang="en-US" sz="2700" b="1" dirty="0" smtClean="0"/>
              <a:t>所有连续的串行语句压缩为一个节点</a:t>
            </a:r>
            <a:endParaRPr lang="en-US" altLang="zh-CN" sz="2700" b="1" dirty="0" smtClean="0"/>
          </a:p>
          <a:p>
            <a:pPr lvl="1" eaLnBrk="1" hangingPunct="1"/>
            <a:r>
              <a:rPr lang="zh-CN" altLang="en-US" sz="2700" b="1" dirty="0" smtClean="0"/>
              <a:t>所有循环次数压缩为一次循环</a:t>
            </a:r>
            <a:endParaRPr lang="en-US" altLang="zh-CN" sz="2700" b="1" dirty="0" smtClean="0"/>
          </a:p>
          <a:p>
            <a:pPr eaLnBrk="1" hangingPunct="1"/>
            <a:endParaRPr lang="en-US" altLang="zh-CN" sz="3100" b="1" dirty="0" smtClean="0"/>
          </a:p>
          <a:p>
            <a:pPr eaLnBrk="1" hangingPunct="1"/>
            <a:endParaRPr lang="en-US" altLang="zh-CN" sz="3100" b="1" dirty="0" smtClean="0"/>
          </a:p>
        </p:txBody>
      </p:sp>
      <p:sp>
        <p:nvSpPr>
          <p:cNvPr id="35842"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8</a:t>
            </a:fld>
            <a:endParaRPr lang="en-US" altLang="zh-CN" smtClean="0"/>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260648"/>
            <a:ext cx="31432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6868"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
        <p:nvSpPr>
          <p:cNvPr id="36866" name="灯片编号占位符 5"/>
          <p:cNvSpPr>
            <a:spLocks noGrp="1"/>
          </p:cNvSpPr>
          <p:nvPr>
            <p:ph type="sldNum" sz="quarter" idx="4294967295"/>
          </p:nvPr>
        </p:nvSpPr>
        <p:spPr>
          <a:xfrm>
            <a:off x="7162800" y="6245225"/>
            <a:ext cx="19812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9</a:t>
            </a:fld>
            <a:endParaRPr lang="en-US" altLang="zh-CN"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软件测试基础ppt模板 </Template>
  <TotalTime>975</TotalTime>
  <Words>1855</Words>
  <Application>Microsoft Office PowerPoint</Application>
  <PresentationFormat>全屏显示(4:3)</PresentationFormat>
  <Paragraphs>293</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Profile</vt:lpstr>
      <vt:lpstr>软件测试实用教程 ——方法与实践</vt:lpstr>
      <vt:lpstr>第3章  黑盒测试技术</vt:lpstr>
      <vt:lpstr>路径覆盖</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Z路径覆盖</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156</cp:revision>
  <dcterms:created xsi:type="dcterms:W3CDTF">2008-07-27T05:17:11Z</dcterms:created>
  <dcterms:modified xsi:type="dcterms:W3CDTF">2018-08-22T01:46:50Z</dcterms:modified>
</cp:coreProperties>
</file>