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85" r:id="rId3"/>
    <p:sldId id="258" r:id="rId4"/>
    <p:sldId id="402" r:id="rId5"/>
    <p:sldId id="350" r:id="rId6"/>
    <p:sldId id="351" r:id="rId7"/>
    <p:sldId id="317" r:id="rId8"/>
    <p:sldId id="352" r:id="rId9"/>
    <p:sldId id="353" r:id="rId10"/>
    <p:sldId id="260" r:id="rId11"/>
    <p:sldId id="354" r:id="rId12"/>
    <p:sldId id="263" r:id="rId13"/>
    <p:sldId id="355" r:id="rId14"/>
    <p:sldId id="345" r:id="rId15"/>
    <p:sldId id="356" r:id="rId16"/>
    <p:sldId id="265" r:id="rId17"/>
    <p:sldId id="357" r:id="rId18"/>
    <p:sldId id="358" r:id="rId19"/>
    <p:sldId id="359" r:id="rId20"/>
    <p:sldId id="346" r:id="rId21"/>
    <p:sldId id="360" r:id="rId22"/>
    <p:sldId id="361" r:id="rId23"/>
    <p:sldId id="362" r:id="rId24"/>
    <p:sldId id="363" r:id="rId25"/>
    <p:sldId id="270" r:id="rId26"/>
    <p:sldId id="393" r:id="rId27"/>
    <p:sldId id="391" r:id="rId28"/>
    <p:sldId id="394" r:id="rId29"/>
    <p:sldId id="396" r:id="rId30"/>
    <p:sldId id="397" r:id="rId31"/>
    <p:sldId id="386" r:id="rId32"/>
    <p:sldId id="387" r:id="rId33"/>
    <p:sldId id="388" r:id="rId34"/>
    <p:sldId id="364" r:id="rId35"/>
    <p:sldId id="365" r:id="rId36"/>
    <p:sldId id="366" r:id="rId37"/>
    <p:sldId id="367" r:id="rId38"/>
    <p:sldId id="389" r:id="rId39"/>
    <p:sldId id="368" r:id="rId40"/>
    <p:sldId id="370" r:id="rId41"/>
    <p:sldId id="369" r:id="rId42"/>
    <p:sldId id="271" r:id="rId43"/>
    <p:sldId id="398" r:id="rId44"/>
    <p:sldId id="399" r:id="rId45"/>
    <p:sldId id="400" r:id="rId46"/>
    <p:sldId id="371" r:id="rId47"/>
    <p:sldId id="372" r:id="rId48"/>
    <p:sldId id="373" r:id="rId49"/>
    <p:sldId id="374" r:id="rId50"/>
    <p:sldId id="375" r:id="rId51"/>
    <p:sldId id="376" r:id="rId52"/>
    <p:sldId id="378" r:id="rId53"/>
    <p:sldId id="377" r:id="rId54"/>
    <p:sldId id="379" r:id="rId55"/>
    <p:sldId id="383" r:id="rId56"/>
    <p:sldId id="326" r:id="rId57"/>
    <p:sldId id="328" r:id="rId58"/>
    <p:sldId id="384" r:id="rId59"/>
    <p:sldId id="390" r:id="rId60"/>
    <p:sldId id="403" r:id="rId61"/>
    <p:sldId id="347" r:id="rId62"/>
    <p:sldId id="348" r:id="rId63"/>
    <p:sldId id="349" r:id="rId64"/>
    <p:sldId id="385" r:id="rId65"/>
    <p:sldId id="316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6" autoAdjust="0"/>
  </p:normalViewPr>
  <p:slideViewPr>
    <p:cSldViewPr>
      <p:cViewPr>
        <p:scale>
          <a:sx n="75" d="100"/>
          <a:sy n="75" d="100"/>
        </p:scale>
        <p:origin x="-1188" y="372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605BC2-D8C4-4A9C-96D8-8112A238A457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FFAB-918D-4017-B234-4C8BF79E77E7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H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200" b="1" dirty="0" smtClean="0"/>
              <a:t>测试流程应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独立于</a:t>
            </a:r>
            <a:r>
              <a:rPr lang="zh-CN" altLang="en-US" sz="3200" b="1" dirty="0" smtClean="0"/>
              <a:t>其他流程，且应保持自身的完整性，即测试是一个独立的流程，与其他流程并发进行，且其本身的测试准备和执行活动是分离的，不同测试活动可按某个次序先后进行，也可能是重复的，只要测试准备工作完成，就可以开始测试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6A200-D803-47B4-83C5-B6EEB67172EC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清晰地体现了单元测试→集成测试→系统测试的过程，该模型还能处理开发中包括交接、频繁重复的集成等工作，更加贴合实际的项目开发流程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815B4B-FA25-49FF-889A-C2E7BC143AF3}" type="slidenum">
              <a:rPr lang="en-US" altLang="zh-CN" smtClean="0"/>
              <a:t>14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宏观上以</a:t>
            </a:r>
            <a:r>
              <a:rPr lang="en-US" altLang="en-US" b="1" smtClean="0"/>
              <a:t>W</a:t>
            </a:r>
            <a:r>
              <a:rPr lang="zh-CN" altLang="en-US" b="1" smtClean="0"/>
              <a:t>模型为基本框架，将软件开发和测试作为两个并行的过程，测试伴随整个开发过程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微观上对每个测试阶段则以</a:t>
            </a:r>
            <a:r>
              <a:rPr lang="en-US" altLang="en-US" b="1" smtClean="0"/>
              <a:t>H</a:t>
            </a:r>
            <a:r>
              <a:rPr lang="zh-CN" altLang="en-US" b="1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A4597-D684-4195-B461-E23B722EB971}" type="slidenum">
              <a:rPr lang="en-US" altLang="zh-CN" smtClean="0"/>
              <a:t>15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综合策略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当项目小组的开发过程中存在诸多不确定因素时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如需求的变更、对缺陷的修复等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，则可利用</a:t>
            </a:r>
            <a:r>
              <a:rPr lang="en-US" altLang="en-US" b="1" dirty="0" smtClean="0"/>
              <a:t>X</a:t>
            </a:r>
            <a:r>
              <a:rPr lang="zh-CN" altLang="en-US" b="1" dirty="0" smtClean="0"/>
              <a:t>模型，针对每个相对独立的系统组成部分，进行相互分离的编码和测试，经多次交接后集成为最终的版本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对于软件企业而言，则应以软件测试成熟度模型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TMM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为指导，努力建立规范的</a:t>
            </a:r>
            <a:r>
              <a:rPr lang="zh-CN" altLang="en-US" b="1" smtClean="0"/>
              <a:t>软件测试过程</a:t>
            </a:r>
            <a:r>
              <a:rPr lang="zh-CN" altLang="en-US" b="1"/>
              <a:t>。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7BDAB1-2548-4596-BA73-E2558E2571AF}" type="slidenum">
              <a:rPr lang="en-US" altLang="zh-CN" smtClean="0"/>
              <a:t>16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(1)</a:t>
            </a:r>
          </a:p>
          <a:p>
            <a:pPr lvl="1"/>
            <a:r>
              <a:rPr lang="zh-CN" altLang="en-US" b="1" smtClean="0"/>
              <a:t>项目</a:t>
            </a:r>
            <a:r>
              <a:rPr lang="en-US" altLang="en-US" b="1" smtClean="0"/>
              <a:t>/</a:t>
            </a:r>
            <a:r>
              <a:rPr lang="zh-CN" altLang="en-US" b="1" smtClean="0"/>
              <a:t>软件</a:t>
            </a:r>
          </a:p>
          <a:p>
            <a:pPr lvl="1"/>
            <a:r>
              <a:rPr lang="zh-CN" altLang="en-US" b="1" smtClean="0"/>
              <a:t>程序版本</a:t>
            </a:r>
          </a:p>
          <a:p>
            <a:pPr lvl="1"/>
            <a:r>
              <a:rPr lang="zh-CN" altLang="en-US" b="1" smtClean="0"/>
              <a:t>编制人</a:t>
            </a:r>
          </a:p>
          <a:p>
            <a:pPr lvl="1"/>
            <a:r>
              <a:rPr lang="zh-CN" altLang="en-US" b="1" smtClean="0"/>
              <a:t>编制时间</a:t>
            </a:r>
            <a:endParaRPr lang="en-US" altLang="zh-CN" b="1" smtClean="0"/>
          </a:p>
          <a:p>
            <a:pPr lvl="1"/>
            <a:r>
              <a:rPr lang="zh-CN" altLang="en-US" b="1" smtClean="0"/>
              <a:t>功能模块</a:t>
            </a:r>
            <a:endParaRPr lang="en-US" altLang="zh-CN" b="1" smtClean="0"/>
          </a:p>
          <a:p>
            <a:pPr lvl="1"/>
            <a:r>
              <a:rPr lang="zh-CN" altLang="en-US" b="1" smtClean="0"/>
              <a:t>功能特性</a:t>
            </a:r>
            <a:endParaRPr lang="en-US" altLang="zh-CN" b="1" smtClean="0"/>
          </a:p>
          <a:p>
            <a:pPr lvl="1"/>
            <a:r>
              <a:rPr lang="zh-CN" altLang="en-US" b="1" smtClean="0"/>
              <a:t>测试需求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1BCF-B74F-4159-AAF2-E4A6DC51B570}" type="slidenum">
              <a:rPr lang="en-US" altLang="zh-CN" smtClean="0"/>
              <a:t>17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(2)</a:t>
            </a:r>
          </a:p>
          <a:p>
            <a:pPr lvl="1" algn="just" eaLnBrk="1" hangingPunct="1"/>
            <a:r>
              <a:rPr lang="zh-CN" altLang="en-US" b="1" dirty="0" smtClean="0"/>
              <a:t>测试包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预置条件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初始化和清除环境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参考文档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DEB2A-9CD4-4594-947C-5314334902EB}" type="slidenum">
              <a:rPr lang="en-US" altLang="zh-CN" smtClean="0"/>
              <a:t>18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(3)</a:t>
            </a:r>
          </a:p>
          <a:p>
            <a:pPr lvl="1" algn="just" eaLnBrk="1" hangingPunct="1"/>
            <a:r>
              <a:rPr lang="zh-CN" altLang="en-US" b="1" smtClean="0"/>
              <a:t>用例序号</a:t>
            </a:r>
            <a:r>
              <a:rPr lang="en-US" altLang="en-US" b="1" smtClean="0"/>
              <a:t>(ID)</a:t>
            </a:r>
          </a:p>
          <a:p>
            <a:pPr lvl="1" algn="just" eaLnBrk="1" hangingPunct="1"/>
            <a:r>
              <a:rPr lang="zh-CN" altLang="en-US" b="1" smtClean="0"/>
              <a:t>输入条件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操作步骤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预期输出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测试结果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5C42DE-5CFB-4D06-A45F-E9F861E5D31F}" type="slidenum">
              <a:rPr lang="en-US" altLang="zh-CN" smtClean="0"/>
              <a:t>19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测试结果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通过</a:t>
            </a:r>
            <a:r>
              <a:rPr lang="en-US" altLang="en-US" b="1" smtClean="0"/>
              <a:t>(Pass)</a:t>
            </a:r>
            <a:endParaRPr lang="zh-CN" altLang="en-US" b="1" smtClean="0"/>
          </a:p>
          <a:p>
            <a:pPr lvl="1"/>
            <a:r>
              <a:rPr lang="zh-CN" altLang="en-US" b="1" smtClean="0"/>
              <a:t>失败</a:t>
            </a:r>
            <a:r>
              <a:rPr lang="en-US" altLang="en-US" b="1" smtClean="0"/>
              <a:t>(Fail)</a:t>
            </a:r>
            <a:endParaRPr lang="zh-CN" altLang="en-US" b="1" smtClean="0"/>
          </a:p>
          <a:p>
            <a:pPr lvl="1"/>
            <a:r>
              <a:rPr lang="zh-CN" altLang="en-US" b="1" smtClean="0"/>
              <a:t>警告</a:t>
            </a:r>
            <a:r>
              <a:rPr lang="en-US" altLang="en-US" b="1" smtClean="0"/>
              <a:t>(Warn)</a:t>
            </a:r>
            <a:endParaRPr lang="zh-CN" altLang="en-US" b="1" smtClean="0"/>
          </a:p>
          <a:p>
            <a:pPr lvl="1"/>
            <a:r>
              <a:rPr lang="zh-CN" altLang="en-US" b="1" smtClean="0"/>
              <a:t>阻塞</a:t>
            </a:r>
            <a:r>
              <a:rPr lang="en-US" altLang="en-US" b="1" smtClean="0"/>
              <a:t>(Block)</a:t>
            </a:r>
            <a:endParaRPr lang="zh-CN" altLang="en-US" b="1" smtClean="0"/>
          </a:p>
          <a:p>
            <a:pPr lvl="1"/>
            <a:r>
              <a:rPr lang="zh-CN" altLang="en-US" b="1" smtClean="0"/>
              <a:t>跳过</a:t>
            </a:r>
            <a:r>
              <a:rPr lang="en-US" altLang="en-US" b="1" smtClean="0"/>
              <a:t>(Skip)</a:t>
            </a:r>
            <a:endParaRPr lang="zh-CN" altLang="en-US" b="1" smtClean="0"/>
          </a:p>
        </p:txBody>
      </p:sp>
      <p:sp>
        <p:nvSpPr>
          <p:cNvPr id="2" name="矩形 1"/>
          <p:cNvSpPr/>
          <p:nvPr/>
        </p:nvSpPr>
        <p:spPr>
          <a:xfrm>
            <a:off x="899592" y="2276872"/>
            <a:ext cx="280831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软件测试过程模型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测试用例管理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软件缺陷管理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330D93-BACB-4AD3-BFC7-6E411EEC643E}" type="slidenum">
              <a:rPr lang="en-US" altLang="zh-CN" smtClean="0"/>
              <a:t>20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测试用例的组织和跟踪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整理模块需求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撰写测试计划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设计测试思路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编写测试用例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</a:t>
            </a:r>
            <a:r>
              <a:rPr lang="zh-CN" b="1" smtClean="0"/>
              <a:t>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修改更新测试用例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执行测试用例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分析评估测试用例质量</a:t>
            </a: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72CD5B-1D01-4129-A7DD-F88BEE1728F6}" type="slidenum">
              <a:rPr lang="en-US" altLang="zh-CN" smtClean="0"/>
              <a:t>21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测试用例评审检查单（部分）</a:t>
            </a:r>
            <a:endParaRPr lang="zh-CN" altLang="en-US" b="1" smtClean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6943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861B31-A7FC-481B-895F-402C54C245CA}" type="slidenum">
              <a:rPr lang="en-US" altLang="zh-CN" smtClean="0"/>
              <a:t>22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b="1" smtClean="0"/>
              <a:t>若新版本中原有的功能取消，此时仅需在新版本上将对应测试用例设置为无效即可</a:t>
            </a:r>
            <a:endParaRPr lang="zh-CN" altLang="en-US" sz="3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F1EBAE-93D7-47BE-BFC8-FBE1D1789E56}" type="slidenum">
              <a:rPr lang="en-US" altLang="zh-CN" smtClean="0"/>
              <a:t>23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测试用例修改更新策略（续）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b="1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D4DC0B-A2AA-4FF9-9B9D-951D13F1C8D5}" type="slidenum">
              <a:rPr lang="en-US" altLang="zh-CN" smtClean="0"/>
              <a:t>24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典型测试用例生命周期</a:t>
            </a:r>
            <a:endParaRPr lang="zh-CN" altLang="en-US" b="1" smtClean="0"/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8664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E05B3-114F-4F24-A1FB-03B29FEE67A6}" type="slidenum">
              <a:rPr lang="en-US" altLang="zh-CN" smtClean="0"/>
              <a:t>25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974138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软件缺陷的定义</a:t>
            </a:r>
            <a:endParaRPr lang="zh-CN" altLang="en-US" b="1" dirty="0"/>
          </a:p>
          <a:p>
            <a:pPr lvl="1" eaLnBrk="1" hangingPunct="1"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628775"/>
            <a:ext cx="8217535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算法错误，语法错误，计算和精度问题，接口参数传递不匹配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误解、沟通不充分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文档错误、用户使用场合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系统的自我恢复或数据的异地备份、灾难性恢复等问题</a:t>
            </a:r>
          </a:p>
          <a:p>
            <a:pPr lvl="1" eaLnBrk="1" hangingPunct="1">
              <a:defRPr/>
            </a:pPr>
            <a:endParaRPr lang="zh-CN" altLang="en-US" sz="2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655871"/>
            <a:ext cx="8001000" cy="8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918970"/>
            <a:ext cx="3252470" cy="20942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3720443" y="1915349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50" y="1773322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287" y="2243787"/>
            <a:ext cx="8280920" cy="4641850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zh-CN" altLang="en-US" sz="2600" b="1" dirty="0"/>
              <a:t>软件在从需求、设计、编码、测试一直到交付用户公开使用后的过程中，都有可能产生和发现缺陷。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4275817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93" y="3339"/>
              <a:ext cx="76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55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26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79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95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372275" y="1629053"/>
            <a:ext cx="3911946" cy="6177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/>
            </a:pPr>
            <a:r>
              <a:rPr lang="zh-CN" altLang="en-US" sz="3400" b="1" dirty="0">
                <a:latin typeface="+mn-lt"/>
                <a:ea typeface="+mn-ea"/>
              </a:rPr>
              <a:t>软件缺陷</a:t>
            </a:r>
            <a:r>
              <a:rPr lang="en-US" altLang="zh-CN" sz="3400" b="1" dirty="0">
                <a:latin typeface="+mn-lt"/>
                <a:ea typeface="+mn-ea"/>
              </a:rPr>
              <a:t>---</a:t>
            </a:r>
            <a:r>
              <a:rPr lang="zh-CN" altLang="en-US" sz="3400" b="1" dirty="0">
                <a:latin typeface="+mn-lt"/>
                <a:ea typeface="+mn-ea"/>
              </a:rPr>
              <a:t>成本</a:t>
            </a:r>
            <a:endParaRPr lang="zh-CN" sz="3400" b="1" dirty="0">
              <a:latin typeface="+mn-lt"/>
              <a:ea typeface="+mn-ea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r>
              <a:rPr lang="zh-CN" altLang="zh-CN" sz="3600" dirty="0"/>
              <a:t>是</a:t>
            </a:r>
            <a:r>
              <a:rPr lang="zh-CN" altLang="zh-CN" sz="3600" dirty="0">
                <a:solidFill>
                  <a:srgbClr val="FF0000"/>
                </a:solidFill>
              </a:rPr>
              <a:t>最具有代表意义</a:t>
            </a:r>
            <a:r>
              <a:rPr lang="zh-CN" altLang="zh-CN" sz="3600" dirty="0"/>
              <a:t>的测试模型。</a:t>
            </a:r>
            <a:endParaRPr lang="zh-CN" altLang="zh-CN" sz="3600" dirty="0">
              <a:solidFill>
                <a:srgbClr val="FF0000"/>
              </a:solidFill>
            </a:endParaRPr>
          </a:p>
          <a:p>
            <a:r>
              <a:rPr lang="zh-CN" altLang="zh-CN" sz="3600" dirty="0"/>
              <a:t>是瀑布模型的</a:t>
            </a:r>
            <a:r>
              <a:rPr lang="zh-CN" altLang="zh-CN" sz="3600" dirty="0">
                <a:solidFill>
                  <a:srgbClr val="FF0000"/>
                </a:solidFill>
              </a:rPr>
              <a:t>变种</a:t>
            </a:r>
            <a:r>
              <a:rPr lang="zh-CN" altLang="zh-CN" sz="3600" dirty="0"/>
              <a:t>，反映了测试活动</a:t>
            </a:r>
            <a:r>
              <a:rPr lang="zh-CN" altLang="zh-CN" sz="3600" dirty="0" smtClean="0"/>
              <a:t>与</a:t>
            </a:r>
            <a:r>
              <a:rPr lang="zh-CN" altLang="en-US" sz="3600" dirty="0" smtClean="0"/>
              <a:t>系统分析和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的</a:t>
            </a:r>
            <a:r>
              <a:rPr lang="zh-CN" altLang="zh-CN" sz="3600" dirty="0">
                <a:solidFill>
                  <a:srgbClr val="FF0000"/>
                </a:solidFill>
              </a:rPr>
              <a:t>关系</a:t>
            </a:r>
            <a:r>
              <a:rPr lang="zh-CN" altLang="zh-CN" sz="3600" dirty="0"/>
              <a:t> 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825674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5684" y="2406352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4F6C7F-F83C-40B4-B283-99EBB7E6376F}" type="slidenum">
              <a:rPr lang="en-US" altLang="zh-CN" smtClean="0"/>
              <a:t>31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/>
            <a:r>
              <a:rPr lang="zh-CN" altLang="en-US" b="1" dirty="0" smtClean="0"/>
              <a:t>一般的，需要跟踪管理工具来帮助进行缺陷的全流程管理。 </a:t>
            </a:r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98F6D-83B7-4992-823A-91029C94083D}" type="slidenum">
              <a:rPr lang="en-US" altLang="zh-CN" smtClean="0"/>
              <a:t>32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64239F-1839-490A-BF0F-1C922DF51702}" type="slidenum">
              <a:rPr lang="en-US" altLang="zh-CN" smtClean="0"/>
              <a:t>33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40A42-5958-4C3C-AA83-AA9E0F8BB911}" type="slidenum">
              <a:rPr lang="en-US" altLang="zh-CN" smtClean="0"/>
              <a:t>34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</a:t>
            </a:r>
            <a:r>
              <a:rPr lang="zh-CN" altLang="en-US" b="1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smtClean="0"/>
              <a:t>的大小，它可能是即时的破坏，也可能是一段时间之后对系统带来的毁坏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是对缺陷的客观评价，反映了缺陷自身对软件系统和对用户使用造成的绝对影响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由测试人员设定，但一经设定，不可随意改动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B90AD9-C523-4EDE-AEC6-8F5E0A135954}" type="slidenum">
              <a:rPr lang="en-US" altLang="zh-CN" smtClean="0"/>
              <a:t>35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严重的：重要功能丧失，致命错误造成系统崩溃、死机、系统悬挂、甚至危及人身安全</a:t>
            </a:r>
            <a:r>
              <a:rPr lang="en-US" altLang="zh-CN" b="1" smtClean="0"/>
              <a:t>…</a:t>
            </a:r>
            <a:endParaRPr lang="en-US" altLang="en-US" b="1" smtClean="0"/>
          </a:p>
          <a:p>
            <a:pPr lvl="1" eaLnBrk="1" hangingPunct="1"/>
            <a:r>
              <a:rPr lang="zh-CN" altLang="en-US" b="1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smtClean="0"/>
          </a:p>
          <a:p>
            <a:pPr lvl="1" eaLnBrk="1" hangingPunct="1"/>
            <a:r>
              <a:rPr lang="zh-CN" altLang="en-US" b="1" smtClean="0"/>
              <a:t>次要的：对功能几乎没有影响，产品及属性仍可使用，可以轻易处理的缺陷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严重性低的缺陷通常得不到修复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25549-0F58-4EBA-B72D-1D38124AB14B}" type="slidenum">
              <a:rPr lang="en-US" altLang="zh-CN" smtClean="0"/>
              <a:t>36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指缺陷必须被修复的紧急程度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由项目经理负责设置，一经确定，也不能随意改动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ADC84-7AB4-47B8-B3B5-9122097F281C}" type="slidenum">
              <a:rPr lang="en-US" altLang="zh-CN" smtClean="0"/>
              <a:t>37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高</a:t>
            </a:r>
            <a:r>
              <a:rPr lang="en-US" altLang="en-US" b="1" smtClean="0"/>
              <a:t>(High)</a:t>
            </a:r>
            <a:r>
              <a:rPr lang="zh-CN" altLang="en-US" b="1" smtClean="0"/>
              <a:t>：缺陷完全阻碍或部分阻碍进一步开发或测试工作，需立刻修复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中</a:t>
            </a:r>
            <a:r>
              <a:rPr lang="en-US" altLang="en-US" b="1" smtClean="0"/>
              <a:t>(Middle)</a:t>
            </a:r>
            <a:r>
              <a:rPr lang="zh-CN" altLang="en-US" b="1" smtClean="0"/>
              <a:t>：缺陷需正常排队等待修复，但在产品发布之前必须修复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低</a:t>
            </a:r>
            <a:r>
              <a:rPr lang="en-US" altLang="en-US" b="1" smtClean="0"/>
              <a:t>(Low)</a:t>
            </a:r>
            <a:r>
              <a:rPr lang="zh-CN" altLang="en-US" b="1" smtClean="0"/>
              <a:t>：缺陷对系统影响不大，当时间允许时可考虑修复，有时甚至不修复也能发布产品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优先级随着项目推进可能会发生变化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B70316-5784-481E-A3A6-23A9B6C77992}" type="slidenum">
              <a:rPr lang="en-US" altLang="zh-CN" smtClean="0"/>
              <a:t>38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严重性高的的缺陷通常指定高优先级</a:t>
            </a:r>
          </a:p>
          <a:p>
            <a:pPr lvl="1" eaLnBrk="1" hangingPunct="1"/>
            <a:r>
              <a:rPr lang="zh-CN" altLang="en-US" b="1" smtClean="0"/>
              <a:t>非常严重的缺陷一定将指定为最高的处理优先级吗？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9C721-E5DC-4CC3-927F-F9895E0CEDEF}" type="slidenum">
              <a:rPr lang="en-US" altLang="zh-CN" smtClean="0"/>
              <a:t>39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3</a:t>
            </a:r>
            <a:r>
              <a:rPr lang="zh-CN" altLang="en-US" sz="3400" b="1" smtClean="0"/>
              <a:t>、</a:t>
            </a:r>
            <a:r>
              <a:rPr lang="zh-CN" altLang="zh-CN" sz="3400" b="1" smtClean="0"/>
              <a:t>可重现性</a:t>
            </a:r>
            <a:endParaRPr lang="en-US" altLang="zh-CN" sz="3400" b="1" smtClean="0"/>
          </a:p>
          <a:p>
            <a:pPr lvl="1" eaLnBrk="1" hangingPunct="1"/>
            <a:r>
              <a:rPr lang="zh-CN" altLang="zh-CN" b="1" smtClean="0"/>
              <a:t>指缺陷应在同样的条件下可反复出现，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确认最终出现的结果与报告中缺陷的呈现完全一致</a:t>
            </a:r>
            <a:endParaRPr lang="en-US" altLang="zh-CN" b="1" smtClean="0"/>
          </a:p>
          <a:p>
            <a:pPr lvl="1" eaLnBrk="1" hangingPunct="1"/>
            <a:r>
              <a:rPr lang="zh-CN" altLang="zh-CN" b="1" smtClean="0"/>
              <a:t>无法重现的缺陷对开发人员是无意义的，因为无法对缺陷进行定位，意味着无法修复该缺陷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altLang="zh-CN" sz="3400" b="1" dirty="0" smtClean="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4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EE7457-EB19-42CA-B4FC-6F6A0426B065}" type="slidenum">
              <a:rPr lang="en-US" altLang="zh-CN" smtClean="0"/>
              <a:t>40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部分缺陷可能难以重现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具有误差累积效应的缺陷，需长时间运行才能出现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涉及对特殊日期处理的缺陷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仅在特定运行次数时才出现的缺陷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高严重性的缺陷可能导致测试后无法恢复测试之前的环境，使得缺陷无法重现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A7EF2-05FD-4A01-9BB3-AAED7FFBBD7B}" type="slidenum">
              <a:rPr lang="en-US" altLang="zh-CN" smtClean="0"/>
              <a:t>41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确保缺陷</a:t>
            </a:r>
            <a:r>
              <a:rPr lang="zh-CN" altLang="zh-CN" sz="3400" b="1" smtClean="0"/>
              <a:t>可重现性</a:t>
            </a:r>
            <a:r>
              <a:rPr lang="zh-CN" altLang="en-US" sz="3400" b="1" smtClean="0"/>
              <a:t>的措施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在测试过程中随时记录操作步骤和被测系统的响应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重复测试至少三次，确保每次执行同样的步骤可得到相同表现的缺陷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对于随机性出现的缺陷，应尝试使用不同的测试数据、改变测试环境等，试图找到影响缺陷出现的根本原因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7CC8E1-6E9E-46F8-9B7A-6F24E09B5530}" type="slidenum">
              <a:rPr lang="en-US" altLang="zh-CN" smtClean="0"/>
              <a:t>42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055" y="1752600"/>
            <a:ext cx="7967345" cy="4267200"/>
          </a:xfrm>
        </p:spPr>
        <p:txBody>
          <a:bodyPr/>
          <a:lstStyle/>
          <a:p>
            <a:pPr eaLnBrk="1" hangingPunct="1"/>
            <a:r>
              <a:rPr lang="zh-CN" altLang="en-US" sz="3400" b="1" smtClean="0"/>
              <a:t>缺陷报告的撰写</a:t>
            </a:r>
            <a:endParaRPr lang="en-US" altLang="zh-CN" sz="3400" b="1" smtClean="0"/>
          </a:p>
          <a:p>
            <a:r>
              <a:rPr lang="zh-CN" altLang="en-US" sz="3400" b="1" smtClean="0"/>
              <a:t>实质就是要回答如下问题</a:t>
            </a:r>
          </a:p>
          <a:p>
            <a:pPr lvl="1"/>
            <a:r>
              <a:rPr lang="zh-CN" altLang="en-US" b="1" smtClean="0"/>
              <a:t>谁，何时，在何处，发现了什么缺陷？</a:t>
            </a:r>
          </a:p>
          <a:p>
            <a:pPr lvl="1"/>
            <a:r>
              <a:rPr lang="zh-CN" altLang="en-US" b="1" smtClean="0"/>
              <a:t>谁，何时，提出怎样的处理意见？</a:t>
            </a:r>
          </a:p>
          <a:p>
            <a:pPr lvl="1"/>
            <a:r>
              <a:rPr lang="zh-CN" altLang="en-US" b="1" smtClean="0"/>
              <a:t>谁，何时，如何修复该缺陷？</a:t>
            </a:r>
            <a:r>
              <a:rPr lang="en-US" altLang="en-US" b="1" smtClean="0"/>
              <a:t>(</a:t>
            </a:r>
            <a:r>
              <a:rPr lang="zh-CN" altLang="en-US" b="1" smtClean="0"/>
              <a:t>如果需要修复缺陷的话</a:t>
            </a:r>
            <a:r>
              <a:rPr lang="en-US" altLang="en-US" b="1" smtClean="0"/>
              <a:t>)</a:t>
            </a:r>
            <a:endParaRPr lang="zh-CN" altLang="en-US" b="1" smtClean="0"/>
          </a:p>
          <a:p>
            <a:pPr lvl="1"/>
            <a:r>
              <a:rPr lang="zh-CN" altLang="en-US" b="1" smtClean="0"/>
              <a:t>谁，何时，如何验证该缺陷？测试结果如何？</a:t>
            </a:r>
          </a:p>
          <a:p>
            <a:pPr eaLnBrk="1" hangingPunct="1"/>
            <a:endParaRPr lang="zh-CN" altLang="en-US" sz="3400" b="1" smtClean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328230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03218" y="328498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855970" y="328231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2345949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234569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237617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98" y="1628800"/>
            <a:ext cx="4597734" cy="768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kern="1200" dirty="0"/>
              <a:t>怎样编写缺陷报告</a:t>
            </a:r>
          </a:p>
          <a:p>
            <a:pPr lvl="1" algn="just" eaLnBrk="1" hangingPunct="1"/>
            <a:r>
              <a:rPr lang="zh-CN" altLang="en-US" sz="2800" b="1" dirty="0"/>
              <a:t>保证重现缺陷</a:t>
            </a:r>
          </a:p>
          <a:p>
            <a:pPr lvl="1" algn="just" eaLnBrk="1" hangingPunct="1"/>
            <a:r>
              <a:rPr lang="zh-CN" altLang="en-US" sz="2800" b="1" dirty="0"/>
              <a:t>分析故障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使用最少步骤复现故障</a:t>
            </a:r>
          </a:p>
          <a:p>
            <a:pPr lvl="1" algn="just" eaLnBrk="1" hangingPunct="1"/>
            <a:r>
              <a:rPr lang="zh-CN" altLang="en-US" sz="2800" b="1" dirty="0"/>
              <a:t>包含所有重现缺陷的必要步骤</a:t>
            </a:r>
          </a:p>
          <a:p>
            <a:pPr lvl="1" algn="just" eaLnBrk="1" hangingPunct="1"/>
            <a:r>
              <a:rPr lang="zh-CN" altLang="en-US" sz="2800" b="1" dirty="0"/>
              <a:t>方便阅读</a:t>
            </a:r>
          </a:p>
          <a:p>
            <a:pPr lvl="1" algn="just" eaLnBrk="1" hangingPunct="1"/>
            <a:r>
              <a:rPr lang="zh-CN" altLang="en-US" sz="2800" b="1" dirty="0"/>
              <a:t>尽量简单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一个缺陷一个报告</a:t>
            </a:r>
          </a:p>
          <a:p>
            <a:pPr lvl="1" algn="just" eaLnBrk="1" hangingPunct="1"/>
            <a:r>
              <a:rPr lang="zh-CN" altLang="en-US" sz="2800" b="1" dirty="0"/>
              <a:t>报告小缺陷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报告随机缺陷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不要夸大缺陷</a:t>
            </a:r>
            <a:endParaRPr lang="en-US" altLang="zh-CN" sz="2800" b="1" dirty="0"/>
          </a:p>
          <a:p>
            <a:pPr lvl="1" algn="just" eaLnBrk="1" hangingPunct="1"/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8D491-C552-488F-B737-223037D7B4D7}" type="slidenum">
              <a:rPr lang="en-US" altLang="zh-CN" smtClean="0"/>
              <a:t>46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缺陷报告分为三部分，分别涉及项目组中测试人员、项目经理、程序员三类人员</a:t>
            </a:r>
            <a:endParaRPr lang="en-US" altLang="zh-CN" sz="3400" b="1" smtClean="0"/>
          </a:p>
          <a:p>
            <a:pPr eaLnBrk="1" hangingPunct="1"/>
            <a:endParaRPr lang="zh-CN" altLang="en-US" sz="3400" b="1" smtClean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BD158-E2AA-45E5-AEBC-4CBC34B1A840}" type="slidenum">
              <a:rPr lang="en-US" altLang="zh-CN" smtClean="0"/>
              <a:t>47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931F1-D438-478A-81DF-DA98D098CA7D}" type="slidenum">
              <a:rPr lang="en-US" altLang="zh-CN" smtClean="0"/>
              <a:t>48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(2)</a:t>
            </a:r>
          </a:p>
          <a:p>
            <a:pPr lvl="1" eaLnBrk="1" hangingPunct="1"/>
            <a:r>
              <a:rPr lang="zh-CN" altLang="en-US" b="1" smtClean="0"/>
              <a:t>缺陷编号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缺陷标题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严重性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状态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缺陷类型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541F7-FCFA-41D5-8C49-B96AB393118D}" type="slidenum">
              <a:rPr lang="en-US" altLang="zh-CN" smtClean="0"/>
              <a:t>49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D7707-43CE-4D1B-A250-979A8C610C1D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模型策略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动态测试行为应与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开发行为</a:t>
            </a:r>
            <a:r>
              <a:rPr lang="zh-CN" altLang="en-US" sz="3400" b="1" dirty="0" smtClean="0"/>
              <a:t>对应，每个测试阶段的基础是对应开发阶段的提交物，并通过低层测试确保源代码正确，通过高层测试保证整个系统满足用户需求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F52EA-0F31-49BC-9911-5AA18546C896}" type="slidenum">
              <a:rPr lang="en-US" altLang="zh-CN" smtClean="0"/>
              <a:t>50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缺陷报告提交发送给项目经理后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项目经理需填写的内容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分配给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CB3164-FE20-4025-9E24-6CE2F89B78D8}" type="slidenum">
              <a:rPr lang="en-US" altLang="zh-CN" smtClean="0"/>
              <a:t>51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缺陷报告分配给程序员后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程序员需填写的内容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解决方案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解决</a:t>
            </a:r>
            <a:r>
              <a:rPr lang="en-US" altLang="en-US" b="1" smtClean="0"/>
              <a:t>Build</a:t>
            </a:r>
          </a:p>
          <a:p>
            <a:pPr lvl="1" eaLnBrk="1" hangingPunct="1"/>
            <a:r>
              <a:rPr lang="zh-CN" altLang="en-US" b="1" smtClean="0"/>
              <a:t>解决详情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07467C-DB5C-441D-B722-EFAEF16884F0}" type="slidenum">
              <a:rPr lang="en-US" altLang="zh-CN" smtClean="0"/>
              <a:t>52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解决方案分类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已修复</a:t>
            </a:r>
            <a:r>
              <a:rPr lang="en-US" altLang="en-US" b="1" dirty="0" smtClean="0"/>
              <a:t>(Fixed)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暂缓</a:t>
            </a:r>
            <a:r>
              <a:rPr lang="en-US" altLang="en-US" b="1" dirty="0" smtClean="0"/>
              <a:t>(Postponed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Later)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外部原因</a:t>
            </a:r>
            <a:r>
              <a:rPr lang="en-US" altLang="en-US" b="1" dirty="0" smtClean="0"/>
              <a:t>(External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On hold)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不修复</a:t>
            </a:r>
            <a:r>
              <a:rPr lang="en-US" altLang="en-US" b="1" dirty="0" smtClean="0">
                <a:solidFill>
                  <a:srgbClr val="0000FF"/>
                </a:solidFill>
              </a:rPr>
              <a:t>(Don’t fix</a:t>
            </a:r>
            <a:r>
              <a:rPr lang="en-US" altLang="en-US" b="1" dirty="0" smtClean="0">
                <a:solidFill>
                  <a:srgbClr val="0000FF"/>
                </a:solidFill>
              </a:rPr>
              <a:t>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重复的</a:t>
            </a:r>
            <a:r>
              <a:rPr lang="en-US" altLang="en-US" b="1" dirty="0" smtClean="0">
                <a:solidFill>
                  <a:srgbClr val="0000FF"/>
                </a:solidFill>
              </a:rPr>
              <a:t>(Duplicate</a:t>
            </a:r>
            <a:r>
              <a:rPr lang="en-US" altLang="en-US" b="1" dirty="0" smtClean="0">
                <a:solidFill>
                  <a:srgbClr val="0000FF"/>
                </a:solidFill>
              </a:rPr>
              <a:t>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不可重现</a:t>
            </a:r>
            <a:r>
              <a:rPr lang="en-US" altLang="en-US" b="1" dirty="0" smtClean="0">
                <a:solidFill>
                  <a:srgbClr val="0000FF"/>
                </a:solidFill>
              </a:rPr>
              <a:t>(Not repro</a:t>
            </a:r>
            <a:r>
              <a:rPr lang="en-US" altLang="en-US" b="1" dirty="0" smtClean="0">
                <a:solidFill>
                  <a:srgbClr val="0000FF"/>
                </a:solidFill>
              </a:rPr>
              <a:t>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符合设计</a:t>
            </a:r>
            <a:r>
              <a:rPr lang="en-US" altLang="en-US" b="1" dirty="0" smtClean="0">
                <a:solidFill>
                  <a:srgbClr val="0000FF"/>
                </a:solidFill>
              </a:rPr>
              <a:t>(By design</a:t>
            </a:r>
            <a:r>
              <a:rPr lang="zh-CN" altLang="en-US" b="1" dirty="0" smtClean="0">
                <a:solidFill>
                  <a:srgbClr val="0000FF"/>
                </a:solidFill>
              </a:rPr>
              <a:t>或</a:t>
            </a:r>
            <a:r>
              <a:rPr lang="en-US" altLang="en-US" b="1" dirty="0" smtClean="0">
                <a:solidFill>
                  <a:srgbClr val="0000FF"/>
                </a:solidFill>
              </a:rPr>
              <a:t>Not a bug)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E7DC71-99FE-43E1-8D0A-DB6E295DF205}" type="slidenum">
              <a:rPr lang="en-US" altLang="zh-CN" smtClean="0"/>
              <a:t>53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缺陷报告回复给测试人员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测试人员需再次填写的内容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54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捉虫实践：第二日问题</a:t>
            </a:r>
            <a:endParaRPr lang="en-US" altLang="zh-CN" sz="38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测试人员首次提交缺陷报告需填写的内容</a:t>
            </a:r>
            <a:endParaRPr lang="zh-CN" altLang="en-US" sz="34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664575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55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缺陷报告的裁剪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1482799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C20CCD-1FF8-46D6-9AF5-C2D7B9E78E51}" type="slidenum">
              <a:rPr lang="en-US" altLang="zh-CN" smtClean="0"/>
              <a:t>56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1FC2F8-4E0F-4BB1-89AD-BCDF3DCB88A8}" type="slidenum">
              <a:rPr lang="en-US" altLang="zh-CN" smtClean="0"/>
              <a:t>57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8866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F1FC0-9E5F-4FD1-B8DA-40A978189E06}" type="slidenum">
              <a:rPr lang="en-US" altLang="zh-CN" smtClean="0"/>
              <a:t>58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dirty="0" smtClean="0"/>
              <a:t>测试员负责上报缺陷，并对缺陷进行分类，确定缺陷的严重等级</a:t>
            </a:r>
          </a:p>
          <a:p>
            <a:r>
              <a:rPr lang="zh-CN" altLang="en-US" sz="2600" b="1" dirty="0" smtClean="0"/>
              <a:t>项目经理负责对缺陷的优先级进行划定，将缺陷分配给程序员</a:t>
            </a:r>
          </a:p>
          <a:p>
            <a:r>
              <a:rPr lang="zh-CN" altLang="en-US" sz="2600" b="1" dirty="0" smtClean="0"/>
              <a:t>程序员对缺陷报告审核之后决定针对缺陷应采取的处理方式，负责修复缺陷</a:t>
            </a:r>
          </a:p>
          <a:p>
            <a:r>
              <a:rPr lang="zh-CN" altLang="en-US" sz="2600" b="1" dirty="0" smtClean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sz="2600" b="1" dirty="0" smtClean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38188" y="2531566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2482032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88411" y="3474347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058967" y="4572537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回归测试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69373" y="6010424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387272" y="3189763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384914" y="4253036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452780" y="5804858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366942" y="5029724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5694857" y="3853202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488627" y="2667836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88088" y="4138614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6178" y="5489546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2858" y="3807429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424738" y="1716884"/>
            <a:ext cx="59474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缺陷的</a:t>
            </a:r>
            <a:r>
              <a:rPr lang="zh-CN" altLang="en-US" sz="3400" b="1" dirty="0" smtClean="0">
                <a:latin typeface="+mn-lt"/>
                <a:ea typeface="+mn-ea"/>
              </a:rPr>
              <a:t>生命周期</a:t>
            </a:r>
            <a:r>
              <a:rPr lang="en-US" altLang="zh-CN" sz="3400" b="1" dirty="0" smtClean="0">
                <a:latin typeface="+mn-lt"/>
                <a:ea typeface="+mn-ea"/>
              </a:rPr>
              <a:t>(</a:t>
            </a:r>
            <a:r>
              <a:rPr lang="zh-CN" altLang="en-US" sz="3400" b="1" dirty="0" smtClean="0">
                <a:latin typeface="+mn-lt"/>
                <a:ea typeface="+mn-ea"/>
              </a:rPr>
              <a:t>实际项目</a:t>
            </a:r>
            <a:r>
              <a:rPr lang="en-US" altLang="zh-CN" sz="3400" b="1" dirty="0" smtClean="0">
                <a:latin typeface="+mn-lt"/>
                <a:ea typeface="+mn-ea"/>
              </a:rPr>
              <a:t>)</a:t>
            </a:r>
            <a:endParaRPr lang="zh-CN" altLang="en-US" sz="3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A32DF1-69EE-4672-880B-9FEEBD29E87A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模型局限性</a:t>
            </a:r>
            <a:endParaRPr lang="zh-CN" altLang="zh-CN" sz="3400" b="1" smtClean="0"/>
          </a:p>
          <a:p>
            <a:pPr lvl="1"/>
            <a:r>
              <a:rPr lang="zh-CN" altLang="zh-CN" b="1" smtClean="0"/>
              <a:t>测试滞后</a:t>
            </a:r>
          </a:p>
          <a:p>
            <a:pPr lvl="1"/>
            <a:r>
              <a:rPr lang="zh-CN" altLang="zh-CN" b="1" smtClean="0"/>
              <a:t>测试与开发文档难以一一对应</a:t>
            </a:r>
          </a:p>
          <a:p>
            <a:pPr lvl="1"/>
            <a:r>
              <a:rPr lang="zh-CN" altLang="zh-CN" b="1" smtClean="0"/>
              <a:t>缺少静态测试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</p:spPr>
        <p:txBody>
          <a:bodyPr/>
          <a:lstStyle/>
          <a:p>
            <a:r>
              <a:rPr lang="en-US" altLang="zh-CN" sz="2600" b="1" dirty="0" err="1"/>
              <a:t>DDP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Defect Detection Percentage</a:t>
            </a:r>
            <a:r>
              <a:rPr lang="zh-CN" altLang="en-US" sz="2600" b="1" dirty="0"/>
              <a:t>）即</a:t>
            </a:r>
            <a:r>
              <a:rPr lang="zh-CN" altLang="en-US" sz="2600" b="1" dirty="0"/>
              <a:t>缺陷探测率。</a:t>
            </a:r>
            <a:r>
              <a:rPr lang="en-US" altLang="zh-CN" sz="2600" b="1" dirty="0" err="1"/>
              <a:t>DDP</a:t>
            </a:r>
            <a:r>
              <a:rPr lang="zh-CN" altLang="en-US" sz="2600" b="1" dirty="0"/>
              <a:t>是衡量测试投资回报的一个重要指标，是衡量测试工作效率的软件质量成本指标之一。其计算公式如下：</a:t>
            </a:r>
          </a:p>
          <a:p>
            <a:r>
              <a:rPr lang="en-US" altLang="zh-CN" sz="2600" b="1" dirty="0" err="1"/>
              <a:t>DDP</a:t>
            </a:r>
            <a:r>
              <a:rPr lang="en-US" altLang="zh-CN" sz="2600" b="1" dirty="0"/>
              <a:t>=Bugs(tester) / Bugs(tester)+Bugs(customer)</a:t>
            </a:r>
          </a:p>
          <a:p>
            <a:r>
              <a:rPr lang="zh-CN" altLang="en-US" sz="2600" b="1" dirty="0"/>
              <a:t>其中，</a:t>
            </a:r>
            <a:r>
              <a:rPr lang="en-US" altLang="zh-CN" sz="2600" b="1" dirty="0"/>
              <a:t>Bugs(tester)</a:t>
            </a:r>
            <a:r>
              <a:rPr lang="zh-CN" altLang="en-US" sz="2600" b="1" dirty="0"/>
              <a:t>为软件开发方测试者发现的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数目，</a:t>
            </a:r>
            <a:r>
              <a:rPr lang="en-US" altLang="zh-CN" sz="2600" b="1" dirty="0"/>
              <a:t>Bugs(customer)</a:t>
            </a:r>
            <a:r>
              <a:rPr lang="zh-CN" altLang="en-US" sz="2600" b="1" dirty="0"/>
              <a:t>为客户方发现并反馈技术支持人员进行修复的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2963247119"/>
      </p:ext>
    </p:extLst>
  </p:cSld>
  <p:clrMapOvr>
    <a:masterClrMapping/>
  </p:clrMapOvr>
  <p:transition>
    <p:blinds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45058-1E47-40CD-B56A-7BECDCF96CE5}" type="slidenum">
              <a:rPr lang="en-US" altLang="zh-CN" smtClean="0"/>
              <a:t>61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测试团队的责任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尽早并尽可能多地发现软件产品中的</a:t>
            </a:r>
            <a:r>
              <a:rPr lang="zh-CN" altLang="en-US" b="1" dirty="0" smtClean="0">
                <a:solidFill>
                  <a:srgbClr val="FF0000"/>
                </a:solidFill>
              </a:rPr>
              <a:t>严重缺陷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督促开发人员尽快修复程序中已发现的缺陷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帮助项目管理人员制订合理的开发计划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分析、总结和</a:t>
            </a:r>
            <a:r>
              <a:rPr lang="zh-CN" altLang="en-US" b="1" dirty="0" smtClean="0">
                <a:solidFill>
                  <a:srgbClr val="FF0000"/>
                </a:solidFill>
              </a:rPr>
              <a:t>跟踪</a:t>
            </a:r>
            <a:r>
              <a:rPr lang="zh-CN" altLang="en-US" b="1" dirty="0" smtClean="0"/>
              <a:t>发现的缺陷，便于让项目管理者和负责人清楚了解系统当前的质量情况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帮助改善开发流程，提高产品的开发效率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F94FB-CC37-45BE-ACFE-1C4AFF6D4C41}" type="slidenum">
              <a:rPr lang="en-US" altLang="zh-CN" smtClean="0"/>
              <a:t>62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</a:t>
            </a:r>
            <a:r>
              <a:rPr lang="zh-CN" altLang="en-US" sz="3400" b="1" smtClean="0"/>
              <a:t>团队组织架构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技术支持组：包括系统架构师和业务分析师</a:t>
            </a:r>
          </a:p>
          <a:p>
            <a:pPr lvl="1"/>
            <a:r>
              <a:rPr lang="zh-CN" altLang="en-US" b="1" smtClean="0"/>
              <a:t>质量保障组：包括质量保障人员和配置管理人员</a:t>
            </a:r>
          </a:p>
          <a:p>
            <a:pPr lvl="1"/>
            <a:r>
              <a:rPr lang="zh-CN" altLang="en-US" b="1" smtClean="0"/>
              <a:t>测试实施组：包括功能测试工程师和性能测试工程师</a:t>
            </a:r>
          </a:p>
          <a:p>
            <a:pPr lvl="1"/>
            <a:r>
              <a:rPr lang="zh-CN" altLang="en-US" b="1" smtClean="0"/>
              <a:t>测试开发组：包括软件架构师和研发工程师</a:t>
            </a:r>
            <a:endParaRPr lang="en-US" altLang="zh-CN" b="1" smtClean="0"/>
          </a:p>
          <a:p>
            <a:pPr algn="just" eaLnBrk="1" hangingPunct="1"/>
            <a:endParaRPr lang="zh-CN" altLang="en-US" sz="3400" b="1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6B595-B9D5-4063-A746-9452E8D7B234}" type="slidenum">
              <a:rPr lang="en-US" altLang="zh-CN" smtClean="0"/>
              <a:t>63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endParaRPr lang="en-US" altLang="zh-CN" sz="3400" b="1" dirty="0" smtClean="0"/>
          </a:p>
          <a:p>
            <a:pPr lvl="1" algn="just" eaLnBrk="1" hangingPunct="1"/>
            <a:r>
              <a:rPr lang="zh-CN" b="1" dirty="0" smtClean="0"/>
              <a:t>项目经理</a:t>
            </a:r>
            <a:r>
              <a:rPr lang="zh-CN" altLang="en-US" b="1" dirty="0" smtClean="0"/>
              <a:t>：对整个项目负责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测试组长</a:t>
            </a:r>
            <a:r>
              <a:rPr lang="zh-CN" altLang="en-US" b="1" dirty="0" smtClean="0"/>
              <a:t>：对测试项目的管理负责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</a:t>
            </a:r>
            <a:r>
              <a:rPr lang="zh-CN" altLang="en-US" b="1" dirty="0" smtClean="0"/>
              <a:t>工程师：负责开发文档的审查、测试的设计、实施和执行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实验室</a:t>
            </a:r>
            <a:r>
              <a:rPr lang="zh-CN" altLang="en-US" b="1" dirty="0" smtClean="0"/>
              <a:t>管理员（运维人员）：</a:t>
            </a:r>
            <a:r>
              <a:rPr lang="zh-CN" altLang="en-US" b="1" dirty="0" smtClean="0"/>
              <a:t>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9CC47-0BC5-4A9E-B67D-2BF505154AD8}" type="slidenum">
              <a:rPr lang="en-US" altLang="zh-CN" smtClean="0"/>
              <a:t>64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测试团队各角色职责</a:t>
            </a:r>
            <a:r>
              <a:rPr lang="en-US" altLang="zh-CN" sz="3400" b="1" smtClean="0"/>
              <a:t>(</a:t>
            </a:r>
            <a:r>
              <a:rPr lang="zh-CN" altLang="en-US" sz="3400" b="1" smtClean="0"/>
              <a:t>续</a:t>
            </a:r>
            <a:r>
              <a:rPr lang="en-US" altLang="zh-CN" sz="3400" b="1" smtClean="0"/>
              <a:t>)</a:t>
            </a:r>
          </a:p>
          <a:p>
            <a:pPr lvl="1" algn="just" eaLnBrk="1" hangingPunct="1"/>
            <a:r>
              <a:rPr lang="zh-CN" altLang="en-US" b="1" smtClean="0"/>
              <a:t>内审员：类似质量保障人员和配置管理人员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配置管理人员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项目质量保障人员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系统架构师</a:t>
            </a:r>
            <a:r>
              <a:rPr lang="zh-CN" altLang="en-US" b="1" smtClean="0"/>
              <a:t>：</a:t>
            </a:r>
            <a:r>
              <a:rPr lang="zh-CN" b="1" smtClean="0"/>
              <a:t>进行软件架构设计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业务分析师：</a:t>
            </a:r>
            <a:r>
              <a:rPr lang="zh-CN" b="1" smtClean="0"/>
              <a:t>收集用户需求，进行需求分析</a:t>
            </a:r>
            <a:endParaRPr lang="zh-CN" altLang="en-US" b="1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001000" cy="1216025"/>
          </a:xfrm>
        </p:spPr>
        <p:txBody>
          <a:bodyPr/>
          <a:lstStyle/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谢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bugfree3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的安装包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://pan.baidu.com/s/1slLrR2X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t>65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7FE2A-1904-4C77-9425-3C3AC8B35B17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630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64D4B-C12D-44F6-B2AC-84194B1E2800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静态测试和动态测试行为伴随整个开发阶段，并与开发行为对应，有助于早期发现缺陷、了解项目难度、评估测试风险，并加快项目进度，降低项目成本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BFF81-0FC4-4CDE-B558-7CFC130CE8D9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/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/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110</TotalTime>
  <Words>2850</Words>
  <Application>Microsoft Office PowerPoint</Application>
  <PresentationFormat>全屏显示(4:3)</PresentationFormat>
  <Paragraphs>450</Paragraphs>
  <Slides>65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Profile</vt:lpstr>
      <vt:lpstr>软件测试实用教程 ——方法与实践</vt:lpstr>
      <vt:lpstr>第10章  测试过程管理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10.3 软件缺陷的管理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10.4 测试团队的管理</vt:lpstr>
      <vt:lpstr>10.4 测试团队的管理</vt:lpstr>
      <vt:lpstr>10.4 测试团队的管理</vt:lpstr>
      <vt:lpstr>10.4 测试团队的管理</vt:lpstr>
      <vt:lpstr>             谢 谢  bugfree3的安装包 https://pan.baidu.com/s/1slLrR2X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118</cp:revision>
  <dcterms:created xsi:type="dcterms:W3CDTF">2008-07-27T05:17:00Z</dcterms:created>
  <dcterms:modified xsi:type="dcterms:W3CDTF">2017-12-18T01:30:32Z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