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319" r:id="rId4"/>
    <p:sldId id="285" r:id="rId5"/>
    <p:sldId id="318" r:id="rId6"/>
    <p:sldId id="316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96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E59BBBD-4CAB-4B52-9292-A84DAE21EF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1748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534B41A-998B-4E2A-AD46-243E9EF0BC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13786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3DE76-FD50-4419-B03E-9713B1927B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6793617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E8A39-37DF-4787-8779-7F11EE9E83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5127293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24EFD-CB71-4EFB-9C84-4284BB5179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54251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59C8D-1D1C-49AB-9D58-268DCB4E37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8153025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699F9-95DB-4A27-9079-A722BD4F6D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6075026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3C593-C7A8-40B1-8246-EA0958679B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8243163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4155B-6001-437D-9B9F-963D94ABC8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13809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7133C-9E25-473E-8B28-A39626DC59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564022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8C19F-BD23-4249-A81B-C399263D19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915832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309BB-DE07-4C8B-90B4-915146C2D7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102728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68C20-66AA-4A27-99AC-6ABEB64D45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2307761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E8EF6-82A9-4AA5-B049-55C396BFC3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6108085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330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330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9C24347-E065-4312-870C-19DB1047A0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/googlete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DEF5FDEE-916F-40AA-AD2D-D06219F848C1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itchFamily="2" charset="-122"/>
              </a:rPr>
              <a:t>软件测试实用教程</a:t>
            </a:r>
            <a:r>
              <a:rPr lang="en-US" altLang="zh-CN" sz="6000" b="1" smtClean="0">
                <a:ea typeface="华文隶书" pitchFamily="2" charset="-122"/>
              </a:rPr>
              <a:t/>
            </a:r>
            <a:br>
              <a:rPr lang="en-US" altLang="zh-CN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altLang="en-US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I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软件测试应用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CA53FAAB-53D3-4E3D-A0C4-FB108AF7BDE5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章  单元测试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内容提要</a:t>
            </a:r>
          </a:p>
          <a:p>
            <a:pPr lvl="1" eaLnBrk="1" hangingPunct="1"/>
            <a:r>
              <a:rPr lang="en-US" altLang="zh-CN" b="1" dirty="0" smtClean="0"/>
              <a:t>Google </a:t>
            </a:r>
            <a:r>
              <a:rPr lang="en-US" altLang="zh-CN" b="1" dirty="0"/>
              <a:t>C++ </a:t>
            </a:r>
            <a:r>
              <a:rPr lang="zh-CN" altLang="en-US" b="1" dirty="0"/>
              <a:t>测试</a:t>
            </a:r>
            <a:r>
              <a:rPr lang="zh-CN" altLang="en-US" b="1" dirty="0" smtClean="0"/>
              <a:t>框架</a:t>
            </a:r>
            <a:r>
              <a:rPr lang="en-US" altLang="zh-CN" b="1" dirty="0" smtClean="0"/>
              <a:t>(</a:t>
            </a:r>
            <a:r>
              <a:rPr lang="zh-CN" altLang="en-US" b="1" dirty="0"/>
              <a:t>即 </a:t>
            </a:r>
            <a:r>
              <a:rPr lang="en-US" altLang="zh-CN" b="1" dirty="0"/>
              <a:t>Google Test</a:t>
            </a:r>
            <a:r>
              <a:rPr lang="en-US" altLang="zh-CN" b="1" dirty="0" smtClean="0"/>
              <a:t>)</a:t>
            </a:r>
            <a:endParaRPr lang="en-US" altLang="zh-CN" b="1" dirty="0" smtClean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itchFamily="2" charset="-122"/>
                <a:ea typeface="黑体" pitchFamily="2" charset="-122"/>
              </a:rPr>
              <a:t>Google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r>
              <a:rPr lang="en-US" altLang="zh-CN" dirty="0" err="1"/>
              <a:t>google</a:t>
            </a:r>
            <a:r>
              <a:rPr lang="en-US" altLang="zh-CN" dirty="0"/>
              <a:t> </a:t>
            </a:r>
            <a:r>
              <a:rPr lang="en-US" altLang="zh-CN" dirty="0" smtClean="0"/>
              <a:t>test</a:t>
            </a:r>
          </a:p>
          <a:p>
            <a:pPr marL="0" indent="0">
              <a:buNone/>
            </a:pPr>
            <a:r>
              <a:rPr lang="en-US" altLang="zh-CN" sz="2400" u="sng" dirty="0">
                <a:hlinkClick r:id="rId2"/>
              </a:rPr>
              <a:t>https://</a:t>
            </a:r>
            <a:r>
              <a:rPr lang="en-US" altLang="zh-CN" sz="2400" u="sng" dirty="0" smtClean="0">
                <a:hlinkClick r:id="rId2"/>
              </a:rPr>
              <a:t>github.com/google/googletest</a:t>
            </a:r>
            <a:endParaRPr lang="en-US" altLang="zh-CN" sz="2400" u="sng" dirty="0" smtClean="0"/>
          </a:p>
          <a:p>
            <a:r>
              <a:rPr lang="zh-CN" altLang="en-US" dirty="0"/>
              <a:t>编译为一个静态库</a:t>
            </a:r>
            <a:endParaRPr lang="en-US" altLang="zh-CN" dirty="0"/>
          </a:p>
          <a:p>
            <a:r>
              <a:rPr lang="zh-CN" altLang="en-US" dirty="0" smtClean="0"/>
              <a:t>创建一个单元测试项目</a:t>
            </a:r>
            <a:endParaRPr lang="en-US" altLang="zh-CN" dirty="0" smtClean="0"/>
          </a:p>
          <a:p>
            <a:r>
              <a:rPr lang="zh-CN" altLang="en-US" dirty="0" smtClean="0"/>
              <a:t>创建并编写测试代码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699F9-95DB-4A27-9079-A722BD4F6D9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839530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4F98FE6D-975E-4B85-9BC9-86A824E522BB}" type="slidenum">
              <a:rPr lang="en-US" altLang="zh-CN" smtClean="0"/>
              <a:pPr eaLnBrk="1" hangingPunct="1"/>
              <a:t>4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黑体" pitchFamily="2" charset="-122"/>
                <a:ea typeface="黑体" pitchFamily="2" charset="-122"/>
              </a:rPr>
              <a:t>Google C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++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测试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框架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(Google 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Test)</a:t>
            </a:r>
            <a:endParaRPr lang="zh-CN" altLang="en-US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lnSpc>
                <a:spcPct val="95000"/>
              </a:lnSpc>
              <a:buFont typeface="Wingdings" pitchFamily="2" charset="2"/>
              <a:buChar char="o"/>
            </a:pPr>
            <a:r>
              <a:rPr lang="zh-CN" altLang="en-US" sz="3400" b="1" dirty="0">
                <a:cs typeface="+mn-cs"/>
              </a:rPr>
              <a:t>它是什么</a:t>
            </a:r>
          </a:p>
          <a:p>
            <a:pPr lvl="1" eaLnBrk="1" hangingPunct="1">
              <a:lnSpc>
                <a:spcPct val="95000"/>
              </a:lnSpc>
              <a:buSzPct val="80000"/>
            </a:pPr>
            <a:r>
              <a:rPr lang="zh-CN" altLang="en-US" b="1" dirty="0"/>
              <a:t>一个编写</a:t>
            </a:r>
            <a:r>
              <a:rPr lang="en-US" altLang="zh-CN" b="1" dirty="0"/>
              <a:t>C++</a:t>
            </a:r>
            <a:r>
              <a:rPr lang="zh-CN" altLang="en-US" b="1" dirty="0"/>
              <a:t>测试代码的库</a:t>
            </a:r>
          </a:p>
          <a:p>
            <a:pPr lvl="1" eaLnBrk="1" hangingPunct="1">
              <a:lnSpc>
                <a:spcPct val="95000"/>
              </a:lnSpc>
              <a:buSzPct val="80000"/>
            </a:pPr>
            <a:r>
              <a:rPr lang="en-US" altLang="zh-CN" b="1" dirty="0"/>
              <a:t>Open-source</a:t>
            </a:r>
            <a:r>
              <a:rPr lang="zh-CN" altLang="en-US" b="1" dirty="0"/>
              <a:t>，使用新</a:t>
            </a:r>
            <a:r>
              <a:rPr lang="en-US" altLang="zh-CN" b="1" dirty="0"/>
              <a:t>BSD license</a:t>
            </a:r>
          </a:p>
          <a:p>
            <a:pPr lvl="1" eaLnBrk="1" hangingPunct="1">
              <a:lnSpc>
                <a:spcPct val="95000"/>
              </a:lnSpc>
              <a:buSzPct val="80000"/>
            </a:pPr>
            <a:r>
              <a:rPr lang="zh-CN" altLang="en-US" b="1" dirty="0"/>
              <a:t>基于</a:t>
            </a:r>
            <a:r>
              <a:rPr lang="en-US" altLang="zh-CN" b="1" dirty="0" err="1"/>
              <a:t>xUnit</a:t>
            </a:r>
            <a:r>
              <a:rPr lang="zh-CN" altLang="en-US" b="1" dirty="0"/>
              <a:t>架构</a:t>
            </a:r>
          </a:p>
          <a:p>
            <a:pPr lvl="1" eaLnBrk="1" hangingPunct="1">
              <a:lnSpc>
                <a:spcPct val="95000"/>
              </a:lnSpc>
              <a:buSzPct val="80000"/>
            </a:pPr>
            <a:r>
              <a:rPr lang="zh-CN" altLang="en-US" b="1" dirty="0"/>
              <a:t>支持</a:t>
            </a:r>
            <a:r>
              <a:rPr lang="en-US" altLang="zh-CN" b="1" dirty="0"/>
              <a:t>Linux, Windows, Mac OS, </a:t>
            </a:r>
            <a:r>
              <a:rPr lang="zh-CN" altLang="en-US" b="1" dirty="0"/>
              <a:t>及其它</a:t>
            </a:r>
            <a:r>
              <a:rPr lang="en-US" altLang="zh-CN" b="1" dirty="0"/>
              <a:t>OS</a:t>
            </a:r>
          </a:p>
          <a:p>
            <a:pPr lvl="1" eaLnBrk="1" hangingPunct="1">
              <a:lnSpc>
                <a:spcPct val="95000"/>
              </a:lnSpc>
              <a:buSzPct val="80000"/>
            </a:pPr>
            <a:r>
              <a:rPr lang="zh-CN" altLang="en-US" b="1" dirty="0"/>
              <a:t>可以生成</a:t>
            </a:r>
            <a:r>
              <a:rPr lang="en-US" altLang="zh-CN" b="1" dirty="0" err="1"/>
              <a:t>JUnit</a:t>
            </a:r>
            <a:r>
              <a:rPr lang="en-US" altLang="zh-CN" b="1" dirty="0"/>
              <a:t>-style XML</a:t>
            </a:r>
            <a:endParaRPr lang="zh-CN" altLang="en-US" b="1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4F98FE6D-975E-4B85-9BC9-86A824E522BB}" type="slidenum">
              <a:rPr lang="en-US" altLang="zh-CN" smtClean="0"/>
              <a:pPr eaLnBrk="1" hangingPunct="1"/>
              <a:t>5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黑体" pitchFamily="2" charset="-122"/>
                <a:ea typeface="黑体" pitchFamily="2" charset="-122"/>
              </a:rPr>
              <a:t>什么用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Google Test</a:t>
            </a:r>
            <a:endParaRPr lang="zh-CN" altLang="en-US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lnSpc>
                <a:spcPct val="95000"/>
              </a:lnSpc>
              <a:buFont typeface="Wingdings" pitchFamily="2" charset="2"/>
              <a:buChar char="o"/>
            </a:pPr>
            <a:r>
              <a:rPr lang="zh-CN" altLang="en-US" sz="3400" b="1" dirty="0">
                <a:cs typeface="+mn-cs"/>
              </a:rPr>
              <a:t>可移植性</a:t>
            </a:r>
            <a:endParaRPr lang="en-US" altLang="zh-CN" sz="3400" b="1" dirty="0">
              <a:cs typeface="+mn-cs"/>
            </a:endParaRPr>
          </a:p>
          <a:p>
            <a:pPr marL="469900" lvl="1" indent="-469900" eaLnBrk="1" hangingPunct="1">
              <a:lnSpc>
                <a:spcPct val="95000"/>
              </a:lnSpc>
              <a:buFont typeface="Wingdings" pitchFamily="2" charset="2"/>
              <a:buChar char="o"/>
            </a:pPr>
            <a:r>
              <a:rPr lang="zh-CN" altLang="en-US" sz="3400" b="1" dirty="0">
                <a:cs typeface="+mn-cs"/>
              </a:rPr>
              <a:t>易学易用</a:t>
            </a:r>
          </a:p>
          <a:p>
            <a:pPr marL="469900" lvl="1" indent="-469900" eaLnBrk="1" hangingPunct="1">
              <a:lnSpc>
                <a:spcPct val="95000"/>
              </a:lnSpc>
              <a:buFont typeface="Wingdings" pitchFamily="2" charset="2"/>
              <a:buChar char="o"/>
            </a:pPr>
            <a:r>
              <a:rPr lang="zh-CN" altLang="en-US" sz="3400" b="1" dirty="0">
                <a:cs typeface="+mn-cs"/>
              </a:rPr>
              <a:t>功能丰富</a:t>
            </a:r>
          </a:p>
          <a:p>
            <a:pPr lvl="1" eaLnBrk="1" hangingPunct="1">
              <a:lnSpc>
                <a:spcPct val="95000"/>
              </a:lnSpc>
              <a:buSzPct val="80000"/>
            </a:pPr>
            <a:r>
              <a:rPr lang="zh-CN" altLang="en-US" b="1" dirty="0"/>
              <a:t>在</a:t>
            </a:r>
            <a:r>
              <a:rPr lang="en-US" altLang="zh-CN" b="1" dirty="0"/>
              <a:t>assertion</a:t>
            </a:r>
            <a:r>
              <a:rPr lang="zh-CN" altLang="en-US" b="1" dirty="0"/>
              <a:t>上用</a:t>
            </a:r>
            <a:r>
              <a:rPr lang="en-US" altLang="zh-CN" b="1" dirty="0"/>
              <a:t> &lt;&lt; </a:t>
            </a:r>
            <a:r>
              <a:rPr lang="zh-CN" altLang="en-US" b="1" dirty="0"/>
              <a:t>加调试信息</a:t>
            </a:r>
          </a:p>
          <a:p>
            <a:pPr lvl="1" eaLnBrk="1" hangingPunct="1">
              <a:lnSpc>
                <a:spcPct val="95000"/>
              </a:lnSpc>
              <a:buSzPct val="80000"/>
            </a:pPr>
            <a:r>
              <a:rPr lang="zh-CN" altLang="en-US" b="1" dirty="0"/>
              <a:t>死亡测试 </a:t>
            </a:r>
            <a:r>
              <a:rPr lang="en-US" altLang="zh-CN" b="1" dirty="0"/>
              <a:t>(Death Tests)</a:t>
            </a:r>
          </a:p>
          <a:p>
            <a:pPr lvl="1" eaLnBrk="1" hangingPunct="1">
              <a:lnSpc>
                <a:spcPct val="95000"/>
              </a:lnSpc>
              <a:buSzPct val="80000"/>
            </a:pPr>
            <a:r>
              <a:rPr lang="zh-CN" altLang="en-US" b="1" dirty="0"/>
              <a:t>用户定义的 </a:t>
            </a:r>
            <a:r>
              <a:rPr lang="en-US" altLang="zh-CN" b="1" dirty="0"/>
              <a:t>predicate assertions</a:t>
            </a:r>
          </a:p>
          <a:p>
            <a:pPr lvl="1" eaLnBrk="1" hangingPunct="1">
              <a:lnSpc>
                <a:spcPct val="95000"/>
              </a:lnSpc>
              <a:buSzPct val="80000"/>
            </a:pPr>
            <a:r>
              <a:rPr lang="zh-CN" altLang="en-US" b="1" dirty="0"/>
              <a:t>值</a:t>
            </a:r>
            <a:r>
              <a:rPr lang="en-US" altLang="zh-CN" b="1" dirty="0"/>
              <a:t>/</a:t>
            </a:r>
            <a:r>
              <a:rPr lang="zh-CN" altLang="en-US" b="1" dirty="0"/>
              <a:t>类型 参数化测试</a:t>
            </a:r>
            <a:endParaRPr lang="en-US" altLang="zh-CN" b="1" dirty="0"/>
          </a:p>
          <a:p>
            <a:pPr lvl="1" eaLnBrk="1" hangingPunct="1">
              <a:lnSpc>
                <a:spcPct val="95000"/>
              </a:lnSpc>
              <a:buSzPct val="80000"/>
            </a:pPr>
            <a:r>
              <a:rPr lang="en-US" altLang="zh-CN" b="1" dirty="0"/>
              <a:t>Test event listener API (</a:t>
            </a:r>
            <a:r>
              <a:rPr lang="zh-CN" altLang="en-US" b="1" dirty="0"/>
              <a:t>用户定义 </a:t>
            </a:r>
            <a:r>
              <a:rPr lang="en-US" altLang="zh-CN" b="1" dirty="0"/>
              <a:t>plug-ins)</a:t>
            </a:r>
          </a:p>
          <a:p>
            <a:pPr lvl="1" eaLnBrk="1" hangingPunct="1">
              <a:lnSpc>
                <a:spcPct val="95000"/>
              </a:lnSpc>
              <a:buSzPct val="80000"/>
            </a:pPr>
            <a:r>
              <a:rPr lang="zh-CN" altLang="en-US" b="1" dirty="0"/>
              <a:t>测试过滤</a:t>
            </a:r>
          </a:p>
          <a:p>
            <a:pPr lvl="1" eaLnBrk="1" hangingPunct="1">
              <a:lnSpc>
                <a:spcPct val="95000"/>
              </a:lnSpc>
              <a:buSzPct val="80000"/>
            </a:pPr>
            <a:r>
              <a:rPr lang="zh-CN" altLang="en-US" b="1" dirty="0"/>
              <a:t>乱序测试</a:t>
            </a:r>
          </a:p>
          <a:p>
            <a:pPr marL="469900" lvl="1" indent="-469900" eaLnBrk="1" hangingPunct="1">
              <a:lnSpc>
                <a:spcPct val="95000"/>
              </a:lnSpc>
              <a:buFont typeface="Wingdings" pitchFamily="2" charset="2"/>
              <a:buChar char="o"/>
            </a:pPr>
            <a:r>
              <a:rPr lang="zh-CN" altLang="en-US" sz="3400" b="1" dirty="0">
                <a:cs typeface="+mn-cs"/>
              </a:rPr>
              <a:t>活跃支持</a:t>
            </a:r>
          </a:p>
        </p:txBody>
      </p:sp>
    </p:spTree>
    <p:extLst>
      <p:ext uri="{BB962C8B-B14F-4D97-AF65-F5344CB8AC3E}">
        <p14:creationId xmlns:p14="http://schemas.microsoft.com/office/powerpoint/2010/main" val="23714263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谢 谢</a:t>
            </a:r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课时</a:t>
            </a:r>
            <a:r>
              <a:rPr lang="en-US" altLang="zh-CN" dirty="0"/>
              <a:t>1</a:t>
            </a:r>
            <a:r>
              <a:rPr lang="zh-CN" altLang="en-US" dirty="0"/>
              <a:t>在</a:t>
            </a:r>
            <a:r>
              <a:rPr lang="en-US" altLang="zh-CN" dirty="0" err="1"/>
              <a:t>VisualStudio</a:t>
            </a:r>
            <a:r>
              <a:rPr lang="zh-CN" altLang="en-US" dirty="0"/>
              <a:t>中编译并运用</a:t>
            </a:r>
            <a:r>
              <a:rPr lang="en-US" altLang="zh-CN" dirty="0"/>
              <a:t>GoogleTest13:51</a:t>
            </a:r>
          </a:p>
          <a:p>
            <a:r>
              <a:rPr lang="zh-CN" altLang="en-US" dirty="0"/>
              <a:t>课时</a:t>
            </a:r>
            <a:r>
              <a:rPr lang="en-US" altLang="zh-CN" dirty="0"/>
              <a:t>2</a:t>
            </a:r>
            <a:r>
              <a:rPr lang="zh-CN" altLang="en-US" dirty="0"/>
              <a:t>常用</a:t>
            </a:r>
            <a:r>
              <a:rPr lang="en-US" altLang="zh-CN" dirty="0" err="1"/>
              <a:t>GoogleTest</a:t>
            </a:r>
            <a:r>
              <a:rPr lang="zh-CN" altLang="en-US" dirty="0"/>
              <a:t>宏</a:t>
            </a:r>
            <a:r>
              <a:rPr lang="en-US" altLang="zh-CN" dirty="0"/>
              <a:t>07:46</a:t>
            </a:r>
          </a:p>
          <a:p>
            <a:r>
              <a:rPr lang="zh-CN" altLang="en-US" dirty="0"/>
              <a:t>课时</a:t>
            </a:r>
            <a:r>
              <a:rPr lang="en-US" altLang="zh-CN" dirty="0"/>
              <a:t>3</a:t>
            </a:r>
            <a:r>
              <a:rPr lang="zh-CN" altLang="en-US" dirty="0"/>
              <a:t>测试装置类</a:t>
            </a:r>
          </a:p>
          <a:p>
            <a:endParaRPr lang="zh-CN" altLang="en-US" dirty="0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751A7999-2362-416D-A2DB-5CD8DDE02E12}" type="slidenum">
              <a:rPr lang="en-US" altLang="zh-CN" smtClean="0"/>
              <a:pPr eaLnBrk="1" hangingPunct="1"/>
              <a:t>6</a:t>
            </a:fld>
            <a:endParaRPr lang="en-US" altLang="zh-CN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65104"/>
            <a:ext cx="17621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498</TotalTime>
  <Words>171</Words>
  <Application>Microsoft Office PowerPoint</Application>
  <PresentationFormat>全屏显示(4:3)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Profile</vt:lpstr>
      <vt:lpstr>软件测试实用教程 ——方法与实践</vt:lpstr>
      <vt:lpstr>第7章  单元测试</vt:lpstr>
      <vt:lpstr>Google Test</vt:lpstr>
      <vt:lpstr>Google C++测试框架(Google Test)</vt:lpstr>
      <vt:lpstr>什么用Google Test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65</cp:revision>
  <dcterms:created xsi:type="dcterms:W3CDTF">2008-07-27T05:17:11Z</dcterms:created>
  <dcterms:modified xsi:type="dcterms:W3CDTF">2017-11-17T03:29:23Z</dcterms:modified>
</cp:coreProperties>
</file>