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3"/>
  </p:notesMasterIdLst>
  <p:handoutMasterIdLst>
    <p:handoutMasterId r:id="rId64"/>
  </p:handoutMasterIdLst>
  <p:sldIdLst>
    <p:sldId id="256" r:id="rId2"/>
    <p:sldId id="257" r:id="rId3"/>
    <p:sldId id="285" r:id="rId4"/>
    <p:sldId id="258" r:id="rId5"/>
    <p:sldId id="317" r:id="rId6"/>
    <p:sldId id="260" r:id="rId7"/>
    <p:sldId id="263" r:id="rId8"/>
    <p:sldId id="318" r:id="rId9"/>
    <p:sldId id="329" r:id="rId10"/>
    <p:sldId id="330" r:id="rId11"/>
    <p:sldId id="331" r:id="rId12"/>
    <p:sldId id="291" r:id="rId13"/>
    <p:sldId id="332" r:id="rId14"/>
    <p:sldId id="333" r:id="rId15"/>
    <p:sldId id="334" r:id="rId16"/>
    <p:sldId id="345" r:id="rId17"/>
    <p:sldId id="347" r:id="rId18"/>
    <p:sldId id="344" r:id="rId19"/>
    <p:sldId id="346" r:id="rId20"/>
    <p:sldId id="343" r:id="rId21"/>
    <p:sldId id="348" r:id="rId22"/>
    <p:sldId id="319" r:id="rId23"/>
    <p:sldId id="349" r:id="rId24"/>
    <p:sldId id="350" r:id="rId25"/>
    <p:sldId id="351" r:id="rId26"/>
    <p:sldId id="352" r:id="rId27"/>
    <p:sldId id="353" r:id="rId28"/>
    <p:sldId id="354" r:id="rId29"/>
    <p:sldId id="355" r:id="rId30"/>
    <p:sldId id="265" r:id="rId31"/>
    <p:sldId id="268" r:id="rId32"/>
    <p:sldId id="269" r:id="rId33"/>
    <p:sldId id="356" r:id="rId34"/>
    <p:sldId id="335" r:id="rId35"/>
    <p:sldId id="336" r:id="rId36"/>
    <p:sldId id="337" r:id="rId37"/>
    <p:sldId id="359" r:id="rId38"/>
    <p:sldId id="270" r:id="rId39"/>
    <p:sldId id="358" r:id="rId40"/>
    <p:sldId id="360" r:id="rId41"/>
    <p:sldId id="362" r:id="rId42"/>
    <p:sldId id="271" r:id="rId43"/>
    <p:sldId id="272" r:id="rId44"/>
    <p:sldId id="366" r:id="rId45"/>
    <p:sldId id="363" r:id="rId46"/>
    <p:sldId id="364" r:id="rId47"/>
    <p:sldId id="365" r:id="rId48"/>
    <p:sldId id="273" r:id="rId49"/>
    <p:sldId id="367" r:id="rId50"/>
    <p:sldId id="276" r:id="rId51"/>
    <p:sldId id="368" r:id="rId52"/>
    <p:sldId id="278" r:id="rId53"/>
    <p:sldId id="279" r:id="rId54"/>
    <p:sldId id="369" r:id="rId55"/>
    <p:sldId id="280" r:id="rId56"/>
    <p:sldId id="338" r:id="rId57"/>
    <p:sldId id="370" r:id="rId58"/>
    <p:sldId id="371" r:id="rId59"/>
    <p:sldId id="340" r:id="rId60"/>
    <p:sldId id="341" r:id="rId61"/>
    <p:sldId id="316"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450"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E59BBBD-4CAB-4B52-9292-A84DAE21EF5E}" type="slidenum">
              <a:rPr lang="en-US" altLang="zh-CN"/>
              <a:pPr>
                <a:defRPr/>
              </a:pPr>
              <a:t>‹#›</a:t>
            </a:fld>
            <a:endParaRPr lang="en-US" altLang="zh-CN"/>
          </a:p>
        </p:txBody>
      </p:sp>
    </p:spTree>
    <p:extLst>
      <p:ext uri="{BB962C8B-B14F-4D97-AF65-F5344CB8AC3E}">
        <p14:creationId xmlns:p14="http://schemas.microsoft.com/office/powerpoint/2010/main" val="76174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534B41A-998B-4E2A-AD46-243E9EF0BC00}" type="slidenum">
              <a:rPr lang="en-US" altLang="zh-CN"/>
              <a:pPr>
                <a:defRPr/>
              </a:pPr>
              <a:t>‹#›</a:t>
            </a:fld>
            <a:endParaRPr lang="en-US" altLang="zh-CN"/>
          </a:p>
        </p:txBody>
      </p:sp>
    </p:spTree>
    <p:extLst>
      <p:ext uri="{BB962C8B-B14F-4D97-AF65-F5344CB8AC3E}">
        <p14:creationId xmlns:p14="http://schemas.microsoft.com/office/powerpoint/2010/main" val="2521378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303DE76-FD50-4419-B03E-9713B1927BF3}" type="slidenum">
              <a:rPr lang="en-US" altLang="zh-CN"/>
              <a:pPr>
                <a:defRPr/>
              </a:pPr>
              <a:t>‹#›</a:t>
            </a:fld>
            <a:endParaRPr lang="en-US" altLang="zh-CN"/>
          </a:p>
        </p:txBody>
      </p:sp>
    </p:spTree>
    <p:extLst>
      <p:ext uri="{BB962C8B-B14F-4D97-AF65-F5344CB8AC3E}">
        <p14:creationId xmlns:p14="http://schemas.microsoft.com/office/powerpoint/2010/main" val="276679361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04E8A39-37DF-4787-8779-7F11EE9E834B}" type="slidenum">
              <a:rPr lang="en-US" altLang="zh-CN"/>
              <a:pPr>
                <a:defRPr/>
              </a:pPr>
              <a:t>‹#›</a:t>
            </a:fld>
            <a:endParaRPr lang="en-US" altLang="zh-CN"/>
          </a:p>
        </p:txBody>
      </p:sp>
    </p:spTree>
    <p:extLst>
      <p:ext uri="{BB962C8B-B14F-4D97-AF65-F5344CB8AC3E}">
        <p14:creationId xmlns:p14="http://schemas.microsoft.com/office/powerpoint/2010/main" val="234512729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9024EFD-CB71-4EFB-9C84-4284BB5179DB}" type="slidenum">
              <a:rPr lang="en-US" altLang="zh-CN"/>
              <a:pPr>
                <a:defRPr/>
              </a:pPr>
              <a:t>‹#›</a:t>
            </a:fld>
            <a:endParaRPr lang="en-US" altLang="zh-CN"/>
          </a:p>
        </p:txBody>
      </p:sp>
    </p:spTree>
    <p:extLst>
      <p:ext uri="{BB962C8B-B14F-4D97-AF65-F5344CB8AC3E}">
        <p14:creationId xmlns:p14="http://schemas.microsoft.com/office/powerpoint/2010/main" val="5305425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59C8D-1D1C-49AB-9D58-268DCB4E3780}" type="slidenum">
              <a:rPr lang="en-US" altLang="zh-CN"/>
              <a:pPr>
                <a:defRPr/>
              </a:pPr>
              <a:t>‹#›</a:t>
            </a:fld>
            <a:endParaRPr lang="en-US" altLang="zh-CN"/>
          </a:p>
        </p:txBody>
      </p:sp>
    </p:spTree>
    <p:extLst>
      <p:ext uri="{BB962C8B-B14F-4D97-AF65-F5344CB8AC3E}">
        <p14:creationId xmlns:p14="http://schemas.microsoft.com/office/powerpoint/2010/main" val="419815302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699F9-95DB-4A27-9079-A722BD4F6D9E}" type="slidenum">
              <a:rPr lang="en-US" altLang="zh-CN"/>
              <a:pPr>
                <a:defRPr/>
              </a:pPr>
              <a:t>‹#›</a:t>
            </a:fld>
            <a:endParaRPr lang="en-US" altLang="zh-CN"/>
          </a:p>
        </p:txBody>
      </p:sp>
    </p:spTree>
    <p:extLst>
      <p:ext uri="{BB962C8B-B14F-4D97-AF65-F5344CB8AC3E}">
        <p14:creationId xmlns:p14="http://schemas.microsoft.com/office/powerpoint/2010/main" val="387607502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C13C593-C7A8-40B1-8246-EA0958679B0B}" type="slidenum">
              <a:rPr lang="en-US" altLang="zh-CN"/>
              <a:pPr>
                <a:defRPr/>
              </a:pPr>
              <a:t>‹#›</a:t>
            </a:fld>
            <a:endParaRPr lang="en-US" altLang="zh-CN"/>
          </a:p>
        </p:txBody>
      </p:sp>
    </p:spTree>
    <p:extLst>
      <p:ext uri="{BB962C8B-B14F-4D97-AF65-F5344CB8AC3E}">
        <p14:creationId xmlns:p14="http://schemas.microsoft.com/office/powerpoint/2010/main" val="197824316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84155B-6001-437D-9B9F-963D94ABC842}" type="slidenum">
              <a:rPr lang="en-US" altLang="zh-CN"/>
              <a:pPr>
                <a:defRPr/>
              </a:pPr>
              <a:t>‹#›</a:t>
            </a:fld>
            <a:endParaRPr lang="en-US" altLang="zh-CN"/>
          </a:p>
        </p:txBody>
      </p:sp>
    </p:spTree>
    <p:extLst>
      <p:ext uri="{BB962C8B-B14F-4D97-AF65-F5344CB8AC3E}">
        <p14:creationId xmlns:p14="http://schemas.microsoft.com/office/powerpoint/2010/main" val="106013809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817133C-9E25-473E-8B28-A39626DC5995}" type="slidenum">
              <a:rPr lang="en-US" altLang="zh-CN"/>
              <a:pPr>
                <a:defRPr/>
              </a:pPr>
              <a:t>‹#›</a:t>
            </a:fld>
            <a:endParaRPr lang="en-US" altLang="zh-CN"/>
          </a:p>
        </p:txBody>
      </p:sp>
    </p:spTree>
    <p:extLst>
      <p:ext uri="{BB962C8B-B14F-4D97-AF65-F5344CB8AC3E}">
        <p14:creationId xmlns:p14="http://schemas.microsoft.com/office/powerpoint/2010/main" val="78756402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F28C19F-BD23-4249-A81B-C399263D19C1}" type="slidenum">
              <a:rPr lang="en-US" altLang="zh-CN"/>
              <a:pPr>
                <a:defRPr/>
              </a:pPr>
              <a:t>‹#›</a:t>
            </a:fld>
            <a:endParaRPr lang="en-US" altLang="zh-CN"/>
          </a:p>
        </p:txBody>
      </p:sp>
    </p:spTree>
    <p:extLst>
      <p:ext uri="{BB962C8B-B14F-4D97-AF65-F5344CB8AC3E}">
        <p14:creationId xmlns:p14="http://schemas.microsoft.com/office/powerpoint/2010/main" val="337391583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47309BB-DE07-4C8B-90B4-915146C2D786}" type="slidenum">
              <a:rPr lang="en-US" altLang="zh-CN"/>
              <a:pPr>
                <a:defRPr/>
              </a:pPr>
              <a:t>‹#›</a:t>
            </a:fld>
            <a:endParaRPr lang="en-US" altLang="zh-CN"/>
          </a:p>
        </p:txBody>
      </p:sp>
    </p:spTree>
    <p:extLst>
      <p:ext uri="{BB962C8B-B14F-4D97-AF65-F5344CB8AC3E}">
        <p14:creationId xmlns:p14="http://schemas.microsoft.com/office/powerpoint/2010/main" val="24371027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9D68C20-66AA-4A27-99AC-6ABEB64D454A}" type="slidenum">
              <a:rPr lang="en-US" altLang="zh-CN"/>
              <a:pPr>
                <a:defRPr/>
              </a:pPr>
              <a:t>‹#›</a:t>
            </a:fld>
            <a:endParaRPr lang="en-US" altLang="zh-CN"/>
          </a:p>
        </p:txBody>
      </p:sp>
    </p:spTree>
    <p:extLst>
      <p:ext uri="{BB962C8B-B14F-4D97-AF65-F5344CB8AC3E}">
        <p14:creationId xmlns:p14="http://schemas.microsoft.com/office/powerpoint/2010/main" val="204230776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F9E8EF6-82A9-4AA5-B049-55C396BFC317}" type="slidenum">
              <a:rPr lang="en-US" altLang="zh-CN"/>
              <a:pPr>
                <a:defRPr/>
              </a:pPr>
              <a:t>‹#›</a:t>
            </a:fld>
            <a:endParaRPr lang="en-US" altLang="zh-CN"/>
          </a:p>
        </p:txBody>
      </p:sp>
    </p:spTree>
    <p:extLst>
      <p:ext uri="{BB962C8B-B14F-4D97-AF65-F5344CB8AC3E}">
        <p14:creationId xmlns:p14="http://schemas.microsoft.com/office/powerpoint/2010/main" val="31061080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3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33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9C24347-E065-4312-870C-19DB1047A0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EF5FDEE-916F-40AA-AD2D-D06219F848C1}"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57733D-630A-4A8A-9860-0D803849E839}"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p>
          <a:p>
            <a:pPr lvl="1">
              <a:defRPr/>
            </a:pPr>
            <a:r>
              <a:rPr lang="zh-CN" sz="2200" b="1" dirty="0" smtClean="0">
                <a:cs typeface="+mn-cs"/>
              </a:rPr>
              <a:t>是否存在被零除的风险；</a:t>
            </a:r>
          </a:p>
          <a:p>
            <a:pPr lvl="1">
              <a:defRPr/>
            </a:pPr>
            <a:r>
              <a:rPr lang="zh-CN" sz="2200" b="1" dirty="0" smtClean="0">
                <a:cs typeface="+mn-cs"/>
              </a:rPr>
              <a:t>是否不满足运算精度要求；</a:t>
            </a:r>
          </a:p>
          <a:p>
            <a:pPr lvl="1">
              <a:defRPr/>
            </a:pPr>
            <a:r>
              <a:rPr lang="zh-CN" sz="2200" b="1" dirty="0" smtClean="0">
                <a:cs typeface="+mn-cs"/>
              </a:rPr>
              <a:t>变量初值是否正确；</a:t>
            </a:r>
          </a:p>
          <a:p>
            <a:pPr lvl="1">
              <a:defRPr/>
            </a:pPr>
            <a:r>
              <a:rPr lang="zh-CN" sz="2200" b="1" dirty="0" smtClean="0">
                <a:cs typeface="+mn-cs"/>
              </a:rPr>
              <a:t>是否存在错误的逻辑运算符或优先次序；</a:t>
            </a:r>
          </a:p>
          <a:p>
            <a:pPr lvl="1">
              <a:defRPr/>
            </a:pPr>
            <a:r>
              <a:rPr lang="zh-CN" sz="2200" b="1" dirty="0" smtClean="0">
                <a:cs typeface="+mn-cs"/>
              </a:rPr>
              <a:t>关系表达式中是否存在错误的变量和比较符；</a:t>
            </a:r>
          </a:p>
          <a:p>
            <a:pPr lvl="1">
              <a:defRPr/>
            </a:pPr>
            <a:r>
              <a:rPr lang="zh-CN" sz="2200" b="1" dirty="0" smtClean="0">
                <a:cs typeface="+mn-cs"/>
              </a:rPr>
              <a:t>是否存在不可能的循环终止条件，导致死循环；</a:t>
            </a: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en-US" altLang="zh-CN" sz="2200" b="1" dirty="0" smtClean="0">
              <a:cs typeface="+mn-cs"/>
            </a:endParaRPr>
          </a:p>
          <a:p>
            <a:pPr marL="471487" lvl="1" indent="0">
              <a:buNone/>
              <a:defRPr/>
            </a:pPr>
            <a:r>
              <a:rPr lang="zh-CN" altLang="en-US" b="1" dirty="0">
                <a:solidFill>
                  <a:srgbClr val="FF0000"/>
                </a:solidFill>
              </a:rPr>
              <a:t>注：主要关注程序的逻辑分支问题。</a:t>
            </a:r>
          </a:p>
          <a:p>
            <a:pPr lvl="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8FB6B6-CDB3-454D-BF22-9D5FD5777662}"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3316" name="Rectangle 3"/>
          <p:cNvSpPr>
            <a:spLocks noGrp="1" noChangeArrowheads="1"/>
          </p:cNvSpPr>
          <p:nvPr>
            <p:ph type="body" idx="1"/>
          </p:nvPr>
        </p:nvSpPr>
        <p:spPr>
          <a:xfrm>
            <a:off x="566738"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p>
          <a:p>
            <a:pPr lvl="1"/>
            <a:r>
              <a:rPr lang="zh-CN" sz="2400" b="1" dirty="0" smtClean="0"/>
              <a:t>错误提示是否信息不足，导致无法定位发现的缺陷；</a:t>
            </a:r>
          </a:p>
          <a:p>
            <a:pPr lvl="1"/>
            <a:r>
              <a:rPr lang="zh-CN" sz="2400" b="1" dirty="0" smtClean="0"/>
              <a:t>显示的错误是否与实际遇到的缺陷不符合；</a:t>
            </a:r>
          </a:p>
          <a:p>
            <a:pPr lvl="1"/>
            <a:r>
              <a:rPr lang="zh-CN" sz="2400" b="1" dirty="0" smtClean="0"/>
              <a:t>是否存在不当的异常处理；</a:t>
            </a:r>
          </a:p>
          <a:p>
            <a:pPr lvl="1"/>
            <a:r>
              <a:rPr lang="zh-CN" sz="2400" b="1" dirty="0" smtClean="0"/>
              <a:t>是否存在无法按预先自定义的出错处理方式来处理的情况</a:t>
            </a:r>
            <a:endParaRPr lang="en-US" altLang="zh-CN" sz="2400" b="1" dirty="0" smtClean="0"/>
          </a:p>
          <a:p>
            <a:pPr marL="471487" lvl="1" indent="0">
              <a:buNone/>
            </a:pPr>
            <a:r>
              <a:rPr lang="zh-CN" altLang="en-US" b="1" dirty="0">
                <a:solidFill>
                  <a:srgbClr val="FF0000"/>
                </a:solidFill>
              </a:rPr>
              <a:t>注：主要关注程序的逻辑分支问题。</a:t>
            </a:r>
          </a:p>
          <a:p>
            <a:pPr marL="471487"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41DD6BE-5AC1-4DB3-A1C0-A46C853216E8}"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4340" name="Rectangle 3"/>
          <p:cNvSpPr>
            <a:spLocks noGrp="1" noChangeArrowheads="1"/>
          </p:cNvSpPr>
          <p:nvPr>
            <p:ph type="body" idx="1"/>
          </p:nvPr>
        </p:nvSpPr>
        <p:spPr/>
        <p:txBody>
          <a:bodyPr/>
          <a:lstStyle/>
          <a:p>
            <a:pPr eaLnBrk="1" hangingPunct="1"/>
            <a:r>
              <a:rPr lang="zh-CN" altLang="en-US" sz="3400" b="1" smtClean="0"/>
              <a:t>驱动模块</a:t>
            </a:r>
            <a:r>
              <a:rPr lang="en-US" altLang="en-US" sz="3400" b="1" smtClean="0"/>
              <a:t>(Driver)</a:t>
            </a:r>
            <a:r>
              <a:rPr lang="zh-CN" altLang="en-US" sz="3400" b="1" smtClean="0"/>
              <a:t>是模拟被测单元的上级模块，用于接收测试数据、启动被测模块和输出结果</a:t>
            </a:r>
            <a:endParaRPr lang="en-US" altLang="zh-CN" sz="3400" b="1" smtClean="0"/>
          </a:p>
          <a:p>
            <a:pPr eaLnBrk="1" hangingPunct="1"/>
            <a:r>
              <a:rPr lang="zh-CN" altLang="en-US" sz="3400" b="1" smtClean="0"/>
              <a:t>桩模块</a:t>
            </a:r>
            <a:r>
              <a:rPr lang="en-US" altLang="en-US" sz="3400" b="1" smtClean="0"/>
              <a:t>(Stub)</a:t>
            </a:r>
            <a:r>
              <a:rPr lang="zh-CN" altLang="en-US" sz="3400" b="1" smtClean="0"/>
              <a:t>是模拟被测单元所调用的模块。有时，需要使用子模块的接口，才能做少量数据操作，并验证和打印入口处的信息，然后返回。桩模块不包含原模块的所有细节</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4529CE-7313-42F2-ACC8-DC7EF117EFCD}"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371AB0-C40A-4B6A-9B65-00AE7A827B82}"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6388" name="Rectangle 3"/>
          <p:cNvSpPr>
            <a:spLocks noGrp="1" noChangeArrowheads="1"/>
          </p:cNvSpPr>
          <p:nvPr>
            <p:ph type="body" idx="1"/>
          </p:nvPr>
        </p:nvSpPr>
        <p:spPr/>
        <p:txBody>
          <a:bodyPr/>
          <a:lstStyle/>
          <a:p>
            <a:pPr eaLnBrk="1" hangingPunct="1"/>
            <a:r>
              <a:rPr lang="zh-CN" altLang="en-US" sz="3400" b="1" dirty="0" smtClean="0"/>
              <a:t>适用条件</a:t>
            </a:r>
            <a:endParaRPr lang="en-US" altLang="zh-CN" sz="3400" b="1" dirty="0" smtClean="0"/>
          </a:p>
          <a:p>
            <a:pPr eaLnBrk="1" hangingPunct="1"/>
            <a:r>
              <a:rPr lang="zh-CN" altLang="en-US" sz="3400" b="1" dirty="0" smtClean="0"/>
              <a:t>若被测单元所调用模块较简单</a:t>
            </a:r>
            <a:endParaRPr lang="en-US" altLang="zh-CN" sz="3400" b="1" dirty="0" smtClean="0"/>
          </a:p>
          <a:p>
            <a:pPr lvl="1" eaLnBrk="1" hangingPunct="1"/>
            <a:r>
              <a:rPr lang="zh-CN" altLang="en-US" b="1" dirty="0" smtClean="0"/>
              <a:t>代码段很短</a:t>
            </a:r>
            <a:endParaRPr lang="en-US" altLang="zh-CN" b="1" dirty="0" smtClean="0"/>
          </a:p>
          <a:p>
            <a:pPr lvl="1" eaLnBrk="1" hangingPunct="1"/>
            <a:r>
              <a:rPr lang="zh-CN" altLang="en-US" b="1" dirty="0" smtClean="0"/>
              <a:t>代码结构简单</a:t>
            </a:r>
            <a:endParaRPr lang="en-US" altLang="zh-CN" b="1" dirty="0" smtClean="0"/>
          </a:p>
          <a:p>
            <a:pPr lvl="1" eaLnBrk="1" hangingPunct="1"/>
            <a:r>
              <a:rPr lang="zh-CN" altLang="en-US" b="1" dirty="0" smtClean="0"/>
              <a:t>无复杂的循环和逻辑判断</a:t>
            </a:r>
            <a:endParaRPr lang="en-US" altLang="zh-CN" b="1" dirty="0" smtClean="0"/>
          </a:p>
          <a:p>
            <a:pPr lvl="1" eaLnBrk="1" hangingPunct="1"/>
            <a:r>
              <a:rPr lang="zh-CN" altLang="en-US" b="1" dirty="0" smtClean="0"/>
              <a:t>不涉及复杂的动态内存分配和释放</a:t>
            </a:r>
            <a:endParaRPr lang="en-US" altLang="zh-CN" b="1" dirty="0" smtClean="0"/>
          </a:p>
          <a:p>
            <a:pPr lvl="1" eaLnBrk="1" hangingPunct="1"/>
            <a:r>
              <a:rPr lang="zh-CN" altLang="en-US" b="1" dirty="0" smtClean="0"/>
              <a:t>无大量非结构化设计</a:t>
            </a:r>
            <a:endParaRPr lang="en-US" altLang="zh-CN" b="1" dirty="0" smtClean="0"/>
          </a:p>
          <a:p>
            <a:pPr eaLnBrk="1" hangingPunct="1"/>
            <a:r>
              <a:rPr lang="zh-CN" altLang="en-US" sz="3400" b="1" dirty="0" smtClean="0"/>
              <a:t>不需要专门设计桩模块，直接与被测单元放在一起执行测试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991D7C-088F-44D8-A2F0-E7BF84B7EA88}"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9A14C8-F158-4059-9363-F4001B9CCB65}"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8436" name="Rectangle 3"/>
          <p:cNvSpPr>
            <a:spLocks noGrp="1" noChangeArrowheads="1"/>
          </p:cNvSpPr>
          <p:nvPr>
            <p:ph type="body" idx="1"/>
          </p:nvPr>
        </p:nvSpPr>
        <p:spPr/>
        <p:txBody>
          <a:bodyPr/>
          <a:lstStyle/>
          <a:p>
            <a:pPr eaLnBrk="1" hangingPunct="1"/>
            <a:r>
              <a:rPr lang="zh-CN" altLang="en-US" sz="3400" b="1" dirty="0" smtClean="0"/>
              <a:t>一般设计原则</a:t>
            </a:r>
            <a:endParaRPr lang="en-US" altLang="zh-CN" sz="3400" b="1" dirty="0" smtClean="0"/>
          </a:p>
          <a:p>
            <a:pPr lvl="1"/>
            <a:r>
              <a:rPr lang="zh-CN" altLang="en-US" b="1" dirty="0" smtClean="0"/>
              <a:t>应考虑到测试结论的有效性决定于单元测试环境下模拟目标环境</a:t>
            </a:r>
            <a:r>
              <a:rPr lang="en-US" altLang="en-US" b="1" dirty="0" smtClean="0"/>
              <a:t>(</a:t>
            </a:r>
            <a:r>
              <a:rPr lang="zh-CN" altLang="en-US" b="1" dirty="0" smtClean="0"/>
              <a:t>程序</a:t>
            </a:r>
            <a:r>
              <a:rPr lang="en-US" altLang="en-US" b="1" dirty="0" smtClean="0"/>
              <a:t>)</a:t>
            </a:r>
            <a:r>
              <a:rPr lang="zh-CN" altLang="en-US" b="1" dirty="0" smtClean="0"/>
              <a:t>执行的精确度，即应能考虑到</a:t>
            </a:r>
            <a:r>
              <a:rPr lang="zh-CN" altLang="en-US" b="1" dirty="0" smtClean="0">
                <a:solidFill>
                  <a:srgbClr val="FF0000"/>
                </a:solidFill>
              </a:rPr>
              <a:t>测试用例执行所应满足的所有环境因素</a:t>
            </a:r>
            <a:r>
              <a:rPr lang="en-US" altLang="en-US" b="1" dirty="0" smtClean="0"/>
              <a:t>(</a:t>
            </a:r>
            <a:r>
              <a:rPr lang="zh-CN" altLang="en-US" b="1" dirty="0" smtClean="0"/>
              <a:t>前置条件、后置条件等</a:t>
            </a:r>
            <a:r>
              <a:rPr lang="en-US" altLang="en-US" b="1" dirty="0" smtClean="0"/>
              <a:t>)</a:t>
            </a:r>
            <a:endParaRPr lang="zh-CN" altLang="en-US" b="1" dirty="0" smtClean="0"/>
          </a:p>
          <a:p>
            <a:pPr lvl="1"/>
            <a:r>
              <a:rPr lang="zh-CN" altLang="en-US" b="1" dirty="0" smtClean="0"/>
              <a:t>应充分考虑到测试过程的迭代性，使驱动模块和桩模块在回归测试中</a:t>
            </a:r>
            <a:r>
              <a:rPr lang="zh-CN" altLang="en-US" b="1" dirty="0" smtClean="0">
                <a:solidFill>
                  <a:srgbClr val="FF0000"/>
                </a:solidFill>
              </a:rPr>
              <a:t>尽量能不经修改直接使用，提高重用性，进而提高回归测试效率</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A0FFB0-14EB-4FEE-9B40-672F3281CD19}" type="slidenum">
              <a:rPr lang="en-US" altLang="zh-CN" smtClean="0"/>
              <a:pPr eaLnBrk="1" hangingPunct="1"/>
              <a:t>17</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9460" name="Rectangle 3"/>
          <p:cNvSpPr>
            <a:spLocks noGrp="1" noChangeArrowheads="1"/>
          </p:cNvSpPr>
          <p:nvPr>
            <p:ph type="body" idx="1"/>
          </p:nvPr>
        </p:nvSpPr>
        <p:spPr/>
        <p:txBody>
          <a:bodyPr/>
          <a:lstStyle/>
          <a:p>
            <a:pPr eaLnBrk="1" hangingPunct="1"/>
            <a:r>
              <a:rPr lang="zh-CN" altLang="en-US" sz="3400" b="1" smtClean="0"/>
              <a:t>体现在</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0F9014-2901-4512-9BB4-81A3A95DF89A}" type="slidenum">
              <a:rPr lang="en-US" altLang="zh-CN" smtClean="0"/>
              <a:pPr eaLnBrk="1" hangingPunct="1"/>
              <a:t>18</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3A8E57-C38E-41BE-92B9-62C90B87256A}" type="slidenum">
              <a:rPr lang="en-US" altLang="zh-CN" smtClean="0"/>
              <a:pPr eaLnBrk="1" hangingPunct="1"/>
              <a:t>19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1508" name="Rectangle 3"/>
          <p:cNvSpPr>
            <a:spLocks noGrp="1" noChangeArrowheads="1"/>
          </p:cNvSpPr>
          <p:nvPr>
            <p:ph type="body" idx="1"/>
          </p:nvPr>
        </p:nvSpPr>
        <p:spPr/>
        <p:txBody>
          <a:bodyPr/>
          <a:lstStyle/>
          <a:p>
            <a:pPr eaLnBrk="1" hangingPunct="1"/>
            <a:r>
              <a:rPr lang="zh-CN" altLang="en-US" sz="3400" b="1" smtClean="0"/>
              <a:t>驱动模块功能要求</a:t>
            </a:r>
            <a:endParaRPr lang="en-US" altLang="zh-CN" sz="3400" b="1" smtClean="0"/>
          </a:p>
          <a:p>
            <a:pPr lvl="1" eaLnBrk="1" hangingPunct="1"/>
            <a:r>
              <a:rPr lang="zh-CN" altLang="en-US" b="1" smtClean="0"/>
              <a:t>利用已有的测试用例，接收测试的输入数据</a:t>
            </a:r>
            <a:endParaRPr lang="en-US" altLang="zh-CN" b="1" smtClean="0"/>
          </a:p>
          <a:p>
            <a:pPr lvl="1" eaLnBrk="1" hangingPunct="1"/>
            <a:r>
              <a:rPr lang="zh-CN" altLang="en-US" b="1" smtClean="0"/>
              <a:t>将测试数据传递给被测单元</a:t>
            </a:r>
            <a:endParaRPr lang="en-US" altLang="zh-CN" b="1" smtClean="0"/>
          </a:p>
          <a:p>
            <a:pPr lvl="1" eaLnBrk="1" hangingPunct="1"/>
            <a:r>
              <a:rPr lang="zh-CN" altLang="en-US" b="1" smtClean="0"/>
              <a:t>打印和输出测试用例的相关结果，判断测试是通过还是失败</a:t>
            </a:r>
            <a:endParaRPr lang="en-US" altLang="zh-CN" b="1" smtClean="0"/>
          </a:p>
          <a:p>
            <a:pPr lvl="1" eaLnBrk="1" hangingPunct="1"/>
            <a:r>
              <a:rPr lang="zh-CN" altLang="en-US" b="1" smtClean="0"/>
              <a:t>通过测试日志文件记录测试过程，便于后续数据保存和分析</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53FAAB-53D3-4E3D-A0C4-FB108AF7BDE5}"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以单元测试为例，介绍单元测试的过程</a:t>
            </a:r>
            <a:endParaRPr lang="en-US" altLang="zh-CN" b="1" smtClean="0"/>
          </a:p>
          <a:p>
            <a:pPr lvl="1" eaLnBrk="1" hangingPunct="1"/>
            <a:r>
              <a:rPr lang="zh-CN" altLang="en-US" b="1" smtClean="0"/>
              <a:t>讨论驱动模块、桩模块、日构建、测试需求、回归测试，并结合具体的案例展示一个较为完整的单元测试的过程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98188F-402F-4119-8264-6EB4BA8DDA46}" type="slidenum">
              <a:rPr lang="en-US" altLang="zh-CN" smtClean="0"/>
              <a:pPr eaLnBrk="1" hangingPunct="1"/>
              <a:t>20</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CD6A95-05FD-42B7-8A99-ECE787ECD7C0}"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228743-5358-4723-ADE9-FE8D53F0C7B2}"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：账单计算问题</a:t>
            </a:r>
          </a:p>
          <a:p>
            <a:pPr lvl="1" eaLnBrk="1" hangingPunct="1"/>
            <a:r>
              <a:rPr lang="zh-CN" altLang="en-US" sz="3400" b="1" smtClean="0">
                <a:solidFill>
                  <a:srgbClr val="0000FF"/>
                </a:solidFill>
                <a:ea typeface="华文新魏" pitchFamily="2" charset="-122"/>
              </a:rPr>
              <a:t>问题简述及代码说明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程序编译执行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测试驱动开发</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CC14458-9B25-4384-9BB8-FFDAEDD7DE09}"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账单计算问题</a:t>
            </a:r>
          </a:p>
          <a:p>
            <a:pPr lvl="1"/>
            <a:r>
              <a:rPr lang="zh-CN" altLang="en-US" sz="2200" b="1" smtClean="0">
                <a:solidFill>
                  <a:srgbClr val="0000FF"/>
                </a:solidFill>
                <a:ea typeface="华文新魏" pitchFamily="2" charset="-122"/>
              </a:rPr>
              <a:t>当账单上的一次性消费数额（简称消费额）为负数或零时，返回负数表示消费数额无效；</a:t>
            </a:r>
          </a:p>
          <a:p>
            <a:pPr lvl="1"/>
            <a:r>
              <a:rPr lang="zh-CN" altLang="en-US" sz="2200" b="1" smtClean="0">
                <a:solidFill>
                  <a:srgbClr val="0000FF"/>
                </a:solidFill>
                <a:ea typeface="华文新魏" pitchFamily="2" charset="-122"/>
              </a:rPr>
              <a:t>当消费数在</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元，但包含</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9</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8</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元以上时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，一律为</a:t>
            </a:r>
            <a:r>
              <a:rPr lang="en-US" altLang="en-US" sz="2200" b="1" smtClean="0">
                <a:solidFill>
                  <a:srgbClr val="0000FF"/>
                </a:solidFill>
                <a:ea typeface="华文新魏" pitchFamily="2" charset="-122"/>
              </a:rPr>
              <a:t>7</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当消费额无效时，程序应提示消费数额无效</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5924D1-D49E-4CCC-A11A-568E9ACD22E3}"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571750"/>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9CD777-9209-4B85-9919-0F8B373D4B43}"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C5D5BB2-1D1A-40BA-9A54-876CCE78B369}" type="slidenum">
              <a:rPr lang="en-US" altLang="zh-CN" smtClean="0"/>
              <a:pPr eaLnBrk="1" hangingPunct="1"/>
              <a:t>26</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C0A49A-DA15-42F7-AA48-474B7E562ACD}" type="slidenum">
              <a:rPr lang="en-US" altLang="zh-CN" smtClean="0"/>
              <a:pPr eaLnBrk="1" hangingPunct="1"/>
              <a:t>27</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测试驱动程序的功能要求</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设置统计和记录程序执行结果所需的局部变量</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打开存储测试用例相关信息的数据文件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读入一批测试用例，对于每个测试用例</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读入基本信息并显示</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利用测试用例来驱动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调用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被测函数</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显示测试用例实际输出，自动比较和判定用例是否通过，将执行结果输出到结果记录的日志文件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统计这批测试用例的执行情况</a:t>
            </a:r>
            <a:endParaRPr lang="en-US" altLang="zh-CN" b="1" smtClean="0">
              <a:solidFill>
                <a:srgbClr val="0000FF"/>
              </a:solidFill>
              <a:ea typeface="华文新魏" pitchFamily="2" charset="-122"/>
            </a:endParaRPr>
          </a:p>
          <a:p>
            <a:pPr lvl="1" eaLnBrk="1" hangingPunct="1"/>
            <a:endParaRPr lang="zh-CN" alt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593EA4-7D62-4498-95EF-307D1B342AA5}" type="slidenum">
              <a:rPr lang="en-US" altLang="zh-CN" smtClean="0"/>
              <a:pPr eaLnBrk="1" hangingPunct="1"/>
              <a:t>28</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                测试结果</a:t>
            </a:r>
            <a:endParaRPr lang="zh-CN" altLang="en-US" b="1" smtClean="0">
              <a:solidFill>
                <a:srgbClr val="0000FF"/>
              </a:solidFill>
              <a:ea typeface="华文新魏" pitchFamily="2" charset="-122"/>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4399BF-16A2-4F46-A55D-13C0606131B9}" type="slidenum">
              <a:rPr lang="en-US" altLang="zh-CN" smtClean="0"/>
              <a:pPr eaLnBrk="1" hangingPunct="1"/>
              <a:t>29</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虚假的安全感</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静态测试先行</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测试用例评审</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测试日志文件尽量简洁</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98FE6D-975E-4B85-9BC9-86A824E522B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7</a:t>
            </a:r>
            <a:r>
              <a:rPr lang="zh-CN" altLang="en-US" b="1" dirty="0" smtClean="0">
                <a:latin typeface="黑体" pitchFamily="2" charset="-122"/>
                <a:ea typeface="黑体" pitchFamily="2" charset="-122"/>
              </a:rPr>
              <a:t>章  单元测试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驱动和桩模块的设计</a:t>
            </a:r>
            <a:endParaRPr lang="en-US" altLang="zh-CN" sz="3100" b="1" dirty="0" smtClean="0"/>
          </a:p>
          <a:p>
            <a:pPr lvl="1" eaLnBrk="1" hangingPunct="1"/>
            <a:r>
              <a:rPr lang="zh-CN" altLang="en-US" sz="3100" b="1" dirty="0" smtClean="0"/>
              <a:t>测试需求分析</a:t>
            </a:r>
            <a:endParaRPr lang="en-US" altLang="zh-CN" sz="3100" b="1" dirty="0" smtClean="0"/>
          </a:p>
          <a:p>
            <a:pPr lvl="1" eaLnBrk="1" hangingPunct="1"/>
            <a:r>
              <a:rPr lang="zh-CN" altLang="en-US" sz="3100" b="1" dirty="0" smtClean="0"/>
              <a:t>日构建</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9B7DCD-C234-4872-854A-4BC56DFC2475}" type="slidenum">
              <a:rPr lang="en-US" altLang="zh-CN" smtClean="0"/>
              <a:pPr eaLnBrk="1" hangingPunct="1"/>
              <a:t>30</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2772" name="Rectangle 3"/>
          <p:cNvSpPr>
            <a:spLocks noGrp="1" noChangeArrowheads="1"/>
          </p:cNvSpPr>
          <p:nvPr>
            <p:ph type="body" idx="1"/>
          </p:nvPr>
        </p:nvSpPr>
        <p:spPr/>
        <p:txBody>
          <a:bodyPr/>
          <a:lstStyle/>
          <a:p>
            <a:pPr algn="just" eaLnBrk="1" hangingPunct="1"/>
            <a:r>
              <a:rPr lang="zh-CN" altLang="en-US" sz="3400" b="1" dirty="0" smtClean="0"/>
              <a:t>概述</a:t>
            </a:r>
            <a:endParaRPr lang="en-US" altLang="zh-CN" sz="3400" b="1" dirty="0" smtClean="0"/>
          </a:p>
          <a:p>
            <a:pPr lvl="1"/>
            <a:r>
              <a:rPr lang="en-US" altLang="en-US" b="1" dirty="0" err="1" smtClean="0"/>
              <a:t>Jackei</a:t>
            </a:r>
            <a:r>
              <a:rPr lang="zh-CN" altLang="en-US" b="1" dirty="0" smtClean="0"/>
              <a:t>：测试需求就是测试范围</a:t>
            </a:r>
          </a:p>
          <a:p>
            <a:pPr lvl="1"/>
            <a:r>
              <a:rPr lang="en-US" altLang="en-US" b="1" dirty="0" smtClean="0">
                <a:solidFill>
                  <a:srgbClr val="0000FF"/>
                </a:solidFill>
              </a:rPr>
              <a:t>Brian </a:t>
            </a:r>
            <a:r>
              <a:rPr lang="en-US" altLang="en-US" b="1" dirty="0" err="1" smtClean="0">
                <a:solidFill>
                  <a:srgbClr val="0000FF"/>
                </a:solidFill>
              </a:rPr>
              <a:t>Marick</a:t>
            </a:r>
            <a:r>
              <a:rPr lang="zh-CN" altLang="en-US" b="1" dirty="0" smtClean="0">
                <a:solidFill>
                  <a:srgbClr val="0000FF"/>
                </a:solidFill>
              </a:rPr>
              <a:t>：测试需求就是指明测试什么的规格说明</a:t>
            </a:r>
          </a:p>
          <a:p>
            <a:pPr lvl="1"/>
            <a:r>
              <a:rPr lang="en-US" altLang="en-US" b="1" dirty="0" smtClean="0"/>
              <a:t>SAP </a:t>
            </a:r>
            <a:r>
              <a:rPr lang="en-US" altLang="en-US" b="1" dirty="0" err="1" smtClean="0"/>
              <a:t>ABAPer</a:t>
            </a:r>
            <a:r>
              <a:rPr lang="zh-CN" altLang="en-US" b="1" dirty="0" smtClean="0"/>
              <a:t>：测试需求就是测试设计</a:t>
            </a:r>
          </a:p>
          <a:p>
            <a:pPr lvl="1"/>
            <a:r>
              <a:rPr lang="zh-CN" altLang="en-US" b="1" dirty="0" smtClean="0"/>
              <a:t>其他人：测试需求是根据程序文件和质量目标对软件测试活动所提的要求</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1DDE7-2383-4583-8A29-7D9DF332C7DC}" type="slidenum">
              <a:rPr lang="en-US" altLang="zh-CN" smtClean="0"/>
              <a:pPr eaLnBrk="1" hangingPunct="1"/>
              <a:t>31</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itchFamily="2" charset="2"/>
              </a:rPr>
              <a:t></a:t>
            </a:r>
            <a:r>
              <a:rPr lang="zh-CN" altLang="en-US" b="1" smtClean="0"/>
              <a:t>测试需求</a:t>
            </a:r>
            <a:r>
              <a:rPr lang="en-US" altLang="zh-CN" b="1" smtClean="0">
                <a:sym typeface="Wingdings" pitchFamily="2" charset="2"/>
              </a:rPr>
              <a:t></a:t>
            </a:r>
            <a:r>
              <a:rPr lang="zh-CN" altLang="en-US" b="1" smtClean="0"/>
              <a:t>细化的测试需求</a:t>
            </a:r>
            <a:r>
              <a:rPr lang="en-US" altLang="zh-CN" b="1" smtClean="0">
                <a:sym typeface="Wingdings" pitchFamily="2" charset="2"/>
              </a:rPr>
              <a:t></a:t>
            </a:r>
            <a:r>
              <a:rPr lang="zh-CN" altLang="en-US" b="1" smtClean="0"/>
              <a:t>测试用例</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E44F32-3E38-4146-B093-15E89E0009BD}" type="slidenum">
              <a:rPr lang="en-US" altLang="zh-CN" smtClean="0"/>
              <a:pPr eaLnBrk="1" hangingPunct="1"/>
              <a:t>32</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4820" name="Rectangle 3"/>
          <p:cNvSpPr>
            <a:spLocks noGrp="1" noChangeArrowheads="1"/>
          </p:cNvSpPr>
          <p:nvPr>
            <p:ph type="body" idx="1"/>
          </p:nvPr>
        </p:nvSpPr>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b="1" dirty="0" smtClean="0"/>
              <a:t>ID</a:t>
            </a:r>
          </a:p>
          <a:p>
            <a:pPr lvl="1" algn="just" eaLnBrk="1" hangingPunct="1"/>
            <a:r>
              <a:rPr lang="zh-CN" altLang="en-US" b="1" dirty="0" smtClean="0"/>
              <a:t>所属功能模块</a:t>
            </a:r>
            <a:endParaRPr lang="en-US" altLang="zh-CN" b="1" dirty="0" smtClean="0"/>
          </a:p>
          <a:p>
            <a:pPr lvl="1" algn="just" eaLnBrk="1" hangingPunct="1"/>
            <a:r>
              <a:rPr lang="zh-CN" altLang="en-US" b="1" dirty="0" smtClean="0"/>
              <a:t>评审状态</a:t>
            </a:r>
            <a:endParaRPr lang="en-US" altLang="zh-CN" b="1" dirty="0" smtClean="0"/>
          </a:p>
          <a:p>
            <a:pPr lvl="1" algn="just" eaLnBrk="1" hangingPunct="1"/>
            <a:r>
              <a:rPr lang="zh-CN" altLang="en-US" b="1" dirty="0" smtClean="0"/>
              <a:t>重要性</a:t>
            </a:r>
            <a:endParaRPr lang="en-US" altLang="zh-CN" b="1" dirty="0" smtClean="0"/>
          </a:p>
          <a:p>
            <a:pPr lvl="1" algn="just" eaLnBrk="1" hangingPunct="1"/>
            <a:r>
              <a:rPr lang="zh-CN" altLang="en-US" b="1" dirty="0" smtClean="0"/>
              <a:t>稳定性</a:t>
            </a:r>
            <a:endParaRPr lang="en-US" altLang="zh-CN" b="1" dirty="0" smtClean="0"/>
          </a:p>
          <a:p>
            <a:pPr lvl="1" algn="just" eaLnBrk="1" hangingPunct="1"/>
            <a:r>
              <a:rPr lang="zh-CN" altLang="en-US" b="1" dirty="0" smtClean="0"/>
              <a:t>工作量</a:t>
            </a:r>
            <a:endParaRPr lang="en-US" altLang="zh-CN" b="1" dirty="0" smtClean="0"/>
          </a:p>
          <a:p>
            <a:pPr lvl="1" algn="just" eaLnBrk="1" hangingPunct="1"/>
            <a:r>
              <a:rPr lang="zh-CN" altLang="en-US" b="1" dirty="0" smtClean="0"/>
              <a:t>优先级</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A68A75-D139-466B-A0EB-695570BDC7FD}" type="slidenum">
              <a:rPr lang="en-US" altLang="zh-CN" smtClean="0"/>
              <a:pPr eaLnBrk="1" hangingPunct="1"/>
              <a:t>33</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729B67-4BAF-411B-AC59-778E0F81C364}" type="slidenum">
              <a:rPr lang="en-US" altLang="zh-CN" smtClean="0"/>
              <a:pPr eaLnBrk="1" hangingPunct="1"/>
              <a:t>34</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615C4-4AF8-412F-A368-28E3BB9D0506}" type="slidenum">
              <a:rPr lang="en-US" altLang="zh-CN" smtClean="0"/>
              <a:pPr eaLnBrk="1" hangingPunct="1"/>
              <a:t>35</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541B0C-02DA-4491-80EA-019B7E74F9BD}" type="slidenum">
              <a:rPr lang="en-US" altLang="zh-CN" smtClean="0"/>
              <a:pPr eaLnBrk="1" hangingPunct="1"/>
              <a:t>36</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8916" name="Rectangle 3"/>
          <p:cNvSpPr>
            <a:spLocks noGrp="1" noChangeArrowheads="1"/>
          </p:cNvSpPr>
          <p:nvPr>
            <p:ph type="body" idx="1"/>
          </p:nvPr>
        </p:nvSpPr>
        <p:spPr/>
        <p:txBody>
          <a:bodyPr/>
          <a:lstStyle/>
          <a:p>
            <a:pPr algn="just" eaLnBrk="1" hangingPunct="1"/>
            <a:r>
              <a:rPr lang="zh-CN" altLang="en-US" sz="3400" b="1" dirty="0" smtClean="0"/>
              <a:t>认识的误区</a:t>
            </a:r>
            <a:endParaRPr lang="en-US" altLang="zh-CN" sz="3400" b="1" dirty="0" smtClean="0"/>
          </a:p>
          <a:p>
            <a:pPr algn="just" eaLnBrk="1" hangingPunct="1"/>
            <a:r>
              <a:rPr lang="zh-CN" altLang="en-US" sz="3400" b="1" dirty="0" smtClean="0"/>
              <a:t>测试需求 </a:t>
            </a:r>
            <a:r>
              <a:rPr lang="en-US" altLang="zh-CN" sz="3400" b="1" dirty="0" err="1" smtClean="0"/>
              <a:t>vs</a:t>
            </a:r>
            <a:r>
              <a:rPr lang="en-US" altLang="zh-CN" sz="3400" b="1" dirty="0" smtClean="0"/>
              <a:t> </a:t>
            </a:r>
            <a:r>
              <a:rPr lang="zh-CN" altLang="en-US" sz="3400" b="1" dirty="0" smtClean="0"/>
              <a:t>可测试性需求</a:t>
            </a:r>
            <a:endParaRPr lang="en-US" altLang="zh-CN" sz="3400" b="1" dirty="0" smtClean="0"/>
          </a:p>
          <a:p>
            <a:pPr lvl="1" algn="just" eaLnBrk="1" hangingPunct="1"/>
            <a:r>
              <a:rPr lang="zh-CN" altLang="en-US" b="1" dirty="0" smtClean="0"/>
              <a:t>测试需求：针对要实现的功能或性能，关键点在于它是一种</a:t>
            </a:r>
            <a:r>
              <a:rPr lang="zh-CN" altLang="en-US" b="1" dirty="0" smtClean="0">
                <a:solidFill>
                  <a:srgbClr val="FF0000"/>
                </a:solidFill>
              </a:rPr>
              <a:t>测试分析活动的产物</a:t>
            </a:r>
            <a:endParaRPr lang="en-US" altLang="zh-CN" b="1" dirty="0" smtClean="0">
              <a:solidFill>
                <a:srgbClr val="FF0000"/>
              </a:solidFill>
            </a:endParaRPr>
          </a:p>
          <a:p>
            <a:pPr lvl="1" algn="just" eaLnBrk="1" hangingPunct="1"/>
            <a:r>
              <a:rPr lang="zh-CN" altLang="en-US" b="1" dirty="0" smtClean="0"/>
              <a:t>可测试性需求：需求分析时应注意需求的可测试性要求，关键点在于它是</a:t>
            </a:r>
            <a:r>
              <a:rPr lang="zh-CN" altLang="en-US" b="1" dirty="0" smtClean="0">
                <a:solidFill>
                  <a:srgbClr val="FF0000"/>
                </a:solidFill>
              </a:rPr>
              <a:t>需求分析活动的产物</a:t>
            </a:r>
            <a:r>
              <a:rPr lang="zh-CN" altLang="en-US" b="1" dirty="0" smtClean="0"/>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321F9-8E48-49AC-AC2A-2AD8CD49F4B2}" type="slidenum">
              <a:rPr lang="en-US" altLang="zh-CN" smtClean="0"/>
              <a:pPr eaLnBrk="1" hangingPunct="1"/>
              <a:t>37</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：辖区移交问题</a:t>
            </a:r>
          </a:p>
          <a:p>
            <a:pPr lvl="1" eaLnBrk="1" hangingPunct="1"/>
            <a:r>
              <a:rPr lang="zh-CN" altLang="en-US" sz="3400" b="1" smtClean="0">
                <a:solidFill>
                  <a:srgbClr val="0000FF"/>
                </a:solidFill>
                <a:ea typeface="华文新魏" pitchFamily="2" charset="-122"/>
              </a:rPr>
              <a:t>功能需求描述</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测试需求分析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CB73A0-9605-40FC-9176-71B3E23D1BB6}" type="slidenum">
              <a:rPr lang="en-US" altLang="zh-CN" smtClean="0"/>
              <a:pPr eaLnBrk="1" hangingPunct="1"/>
              <a:t>38</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功能需求</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辖区移交是某系统前台功能中设备管理模块的一个子模块</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功能简述：修改选中辖区节点的所属二级单位，将辖区移交给其他二级单位负责</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79D087-C7FB-4E97-A388-F7734A372BAC}" type="slidenum">
              <a:rPr lang="en-US" altLang="zh-CN" smtClean="0"/>
              <a:pPr eaLnBrk="1" hangingPunct="1"/>
              <a:t>39</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19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测试项：修改辖区所属二级单位，将辖区移交给其他二级单位负责</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C6DA9-DB7A-432F-9665-A4039BE06116}"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algn="just" eaLnBrk="1" hangingPunct="1"/>
            <a:r>
              <a:rPr lang="zh-CN" sz="3400" b="1" smtClean="0"/>
              <a:t>单元测试</a:t>
            </a:r>
            <a:r>
              <a:rPr lang="en-US" altLang="zh-CN" sz="3400" b="1" smtClean="0"/>
              <a:t>(Unit Testing)</a:t>
            </a:r>
            <a:r>
              <a:rPr lang="zh-CN" sz="3400" b="1" smtClean="0"/>
              <a:t>是指对软件中的最小可测试单元或基本组成单元进行检查和验证</a:t>
            </a:r>
            <a:endParaRPr lang="zh-CN" altLang="en-US"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4B4295-96FC-40B0-A665-15EEEB6C10DC}" type="slidenum">
              <a:rPr lang="en-US" altLang="zh-CN" smtClean="0"/>
              <a:pPr eaLnBrk="1" hangingPunct="1"/>
              <a:t>40</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测试用例</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r>
              <a:rPr lang="en-US" altLang="en-US" sz="3800" b="1" smtClean="0">
                <a:solidFill>
                  <a:srgbClr val="0000FF"/>
                </a:solidFill>
                <a:ea typeface="华文新魏" pitchFamily="2" charset="-122"/>
              </a:rPr>
              <a:t>DM1.13.1</a:t>
            </a:r>
            <a:r>
              <a:rPr lang="zh-CN" altLang="en-US" sz="3800" b="1" smtClean="0">
                <a:solidFill>
                  <a:srgbClr val="0000FF"/>
                </a:solidFill>
                <a:ea typeface="华文新魏" pitchFamily="2" charset="-122"/>
              </a:rPr>
              <a:t>的部分测试用例</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D5E866-BFEA-4DB3-B495-DF2DDC228AE6}" type="slidenum">
              <a:rPr lang="en-US" altLang="zh-CN" smtClean="0"/>
              <a:pPr eaLnBrk="1" hangingPunct="1"/>
              <a:t>41</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测试用例则对输入的规定相对更加具体、详细，当代码变化时</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如函数接口</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，底层测试用例将发生变化</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一个测试需求将对应多个测试用例</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71DCB1C-C680-43FB-848D-46A97F36F19D}" type="slidenum">
              <a:rPr lang="en-US" altLang="zh-CN" smtClean="0"/>
              <a:pPr eaLnBrk="1" hangingPunct="1"/>
              <a:t>42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5060" name="Rectangle 3"/>
          <p:cNvSpPr>
            <a:spLocks noGrp="1" noChangeArrowheads="1"/>
          </p:cNvSpPr>
          <p:nvPr>
            <p:ph type="body" idx="1"/>
          </p:nvPr>
        </p:nvSpPr>
        <p:spPr/>
        <p:txBody>
          <a:bodyPr/>
          <a:lstStyle/>
          <a:p>
            <a:pPr algn="just" eaLnBrk="1" hangingPunct="1"/>
            <a:r>
              <a:rPr lang="zh-CN" altLang="en-US" sz="3400" b="1" smtClean="0"/>
              <a:t>概述</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43188"/>
            <a:ext cx="84661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A67D8A-E563-46B6-994C-E64F1AAE1D18}" type="slidenum">
              <a:rPr lang="en-US" altLang="zh-CN" smtClean="0"/>
              <a:pPr eaLnBrk="1" hangingPunct="1"/>
              <a:t>43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C0D3BE-990A-4E2D-AC5E-979ACEE92061}" type="slidenum">
              <a:rPr lang="en-US" altLang="zh-CN" smtClean="0"/>
              <a:pPr eaLnBrk="1" hangingPunct="1"/>
              <a:t>44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B6DD16-2068-44CC-AAAD-1F0FD52A2E35}" type="slidenum">
              <a:rPr lang="en-US" altLang="zh-CN" smtClean="0"/>
              <a:pPr eaLnBrk="1" hangingPunct="1"/>
              <a:t>45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CD07C-DE6B-4DA8-8946-5440CD48A16D}" type="slidenum">
              <a:rPr lang="en-US" altLang="zh-CN" smtClean="0"/>
              <a:pPr eaLnBrk="1" hangingPunct="1"/>
              <a:t>46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A12635-094F-46FA-B720-0CDC61447131}" type="slidenum">
              <a:rPr lang="en-US" altLang="zh-CN" smtClean="0"/>
              <a:pPr eaLnBrk="1" hangingPunct="1"/>
              <a:t>47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8F0AFE-A70A-40E3-AA1C-0A9CA21624A6}" type="slidenum">
              <a:rPr lang="en-US" altLang="zh-CN" smtClean="0"/>
              <a:pPr eaLnBrk="1" hangingPunct="1"/>
              <a:t>48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1204" name="Rectangle 3"/>
          <p:cNvSpPr>
            <a:spLocks noGrp="1" noChangeArrowheads="1"/>
          </p:cNvSpPr>
          <p:nvPr>
            <p:ph type="body" idx="1"/>
          </p:nvPr>
        </p:nvSpPr>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C1A922-57A1-416E-8867-F3AAB716243D}" type="slidenum">
              <a:rPr lang="en-US" altLang="zh-CN" smtClean="0"/>
              <a:pPr eaLnBrk="1" hangingPunct="1"/>
              <a:t>49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870CD7-3B80-4C02-BE2D-926E5645DEF6}"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p>
          <a:p>
            <a:pPr lvl="1"/>
            <a:r>
              <a:rPr lang="zh-CN" altLang="en-US" b="1" smtClean="0"/>
              <a:t>对于面向对象的开发语言来说，单元一般指一个类</a:t>
            </a:r>
          </a:p>
          <a:p>
            <a:pPr lvl="1"/>
            <a:r>
              <a:rPr lang="zh-CN" altLang="en-US" b="1" smtClean="0"/>
              <a:t>图形化软件中，单元常指一个窗口或一个菜单</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DD71D60-09ED-48BD-B6F5-0E85CADD43CD}" type="slidenum">
              <a:rPr lang="en-US" altLang="zh-CN" smtClean="0"/>
              <a:pPr eaLnBrk="1" hangingPunct="1"/>
              <a:t>50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3252" name="Rectangle 3"/>
          <p:cNvSpPr>
            <a:spLocks noGrp="1" noChangeArrowheads="1"/>
          </p:cNvSpPr>
          <p:nvPr>
            <p:ph type="body" idx="1"/>
          </p:nvPr>
        </p:nvSpPr>
        <p:spPr/>
        <p:txBody>
          <a:bodyPr/>
          <a:lstStyle/>
          <a:p>
            <a:pPr eaLnBrk="1" hangingPunct="1"/>
            <a:r>
              <a:rPr lang="zh-CN" altLang="en-US" sz="3400" b="1" smtClean="0"/>
              <a:t>实施</a:t>
            </a:r>
            <a:r>
              <a:rPr lang="zh-CN" altLang="en-US" sz="3400" b="1" smtClean="0"/>
              <a:t>阶段（主要是自动化测试）</a:t>
            </a:r>
            <a:endParaRPr lang="en-US" altLang="zh-CN" sz="3400" b="1" dirty="0" smtClean="0"/>
          </a:p>
          <a:p>
            <a:pPr lvl="1" eaLnBrk="1" hangingPunct="1"/>
            <a:r>
              <a:rPr lang="zh-CN" altLang="en-US" b="1" dirty="0" smtClean="0"/>
              <a:t>主要任务：对照测试用例，开发测试驱动模块和桩模块</a:t>
            </a:r>
            <a:endParaRPr lang="en-US" altLang="zh-CN" b="1" dirty="0" smtClean="0"/>
          </a:p>
          <a:p>
            <a:pPr lvl="1" eaLnBrk="1" hangingPunct="1"/>
            <a:r>
              <a:rPr lang="zh-CN" altLang="en-US" b="1" dirty="0" smtClean="0"/>
              <a:t>主要依据：单元测试设计说明书，根据测试用例的输入和预期输出要求编写驱动和桩模块来驱动测试用例的执行</a:t>
            </a:r>
            <a:endParaRPr lang="en-US" altLang="zh-CN" b="1" dirty="0" smtClean="0"/>
          </a:p>
          <a:p>
            <a:pPr lvl="1" eaLnBrk="1" hangingPunct="1"/>
            <a:r>
              <a:rPr lang="zh-CN" altLang="en-US" b="1" dirty="0" smtClean="0"/>
              <a:t>交付物：单元测试程序</a:t>
            </a:r>
            <a:endParaRPr lang="en-US" altLang="zh-CN" b="1"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4736371-D7A3-4864-A510-E8C6169595B3}" type="slidenum">
              <a:rPr lang="en-US" altLang="zh-CN" smtClean="0"/>
              <a:pPr eaLnBrk="1" hangingPunct="1"/>
              <a:t>51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F615F1-CE1F-453E-9A12-97ED942EF94E}" type="slidenum">
              <a:rPr lang="en-US" altLang="zh-CN" smtClean="0"/>
              <a:pPr eaLnBrk="1" hangingPunct="1"/>
              <a:t>52</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5300" name="Rectangle 3"/>
          <p:cNvSpPr>
            <a:spLocks noGrp="1" noChangeArrowheads="1"/>
          </p:cNvSpPr>
          <p:nvPr>
            <p:ph type="body" idx="1"/>
          </p:nvPr>
        </p:nvSpPr>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EB6C054-1167-4BAB-83A4-CAD8F1630AC3}" type="slidenum">
              <a:rPr lang="en-US" altLang="zh-CN" smtClean="0"/>
              <a:pPr eaLnBrk="1" hangingPunct="1"/>
              <a:t>53</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6324" name="Rectangle 3"/>
          <p:cNvSpPr>
            <a:spLocks noGrp="1" noChangeArrowheads="1"/>
          </p:cNvSpPr>
          <p:nvPr>
            <p:ph type="body" idx="1"/>
          </p:nvPr>
        </p:nvSpPr>
        <p:spPr/>
        <p:txBody>
          <a:bodyPr/>
          <a:lstStyle/>
          <a:p>
            <a:pPr eaLnBrk="1" hangingPunct="1"/>
            <a:r>
              <a:rPr lang="zh-CN" altLang="en-US" sz="3400" b="1" dirty="0" smtClean="0"/>
              <a:t>评估阶段</a:t>
            </a:r>
            <a:endParaRPr lang="en-US" altLang="zh-CN" sz="3400" b="1" dirty="0" smtClean="0"/>
          </a:p>
          <a:p>
            <a:pPr lvl="1" eaLnBrk="1" hangingPunct="1"/>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r>
              <a:rPr lang="zh-CN" altLang="en-US" b="1" dirty="0" smtClean="0"/>
              <a:t>主要依据：单元测试用例、缺陷跟踪报告、缺陷检查表</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F2BFA8-3375-45C1-8A8F-CD7D59CF2483}" type="slidenum">
              <a:rPr lang="en-US" altLang="zh-CN" smtClean="0"/>
              <a:pPr eaLnBrk="1" hangingPunct="1"/>
              <a:t>54</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0A75DB-D87D-457B-B012-AD62B711FB4A}" type="slidenum">
              <a:rPr lang="en-US" altLang="zh-CN" smtClean="0"/>
              <a:pPr eaLnBrk="1" hangingPunct="1"/>
              <a:t>55</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8372" name="Rectangle 3"/>
          <p:cNvSpPr>
            <a:spLocks noGrp="1" noChangeArrowheads="1"/>
          </p:cNvSpPr>
          <p:nvPr>
            <p:ph type="body" idx="1"/>
          </p:nvPr>
        </p:nvSpPr>
        <p:spPr/>
        <p:txBody>
          <a:bodyPr/>
          <a:lstStyle/>
          <a:p>
            <a:pPr eaLnBrk="1" hangingPunct="1"/>
            <a:r>
              <a:rPr lang="zh-CN" altLang="en-US" sz="3400" b="1" smtClean="0"/>
              <a:t>概念</a:t>
            </a:r>
            <a:endParaRPr lang="en-US" altLang="zh-CN" sz="3400" b="1" smtClean="0"/>
          </a:p>
          <a:p>
            <a:pPr eaLnBrk="1" hangingPunct="1"/>
            <a:r>
              <a:rPr lang="zh-CN" altLang="en-US" sz="3400" b="1" smtClean="0"/>
              <a:t>日构建</a:t>
            </a:r>
            <a:r>
              <a:rPr lang="en-US" altLang="en-US" sz="3400" b="1" smtClean="0"/>
              <a:t>(Daily Build)</a:t>
            </a:r>
            <a:r>
              <a:rPr lang="zh-CN" altLang="en-US" sz="3400" b="1" smtClean="0"/>
              <a:t>是自动、完整地构建整个代码库的代码，在构建的同时完成单元测试执行的一种软件研发工作模式</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CFBEFB-D932-474A-A9E5-4D7A2C0B6B49}" type="slidenum">
              <a:rPr lang="en-US" altLang="zh-CN" smtClean="0"/>
              <a:pPr eaLnBrk="1" hangingPunct="1"/>
              <a:t>56</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9396" name="Rectangle 3"/>
          <p:cNvSpPr>
            <a:spLocks noGrp="1" noChangeArrowheads="1"/>
          </p:cNvSpPr>
          <p:nvPr>
            <p:ph type="body" idx="1"/>
          </p:nvPr>
        </p:nvSpPr>
        <p:spPr/>
        <p:txBody>
          <a:bodyPr/>
          <a:lstStyle/>
          <a:p>
            <a:pPr eaLnBrk="1" hangingPunct="1"/>
            <a:r>
              <a:rPr lang="zh-CN" altLang="en-US" sz="3400" b="1" dirty="0" smtClean="0"/>
              <a:t>过程</a:t>
            </a:r>
            <a:endParaRPr lang="en-US" altLang="zh-CN" sz="3400" b="1" dirty="0" smtClean="0"/>
          </a:p>
          <a:p>
            <a:pPr lvl="1"/>
            <a:r>
              <a:rPr lang="zh-CN" altLang="en-US" b="1" dirty="0" smtClean="0"/>
              <a:t>安装在构建服务器上的自动化构建脚本从</a:t>
            </a:r>
            <a:r>
              <a:rPr lang="en-US" altLang="en-US" b="1" dirty="0" smtClean="0"/>
              <a:t>CVS</a:t>
            </a:r>
            <a:r>
              <a:rPr lang="zh-CN" altLang="en-US" b="1" dirty="0" smtClean="0"/>
              <a:t>（</a:t>
            </a:r>
            <a:r>
              <a:rPr lang="en-US" altLang="zh-CN" b="1" dirty="0" err="1" smtClean="0"/>
              <a:t>SVN</a:t>
            </a:r>
            <a:r>
              <a:rPr lang="zh-CN" altLang="en-US" b="1" dirty="0" smtClean="0"/>
              <a:t>，</a:t>
            </a:r>
            <a:r>
              <a:rPr lang="en-US" altLang="zh-CN" b="1" dirty="0" err="1" smtClean="0"/>
              <a:t>GitHub</a:t>
            </a:r>
            <a:r>
              <a:rPr lang="zh-CN" altLang="en-US" b="1" dirty="0" smtClean="0"/>
              <a:t>）服务器下载导出完整最新源代码，并进行编译链接</a:t>
            </a:r>
          </a:p>
          <a:p>
            <a:pPr lvl="1"/>
            <a:r>
              <a:rPr lang="zh-CN" altLang="en-US" b="1" dirty="0" smtClean="0"/>
              <a:t>如果可以运行并能执行最基本的功能，构建服务器就会将程序打包成安装文件，并上传到整个团队均可访问的</a:t>
            </a:r>
            <a:r>
              <a:rPr lang="en-US" altLang="en-US" b="1" dirty="0" smtClean="0"/>
              <a:t>Web</a:t>
            </a:r>
            <a:r>
              <a:rPr lang="zh-CN" altLang="en-US" b="1" dirty="0" smtClean="0"/>
              <a:t>服务器上</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57</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r>
              <a:rPr lang="zh-CN" altLang="en-US" sz="3400" b="1" smtClean="0"/>
              <a:t>过程（续）</a:t>
            </a:r>
            <a:endParaRPr lang="en-US" altLang="zh-CN" sz="3400" b="1" smtClean="0"/>
          </a:p>
          <a:p>
            <a:pPr lvl="1"/>
            <a:r>
              <a:rPr lang="zh-CN" altLang="en-US" b="1" smtClean="0"/>
              <a:t>如果程序执行遇到了问题，则会自动将错误日志以电子邮件形式通知整个团队，或对应的提交人员；</a:t>
            </a:r>
          </a:p>
          <a:p>
            <a:pPr lvl="1"/>
            <a:r>
              <a:rPr lang="zh-CN" altLang="en-US" b="1" smtClean="0"/>
              <a:t>构建脚本也会将当前构建过程和结果生成某种形式的报告</a:t>
            </a:r>
            <a:r>
              <a:rPr lang="en-US" altLang="en-US" b="1" smtClean="0"/>
              <a:t>(</a:t>
            </a:r>
            <a:r>
              <a:rPr lang="zh-CN" altLang="en-US" b="1" smtClean="0"/>
              <a:t>如</a:t>
            </a:r>
            <a:r>
              <a:rPr lang="en-US" altLang="en-US" b="1" smtClean="0"/>
              <a:t>HTML</a:t>
            </a:r>
            <a:r>
              <a:rPr lang="zh-CN" altLang="en-US" b="1" smtClean="0"/>
              <a:t>形式</a:t>
            </a:r>
            <a:r>
              <a:rPr lang="en-US" altLang="en-US" b="1" smtClean="0"/>
              <a:t>)</a:t>
            </a:r>
            <a:r>
              <a:rPr lang="zh-CN" altLang="en-US" b="1" smtClean="0"/>
              <a:t>，自动发布到内部网站</a:t>
            </a:r>
            <a:r>
              <a:rPr lang="en-US" altLang="en-US" b="1" smtClean="0"/>
              <a:t>(</a:t>
            </a:r>
            <a:r>
              <a:rPr lang="zh-CN" altLang="en-US" b="1" smtClean="0"/>
              <a:t>即之前的</a:t>
            </a:r>
            <a:r>
              <a:rPr lang="en-US" altLang="en-US" b="1" smtClean="0"/>
              <a:t>Web</a:t>
            </a:r>
            <a:r>
              <a:rPr lang="zh-CN" altLang="en-US" b="1" smtClean="0"/>
              <a:t>服务器</a:t>
            </a:r>
            <a:r>
              <a:rPr lang="en-US" altLang="en-US" b="1" smtClean="0"/>
              <a:t>)</a:t>
            </a:r>
          </a:p>
          <a:p>
            <a:pPr lvl="1"/>
            <a:r>
              <a:rPr lang="zh-CN" altLang="en-US" b="1" smtClean="0"/>
              <a:t>次日，测试人员收到构建服务器发来的邮件提示昨晚是否构建成功。如果构建成功，测试人员可根据正式的测试文档进行后续的正式测试</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58</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endParaRPr lang="zh-CN" altLang="en-US"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84055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17452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C374AF4-5CB0-4FCD-AC47-F2F67165D169}" type="slidenum">
              <a:rPr lang="en-US" altLang="zh-CN" smtClean="0"/>
              <a:pPr eaLnBrk="1" hangingPunct="1"/>
              <a:t>59</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2468" name="Rectangle 3"/>
          <p:cNvSpPr>
            <a:spLocks noGrp="1" noChangeArrowheads="1"/>
          </p:cNvSpPr>
          <p:nvPr>
            <p:ph type="body" idx="1"/>
          </p:nvPr>
        </p:nvSpPr>
        <p:spPr/>
        <p:txBody>
          <a:bodyPr/>
          <a:lstStyle/>
          <a:p>
            <a:pPr eaLnBrk="1" hangingPunct="1"/>
            <a:r>
              <a:rPr lang="zh-CN" altLang="en-US" sz="3400" b="1" smtClean="0"/>
              <a:t>日</a:t>
            </a:r>
            <a:r>
              <a:rPr lang="zh-CN" altLang="en-US" sz="3600" b="1" smtClean="0"/>
              <a:t>构建的优势</a:t>
            </a:r>
            <a:endParaRPr lang="en-US" altLang="zh-CN" sz="3600" b="1" smtClean="0"/>
          </a:p>
          <a:p>
            <a:pPr lvl="1" eaLnBrk="1" hangingPunct="1"/>
            <a:r>
              <a:rPr lang="zh-CN" altLang="en-US" sz="3200" b="1" smtClean="0"/>
              <a:t>进度可见、可控</a:t>
            </a:r>
            <a:endParaRPr lang="en-US" altLang="zh-CN" sz="3200" b="1" smtClean="0"/>
          </a:p>
          <a:p>
            <a:pPr lvl="1" eaLnBrk="1" hangingPunct="1"/>
            <a:r>
              <a:rPr lang="zh-CN" altLang="en-US" sz="3200" b="1" smtClean="0"/>
              <a:t>适于多环境下的团队研发</a:t>
            </a:r>
            <a:endParaRPr lang="en-US" altLang="zh-CN" sz="3200" b="1" smtClean="0"/>
          </a:p>
          <a:p>
            <a:pPr lvl="1" eaLnBrk="1" hangingPunct="1"/>
            <a:r>
              <a:rPr lang="zh-CN" altLang="en-US" sz="3200" b="1" smtClean="0"/>
              <a:t>便于尽早发现、修复和验证缺陷</a:t>
            </a:r>
            <a:endParaRPr lang="en-US" altLang="zh-CN" sz="3200" b="1" smtClean="0"/>
          </a:p>
          <a:p>
            <a:pPr lvl="1" eaLnBrk="1" hangingPunct="1"/>
            <a:r>
              <a:rPr lang="zh-CN" altLang="en-US" sz="3200" b="1" smtClean="0"/>
              <a:t>增量测试</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69D7A3-11D8-4339-8DDB-6AF654B0B7B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01B314-E9E4-4EEF-8B79-B75C5955C7F6}" type="slidenum">
              <a:rPr lang="en-US" altLang="zh-CN" smtClean="0"/>
              <a:pPr eaLnBrk="1" hangingPunct="1"/>
              <a:t>60</a:t>
            </a:fld>
            <a:endParaRPr lang="en-US" altLang="zh-CN" smtClean="0"/>
          </a:p>
        </p:txBody>
      </p:sp>
      <p:sp>
        <p:nvSpPr>
          <p:cNvPr id="634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3492" name="Rectangle 3"/>
          <p:cNvSpPr>
            <a:spLocks noGrp="1" noChangeArrowheads="1"/>
          </p:cNvSpPr>
          <p:nvPr>
            <p:ph type="body" idx="1"/>
          </p:nvPr>
        </p:nvSpPr>
        <p:spPr/>
        <p:txBody>
          <a:bodyPr/>
          <a:lstStyle/>
          <a:p>
            <a:pPr eaLnBrk="1" hangingPunct="1"/>
            <a:r>
              <a:rPr lang="zh-CN" altLang="en-US" sz="3400" b="1" smtClean="0"/>
              <a:t>日构建的不足</a:t>
            </a:r>
            <a:endParaRPr lang="en-US" altLang="zh-CN" sz="3400" b="1" smtClean="0"/>
          </a:p>
          <a:p>
            <a:pPr lvl="1"/>
            <a:r>
              <a:rPr lang="zh-CN" altLang="en-US" b="1" smtClean="0"/>
              <a:t>给开发人员的压力太大，开发环境较紧张，不利于开发人员创造性思维的发挥</a:t>
            </a:r>
          </a:p>
          <a:p>
            <a:pPr lvl="1"/>
            <a:r>
              <a:rPr lang="zh-CN" altLang="en-US" b="1" smtClean="0"/>
              <a:t>加重了开发经理的工作负担，要求其将功能细化到</a:t>
            </a:r>
            <a:r>
              <a:rPr lang="en-US" altLang="en-US" b="1" smtClean="0"/>
              <a:t>1</a:t>
            </a:r>
            <a:r>
              <a:rPr lang="zh-CN" altLang="en-US" b="1" smtClean="0"/>
              <a:t>～</a:t>
            </a:r>
            <a:r>
              <a:rPr lang="en-US" altLang="en-US" b="1" smtClean="0"/>
              <a:t>2</a:t>
            </a:r>
            <a:r>
              <a:rPr lang="zh-CN" altLang="en-US" b="1" smtClean="0"/>
              <a:t>天之内，并有明确输出的功能点</a:t>
            </a:r>
          </a:p>
          <a:p>
            <a:pPr lvl="1"/>
            <a:r>
              <a:rPr lang="zh-CN" altLang="en-US" b="1" smtClean="0"/>
              <a:t>开发小组需投入额外的精力来保证每日构建的顺畅</a:t>
            </a:r>
          </a:p>
          <a:p>
            <a:pPr lvl="1"/>
            <a:r>
              <a:rPr lang="zh-CN" altLang="en-US" b="1" smtClean="0"/>
              <a:t>需要额外的人手来负责冒烟测试，以及维护每日构建的硬件环境</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51520" y="3212976"/>
            <a:ext cx="8001000" cy="1216025"/>
          </a:xfrm>
        </p:spPr>
        <p:txBody>
          <a:bodyPr/>
          <a:lstStyle/>
          <a:p>
            <a:pPr algn="ctr"/>
            <a:r>
              <a:rPr lang="zh-CN" altLang="en-US" b="1" dirty="0" smtClean="0">
                <a:latin typeface="黑体" pitchFamily="2" charset="-122"/>
                <a:ea typeface="黑体" pitchFamily="2" charset="-122"/>
              </a:rPr>
              <a:t>谢 谢</a:t>
            </a: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51A7999-2362-416D-A2DB-5CD8DDE02E12}"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BF05CBA-5D93-41F3-86AB-7D82EF2D75E7}"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A0256-48E6-4324-9442-BC5DCAD56370}"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p>
          <a:p>
            <a:pPr lvl="1"/>
            <a:r>
              <a:rPr lang="zh-CN" altLang="en-US" sz="2200" b="1" dirty="0" smtClean="0"/>
              <a:t>输入的实参与形参在个数、属性、量纲和顺序上是否匹配；</a:t>
            </a:r>
          </a:p>
          <a:p>
            <a:pPr lvl="1"/>
            <a:r>
              <a:rPr lang="zh-CN" altLang="en-US" sz="2200" b="1" dirty="0" smtClean="0"/>
              <a:t>被测模块调用其他模块时，传递的实参在个数、属性、量纲和顺序上与被调用模块的形参是否匹配；</a:t>
            </a:r>
          </a:p>
          <a:p>
            <a:pPr lvl="1"/>
            <a:r>
              <a:rPr lang="zh-CN" altLang="en-US" sz="2200" b="1" dirty="0" smtClean="0"/>
              <a:t>是否存在与当前入口点无关的参数引用；</a:t>
            </a:r>
          </a:p>
          <a:p>
            <a:pPr lvl="1"/>
            <a:r>
              <a:rPr lang="zh-CN" altLang="en-US" sz="2200" b="1" dirty="0" smtClean="0"/>
              <a:t>是否修改了只作输入用的只读形参；</a:t>
            </a:r>
          </a:p>
          <a:p>
            <a:pPr lvl="1"/>
            <a:r>
              <a:rPr lang="zh-CN" altLang="en-US" sz="2200" b="1" dirty="0" smtClean="0"/>
              <a:t>全局变量在各模块中的定义是否一致；</a:t>
            </a:r>
          </a:p>
          <a:p>
            <a:pPr lvl="1"/>
            <a:r>
              <a:rPr lang="zh-CN" altLang="en-US" sz="2200" b="1" dirty="0" smtClean="0"/>
              <a:t>是否将某些约束条件作为形参来传递。</a:t>
            </a:r>
            <a:endParaRPr lang="en-US" altLang="zh-CN" sz="2200" b="1" dirty="0" smtClean="0"/>
          </a:p>
          <a:p>
            <a:pPr marL="471487" lvl="1" indent="0">
              <a:buNone/>
            </a:pPr>
            <a:r>
              <a:rPr lang="zh-CN" altLang="en-US" sz="2400" b="1" dirty="0" smtClean="0">
                <a:solidFill>
                  <a:srgbClr val="FF0000"/>
                </a:solidFill>
              </a:rPr>
              <a:t>注：主要关注单元中的输入和输出。</a:t>
            </a:r>
          </a:p>
          <a:p>
            <a:pPr marL="471487"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3509372-16AA-4B71-B432-65200BF0FC51}"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p>
          <a:p>
            <a:pPr lvl="1">
              <a:defRPr/>
            </a:pPr>
            <a:r>
              <a:rPr lang="zh-CN" altLang="en-US" sz="2200" b="1" dirty="0"/>
              <a:t>边界的首个、最后一个、最大值、最小值、最长、最短、最高、最低等特征。如：运算或判断中取最大值、最小值时是否有错误。</a:t>
            </a:r>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lvl="1">
              <a:defRPr/>
            </a:pPr>
            <a:r>
              <a:rPr lang="zh-CN" altLang="en-US" sz="2200" b="1" dirty="0"/>
              <a:t>数据流、控制流中刚好等于、大于、小于确定的比较值是否出现错误。</a:t>
            </a:r>
          </a:p>
          <a:p>
            <a:pPr marL="471487"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495</TotalTime>
  <Words>2628</Words>
  <Application>Microsoft Office PowerPoint</Application>
  <PresentationFormat>全屏显示(4:3)</PresentationFormat>
  <Paragraphs>373</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Profile</vt:lpstr>
      <vt:lpstr>软件测试实用教程 ——方法与实践</vt:lpstr>
      <vt:lpstr>第7章  单元测试</vt:lpstr>
      <vt:lpstr>第7章  单元测试</vt:lpstr>
      <vt:lpstr>7.1 概述</vt:lpstr>
      <vt:lpstr>7.1 概述</vt:lpstr>
      <vt:lpstr>7.2 单元测试的内容</vt:lpstr>
      <vt:lpstr>7.2 单元测试的内容</vt:lpstr>
      <vt:lpstr>7.2 单元测试的内容</vt:lpstr>
      <vt:lpstr>7.2 单元测试的内容</vt:lpstr>
      <vt:lpstr>7.2 单元测试的内容</vt:lpstr>
      <vt:lpstr>7.2 单元测试的内容</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7.6 日构建</vt:lpstr>
      <vt:lpstr>7.6 日构建</vt:lpstr>
      <vt:lpstr>7.6 日构建</vt:lpstr>
      <vt:lpstr>7.6 日构建</vt:lpstr>
      <vt:lpstr>7.6 日构建</vt:lpstr>
      <vt:lpstr>7.6 日构建</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64</cp:revision>
  <dcterms:created xsi:type="dcterms:W3CDTF">2008-07-27T05:17:11Z</dcterms:created>
  <dcterms:modified xsi:type="dcterms:W3CDTF">2017-11-27T03:43:50Z</dcterms:modified>
</cp:coreProperties>
</file>