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 id="2147483906" r:id="rId2"/>
  </p:sldMasterIdLst>
  <p:notesMasterIdLst>
    <p:notesMasterId r:id="rId38"/>
  </p:notesMasterIdLst>
  <p:sldIdLst>
    <p:sldId id="256" r:id="rId3"/>
    <p:sldId id="257" r:id="rId4"/>
    <p:sldId id="285" r:id="rId5"/>
    <p:sldId id="258" r:id="rId6"/>
    <p:sldId id="317" r:id="rId7"/>
    <p:sldId id="260" r:id="rId8"/>
    <p:sldId id="263" r:id="rId9"/>
    <p:sldId id="319" r:id="rId10"/>
    <p:sldId id="265" r:id="rId11"/>
    <p:sldId id="270" r:id="rId12"/>
    <p:sldId id="350" r:id="rId13"/>
    <p:sldId id="271" r:id="rId14"/>
    <p:sldId id="325" r:id="rId15"/>
    <p:sldId id="326" r:id="rId16"/>
    <p:sldId id="327" r:id="rId17"/>
    <p:sldId id="328" r:id="rId18"/>
    <p:sldId id="329" r:id="rId19"/>
    <p:sldId id="345" r:id="rId20"/>
    <p:sldId id="346" r:id="rId21"/>
    <p:sldId id="330" r:id="rId22"/>
    <p:sldId id="347" r:id="rId23"/>
    <p:sldId id="332" r:id="rId24"/>
    <p:sldId id="333" r:id="rId25"/>
    <p:sldId id="335" r:id="rId26"/>
    <p:sldId id="348" r:id="rId27"/>
    <p:sldId id="336" r:id="rId28"/>
    <p:sldId id="340" r:id="rId29"/>
    <p:sldId id="341" r:id="rId30"/>
    <p:sldId id="342" r:id="rId31"/>
    <p:sldId id="337" r:id="rId32"/>
    <p:sldId id="349" r:id="rId33"/>
    <p:sldId id="339" r:id="rId34"/>
    <p:sldId id="343" r:id="rId35"/>
    <p:sldId id="344" r:id="rId36"/>
    <p:sldId id="316"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27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smtClean="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smtClean="0">
                <a:latin typeface="Arial" pitchFamily="34" charset="0"/>
              </a:defRPr>
            </a:lvl1pPr>
          </a:lstStyle>
          <a:p>
            <a:pPr>
              <a:defRPr/>
            </a:pPr>
            <a:endParaRPr lang="en-US"/>
          </a:p>
        </p:txBody>
      </p:sp>
      <p:sp>
        <p:nvSpPr>
          <p:cNvPr id="37892"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noProof="0" smtClean="0"/>
              <a:t>单击此处编辑母版文本样式</a:t>
            </a:r>
          </a:p>
          <a:p>
            <a:pPr lvl="1"/>
            <a:r>
              <a:rPr lang="zh-CN" noProof="0" smtClean="0"/>
              <a:t>第二级</a:t>
            </a:r>
          </a:p>
          <a:p>
            <a:pPr lvl="2"/>
            <a:r>
              <a:rPr lang="zh-CN" noProof="0" smtClean="0"/>
              <a:t>第三级</a:t>
            </a:r>
          </a:p>
          <a:p>
            <a:pPr lvl="3"/>
            <a:r>
              <a:rPr lang="zh-CN" noProof="0" smtClean="0"/>
              <a:t>第四级</a:t>
            </a:r>
          </a:p>
          <a:p>
            <a:pPr lvl="4"/>
            <a:r>
              <a:rPr lang="zh-CN"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smtClean="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smtClean="0">
                <a:latin typeface="Arial" pitchFamily="34" charset="0"/>
              </a:defRPr>
            </a:lvl1pPr>
          </a:lstStyle>
          <a:p>
            <a:pPr>
              <a:defRPr/>
            </a:pPr>
            <a:fld id="{C7E3FE82-DE6C-420E-9B1E-51C62FFA0268}" type="slidenum">
              <a:rPr lang="en-US"/>
              <a:pPr>
                <a:defRPr/>
              </a:pPr>
              <a:t>‹#›</a:t>
            </a:fld>
            <a:endParaRPr lang="en-US"/>
          </a:p>
        </p:txBody>
      </p:sp>
    </p:spTree>
    <p:extLst>
      <p:ext uri="{BB962C8B-B14F-4D97-AF65-F5344CB8AC3E}">
        <p14:creationId xmlns:p14="http://schemas.microsoft.com/office/powerpoint/2010/main" val="31889595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AA951DAC-2911-4C88-949E-CB7BA64CE82D}" type="slidenum">
              <a:rPr lang="en-US"/>
              <a:pPr>
                <a:defRPr/>
              </a:pPr>
              <a:t>‹#›</a:t>
            </a:fld>
            <a:endParaRPr lang="en-US"/>
          </a:p>
        </p:txBody>
      </p:sp>
    </p:spTree>
    <p:extLst>
      <p:ext uri="{BB962C8B-B14F-4D97-AF65-F5344CB8AC3E}">
        <p14:creationId xmlns:p14="http://schemas.microsoft.com/office/powerpoint/2010/main" val="1180091391"/>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151B2097-CE35-44C7-B8CB-FD89B90FC5D5}" type="slidenum">
              <a:rPr lang="en-US"/>
              <a:pPr>
                <a:defRPr/>
              </a:pPr>
              <a:t>‹#›</a:t>
            </a:fld>
            <a:endParaRPr lang="en-US"/>
          </a:p>
        </p:txBody>
      </p:sp>
    </p:spTree>
    <p:extLst>
      <p:ext uri="{BB962C8B-B14F-4D97-AF65-F5344CB8AC3E}">
        <p14:creationId xmlns:p14="http://schemas.microsoft.com/office/powerpoint/2010/main" val="2394842879"/>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5F147B87-ECD0-4CC5-8DA4-B393E6DF0A29}" type="slidenum">
              <a:rPr lang="en-US"/>
              <a:pPr>
                <a:defRPr/>
              </a:pPr>
              <a:t>‹#›</a:t>
            </a:fld>
            <a:endParaRPr lang="en-US"/>
          </a:p>
        </p:txBody>
      </p:sp>
    </p:spTree>
    <p:extLst>
      <p:ext uri="{BB962C8B-B14F-4D97-AF65-F5344CB8AC3E}">
        <p14:creationId xmlns:p14="http://schemas.microsoft.com/office/powerpoint/2010/main" val="154558301"/>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2C82091-7A6D-41AC-9067-295068941032}" type="slidenum">
              <a:rPr lang="en-US"/>
              <a:pPr>
                <a:defRPr/>
              </a:pPr>
              <a:t>‹#›</a:t>
            </a:fld>
            <a:endParaRPr lang="en-US"/>
          </a:p>
        </p:txBody>
      </p:sp>
    </p:spTree>
    <p:extLst>
      <p:ext uri="{BB962C8B-B14F-4D97-AF65-F5344CB8AC3E}">
        <p14:creationId xmlns:p14="http://schemas.microsoft.com/office/powerpoint/2010/main" val="12995296"/>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F0BDF8-2A93-4A2E-A9F8-CF1622088695}" type="slidenum">
              <a:rPr lang="en-US"/>
              <a:pPr>
                <a:defRPr/>
              </a:pPr>
              <a:t>‹#›</a:t>
            </a:fld>
            <a:endParaRPr lang="en-US"/>
          </a:p>
        </p:txBody>
      </p:sp>
    </p:spTree>
    <p:extLst>
      <p:ext uri="{BB962C8B-B14F-4D97-AF65-F5344CB8AC3E}">
        <p14:creationId xmlns:p14="http://schemas.microsoft.com/office/powerpoint/2010/main" val="3998120601"/>
      </p:ext>
    </p:extLst>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29C8EB1-CB40-4C88-974E-94C8F3EE8690}" type="slidenum">
              <a:rPr lang="en-US"/>
              <a:pPr>
                <a:defRPr/>
              </a:pPr>
              <a:t>‹#›</a:t>
            </a:fld>
            <a:endParaRPr lang="en-US"/>
          </a:p>
        </p:txBody>
      </p:sp>
    </p:spTree>
    <p:extLst>
      <p:ext uri="{BB962C8B-B14F-4D97-AF65-F5344CB8AC3E}">
        <p14:creationId xmlns:p14="http://schemas.microsoft.com/office/powerpoint/2010/main" val="2401506671"/>
      </p:ext>
    </p:extLst>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DCFE411-5C5C-417B-93E6-06B878875678}" type="slidenum">
              <a:rPr lang="en-US"/>
              <a:pPr>
                <a:defRPr/>
              </a:pPr>
              <a:t>‹#›</a:t>
            </a:fld>
            <a:endParaRPr lang="en-US"/>
          </a:p>
        </p:txBody>
      </p:sp>
    </p:spTree>
    <p:extLst>
      <p:ext uri="{BB962C8B-B14F-4D97-AF65-F5344CB8AC3E}">
        <p14:creationId xmlns:p14="http://schemas.microsoft.com/office/powerpoint/2010/main" val="161282275"/>
      </p:ext>
    </p:extLst>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1BF90E5-CCEE-4CBB-AD9C-91FA28A57548}" type="slidenum">
              <a:rPr lang="en-US"/>
              <a:pPr>
                <a:defRPr/>
              </a:pPr>
              <a:t>‹#›</a:t>
            </a:fld>
            <a:endParaRPr lang="en-US"/>
          </a:p>
        </p:txBody>
      </p:sp>
    </p:spTree>
    <p:extLst>
      <p:ext uri="{BB962C8B-B14F-4D97-AF65-F5344CB8AC3E}">
        <p14:creationId xmlns:p14="http://schemas.microsoft.com/office/powerpoint/2010/main" val="2690954546"/>
      </p:ext>
    </p:extLst>
  </p:cSld>
  <p:clrMapOvr>
    <a:masterClrMapping/>
  </p:clrMapOvr>
  <p:transition>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CDE4CBE-38D5-48B7-9BEA-9B87609AC8EA}" type="slidenum">
              <a:rPr lang="en-US"/>
              <a:pPr>
                <a:defRPr/>
              </a:pPr>
              <a:t>‹#›</a:t>
            </a:fld>
            <a:endParaRPr lang="en-US"/>
          </a:p>
        </p:txBody>
      </p:sp>
    </p:spTree>
    <p:extLst>
      <p:ext uri="{BB962C8B-B14F-4D97-AF65-F5344CB8AC3E}">
        <p14:creationId xmlns:p14="http://schemas.microsoft.com/office/powerpoint/2010/main" val="3507356807"/>
      </p:ext>
    </p:extLst>
  </p:cSld>
  <p:clrMapOvr>
    <a:masterClrMapping/>
  </p:clrMapOvr>
  <p:transition>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EAC78EC-5F39-4441-8BED-99232A81B608}" type="slidenum">
              <a:rPr lang="en-US"/>
              <a:pPr>
                <a:defRPr/>
              </a:pPr>
              <a:t>‹#›</a:t>
            </a:fld>
            <a:endParaRPr lang="en-US"/>
          </a:p>
        </p:txBody>
      </p:sp>
    </p:spTree>
    <p:extLst>
      <p:ext uri="{BB962C8B-B14F-4D97-AF65-F5344CB8AC3E}">
        <p14:creationId xmlns:p14="http://schemas.microsoft.com/office/powerpoint/2010/main" val="319202750"/>
      </p:ext>
    </p:extLst>
  </p:cSld>
  <p:clrMapOvr>
    <a:masterClrMapping/>
  </p:clrMapOvr>
  <p:transition>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BB31383-6639-4320-84E5-7C8C8790CECB}" type="slidenum">
              <a:rPr lang="en-US"/>
              <a:pPr>
                <a:defRPr/>
              </a:pPr>
              <a:t>‹#›</a:t>
            </a:fld>
            <a:endParaRPr lang="en-US"/>
          </a:p>
        </p:txBody>
      </p:sp>
    </p:spTree>
    <p:extLst>
      <p:ext uri="{BB962C8B-B14F-4D97-AF65-F5344CB8AC3E}">
        <p14:creationId xmlns:p14="http://schemas.microsoft.com/office/powerpoint/2010/main" val="2284061323"/>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66051434-0CBD-4919-B988-5B85A881E5B6}" type="slidenum">
              <a:rPr lang="en-US"/>
              <a:pPr>
                <a:defRPr/>
              </a:pPr>
              <a:t>‹#›</a:t>
            </a:fld>
            <a:endParaRPr lang="en-US"/>
          </a:p>
        </p:txBody>
      </p:sp>
    </p:spTree>
    <p:extLst>
      <p:ext uri="{BB962C8B-B14F-4D97-AF65-F5344CB8AC3E}">
        <p14:creationId xmlns:p14="http://schemas.microsoft.com/office/powerpoint/2010/main" val="3740571436"/>
      </p:ext>
    </p:extLst>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D87A14F-1E86-4AFE-B377-A7E5C570EBBF}" type="slidenum">
              <a:rPr lang="en-US"/>
              <a:pPr>
                <a:defRPr/>
              </a:pPr>
              <a:t>‹#›</a:t>
            </a:fld>
            <a:endParaRPr lang="en-US"/>
          </a:p>
        </p:txBody>
      </p:sp>
    </p:spTree>
    <p:extLst>
      <p:ext uri="{BB962C8B-B14F-4D97-AF65-F5344CB8AC3E}">
        <p14:creationId xmlns:p14="http://schemas.microsoft.com/office/powerpoint/2010/main" val="2168169730"/>
      </p:ext>
    </p:extLst>
  </p:cSld>
  <p:clrMapOvr>
    <a:masterClrMapping/>
  </p:clrMapOvr>
  <p:transition>
    <p:blinds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C80637-63D8-4A41-9F68-B8437736B3D0}" type="slidenum">
              <a:rPr lang="en-US"/>
              <a:pPr>
                <a:defRPr/>
              </a:pPr>
              <a:t>‹#›</a:t>
            </a:fld>
            <a:endParaRPr lang="en-US"/>
          </a:p>
        </p:txBody>
      </p:sp>
    </p:spTree>
    <p:extLst>
      <p:ext uri="{BB962C8B-B14F-4D97-AF65-F5344CB8AC3E}">
        <p14:creationId xmlns:p14="http://schemas.microsoft.com/office/powerpoint/2010/main" val="1783710080"/>
      </p:ext>
    </p:extLst>
  </p:cSld>
  <p:clrMapOvr>
    <a:masterClrMapping/>
  </p:clrMapOvr>
  <p:transition>
    <p:blinds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720422-E8B8-47A6-8E31-88FB817A44FE}" type="slidenum">
              <a:rPr lang="en-US"/>
              <a:pPr>
                <a:defRPr/>
              </a:pPr>
              <a:t>‹#›</a:t>
            </a:fld>
            <a:endParaRPr lang="en-US"/>
          </a:p>
        </p:txBody>
      </p:sp>
    </p:spTree>
    <p:extLst>
      <p:ext uri="{BB962C8B-B14F-4D97-AF65-F5344CB8AC3E}">
        <p14:creationId xmlns:p14="http://schemas.microsoft.com/office/powerpoint/2010/main" val="4204644449"/>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BC445F95-821E-43A4-B994-1B6970F16D28}" type="slidenum">
              <a:rPr lang="en-US"/>
              <a:pPr>
                <a:defRPr/>
              </a:pPr>
              <a:t>‹#›</a:t>
            </a:fld>
            <a:endParaRPr lang="en-US"/>
          </a:p>
        </p:txBody>
      </p:sp>
    </p:spTree>
    <p:extLst>
      <p:ext uri="{BB962C8B-B14F-4D97-AF65-F5344CB8AC3E}">
        <p14:creationId xmlns:p14="http://schemas.microsoft.com/office/powerpoint/2010/main" val="3253050383"/>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28A33F2D-A5F0-455C-B884-28B0A7BC2891}" type="slidenum">
              <a:rPr lang="en-US"/>
              <a:pPr>
                <a:defRPr/>
              </a:pPr>
              <a:t>‹#›</a:t>
            </a:fld>
            <a:endParaRPr lang="en-US"/>
          </a:p>
        </p:txBody>
      </p:sp>
    </p:spTree>
    <p:extLst>
      <p:ext uri="{BB962C8B-B14F-4D97-AF65-F5344CB8AC3E}">
        <p14:creationId xmlns:p14="http://schemas.microsoft.com/office/powerpoint/2010/main" val="1833683971"/>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2FB9D689-5CF1-4073-A291-200669AB7C32}" type="slidenum">
              <a:rPr lang="en-US"/>
              <a:pPr>
                <a:defRPr/>
              </a:pPr>
              <a:t>‹#›</a:t>
            </a:fld>
            <a:endParaRPr lang="en-US"/>
          </a:p>
        </p:txBody>
      </p:sp>
    </p:spTree>
    <p:extLst>
      <p:ext uri="{BB962C8B-B14F-4D97-AF65-F5344CB8AC3E}">
        <p14:creationId xmlns:p14="http://schemas.microsoft.com/office/powerpoint/2010/main" val="1273978917"/>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949B4841-11FA-4F30-A1AF-63B6017C200F}" type="slidenum">
              <a:rPr lang="en-US"/>
              <a:pPr>
                <a:defRPr/>
              </a:pPr>
              <a:t>‹#›</a:t>
            </a:fld>
            <a:endParaRPr lang="en-US"/>
          </a:p>
        </p:txBody>
      </p:sp>
    </p:spTree>
    <p:extLst>
      <p:ext uri="{BB962C8B-B14F-4D97-AF65-F5344CB8AC3E}">
        <p14:creationId xmlns:p14="http://schemas.microsoft.com/office/powerpoint/2010/main" val="1739702104"/>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9D80A243-F8E3-456B-839C-98192325D085}" type="slidenum">
              <a:rPr lang="en-US"/>
              <a:pPr>
                <a:defRPr/>
              </a:pPr>
              <a:t>‹#›</a:t>
            </a:fld>
            <a:endParaRPr lang="en-US"/>
          </a:p>
        </p:txBody>
      </p:sp>
    </p:spTree>
    <p:extLst>
      <p:ext uri="{BB962C8B-B14F-4D97-AF65-F5344CB8AC3E}">
        <p14:creationId xmlns:p14="http://schemas.microsoft.com/office/powerpoint/2010/main" val="2464481700"/>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2B879300-62C4-4D04-8112-C4548A9A493C}" type="slidenum">
              <a:rPr lang="en-US"/>
              <a:pPr>
                <a:defRPr/>
              </a:pPr>
              <a:t>‹#›</a:t>
            </a:fld>
            <a:endParaRPr lang="en-US"/>
          </a:p>
        </p:txBody>
      </p:sp>
    </p:spTree>
    <p:extLst>
      <p:ext uri="{BB962C8B-B14F-4D97-AF65-F5344CB8AC3E}">
        <p14:creationId xmlns:p14="http://schemas.microsoft.com/office/powerpoint/2010/main" val="2405781059"/>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A807A157-61F4-4AE8-BC1E-08D81075F21E}" type="slidenum">
              <a:rPr lang="en-US"/>
              <a:pPr>
                <a:defRPr/>
              </a:pPr>
              <a:t>‹#›</a:t>
            </a:fld>
            <a:endParaRPr lang="en-US"/>
          </a:p>
        </p:txBody>
      </p:sp>
    </p:spTree>
    <p:extLst>
      <p:ext uri="{BB962C8B-B14F-4D97-AF65-F5344CB8AC3E}">
        <p14:creationId xmlns:p14="http://schemas.microsoft.com/office/powerpoint/2010/main" val="3811305065"/>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mpd="sng">
            <a:solidFill>
              <a:schemeClr val="accent2"/>
            </a:solidFill>
            <a:miter lim="800000"/>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 name="Rectangle 6"/>
          <p:cNvSpPr>
            <a:spLocks noGrp="1" noChangeArrowheads="1"/>
          </p:cNvSpPr>
          <p:nvPr>
            <p:ph type="dt" sz="half" idx="2"/>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200" smtClean="0"/>
            </a:lvl1pPr>
          </a:lstStyle>
          <a:p>
            <a:pPr>
              <a:defRPr/>
            </a:pPr>
            <a:endParaRPr lang="en-US"/>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fld id="{8FEC8B1E-0917-4773-A118-DFDF01DCD6C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AutoShape 7"/>
          <p:cNvSpPr>
            <a:spLocks noChangeArrowheads="1"/>
          </p:cNvSpPr>
          <p:nvPr/>
        </p:nvSpPr>
        <p:spPr bwMode="auto">
          <a:xfrm>
            <a:off x="685800" y="2393950"/>
            <a:ext cx="77724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mpd="sng">
            <a:solidFill>
              <a:schemeClr val="accent2"/>
            </a:solidFill>
            <a:miter lim="800000"/>
            <a:headEnd/>
            <a:tailEnd/>
          </a:ln>
        </p:spPr>
        <p:txBody>
          <a:bodyPr/>
          <a:lstStyle/>
          <a:p>
            <a:endParaRPr lang="zh-CN" altLang="en-US"/>
          </a:p>
        </p:txBody>
      </p:sp>
      <p:sp>
        <p:nvSpPr>
          <p:cNvPr id="2051"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2052"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2053"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054"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200" smtClean="0"/>
            </a:lvl1pPr>
          </a:lstStyle>
          <a:p>
            <a:pPr>
              <a:defRPr/>
            </a:pPr>
            <a:endParaRPr lang="en-US"/>
          </a:p>
        </p:txBody>
      </p:sp>
      <p:sp>
        <p:nvSpPr>
          <p:cNvPr id="2055"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fld id="{3ECB21C6-1231-449C-8B75-441C12A7B34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image" Target="../media/image6.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C2AC7A3-85C6-4473-8A89-C984C73EFA63}" type="slidenum">
              <a:rPr lang="en-US" altLang="zh-CN" sz="1200"/>
              <a:pPr algn="r" eaLnBrk="1" hangingPunct="1"/>
              <a:t>1</a:t>
            </a:fld>
            <a:endParaRPr lang="en-US" altLang="zh-CN" sz="1200"/>
          </a:p>
        </p:txBody>
      </p:sp>
      <p:sp>
        <p:nvSpPr>
          <p:cNvPr id="3075" name="Rectangle 2"/>
          <p:cNvSpPr>
            <a:spLocks noGrp="1" noChangeArrowheads="1"/>
          </p:cNvSpPr>
          <p:nvPr>
            <p:ph type="ctrTitle" idx="4294967295"/>
          </p:nvPr>
        </p:nvSpPr>
        <p:spPr>
          <a:xfrm>
            <a:off x="685800" y="990600"/>
            <a:ext cx="7772400" cy="1371600"/>
          </a:xfrm>
        </p:spPr>
        <p:txBody>
          <a:bodyPr/>
          <a:lstStyle/>
          <a:p>
            <a:pPr algn="ctr" eaLnBrk="1" hangingPunct="1"/>
            <a:r>
              <a:rPr lang="zh-CN" sz="6000" b="1" smtClean="0">
                <a:ea typeface="华文隶书" pitchFamily="2" charset="-122"/>
              </a:rPr>
              <a:t>软件测试实用教程</a:t>
            </a:r>
            <a:r>
              <a:rPr lang="en-US" sz="6000" b="1" smtClean="0">
                <a:ea typeface="华文隶书" pitchFamily="2" charset="-122"/>
              </a:rPr>
              <a:t/>
            </a:r>
            <a:br>
              <a:rPr lang="en-US" sz="6000" b="1" smtClean="0">
                <a:ea typeface="华文隶书" pitchFamily="2" charset="-122"/>
              </a:rPr>
            </a:br>
            <a:r>
              <a:rPr lang="en-US" altLang="zh-CN" sz="6000" b="1" smtClean="0">
                <a:ea typeface="华文隶书" pitchFamily="2" charset="-122"/>
              </a:rPr>
              <a:t>——</a:t>
            </a:r>
            <a:r>
              <a:rPr lang="zh-CN" sz="6000" b="1" smtClean="0">
                <a:ea typeface="华文隶书" pitchFamily="2" charset="-122"/>
              </a:rPr>
              <a:t>方法与实践</a:t>
            </a:r>
          </a:p>
        </p:txBody>
      </p:sp>
      <p:sp>
        <p:nvSpPr>
          <p:cNvPr id="3076" name="Rectangle 3"/>
          <p:cNvSpPr>
            <a:spLocks noGrp="1" noChangeArrowheads="1"/>
          </p:cNvSpPr>
          <p:nvPr>
            <p:ph type="subTitle" idx="4294967295"/>
          </p:nvPr>
        </p:nvSpPr>
        <p:spPr>
          <a:xfrm>
            <a:off x="1447800" y="3429000"/>
            <a:ext cx="7010400" cy="1600200"/>
          </a:xfrm>
        </p:spPr>
        <p:txBody>
          <a:bodyPr/>
          <a:lstStyle/>
          <a:p>
            <a:pPr marL="0" indent="0" algn="ctr" eaLnBrk="1" hangingPunct="1">
              <a:buFont typeface="Wingdings" pitchFamily="2" charset="2"/>
              <a:buNone/>
            </a:pPr>
            <a:r>
              <a:rPr lang="en-US" altLang="zh-CN" sz="4400" b="1" smtClean="0">
                <a:latin typeface="华文隶书" pitchFamily="2" charset="-122"/>
                <a:ea typeface="华文隶书" pitchFamily="2" charset="-122"/>
              </a:rPr>
              <a:t>PartII I</a:t>
            </a:r>
            <a:r>
              <a:rPr lang="zh-CN" sz="4400" b="1" smtClean="0">
                <a:latin typeface="华文隶书" pitchFamily="2" charset="-122"/>
                <a:ea typeface="华文隶书" pitchFamily="2" charset="-122"/>
              </a:rPr>
              <a:t>软件测试应用</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657CC27B-3C7A-45EA-BF10-5986F8B76BA4}" type="slidenum">
              <a:rPr lang="en-US" altLang="zh-CN" sz="1200"/>
              <a:pPr algn="r" eaLnBrk="1" hangingPunct="1"/>
              <a:t>10</a:t>
            </a:fld>
            <a:endParaRPr lang="en-US" altLang="zh-CN" sz="1200"/>
          </a:p>
        </p:txBody>
      </p:sp>
      <p:sp>
        <p:nvSpPr>
          <p:cNvPr id="1229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8.3 </a:t>
            </a:r>
            <a:r>
              <a:rPr lang="zh-CN" b="1" smtClean="0">
                <a:latin typeface="黑体" pitchFamily="49" charset="-122"/>
                <a:ea typeface="黑体" pitchFamily="49" charset="-122"/>
              </a:rPr>
              <a:t>单个集成测试用例的设计</a:t>
            </a:r>
          </a:p>
        </p:txBody>
      </p:sp>
      <p:sp>
        <p:nvSpPr>
          <p:cNvPr id="12292"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2</a:t>
            </a:r>
            <a:r>
              <a:rPr lang="zh-CN" sz="3800" b="1" smtClean="0">
                <a:solidFill>
                  <a:srgbClr val="0000FF"/>
                </a:solidFill>
                <a:ea typeface="华文新魏" pitchFamily="2" charset="-122"/>
              </a:rPr>
              <a:t>：第二日问题</a:t>
            </a:r>
          </a:p>
          <a:p>
            <a:pPr lvl="1" eaLnBrk="1" hangingPunct="1"/>
            <a:r>
              <a:rPr lang="zh-CN" sz="3400" b="1" smtClean="0">
                <a:solidFill>
                  <a:srgbClr val="0000FF"/>
                </a:solidFill>
                <a:ea typeface="华文新魏" pitchFamily="2" charset="-122"/>
              </a:rPr>
              <a:t>测试用例设计</a:t>
            </a:r>
            <a:endParaRPr lang="en-US" sz="3400" b="1" smtClean="0">
              <a:solidFill>
                <a:srgbClr val="0000FF"/>
              </a:solidFill>
              <a:ea typeface="华文新魏" pitchFamily="2" charset="-122"/>
            </a:endParaRPr>
          </a:p>
          <a:p>
            <a:pPr lvl="1" eaLnBrk="1" hangingPunct="1"/>
            <a:r>
              <a:rPr lang="zh-CN" sz="3400" b="1" smtClean="0">
                <a:solidFill>
                  <a:srgbClr val="0000FF"/>
                </a:solidFill>
                <a:ea typeface="华文新魏" pitchFamily="2" charset="-122"/>
              </a:rPr>
              <a:t>规模估算</a:t>
            </a:r>
            <a:endParaRPr lang="en-US" sz="3400" b="1" smtClean="0">
              <a:solidFill>
                <a:srgbClr val="0000FF"/>
              </a:solidFill>
              <a:ea typeface="华文新魏" pitchFamily="2" charset="-122"/>
            </a:endParaRPr>
          </a:p>
          <a:p>
            <a:pPr lvl="1" eaLnBrk="1" hangingPunct="1"/>
            <a:r>
              <a:rPr lang="zh-CN" sz="3400" b="1" smtClean="0">
                <a:solidFill>
                  <a:srgbClr val="0000FF"/>
                </a:solidFill>
                <a:ea typeface="华文新魏" pitchFamily="2" charset="-122"/>
              </a:rPr>
              <a:t>特点分析</a:t>
            </a:r>
            <a:endParaRPr lang="en-US" sz="3400" b="1" smtClean="0">
              <a:solidFill>
                <a:srgbClr val="0000FF"/>
              </a:solidFill>
              <a:ea typeface="华文新魏" pitchFamily="2" charset="-122"/>
            </a:endParaRPr>
          </a:p>
          <a:p>
            <a:pPr lvl="2" eaLnBrk="1" hangingPunct="1"/>
            <a:r>
              <a:rPr lang="zh-CN" sz="3100" b="1" smtClean="0">
                <a:solidFill>
                  <a:srgbClr val="0000FF"/>
                </a:solidFill>
                <a:ea typeface="华文新魏" pitchFamily="2" charset="-122"/>
              </a:rPr>
              <a:t>扩大单个测试用例</a:t>
            </a:r>
            <a:endParaRPr lang="en-US" sz="3100" b="1" smtClean="0">
              <a:solidFill>
                <a:srgbClr val="0000FF"/>
              </a:solidFill>
              <a:ea typeface="华文新魏" pitchFamily="2" charset="-122"/>
            </a:endParaRPr>
          </a:p>
          <a:p>
            <a:pPr lvl="1" eaLnBrk="1" hangingPunct="1">
              <a:buFont typeface="Wingdings" pitchFamily="2" charset="2"/>
              <a:buNone/>
            </a:pPr>
            <a:r>
              <a:rPr lang="en-US" sz="3400" b="1" smtClean="0">
                <a:solidFill>
                  <a:srgbClr val="0000FF"/>
                </a:solidFill>
                <a:ea typeface="华文新魏" pitchFamily="2" charset="-122"/>
              </a:rPr>
              <a:t>   </a:t>
            </a:r>
            <a:r>
              <a:rPr lang="zh-CN" sz="3400" b="1" smtClean="0">
                <a:solidFill>
                  <a:srgbClr val="0000FF"/>
                </a:solidFill>
                <a:ea typeface="华文新魏" pitchFamily="2" charset="-122"/>
              </a:rPr>
              <a:t>减少测试用例总数</a:t>
            </a:r>
          </a:p>
        </p:txBody>
      </p:sp>
      <p:pic>
        <p:nvPicPr>
          <p:cNvPr id="12293" name="Picture 6" descr="8t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4938" y="2500313"/>
            <a:ext cx="35718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657CC27B-3C7A-45EA-BF10-5986F8B76BA4}" type="slidenum">
              <a:rPr lang="en-US" altLang="zh-CN" sz="1200"/>
              <a:pPr algn="r" eaLnBrk="1" hangingPunct="1"/>
              <a:t>11</a:t>
            </a:fld>
            <a:endParaRPr lang="en-US" altLang="zh-CN" sz="1200"/>
          </a:p>
        </p:txBody>
      </p:sp>
      <p:sp>
        <p:nvSpPr>
          <p:cNvPr id="1229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8.3 </a:t>
            </a:r>
            <a:r>
              <a:rPr lang="zh-CN" b="1" smtClean="0">
                <a:latin typeface="黑体" pitchFamily="49" charset="-122"/>
                <a:ea typeface="黑体" pitchFamily="49" charset="-122"/>
              </a:rPr>
              <a:t>单个集成测试用例的设计</a:t>
            </a:r>
          </a:p>
        </p:txBody>
      </p:sp>
      <p:sp>
        <p:nvSpPr>
          <p:cNvPr id="12292" name="Rectangle 3"/>
          <p:cNvSpPr>
            <a:spLocks noGrp="1" noChangeArrowheads="1"/>
          </p:cNvSpPr>
          <p:nvPr>
            <p:ph type="body" idx="4294967295"/>
          </p:nvPr>
        </p:nvSpPr>
        <p:spPr/>
        <p:txBody>
          <a:bodyPr/>
          <a:lstStyle/>
          <a:p>
            <a:pPr eaLnBrk="1" hangingPunct="1"/>
            <a:r>
              <a:rPr lang="zh-CN" sz="3800" b="1" dirty="0" smtClean="0">
                <a:solidFill>
                  <a:srgbClr val="0000FF"/>
                </a:solidFill>
                <a:ea typeface="华文新魏" pitchFamily="2" charset="-122"/>
              </a:rPr>
              <a:t>捉虫实践</a:t>
            </a:r>
            <a:r>
              <a:rPr lang="en-US" altLang="zh-CN" sz="3800" b="1" dirty="0" smtClean="0">
                <a:solidFill>
                  <a:srgbClr val="0000FF"/>
                </a:solidFill>
                <a:ea typeface="华文新魏" pitchFamily="2" charset="-122"/>
              </a:rPr>
              <a:t>2</a:t>
            </a:r>
            <a:r>
              <a:rPr lang="zh-CN" sz="3800" b="1" dirty="0" smtClean="0">
                <a:solidFill>
                  <a:srgbClr val="0000FF"/>
                </a:solidFill>
                <a:ea typeface="华文新魏" pitchFamily="2" charset="-122"/>
              </a:rPr>
              <a:t>：第二日</a:t>
            </a:r>
            <a:r>
              <a:rPr lang="zh-CN" sz="3800" b="1" dirty="0" smtClean="0">
                <a:solidFill>
                  <a:srgbClr val="0000FF"/>
                </a:solidFill>
                <a:ea typeface="华文新魏" pitchFamily="2" charset="-122"/>
              </a:rPr>
              <a:t>问题</a:t>
            </a:r>
            <a:endParaRPr lang="en-US" altLang="zh-CN" sz="3800" b="1" dirty="0" smtClean="0">
              <a:solidFill>
                <a:srgbClr val="0000FF"/>
              </a:solidFill>
              <a:ea typeface="华文新魏" pitchFamily="2" charset="-122"/>
            </a:endParaRPr>
          </a:p>
          <a:p>
            <a:pPr marL="742950" indent="-742950" eaLnBrk="1" hangingPunct="1">
              <a:buFont typeface="+mj-lt"/>
              <a:buAutoNum type="arabicPeriod"/>
            </a:pPr>
            <a:r>
              <a:rPr lang="en-US" altLang="zh-CN" sz="3800" b="1" dirty="0" smtClean="0">
                <a:solidFill>
                  <a:srgbClr val="0000FF"/>
                </a:solidFill>
                <a:ea typeface="华文新魏" pitchFamily="2" charset="-122"/>
              </a:rPr>
              <a:t>ND3,GD,VD</a:t>
            </a:r>
          </a:p>
          <a:p>
            <a:pPr marL="742950" indent="-742950" eaLnBrk="1" hangingPunct="1">
              <a:buFont typeface="+mj-lt"/>
              <a:buAutoNum type="arabicPeriod"/>
            </a:pPr>
            <a:r>
              <a:rPr lang="en-US" altLang="zh-CN" sz="3800" b="1" dirty="0" err="1" smtClean="0">
                <a:solidFill>
                  <a:srgbClr val="0000FF"/>
                </a:solidFill>
                <a:ea typeface="华文新魏" pitchFamily="2" charset="-122"/>
              </a:rPr>
              <a:t>GD,VD,lDOM</a:t>
            </a:r>
            <a:endParaRPr lang="en-US" altLang="zh-CN" sz="3800" b="1" dirty="0" smtClean="0">
              <a:solidFill>
                <a:srgbClr val="0000FF"/>
              </a:solidFill>
              <a:ea typeface="华文新魏" pitchFamily="2" charset="-122"/>
            </a:endParaRPr>
          </a:p>
          <a:p>
            <a:pPr marL="742950" indent="-742950" eaLnBrk="1" hangingPunct="1">
              <a:buFont typeface="+mj-lt"/>
              <a:buAutoNum type="arabicPeriod"/>
            </a:pPr>
            <a:r>
              <a:rPr lang="en-US" altLang="zh-CN" sz="3800" b="1" dirty="0" err="1" smtClean="0">
                <a:solidFill>
                  <a:srgbClr val="0000FF"/>
                </a:solidFill>
                <a:ea typeface="华文新魏" pitchFamily="2" charset="-122"/>
              </a:rPr>
              <a:t>VD,lDOM,iLY</a:t>
            </a:r>
            <a:endParaRPr lang="en-US" altLang="zh-CN" sz="3800" b="1" dirty="0" smtClean="0">
              <a:solidFill>
                <a:srgbClr val="0000FF"/>
              </a:solidFill>
              <a:ea typeface="华文新魏" pitchFamily="2" charset="-122"/>
            </a:endParaRPr>
          </a:p>
          <a:p>
            <a:pPr marL="742950" indent="-742950" eaLnBrk="1" hangingPunct="1">
              <a:buFont typeface="+mj-lt"/>
              <a:buAutoNum type="arabicPeriod"/>
            </a:pPr>
            <a:r>
              <a:rPr lang="en-US" altLang="zh-CN" sz="3800" b="1" dirty="0" smtClean="0">
                <a:solidFill>
                  <a:srgbClr val="0000FF"/>
                </a:solidFill>
                <a:ea typeface="华文新魏" pitchFamily="2" charset="-122"/>
              </a:rPr>
              <a:t>ND3,ID,LDOM</a:t>
            </a:r>
          </a:p>
          <a:p>
            <a:pPr marL="742950" indent="-742950" eaLnBrk="1" hangingPunct="1">
              <a:buFont typeface="+mj-lt"/>
              <a:buAutoNum type="arabicPeriod"/>
            </a:pPr>
            <a:r>
              <a:rPr lang="en-US" altLang="zh-CN" sz="3800" b="1" dirty="0" smtClean="0">
                <a:solidFill>
                  <a:srgbClr val="0000FF"/>
                </a:solidFill>
                <a:ea typeface="华文新魏" pitchFamily="2" charset="-122"/>
              </a:rPr>
              <a:t>ND3,PD</a:t>
            </a:r>
            <a:endParaRPr lang="zh-CN" sz="3800" b="1" dirty="0" smtClean="0">
              <a:solidFill>
                <a:srgbClr val="0000FF"/>
              </a:solidFill>
              <a:ea typeface="华文新魏" pitchFamily="2" charset="-122"/>
            </a:endParaRPr>
          </a:p>
        </p:txBody>
      </p:sp>
      <p:pic>
        <p:nvPicPr>
          <p:cNvPr id="12293" name="Picture 6" descr="8t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4938" y="2500313"/>
            <a:ext cx="35718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329415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C91EB9EA-4F76-4C7E-A994-69CD83A9A34D}" type="slidenum">
              <a:rPr lang="en-US" altLang="zh-CN" sz="1200"/>
              <a:pPr algn="r" eaLnBrk="1" hangingPunct="1"/>
              <a:t>12</a:t>
            </a:fld>
            <a:endParaRPr lang="en-US" altLang="zh-CN" sz="1200"/>
          </a:p>
        </p:txBody>
      </p:sp>
      <p:sp>
        <p:nvSpPr>
          <p:cNvPr id="1331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8.3 </a:t>
            </a:r>
            <a:r>
              <a:rPr lang="zh-CN" b="1" smtClean="0">
                <a:latin typeface="黑体" pitchFamily="49" charset="-122"/>
                <a:ea typeface="黑体" pitchFamily="49" charset="-122"/>
              </a:rPr>
              <a:t>单个集成测试用例的设计</a:t>
            </a:r>
          </a:p>
        </p:txBody>
      </p:sp>
      <p:sp>
        <p:nvSpPr>
          <p:cNvPr id="13316" name="Rectangle 3"/>
          <p:cNvSpPr>
            <a:spLocks noGrp="1" noChangeArrowheads="1"/>
          </p:cNvSpPr>
          <p:nvPr>
            <p:ph type="body" idx="4294967295"/>
          </p:nvPr>
        </p:nvSpPr>
        <p:spPr/>
        <p:txBody>
          <a:bodyPr/>
          <a:lstStyle/>
          <a:p>
            <a:pPr algn="just" eaLnBrk="1" hangingPunct="1"/>
            <a:r>
              <a:rPr lang="zh-CN" sz="3400" b="1" dirty="0" smtClean="0"/>
              <a:t>基于独立路径的集成</a:t>
            </a:r>
            <a:endParaRPr lang="en-US" sz="3400" b="1" dirty="0" smtClean="0"/>
          </a:p>
          <a:p>
            <a:pPr algn="just" eaLnBrk="1" hangingPunct="1"/>
            <a:r>
              <a:rPr lang="zh-CN" sz="3400" b="1" dirty="0" smtClean="0"/>
              <a:t>基本思想：将函数调用图看做</a:t>
            </a:r>
            <a:r>
              <a:rPr lang="zh-CN" sz="3400" b="1" dirty="0" smtClean="0">
                <a:solidFill>
                  <a:srgbClr val="FF0000"/>
                </a:solidFill>
              </a:rPr>
              <a:t>程序的控制流图</a:t>
            </a:r>
            <a:r>
              <a:rPr lang="zh-CN" sz="3400" b="1" dirty="0" smtClean="0"/>
              <a:t>或程序图，每个从根节点到叶子节点的调用形成了路径，每条独立路径即可构成一个集成测试用例</a:t>
            </a:r>
          </a:p>
        </p:txBody>
      </p:sp>
      <p:sp>
        <p:nvSpPr>
          <p:cNvPr id="13317"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9A6D13C-D9D5-4979-9D1A-9A8515D1F2C5}" type="slidenum">
              <a:rPr lang="en-US" altLang="zh-CN" sz="1200"/>
              <a:pPr algn="r" eaLnBrk="1" hangingPunct="1"/>
              <a:t>13</a:t>
            </a:fld>
            <a:endParaRPr lang="en-US" altLang="zh-CN" sz="1200"/>
          </a:p>
        </p:txBody>
      </p:sp>
      <p:sp>
        <p:nvSpPr>
          <p:cNvPr id="1433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8.3 </a:t>
            </a:r>
            <a:r>
              <a:rPr lang="zh-CN" b="1" smtClean="0">
                <a:latin typeface="黑体" pitchFamily="49" charset="-122"/>
                <a:ea typeface="黑体" pitchFamily="49" charset="-122"/>
              </a:rPr>
              <a:t>单个集成测试用例的设计</a:t>
            </a:r>
          </a:p>
        </p:txBody>
      </p:sp>
      <p:sp>
        <p:nvSpPr>
          <p:cNvPr id="14340" name="Rectangle 3"/>
          <p:cNvSpPr>
            <a:spLocks noGrp="1" noChangeArrowheads="1"/>
          </p:cNvSpPr>
          <p:nvPr>
            <p:ph type="body" idx="4294967295"/>
          </p:nvPr>
        </p:nvSpPr>
        <p:spPr/>
        <p:txBody>
          <a:bodyPr/>
          <a:lstStyle/>
          <a:p>
            <a:pPr eaLnBrk="1" hangingPunct="1"/>
            <a:r>
              <a:rPr lang="zh-CN" sz="3800" b="1" dirty="0" smtClean="0">
                <a:solidFill>
                  <a:srgbClr val="0000FF"/>
                </a:solidFill>
                <a:ea typeface="华文新魏" pitchFamily="2" charset="-122"/>
              </a:rPr>
              <a:t>捉虫实践</a:t>
            </a:r>
            <a:r>
              <a:rPr lang="en-US" altLang="zh-CN" sz="3800" b="1" dirty="0" smtClean="0">
                <a:solidFill>
                  <a:srgbClr val="0000FF"/>
                </a:solidFill>
                <a:ea typeface="华文新魏" pitchFamily="2" charset="-122"/>
              </a:rPr>
              <a:t>3</a:t>
            </a:r>
            <a:r>
              <a:rPr lang="zh-CN" sz="3800" b="1" dirty="0" smtClean="0">
                <a:solidFill>
                  <a:srgbClr val="0000FF"/>
                </a:solidFill>
                <a:ea typeface="华文新魏" pitchFamily="2" charset="-122"/>
              </a:rPr>
              <a:t>：第二日问题</a:t>
            </a:r>
          </a:p>
          <a:p>
            <a:pPr lvl="1" eaLnBrk="1" hangingPunct="1"/>
            <a:r>
              <a:rPr lang="zh-CN" sz="3400" b="1" dirty="0" smtClean="0">
                <a:solidFill>
                  <a:srgbClr val="0000FF"/>
                </a:solidFill>
                <a:ea typeface="华文新魏" pitchFamily="2" charset="-122"/>
              </a:rPr>
              <a:t>测试用例设计</a:t>
            </a:r>
            <a:endParaRPr lang="en-US" sz="3400" b="1" dirty="0" smtClean="0">
              <a:solidFill>
                <a:srgbClr val="0000FF"/>
              </a:solidFill>
              <a:ea typeface="华文新魏" pitchFamily="2" charset="-122"/>
            </a:endParaRPr>
          </a:p>
          <a:p>
            <a:pPr lvl="1" eaLnBrk="1" hangingPunct="1"/>
            <a:r>
              <a:rPr lang="zh-CN" sz="3400" b="1" dirty="0" smtClean="0">
                <a:solidFill>
                  <a:srgbClr val="0000FF"/>
                </a:solidFill>
                <a:ea typeface="华文新魏" pitchFamily="2" charset="-122"/>
              </a:rPr>
              <a:t>规模估算</a:t>
            </a:r>
            <a:endParaRPr lang="en-US" sz="3400" b="1" dirty="0" smtClean="0">
              <a:solidFill>
                <a:srgbClr val="0000FF"/>
              </a:solidFill>
              <a:ea typeface="华文新魏" pitchFamily="2" charset="-122"/>
            </a:endParaRPr>
          </a:p>
          <a:p>
            <a:pPr lvl="1" eaLnBrk="1" hangingPunct="1"/>
            <a:r>
              <a:rPr lang="zh-CN" sz="3400" b="1" dirty="0" smtClean="0">
                <a:solidFill>
                  <a:srgbClr val="0000FF"/>
                </a:solidFill>
                <a:ea typeface="华文新魏" pitchFamily="2" charset="-122"/>
              </a:rPr>
              <a:t>特点分析</a:t>
            </a:r>
            <a:endParaRPr lang="en-US" sz="3400" b="1" dirty="0" smtClean="0">
              <a:solidFill>
                <a:srgbClr val="0000FF"/>
              </a:solidFill>
              <a:ea typeface="华文新魏" pitchFamily="2" charset="-122"/>
            </a:endParaRPr>
          </a:p>
          <a:p>
            <a:pPr lvl="1" eaLnBrk="1" hangingPunct="1"/>
            <a:r>
              <a:rPr lang="zh-CN" sz="3400" b="1" dirty="0" smtClean="0">
                <a:solidFill>
                  <a:srgbClr val="0000FF"/>
                </a:solidFill>
                <a:ea typeface="华文新魏" pitchFamily="2" charset="-122"/>
              </a:rPr>
              <a:t>将单个测试用例范围从相邻模块向外扩展，直至达到根和叶子节点，形成完整的调用过程</a:t>
            </a:r>
            <a:endParaRPr lang="en-US" sz="3400" b="1" dirty="0" smtClean="0">
              <a:solidFill>
                <a:srgbClr val="0000FF"/>
              </a:solidFill>
              <a:ea typeface="华文新魏" pitchFamily="2" charset="-122"/>
            </a:endParaRPr>
          </a:p>
        </p:txBody>
      </p:sp>
      <p:pic>
        <p:nvPicPr>
          <p:cNvPr id="14341" name="Picture 6" descr="8T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0608" y="692696"/>
            <a:ext cx="3857625" cy="382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椭圆 1"/>
          <p:cNvSpPr/>
          <p:nvPr/>
        </p:nvSpPr>
        <p:spPr>
          <a:xfrm>
            <a:off x="7454348" y="548680"/>
            <a:ext cx="1080052"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ND3</a:t>
            </a:r>
            <a:endParaRPr lang="zh-CN" altLang="en-US" dirty="0">
              <a:solidFill>
                <a:schemeClr val="tx1"/>
              </a:solidFill>
            </a:endParaRPr>
          </a:p>
        </p:txBody>
      </p:sp>
      <p:sp>
        <p:nvSpPr>
          <p:cNvPr id="8" name="椭圆 7"/>
          <p:cNvSpPr/>
          <p:nvPr/>
        </p:nvSpPr>
        <p:spPr>
          <a:xfrm>
            <a:off x="6341605" y="1544554"/>
            <a:ext cx="901148"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GD</a:t>
            </a:r>
            <a:endParaRPr lang="zh-CN" altLang="en-US" dirty="0">
              <a:solidFill>
                <a:schemeClr val="tx1"/>
              </a:solidFill>
            </a:endParaRPr>
          </a:p>
        </p:txBody>
      </p:sp>
      <p:sp>
        <p:nvSpPr>
          <p:cNvPr id="9" name="椭圆 8"/>
          <p:cNvSpPr/>
          <p:nvPr/>
        </p:nvSpPr>
        <p:spPr>
          <a:xfrm>
            <a:off x="6083694" y="2408650"/>
            <a:ext cx="939012" cy="5361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VD</a:t>
            </a:r>
            <a:endParaRPr lang="zh-CN" altLang="en-US" dirty="0">
              <a:solidFill>
                <a:schemeClr val="tx1"/>
              </a:solidFill>
            </a:endParaRPr>
          </a:p>
        </p:txBody>
      </p:sp>
      <p:sp>
        <p:nvSpPr>
          <p:cNvPr id="10" name="椭圆 9"/>
          <p:cNvSpPr/>
          <p:nvPr/>
        </p:nvSpPr>
        <p:spPr>
          <a:xfrm>
            <a:off x="5724128" y="3248020"/>
            <a:ext cx="1021094" cy="6130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solidFill>
              </a:rPr>
              <a:t>lDOM</a:t>
            </a:r>
            <a:endParaRPr lang="zh-CN" altLang="en-US" sz="1400" dirty="0">
              <a:solidFill>
                <a:schemeClr val="tx1"/>
              </a:solidFill>
            </a:endParaRPr>
          </a:p>
        </p:txBody>
      </p:sp>
      <p:sp>
        <p:nvSpPr>
          <p:cNvPr id="11" name="椭圆 10"/>
          <p:cNvSpPr/>
          <p:nvPr/>
        </p:nvSpPr>
        <p:spPr>
          <a:xfrm>
            <a:off x="6950393" y="3789040"/>
            <a:ext cx="822514"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iLY</a:t>
            </a:r>
            <a:endParaRPr lang="zh-CN" altLang="en-US" dirty="0">
              <a:solidFill>
                <a:schemeClr val="tx1"/>
              </a:solidFill>
            </a:endParaRPr>
          </a:p>
        </p:txBody>
      </p:sp>
      <p:sp>
        <p:nvSpPr>
          <p:cNvPr id="12" name="椭圆 11"/>
          <p:cNvSpPr/>
          <p:nvPr/>
        </p:nvSpPr>
        <p:spPr>
          <a:xfrm>
            <a:off x="7453673" y="1832586"/>
            <a:ext cx="901148"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a:t>
            </a:r>
            <a:r>
              <a:rPr lang="en-US" altLang="zh-CN" dirty="0" smtClean="0">
                <a:solidFill>
                  <a:schemeClr val="tx1"/>
                </a:solidFill>
              </a:rPr>
              <a:t>D</a:t>
            </a:r>
            <a:endParaRPr lang="zh-CN" altLang="en-US" dirty="0">
              <a:solidFill>
                <a:schemeClr val="tx1"/>
              </a:solidFill>
            </a:endParaRPr>
          </a:p>
        </p:txBody>
      </p:sp>
      <p:sp>
        <p:nvSpPr>
          <p:cNvPr id="13" name="椭圆 12"/>
          <p:cNvSpPr/>
          <p:nvPr/>
        </p:nvSpPr>
        <p:spPr>
          <a:xfrm>
            <a:off x="8143901" y="2589399"/>
            <a:ext cx="901148"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a:t>
            </a:r>
            <a:r>
              <a:rPr lang="en-US" altLang="zh-CN" dirty="0" err="1" smtClean="0">
                <a:solidFill>
                  <a:schemeClr val="tx1"/>
                </a:solidFill>
              </a:rPr>
              <a:t>D</a:t>
            </a:r>
            <a:endParaRPr lang="zh-CN" altLang="en-US" dirty="0">
              <a:solidFill>
                <a:schemeClr val="tx1"/>
              </a:solidFill>
            </a:endParaRPr>
          </a:p>
        </p:txBody>
      </p:sp>
      <p:cxnSp>
        <p:nvCxnSpPr>
          <p:cNvPr id="5" name="直接箭头连接符 4"/>
          <p:cNvCxnSpPr>
            <a:stCxn id="2" idx="3"/>
            <a:endCxn id="8" idx="7"/>
          </p:cNvCxnSpPr>
          <p:nvPr/>
        </p:nvCxnSpPr>
        <p:spPr>
          <a:xfrm flipH="1">
            <a:off x="7110783" y="1040381"/>
            <a:ext cx="501735" cy="5885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2" idx="4"/>
            <a:endCxn id="12" idx="0"/>
          </p:cNvCxnSpPr>
          <p:nvPr/>
        </p:nvCxnSpPr>
        <p:spPr>
          <a:xfrm flipH="1">
            <a:off x="7904247" y="1124744"/>
            <a:ext cx="90127" cy="7078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13" idx="0"/>
          </p:cNvCxnSpPr>
          <p:nvPr/>
        </p:nvCxnSpPr>
        <p:spPr>
          <a:xfrm>
            <a:off x="8285857" y="1060935"/>
            <a:ext cx="308618" cy="15284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9" idx="0"/>
          </p:cNvCxnSpPr>
          <p:nvPr/>
        </p:nvCxnSpPr>
        <p:spPr>
          <a:xfrm flipH="1">
            <a:off x="6553200" y="2088178"/>
            <a:ext cx="211281" cy="32047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6236613" y="2944779"/>
            <a:ext cx="190894" cy="2942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11" idx="2"/>
          </p:cNvCxnSpPr>
          <p:nvPr/>
        </p:nvCxnSpPr>
        <p:spPr>
          <a:xfrm>
            <a:off x="6553200" y="3861048"/>
            <a:ext cx="397193" cy="2160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10" idx="6"/>
          </p:cNvCxnSpPr>
          <p:nvPr/>
        </p:nvCxnSpPr>
        <p:spPr>
          <a:xfrm flipH="1">
            <a:off x="6745222" y="2408650"/>
            <a:ext cx="867297" cy="11458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6941288" y="1124744"/>
            <a:ext cx="831619" cy="14179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B988212B-E1FB-4A08-8B74-6D9A6F1B0B4E}" type="slidenum">
              <a:rPr lang="en-US" altLang="zh-CN" sz="1200"/>
              <a:pPr algn="r" eaLnBrk="1" hangingPunct="1"/>
              <a:t>14</a:t>
            </a:fld>
            <a:endParaRPr lang="en-US" altLang="zh-CN" sz="1200"/>
          </a:p>
        </p:txBody>
      </p:sp>
      <p:sp>
        <p:nvSpPr>
          <p:cNvPr id="1536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15364" name="Rectangle 3"/>
          <p:cNvSpPr>
            <a:spLocks noGrp="1" noChangeArrowheads="1"/>
          </p:cNvSpPr>
          <p:nvPr>
            <p:ph type="body" idx="4294967295"/>
          </p:nvPr>
        </p:nvSpPr>
        <p:spPr/>
        <p:txBody>
          <a:bodyPr/>
          <a:lstStyle/>
          <a:p>
            <a:pPr algn="just" eaLnBrk="1" hangingPunct="1"/>
            <a:r>
              <a:rPr lang="zh-CN" sz="3400" b="1" smtClean="0"/>
              <a:t>大爆炸集成</a:t>
            </a:r>
            <a:endParaRPr lang="en-US" sz="3400" b="1" smtClean="0"/>
          </a:p>
          <a:p>
            <a:pPr algn="just" eaLnBrk="1" hangingPunct="1"/>
            <a:r>
              <a:rPr lang="zh-CN" sz="3400" b="1" smtClean="0"/>
              <a:t>基本思想：将所有经过单元测试的模块一次性组装到被测系统中进行测试，完全不考虑模块之间的依赖性和可能的风险</a:t>
            </a:r>
          </a:p>
        </p:txBody>
      </p:sp>
      <p:sp>
        <p:nvSpPr>
          <p:cNvPr id="15365"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6FA05666-32E4-4894-ACAF-FE6724F73801}" type="slidenum">
              <a:rPr lang="en-US" altLang="zh-CN" sz="1200"/>
              <a:pPr algn="r" eaLnBrk="1" hangingPunct="1"/>
              <a:t>15</a:t>
            </a:fld>
            <a:endParaRPr lang="en-US" altLang="zh-CN" sz="1200"/>
          </a:p>
        </p:txBody>
      </p:sp>
      <p:sp>
        <p:nvSpPr>
          <p:cNvPr id="1638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16388"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4</a:t>
            </a:r>
            <a:r>
              <a:rPr lang="zh-CN" sz="3800" b="1" smtClean="0">
                <a:solidFill>
                  <a:srgbClr val="0000FF"/>
                </a:solidFill>
                <a:ea typeface="华文新魏" pitchFamily="2" charset="-122"/>
              </a:rPr>
              <a:t>：第二日问题</a:t>
            </a:r>
            <a:endParaRPr lang="en-US" sz="3800" b="1" smtClean="0">
              <a:solidFill>
                <a:srgbClr val="0000FF"/>
              </a:solidFill>
              <a:ea typeface="华文新魏" pitchFamily="2" charset="-122"/>
            </a:endParaRPr>
          </a:p>
          <a:p>
            <a:pPr eaLnBrk="1" hangingPunct="1"/>
            <a:r>
              <a:rPr lang="zh-CN" sz="3800" b="1" smtClean="0">
                <a:solidFill>
                  <a:srgbClr val="0000FF"/>
                </a:solidFill>
                <a:ea typeface="华文新魏" pitchFamily="2" charset="-122"/>
              </a:rPr>
              <a:t>将所有</a:t>
            </a:r>
            <a:r>
              <a:rPr lang="en-US" altLang="zh-CN" sz="3800" b="1" smtClean="0">
                <a:solidFill>
                  <a:srgbClr val="0000FF"/>
                </a:solidFill>
                <a:ea typeface="华文新魏" pitchFamily="2" charset="-122"/>
              </a:rPr>
              <a:t>7</a:t>
            </a:r>
            <a:r>
              <a:rPr lang="zh-CN" sz="3800" b="1" smtClean="0">
                <a:solidFill>
                  <a:srgbClr val="0000FF"/>
                </a:solidFill>
                <a:ea typeface="华文新魏" pitchFamily="2" charset="-122"/>
              </a:rPr>
              <a:t>个模块放在一起进行测试，即仅需一个测试用例，达到用例规模的最小化。</a:t>
            </a:r>
            <a:endParaRPr lang="en-US" sz="3800" b="1" smtClean="0">
              <a:solidFill>
                <a:srgbClr val="0000FF"/>
              </a:solidFill>
              <a:ea typeface="华文新魏" pitchFamily="2"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78287C2F-9AB2-401B-BA3C-A1605BE67885}" type="slidenum">
              <a:rPr lang="en-US" altLang="zh-CN" sz="1200"/>
              <a:pPr algn="r" eaLnBrk="1" hangingPunct="1"/>
              <a:t>16</a:t>
            </a:fld>
            <a:endParaRPr lang="en-US" altLang="zh-CN" sz="1200"/>
          </a:p>
        </p:txBody>
      </p:sp>
      <p:sp>
        <p:nvSpPr>
          <p:cNvPr id="1741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17412" name="Rectangle 3"/>
          <p:cNvSpPr>
            <a:spLocks noGrp="1" noChangeArrowheads="1"/>
          </p:cNvSpPr>
          <p:nvPr>
            <p:ph type="body" idx="4294967295"/>
          </p:nvPr>
        </p:nvSpPr>
        <p:spPr/>
        <p:txBody>
          <a:bodyPr/>
          <a:lstStyle/>
          <a:p>
            <a:pPr algn="just" eaLnBrk="1" hangingPunct="1"/>
            <a:r>
              <a:rPr lang="zh-CN" sz="3400" b="1" smtClean="0"/>
              <a:t>自顶向下的集成</a:t>
            </a:r>
            <a:r>
              <a:rPr lang="en-US" altLang="zh-CN" sz="3400" b="1" smtClean="0"/>
              <a:t>(Top Down)</a:t>
            </a:r>
          </a:p>
          <a:p>
            <a:pPr algn="just" eaLnBrk="1" hangingPunct="1"/>
            <a:r>
              <a:rPr lang="zh-CN" sz="3400" b="1" smtClean="0"/>
              <a:t>基本思想：</a:t>
            </a:r>
            <a:r>
              <a:rPr lang="en-US" sz="3400" b="1" smtClean="0"/>
              <a:t> </a:t>
            </a:r>
            <a:r>
              <a:rPr lang="zh-CN" sz="3400" b="1" smtClean="0"/>
              <a:t>从主控模块</a:t>
            </a:r>
            <a:r>
              <a:rPr lang="en-US" altLang="zh-CN" sz="3400" b="1" smtClean="0"/>
              <a:t>(</a:t>
            </a:r>
            <a:r>
              <a:rPr lang="zh-CN" sz="3400" b="1" smtClean="0"/>
              <a:t>主程序，即根节点</a:t>
            </a:r>
            <a:r>
              <a:rPr lang="en-US" altLang="zh-CN" sz="3400" b="1" smtClean="0"/>
              <a:t>)</a:t>
            </a:r>
            <a:r>
              <a:rPr lang="zh-CN" sz="3400" b="1" smtClean="0"/>
              <a:t>开始，按照系统程序结构，沿着控制层次从上而下，逐渐将各模块组装起来</a:t>
            </a:r>
          </a:p>
        </p:txBody>
      </p:sp>
      <p:sp>
        <p:nvSpPr>
          <p:cNvPr id="17413"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B7502768-DA50-4244-8BC3-92EA9827F389}" type="slidenum">
              <a:rPr lang="en-US" altLang="zh-CN" sz="1200"/>
              <a:pPr algn="r" eaLnBrk="1" hangingPunct="1"/>
              <a:t>17</a:t>
            </a:fld>
            <a:endParaRPr lang="en-US" altLang="zh-CN" sz="1200"/>
          </a:p>
        </p:txBody>
      </p:sp>
      <p:sp>
        <p:nvSpPr>
          <p:cNvPr id="1843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18436"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itchFamily="2" charset="-122"/>
              </a:rPr>
              <a:t>捉虫实践</a:t>
            </a:r>
            <a:r>
              <a:rPr lang="en-US" altLang="zh-CN" sz="3400" b="1" smtClean="0">
                <a:solidFill>
                  <a:srgbClr val="0000FF"/>
                </a:solidFill>
                <a:ea typeface="华文新魏" pitchFamily="2" charset="-122"/>
              </a:rPr>
              <a:t>5</a:t>
            </a:r>
            <a:r>
              <a:rPr lang="zh-CN" sz="3400" b="1" smtClean="0">
                <a:solidFill>
                  <a:srgbClr val="0000FF"/>
                </a:solidFill>
                <a:ea typeface="华文新魏" pitchFamily="2" charset="-122"/>
              </a:rPr>
              <a:t>：第二日问题</a:t>
            </a:r>
            <a:endParaRPr lang="en-US" sz="3400" b="1" smtClean="0">
              <a:solidFill>
                <a:srgbClr val="0000FF"/>
              </a:solidFill>
              <a:ea typeface="华文新魏" pitchFamily="2" charset="-122"/>
            </a:endParaRPr>
          </a:p>
          <a:p>
            <a:pPr eaLnBrk="1" hangingPunct="1"/>
            <a:r>
              <a:rPr lang="en-US" altLang="zh-CN" sz="3400" b="1" smtClean="0">
                <a:solidFill>
                  <a:srgbClr val="0000FF"/>
                </a:solidFill>
                <a:ea typeface="华文新魏" pitchFamily="2" charset="-122"/>
              </a:rPr>
              <a:t>1</a:t>
            </a:r>
            <a:r>
              <a:rPr lang="zh-CN" sz="3400" b="1" smtClean="0">
                <a:solidFill>
                  <a:srgbClr val="0000FF"/>
                </a:solidFill>
                <a:ea typeface="华文新魏" pitchFamily="2" charset="-122"/>
              </a:rPr>
              <a:t>、按每个节点的集成为对象</a:t>
            </a:r>
            <a:endParaRPr lang="en-US" sz="3400" b="1" smtClean="0">
              <a:solidFill>
                <a:srgbClr val="0000FF"/>
              </a:solidFill>
              <a:ea typeface="华文新魏" pitchFamily="2" charset="-122"/>
            </a:endParaRPr>
          </a:p>
        </p:txBody>
      </p:sp>
      <p:sp>
        <p:nvSpPr>
          <p:cNvPr id="1843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graphicFrame>
        <p:nvGraphicFramePr>
          <p:cNvPr id="18438" name="Object 6"/>
          <p:cNvGraphicFramePr>
            <a:graphicFrameLocks noChangeAspect="1"/>
          </p:cNvGraphicFramePr>
          <p:nvPr/>
        </p:nvGraphicFramePr>
        <p:xfrm>
          <a:off x="571500" y="3286125"/>
          <a:ext cx="8037513" cy="2643188"/>
        </p:xfrm>
        <a:graphic>
          <a:graphicData uri="http://schemas.openxmlformats.org/presentationml/2006/ole">
            <mc:AlternateContent xmlns:mc="http://schemas.openxmlformats.org/markup-compatibility/2006">
              <mc:Choice xmlns:v="urn:schemas-microsoft-com:vml" Requires="v">
                <p:oleObj spid="_x0000_s18446" r:id="rId3" imgW="3552120" imgH="1159560" progId="Visio.Drawing.11">
                  <p:embed/>
                </p:oleObj>
              </mc:Choice>
              <mc:Fallback>
                <p:oleObj r:id="rId3" imgW="3552120" imgH="115956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3286125"/>
                        <a:ext cx="8037513"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C5A9FF23-C0B0-4F58-82A3-7AD147FBFED9}" type="slidenum">
              <a:rPr lang="en-US" altLang="zh-CN" sz="1200"/>
              <a:pPr algn="r" eaLnBrk="1" hangingPunct="1"/>
              <a:t>18</a:t>
            </a:fld>
            <a:endParaRPr lang="en-US" altLang="zh-CN" sz="1200"/>
          </a:p>
        </p:txBody>
      </p:sp>
      <p:sp>
        <p:nvSpPr>
          <p:cNvPr id="1945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19460"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itchFamily="2" charset="-122"/>
              </a:rPr>
              <a:t>按每个节点的集成为对象（续）</a:t>
            </a:r>
            <a:endParaRPr lang="en-US" sz="3400" b="1" smtClean="0">
              <a:solidFill>
                <a:srgbClr val="0000FF"/>
              </a:solidFill>
              <a:ea typeface="华文新魏" pitchFamily="2" charset="-122"/>
            </a:endParaRPr>
          </a:p>
          <a:p>
            <a:pPr eaLnBrk="1" hangingPunct="1"/>
            <a:endParaRPr lang="en-US" sz="3400" b="1" smtClean="0">
              <a:solidFill>
                <a:srgbClr val="0000FF"/>
              </a:solidFill>
              <a:ea typeface="华文新魏" pitchFamily="2" charset="-122"/>
            </a:endParaRPr>
          </a:p>
        </p:txBody>
      </p:sp>
      <p:sp>
        <p:nvSpPr>
          <p:cNvPr id="1946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
        <p:nvSpPr>
          <p:cNvPr id="1946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graphicFrame>
        <p:nvGraphicFramePr>
          <p:cNvPr id="19463" name="Object 3"/>
          <p:cNvGraphicFramePr>
            <a:graphicFrameLocks noChangeAspect="1"/>
          </p:cNvGraphicFramePr>
          <p:nvPr/>
        </p:nvGraphicFramePr>
        <p:xfrm>
          <a:off x="1214438" y="2868613"/>
          <a:ext cx="2571750" cy="2851150"/>
        </p:xfrm>
        <a:graphic>
          <a:graphicData uri="http://schemas.openxmlformats.org/presentationml/2006/ole">
            <mc:AlternateContent xmlns:mc="http://schemas.openxmlformats.org/markup-compatibility/2006">
              <mc:Choice xmlns:v="urn:schemas-microsoft-com:vml" Requires="v">
                <p:oleObj spid="_x0000_s19480" r:id="rId3" imgW="1145160" imgH="1260360" progId="Visio.Drawing.11">
                  <p:embed/>
                </p:oleObj>
              </mc:Choice>
              <mc:Fallback>
                <p:oleObj r:id="rId3" imgW="1145160" imgH="126036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2868613"/>
                        <a:ext cx="2571750"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graphicFrame>
        <p:nvGraphicFramePr>
          <p:cNvPr id="19465" name="Object 5"/>
          <p:cNvGraphicFramePr>
            <a:graphicFrameLocks noChangeAspect="1"/>
          </p:cNvGraphicFramePr>
          <p:nvPr/>
        </p:nvGraphicFramePr>
        <p:xfrm>
          <a:off x="4643438" y="2643188"/>
          <a:ext cx="2786062" cy="3362325"/>
        </p:xfrm>
        <a:graphic>
          <a:graphicData uri="http://schemas.openxmlformats.org/presentationml/2006/ole">
            <mc:AlternateContent xmlns:mc="http://schemas.openxmlformats.org/markup-compatibility/2006">
              <mc:Choice xmlns:v="urn:schemas-microsoft-com:vml" Requires="v">
                <p:oleObj spid="_x0000_s19481" r:id="rId5" imgW="1337040" imgH="1598040" progId="Visio.Drawing.11">
                  <p:embed/>
                </p:oleObj>
              </mc:Choice>
              <mc:Fallback>
                <p:oleObj r:id="rId5" imgW="1337040" imgH="1598040"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2643188"/>
                        <a:ext cx="2786062"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E732999-A853-4D77-8D5D-5883F19D2A25}" type="slidenum">
              <a:rPr lang="en-US" altLang="zh-CN" sz="1200"/>
              <a:pPr algn="r" eaLnBrk="1" hangingPunct="1"/>
              <a:t>19</a:t>
            </a:fld>
            <a:endParaRPr lang="en-US" altLang="zh-CN" sz="1200"/>
          </a:p>
        </p:txBody>
      </p:sp>
      <p:sp>
        <p:nvSpPr>
          <p:cNvPr id="2048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0484" name="Rectangle 3"/>
          <p:cNvSpPr>
            <a:spLocks noGrp="1" noChangeArrowheads="1"/>
          </p:cNvSpPr>
          <p:nvPr>
            <p:ph type="body" idx="4294967295"/>
          </p:nvPr>
        </p:nvSpPr>
        <p:spPr/>
        <p:txBody>
          <a:bodyPr/>
          <a:lstStyle/>
          <a:p>
            <a:pPr eaLnBrk="1" hangingPunct="1"/>
            <a:r>
              <a:rPr lang="en-US" altLang="zh-CN" sz="3400" b="1" smtClean="0">
                <a:solidFill>
                  <a:srgbClr val="0000FF"/>
                </a:solidFill>
                <a:ea typeface="华文新魏" pitchFamily="2" charset="-122"/>
              </a:rPr>
              <a:t>2</a:t>
            </a:r>
            <a:r>
              <a:rPr lang="zh-CN" sz="3400" b="1" smtClean="0">
                <a:solidFill>
                  <a:srgbClr val="0000FF"/>
                </a:solidFill>
                <a:ea typeface="华文新魏" pitchFamily="2" charset="-122"/>
              </a:rPr>
              <a:t>、按每层所涉及的接口为对象，不断替换原始桩模块以遍历整个调用图</a:t>
            </a:r>
            <a:endParaRPr lang="en-US" sz="3400" b="1" smtClean="0">
              <a:solidFill>
                <a:srgbClr val="0000FF"/>
              </a:solidFill>
              <a:ea typeface="华文新魏" pitchFamily="2" charset="-122"/>
            </a:endParaRPr>
          </a:p>
        </p:txBody>
      </p:sp>
      <p:sp>
        <p:nvSpPr>
          <p:cNvPr id="2048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
        <p:nvSpPr>
          <p:cNvPr id="2048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
        <p:nvSpPr>
          <p:cNvPr id="2048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
        <p:nvSpPr>
          <p:cNvPr id="2048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graphicFrame>
        <p:nvGraphicFramePr>
          <p:cNvPr id="20489" name="Object 4"/>
          <p:cNvGraphicFramePr>
            <a:graphicFrameLocks noChangeAspect="1"/>
          </p:cNvGraphicFramePr>
          <p:nvPr/>
        </p:nvGraphicFramePr>
        <p:xfrm>
          <a:off x="285750" y="3071813"/>
          <a:ext cx="8462963" cy="2857500"/>
        </p:xfrm>
        <a:graphic>
          <a:graphicData uri="http://schemas.openxmlformats.org/presentationml/2006/ole">
            <mc:AlternateContent xmlns:mc="http://schemas.openxmlformats.org/markup-compatibility/2006">
              <mc:Choice xmlns:v="urn:schemas-microsoft-com:vml" Requires="v">
                <p:oleObj spid="_x0000_s20497" r:id="rId3" imgW="5149800" imgH="1726920" progId="Visio.Drawing.11">
                  <p:embed/>
                </p:oleObj>
              </mc:Choice>
              <mc:Fallback>
                <p:oleObj r:id="rId3" imgW="5149800" imgH="172692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3071813"/>
                        <a:ext cx="8462963"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1277F847-E89E-490B-B030-4D93341A03CB}" type="slidenum">
              <a:rPr lang="en-US" altLang="zh-CN" sz="1200"/>
              <a:pPr algn="r" eaLnBrk="1" hangingPunct="1"/>
              <a:t>2</a:t>
            </a:fld>
            <a:endParaRPr lang="en-US" altLang="zh-CN" sz="1200"/>
          </a:p>
        </p:txBody>
      </p:sp>
      <p:sp>
        <p:nvSpPr>
          <p:cNvPr id="4099" name="Rectangle 2"/>
          <p:cNvSpPr>
            <a:spLocks noGrp="1" noChangeArrowheads="1"/>
          </p:cNvSpPr>
          <p:nvPr>
            <p:ph type="title" idx="4294967295"/>
          </p:nvPr>
        </p:nvSpPr>
        <p:spPr/>
        <p:txBody>
          <a:bodyPr/>
          <a:lstStyle/>
          <a:p>
            <a:pPr eaLnBrk="1" hangingPunct="1"/>
            <a:r>
              <a:rPr lang="zh-CN" b="1" smtClean="0">
                <a:latin typeface="黑体" pitchFamily="49" charset="-122"/>
                <a:ea typeface="黑体" pitchFamily="49" charset="-122"/>
              </a:rPr>
              <a:t>第</a:t>
            </a:r>
            <a:r>
              <a:rPr lang="en-US" altLang="zh-CN" b="1" smtClean="0">
                <a:latin typeface="黑体" pitchFamily="49" charset="-122"/>
                <a:ea typeface="黑体" pitchFamily="49" charset="-122"/>
              </a:rPr>
              <a:t>8</a:t>
            </a:r>
            <a:r>
              <a:rPr lang="zh-CN" b="1" smtClean="0">
                <a:latin typeface="黑体" pitchFamily="49" charset="-122"/>
                <a:ea typeface="黑体" pitchFamily="49" charset="-122"/>
              </a:rPr>
              <a:t>章  集成测试</a:t>
            </a:r>
          </a:p>
        </p:txBody>
      </p:sp>
      <p:sp>
        <p:nvSpPr>
          <p:cNvPr id="4100" name="Rectangle 3"/>
          <p:cNvSpPr>
            <a:spLocks noGrp="1" noChangeArrowheads="1"/>
          </p:cNvSpPr>
          <p:nvPr>
            <p:ph type="body" idx="4294967295"/>
          </p:nvPr>
        </p:nvSpPr>
        <p:spPr/>
        <p:txBody>
          <a:bodyPr/>
          <a:lstStyle/>
          <a:p>
            <a:pPr eaLnBrk="1" hangingPunct="1"/>
            <a:r>
              <a:rPr lang="zh-CN" sz="3400" b="1" smtClean="0"/>
              <a:t>内容提要</a:t>
            </a:r>
          </a:p>
          <a:p>
            <a:pPr lvl="1" eaLnBrk="1" hangingPunct="1"/>
            <a:r>
              <a:rPr lang="zh-CN" b="1" smtClean="0"/>
              <a:t>集成测试涉及多对模块、多个接口，设计测试用例时需在每次测试所涉及的接口数量和总测试用例数之间达到某个平衡，从而产生对单个集成测试和接口遍历顺序的测试设计，也即本章讨论的主要问题</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BE8D7DD5-0A75-4E41-9D5B-0CA3FC0FCAB1}" type="slidenum">
              <a:rPr lang="en-US" altLang="zh-CN" sz="1200"/>
              <a:pPr algn="r" eaLnBrk="1" hangingPunct="1"/>
              <a:t>20</a:t>
            </a:fld>
            <a:endParaRPr lang="en-US" altLang="zh-CN" sz="1200"/>
          </a:p>
        </p:txBody>
      </p:sp>
      <p:sp>
        <p:nvSpPr>
          <p:cNvPr id="2150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1508" name="Rectangle 3"/>
          <p:cNvSpPr>
            <a:spLocks noGrp="1" noChangeArrowheads="1"/>
          </p:cNvSpPr>
          <p:nvPr>
            <p:ph type="body" idx="4294967295"/>
          </p:nvPr>
        </p:nvSpPr>
        <p:spPr/>
        <p:txBody>
          <a:bodyPr/>
          <a:lstStyle/>
          <a:p>
            <a:pPr algn="just" eaLnBrk="1" hangingPunct="1"/>
            <a:r>
              <a:rPr lang="zh-CN" sz="3400" b="1" smtClean="0"/>
              <a:t>优势</a:t>
            </a:r>
            <a:endParaRPr lang="en-US" sz="3400" b="1" smtClean="0"/>
          </a:p>
          <a:p>
            <a:pPr lvl="1"/>
            <a:r>
              <a:rPr lang="zh-CN" b="1" smtClean="0"/>
              <a:t>优先从根节点开始测试，有助于早期实现并验证系统主要功能，给开发团队和用户带来成功的信心，也便于早期验证主要的控制和判断，避免主控程序的缺陷，确保开发进度</a:t>
            </a:r>
          </a:p>
          <a:p>
            <a:pPr lvl="1"/>
            <a:r>
              <a:rPr lang="zh-CN" b="1" smtClean="0"/>
              <a:t>单个测试用例包含多个模块，可从整体上降低测试用例规模</a:t>
            </a:r>
          </a:p>
          <a:p>
            <a:pPr lvl="1"/>
            <a:r>
              <a:rPr lang="zh-CN" b="1" smtClean="0"/>
              <a:t>采用递增方式展开测试，每个新的测试用例一般仅加入一个新的模块，便于缺陷定位</a:t>
            </a:r>
          </a:p>
        </p:txBody>
      </p:sp>
      <p:sp>
        <p:nvSpPr>
          <p:cNvPr id="21509"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9036F84-B2F7-4A51-B3BD-BC08C7E3257F}" type="slidenum">
              <a:rPr lang="en-US" altLang="zh-CN" sz="1200"/>
              <a:pPr algn="r" eaLnBrk="1" hangingPunct="1"/>
              <a:t>21</a:t>
            </a:fld>
            <a:endParaRPr lang="en-US" altLang="zh-CN" sz="1200"/>
          </a:p>
        </p:txBody>
      </p:sp>
      <p:sp>
        <p:nvSpPr>
          <p:cNvPr id="2253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2532" name="Rectangle 3"/>
          <p:cNvSpPr>
            <a:spLocks noGrp="1" noChangeArrowheads="1"/>
          </p:cNvSpPr>
          <p:nvPr>
            <p:ph type="body" idx="4294967295"/>
          </p:nvPr>
        </p:nvSpPr>
        <p:spPr/>
        <p:txBody>
          <a:bodyPr/>
          <a:lstStyle/>
          <a:p>
            <a:pPr algn="just" eaLnBrk="1" hangingPunct="1"/>
            <a:r>
              <a:rPr lang="zh-CN" sz="3400" b="1" smtClean="0"/>
              <a:t>不足</a:t>
            </a:r>
            <a:endParaRPr lang="en-US" sz="3400" b="1" smtClean="0"/>
          </a:p>
          <a:p>
            <a:pPr lvl="1"/>
            <a:r>
              <a:rPr lang="zh-CN" b="1" smtClean="0"/>
              <a:t>桩模块的开发和维护工作量较大</a:t>
            </a:r>
          </a:p>
          <a:p>
            <a:pPr lvl="1"/>
            <a:r>
              <a:rPr lang="zh-CN" b="1" smtClean="0"/>
              <a:t>难以早期发现底层模块中复杂算法的缺陷，且随着测试的进行，系统越来越复杂，底层模块的测试很难保证充分性</a:t>
            </a:r>
          </a:p>
          <a:p>
            <a:pPr lvl="1"/>
            <a:r>
              <a:rPr lang="zh-CN" b="1" smtClean="0"/>
              <a:t>不利于测试的并行，难以充分展开人力</a:t>
            </a:r>
          </a:p>
        </p:txBody>
      </p:sp>
      <p:sp>
        <p:nvSpPr>
          <p:cNvPr id="22533"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B396D6DA-9E65-4D4E-B70B-7852FE7CBB01}" type="slidenum">
              <a:rPr lang="en-US" altLang="zh-CN" sz="1200"/>
              <a:pPr algn="r" eaLnBrk="1" hangingPunct="1"/>
              <a:t>22</a:t>
            </a:fld>
            <a:endParaRPr lang="en-US" altLang="zh-CN" sz="1200"/>
          </a:p>
        </p:txBody>
      </p:sp>
      <p:sp>
        <p:nvSpPr>
          <p:cNvPr id="2355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3556" name="Rectangle 3"/>
          <p:cNvSpPr>
            <a:spLocks noGrp="1" noChangeArrowheads="1"/>
          </p:cNvSpPr>
          <p:nvPr>
            <p:ph type="body" idx="4294967295"/>
          </p:nvPr>
        </p:nvSpPr>
        <p:spPr/>
        <p:txBody>
          <a:bodyPr/>
          <a:lstStyle/>
          <a:p>
            <a:pPr algn="just" eaLnBrk="1" hangingPunct="1"/>
            <a:r>
              <a:rPr lang="zh-CN" sz="3400" b="1" smtClean="0"/>
              <a:t>自底向上的集成</a:t>
            </a:r>
            <a:r>
              <a:rPr lang="en-US" altLang="zh-CN" sz="3400" b="1" smtClean="0"/>
              <a:t>(Bottom Up)</a:t>
            </a:r>
          </a:p>
          <a:p>
            <a:pPr algn="just" eaLnBrk="1" hangingPunct="1"/>
            <a:r>
              <a:rPr lang="zh-CN" sz="3400" b="1" smtClean="0"/>
              <a:t>基本思想：从底层模块</a:t>
            </a:r>
            <a:r>
              <a:rPr lang="en-US" altLang="zh-CN" sz="3400" b="1" smtClean="0"/>
              <a:t>(</a:t>
            </a:r>
            <a:r>
              <a:rPr lang="zh-CN" sz="3400" b="1" smtClean="0"/>
              <a:t>即叶子节点</a:t>
            </a:r>
            <a:r>
              <a:rPr lang="en-US" altLang="zh-CN" sz="3400" b="1" smtClean="0"/>
              <a:t>)</a:t>
            </a:r>
            <a:r>
              <a:rPr lang="zh-CN" sz="3400" b="1" smtClean="0"/>
              <a:t>开始，按照调用图的结构，从下而上，逐层将各模块组装起来</a:t>
            </a:r>
          </a:p>
        </p:txBody>
      </p:sp>
      <p:sp>
        <p:nvSpPr>
          <p:cNvPr id="23557"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957BA11-5369-4F13-8F73-5774C4B23392}" type="slidenum">
              <a:rPr lang="en-US" altLang="zh-CN" sz="1200"/>
              <a:pPr algn="r" eaLnBrk="1" hangingPunct="1"/>
              <a:t>23</a:t>
            </a:fld>
            <a:endParaRPr lang="en-US" altLang="zh-CN" sz="1200"/>
          </a:p>
        </p:txBody>
      </p:sp>
      <p:sp>
        <p:nvSpPr>
          <p:cNvPr id="2457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4580"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6</a:t>
            </a:r>
            <a:r>
              <a:rPr lang="zh-CN" sz="3800" b="1" smtClean="0">
                <a:solidFill>
                  <a:srgbClr val="0000FF"/>
                </a:solidFill>
                <a:ea typeface="华文新魏" pitchFamily="2" charset="-122"/>
              </a:rPr>
              <a:t>：第二日问题</a:t>
            </a:r>
            <a:endParaRPr lang="en-US" sz="3400" b="1" smtClean="0">
              <a:solidFill>
                <a:srgbClr val="0000FF"/>
              </a:solidFill>
              <a:ea typeface="华文新魏" pitchFamily="2" charset="-122"/>
            </a:endParaRPr>
          </a:p>
        </p:txBody>
      </p:sp>
      <p:pic>
        <p:nvPicPr>
          <p:cNvPr id="24581" name="Picture 6" descr="8t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38" y="2571750"/>
            <a:ext cx="905192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FCCB56C1-8777-4A7A-8627-63C856A26731}" type="slidenum">
              <a:rPr lang="en-US" altLang="zh-CN" sz="1200"/>
              <a:pPr algn="r" eaLnBrk="1" hangingPunct="1"/>
              <a:t>24</a:t>
            </a:fld>
            <a:endParaRPr lang="en-US" altLang="zh-CN" sz="1200"/>
          </a:p>
        </p:txBody>
      </p:sp>
      <p:sp>
        <p:nvSpPr>
          <p:cNvPr id="2560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5604" name="Rectangle 3"/>
          <p:cNvSpPr>
            <a:spLocks noGrp="1" noChangeArrowheads="1"/>
          </p:cNvSpPr>
          <p:nvPr>
            <p:ph type="body" idx="4294967295"/>
          </p:nvPr>
        </p:nvSpPr>
        <p:spPr/>
        <p:txBody>
          <a:bodyPr/>
          <a:lstStyle/>
          <a:p>
            <a:pPr algn="just" eaLnBrk="1" hangingPunct="1"/>
            <a:r>
              <a:rPr lang="zh-CN" sz="3400" b="1" smtClean="0"/>
              <a:t>优势</a:t>
            </a:r>
            <a:endParaRPr lang="en-US" sz="3400" b="1" smtClean="0"/>
          </a:p>
          <a:p>
            <a:pPr lvl="1"/>
            <a:r>
              <a:rPr lang="zh-CN" b="1" smtClean="0"/>
              <a:t>优先从叶子节点开始测试，有助于早期发现底层模块中复杂算法的缺陷，且驱动模块的开发有利于规范和约束系统上层模块的设计，在一定程度上增加系统可测试性</a:t>
            </a:r>
          </a:p>
          <a:p>
            <a:pPr lvl="1"/>
            <a:r>
              <a:rPr lang="zh-CN" b="1" smtClean="0"/>
              <a:t>单个测试用例包含多个模块，可从整体上降低测试用例规模</a:t>
            </a:r>
          </a:p>
          <a:p>
            <a:pPr lvl="1"/>
            <a:r>
              <a:rPr lang="zh-CN" b="1" smtClean="0"/>
              <a:t>多个集成测试可并行展开，确保测试工作进度</a:t>
            </a:r>
          </a:p>
        </p:txBody>
      </p:sp>
      <p:sp>
        <p:nvSpPr>
          <p:cNvPr id="25605"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9D3A8528-F967-4879-B5C6-7B44546CF3D9}" type="slidenum">
              <a:rPr lang="en-US" altLang="zh-CN" sz="1200"/>
              <a:pPr algn="r" eaLnBrk="1" hangingPunct="1"/>
              <a:t>25</a:t>
            </a:fld>
            <a:endParaRPr lang="en-US" altLang="zh-CN" sz="1200"/>
          </a:p>
        </p:txBody>
      </p:sp>
      <p:sp>
        <p:nvSpPr>
          <p:cNvPr id="2662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6628" name="Rectangle 3"/>
          <p:cNvSpPr>
            <a:spLocks noGrp="1" noChangeArrowheads="1"/>
          </p:cNvSpPr>
          <p:nvPr>
            <p:ph type="body" idx="4294967295"/>
          </p:nvPr>
        </p:nvSpPr>
        <p:spPr/>
        <p:txBody>
          <a:bodyPr/>
          <a:lstStyle/>
          <a:p>
            <a:pPr algn="just" eaLnBrk="1" hangingPunct="1"/>
            <a:r>
              <a:rPr lang="zh-CN" sz="3400" b="1" smtClean="0"/>
              <a:t>不足</a:t>
            </a:r>
            <a:endParaRPr lang="en-US" sz="3400" b="1" smtClean="0"/>
          </a:p>
          <a:p>
            <a:pPr lvl="1"/>
            <a:r>
              <a:rPr lang="zh-CN" b="1" smtClean="0"/>
              <a:t>驱动模块的开发和维护工作量较大</a:t>
            </a:r>
          </a:p>
          <a:p>
            <a:pPr lvl="1"/>
            <a:r>
              <a:rPr lang="zh-CN" b="1" smtClean="0"/>
              <a:t>难以早期发现上层模块中有关逻辑和控制方面的缺陷</a:t>
            </a:r>
          </a:p>
          <a:p>
            <a:pPr lvl="1"/>
            <a:r>
              <a:rPr lang="zh-CN" b="1" smtClean="0"/>
              <a:t>直至加入最后一个模块才能看到整个系统框架，难以早期发现时序问题和资源竞争问题</a:t>
            </a:r>
          </a:p>
        </p:txBody>
      </p:sp>
      <p:sp>
        <p:nvSpPr>
          <p:cNvPr id="26629"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62851BE9-1212-4185-94FB-532953304432}" type="slidenum">
              <a:rPr lang="en-US" altLang="zh-CN" sz="1200"/>
              <a:pPr algn="r" eaLnBrk="1" hangingPunct="1"/>
              <a:t>26</a:t>
            </a:fld>
            <a:endParaRPr lang="en-US" altLang="zh-CN" sz="1200"/>
          </a:p>
        </p:txBody>
      </p:sp>
      <p:sp>
        <p:nvSpPr>
          <p:cNvPr id="2765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7652" name="Rectangle 3"/>
          <p:cNvSpPr>
            <a:spLocks noGrp="1" noChangeArrowheads="1"/>
          </p:cNvSpPr>
          <p:nvPr>
            <p:ph type="body" idx="4294967295"/>
          </p:nvPr>
        </p:nvSpPr>
        <p:spPr/>
        <p:txBody>
          <a:bodyPr/>
          <a:lstStyle/>
          <a:p>
            <a:pPr algn="just" eaLnBrk="1" hangingPunct="1"/>
            <a:r>
              <a:rPr lang="zh-CN" sz="3400" b="1" smtClean="0"/>
              <a:t>三明治集成</a:t>
            </a:r>
            <a:r>
              <a:rPr lang="en-US" altLang="zh-CN" sz="3400" b="1" smtClean="0"/>
              <a:t>(Sandwich)</a:t>
            </a:r>
          </a:p>
          <a:p>
            <a:pPr algn="just" eaLnBrk="1" hangingPunct="1"/>
            <a:r>
              <a:rPr lang="zh-CN" sz="3400" b="1" smtClean="0"/>
              <a:t>基本思想：将自顶向下和自底向上集成方法结合起来的集成策略。在调用图上按照一定的策略，分别自顶向下和自底向上展开集成，并在子树上进行大爆炸集成</a:t>
            </a:r>
          </a:p>
        </p:txBody>
      </p:sp>
      <p:sp>
        <p:nvSpPr>
          <p:cNvPr id="27653"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CA4BE290-2B1A-49AE-A5DD-BC383FB8326C}" type="slidenum">
              <a:rPr lang="en-US" altLang="zh-CN" sz="1200"/>
              <a:pPr algn="r" eaLnBrk="1" hangingPunct="1"/>
              <a:t>27</a:t>
            </a:fld>
            <a:endParaRPr lang="en-US" altLang="zh-CN" sz="1200"/>
          </a:p>
        </p:txBody>
      </p:sp>
      <p:sp>
        <p:nvSpPr>
          <p:cNvPr id="2867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8676" name="Rectangle 3"/>
          <p:cNvSpPr>
            <a:spLocks noGrp="1" noChangeArrowheads="1"/>
          </p:cNvSpPr>
          <p:nvPr>
            <p:ph type="body" idx="4294967295"/>
          </p:nvPr>
        </p:nvSpPr>
        <p:spPr/>
        <p:txBody>
          <a:bodyPr/>
          <a:lstStyle/>
          <a:p>
            <a:pPr algn="just" eaLnBrk="1" hangingPunct="1"/>
            <a:r>
              <a:rPr lang="zh-CN" sz="3400" b="1" smtClean="0"/>
              <a:t>策略</a:t>
            </a:r>
            <a:r>
              <a:rPr lang="en-US" altLang="zh-CN" sz="3400" b="1" smtClean="0"/>
              <a:t>1</a:t>
            </a:r>
          </a:p>
          <a:p>
            <a:pPr algn="just" eaLnBrk="1" hangingPunct="1"/>
            <a:r>
              <a:rPr lang="zh-CN" sz="3400" b="1" smtClean="0"/>
              <a:t>将系统划分为三层，中间层为目标层，测试时对目标层上面的层使用自顶向下的集成策略，对目标层下面的层使用自底向上的集成策略。</a:t>
            </a:r>
          </a:p>
        </p:txBody>
      </p:sp>
      <p:sp>
        <p:nvSpPr>
          <p:cNvPr id="28677"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C788AA4-45E2-41E3-82C9-F1B82CF819A3}" type="slidenum">
              <a:rPr lang="en-US" altLang="zh-CN" sz="1200"/>
              <a:pPr algn="r" eaLnBrk="1" hangingPunct="1"/>
              <a:t>28</a:t>
            </a:fld>
            <a:endParaRPr lang="en-US" altLang="zh-CN" sz="1200"/>
          </a:p>
        </p:txBody>
      </p:sp>
      <p:sp>
        <p:nvSpPr>
          <p:cNvPr id="2969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9700" name="Rectangle 3"/>
          <p:cNvSpPr>
            <a:spLocks noGrp="1" noChangeArrowheads="1"/>
          </p:cNvSpPr>
          <p:nvPr>
            <p:ph type="body" idx="4294967295"/>
          </p:nvPr>
        </p:nvSpPr>
        <p:spPr/>
        <p:txBody>
          <a:bodyPr/>
          <a:lstStyle/>
          <a:p>
            <a:pPr algn="just" eaLnBrk="1" hangingPunct="1"/>
            <a:r>
              <a:rPr lang="zh-CN" sz="3400" b="1" smtClean="0"/>
              <a:t>策略</a:t>
            </a:r>
            <a:r>
              <a:rPr lang="en-US" altLang="zh-CN" sz="3400" b="1" smtClean="0"/>
              <a:t>2</a:t>
            </a:r>
          </a:p>
          <a:p>
            <a:pPr algn="just" eaLnBrk="1" hangingPunct="1"/>
            <a:r>
              <a:rPr lang="zh-CN" sz="3400" b="1" smtClean="0"/>
              <a:t>基于策略</a:t>
            </a:r>
            <a:r>
              <a:rPr lang="en-US" altLang="zh-CN" sz="3400" b="1" smtClean="0"/>
              <a:t>1</a:t>
            </a:r>
            <a:r>
              <a:rPr lang="zh-CN" sz="3400" b="1" smtClean="0"/>
              <a:t>并对目标层采用独立测试策略，确保目标层模块在集成测试之前得到充分的测试</a:t>
            </a:r>
          </a:p>
        </p:txBody>
      </p:sp>
      <p:sp>
        <p:nvSpPr>
          <p:cNvPr id="29701"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A9841A68-5296-4C95-9C84-740E683C44AD}" type="slidenum">
              <a:rPr lang="en-US" altLang="zh-CN" sz="1200"/>
              <a:pPr algn="r" eaLnBrk="1" hangingPunct="1"/>
              <a:t>29</a:t>
            </a:fld>
            <a:endParaRPr lang="en-US" altLang="zh-CN" sz="1200"/>
          </a:p>
        </p:txBody>
      </p:sp>
      <p:sp>
        <p:nvSpPr>
          <p:cNvPr id="3072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30724" name="Rectangle 3"/>
          <p:cNvSpPr>
            <a:spLocks noGrp="1" noChangeArrowheads="1"/>
          </p:cNvSpPr>
          <p:nvPr>
            <p:ph type="body" idx="4294967295"/>
          </p:nvPr>
        </p:nvSpPr>
        <p:spPr/>
        <p:txBody>
          <a:bodyPr/>
          <a:lstStyle/>
          <a:p>
            <a:pPr algn="just" eaLnBrk="1" hangingPunct="1"/>
            <a:r>
              <a:rPr lang="zh-CN" sz="3400" b="1" smtClean="0"/>
              <a:t>策略</a:t>
            </a:r>
            <a:r>
              <a:rPr lang="en-US" altLang="zh-CN" sz="3400" b="1" smtClean="0"/>
              <a:t>3</a:t>
            </a:r>
          </a:p>
          <a:p>
            <a:pPr algn="just" eaLnBrk="1" hangingPunct="1"/>
            <a:r>
              <a:rPr lang="zh-CN" sz="3400" b="1" smtClean="0"/>
              <a:t>对包含读操作的子系统自底向上集成测试直至根节点，然后对包含写操作的子系统自顶向下集成测试直至叶子节点</a:t>
            </a:r>
          </a:p>
        </p:txBody>
      </p:sp>
      <p:sp>
        <p:nvSpPr>
          <p:cNvPr id="30725"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D75DA272-A190-4216-A6C6-C2B3B8CB4071}" type="slidenum">
              <a:rPr lang="en-US" altLang="zh-CN" sz="1200"/>
              <a:pPr algn="r" eaLnBrk="1" hangingPunct="1"/>
              <a:t>3</a:t>
            </a:fld>
            <a:endParaRPr lang="en-US" altLang="zh-CN" sz="1200"/>
          </a:p>
        </p:txBody>
      </p:sp>
      <p:sp>
        <p:nvSpPr>
          <p:cNvPr id="5123" name="Rectangle 2"/>
          <p:cNvSpPr>
            <a:spLocks noGrp="1" noChangeArrowheads="1"/>
          </p:cNvSpPr>
          <p:nvPr>
            <p:ph type="title" idx="4294967295"/>
          </p:nvPr>
        </p:nvSpPr>
        <p:spPr/>
        <p:txBody>
          <a:bodyPr/>
          <a:lstStyle/>
          <a:p>
            <a:pPr eaLnBrk="1" hangingPunct="1"/>
            <a:r>
              <a:rPr lang="zh-CN" b="1" smtClean="0">
                <a:latin typeface="黑体" pitchFamily="49" charset="-122"/>
                <a:ea typeface="黑体" pitchFamily="49" charset="-122"/>
              </a:rPr>
              <a:t>第</a:t>
            </a:r>
            <a:r>
              <a:rPr lang="en-US" altLang="zh-CN" b="1" smtClean="0">
                <a:latin typeface="黑体" pitchFamily="49" charset="-122"/>
                <a:ea typeface="黑体" pitchFamily="49" charset="-122"/>
              </a:rPr>
              <a:t>8</a:t>
            </a:r>
            <a:r>
              <a:rPr lang="zh-CN" b="1" smtClean="0">
                <a:latin typeface="黑体" pitchFamily="49" charset="-122"/>
                <a:ea typeface="黑体" pitchFamily="49" charset="-122"/>
              </a:rPr>
              <a:t>章  集成测试</a:t>
            </a:r>
          </a:p>
        </p:txBody>
      </p:sp>
      <p:sp>
        <p:nvSpPr>
          <p:cNvPr id="5124" name="Rectangle 3"/>
          <p:cNvSpPr>
            <a:spLocks noGrp="1" noChangeArrowheads="1"/>
          </p:cNvSpPr>
          <p:nvPr>
            <p:ph type="body" idx="4294967295"/>
          </p:nvPr>
        </p:nvSpPr>
        <p:spPr/>
        <p:txBody>
          <a:bodyPr/>
          <a:lstStyle/>
          <a:p>
            <a:pPr eaLnBrk="1" hangingPunct="1"/>
            <a:r>
              <a:rPr lang="zh-CN" sz="3400" b="1" smtClean="0"/>
              <a:t>本章重点</a:t>
            </a:r>
          </a:p>
          <a:p>
            <a:pPr lvl="1" eaLnBrk="1" hangingPunct="1"/>
            <a:r>
              <a:rPr lang="zh-CN" sz="3100" b="1" smtClean="0"/>
              <a:t>单个集成测试用例的设计</a:t>
            </a:r>
            <a:endParaRPr lang="en-US" sz="3100" b="1" smtClean="0"/>
          </a:p>
          <a:p>
            <a:pPr lvl="1" eaLnBrk="1" hangingPunct="1"/>
            <a:r>
              <a:rPr lang="zh-CN" sz="3100" b="1" smtClean="0"/>
              <a:t>集成测试遍历顺序的设计</a:t>
            </a:r>
            <a:endParaRPr lang="en-US" sz="3100" b="1" smtClean="0"/>
          </a:p>
          <a:p>
            <a:pPr lvl="1" eaLnBrk="1" hangingPunct="1"/>
            <a:endParaRPr lang="zh-CN" altLang="zh-CN" sz="3100" b="1" smtClean="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7BA65923-1850-471D-8396-24F9ADFB6FE1}" type="slidenum">
              <a:rPr lang="en-US" altLang="zh-CN" sz="1200"/>
              <a:pPr algn="r" eaLnBrk="1" hangingPunct="1"/>
              <a:t>30</a:t>
            </a:fld>
            <a:endParaRPr lang="en-US" altLang="zh-CN" sz="1200"/>
          </a:p>
        </p:txBody>
      </p:sp>
      <p:sp>
        <p:nvSpPr>
          <p:cNvPr id="3174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31748"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7</a:t>
            </a:r>
            <a:r>
              <a:rPr lang="zh-CN" sz="3800" b="1" smtClean="0">
                <a:solidFill>
                  <a:srgbClr val="0000FF"/>
                </a:solidFill>
                <a:ea typeface="华文新魏" pitchFamily="2" charset="-122"/>
              </a:rPr>
              <a:t>：第二日问题</a:t>
            </a:r>
            <a:endParaRPr lang="en-US" sz="3800" b="1" smtClean="0">
              <a:solidFill>
                <a:srgbClr val="0000FF"/>
              </a:solidFill>
              <a:ea typeface="华文新魏" pitchFamily="2" charset="-122"/>
            </a:endParaRPr>
          </a:p>
          <a:p>
            <a:pPr eaLnBrk="1" hangingPunct="1"/>
            <a:r>
              <a:rPr lang="zh-CN" sz="3800" b="1" smtClean="0">
                <a:solidFill>
                  <a:srgbClr val="0000FF"/>
                </a:solidFill>
                <a:ea typeface="华文新魏" pitchFamily="2" charset="-122"/>
              </a:rPr>
              <a:t>策略</a:t>
            </a:r>
            <a:r>
              <a:rPr lang="en-US" altLang="zh-CN" sz="3800" b="1" smtClean="0">
                <a:solidFill>
                  <a:srgbClr val="0000FF"/>
                </a:solidFill>
                <a:ea typeface="华文新魏" pitchFamily="2" charset="-122"/>
              </a:rPr>
              <a:t>1</a:t>
            </a:r>
            <a:endParaRPr lang="en-US" altLang="zh-CN" sz="3400" b="1" smtClean="0">
              <a:solidFill>
                <a:srgbClr val="0000FF"/>
              </a:solidFill>
              <a:ea typeface="华文新魏" pitchFamily="2" charset="-122"/>
            </a:endParaRPr>
          </a:p>
        </p:txBody>
      </p:sp>
      <p:pic>
        <p:nvPicPr>
          <p:cNvPr id="31749" name="Picture 6" descr="8t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25" y="3214688"/>
            <a:ext cx="8999538"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E4A40AB8-CDAF-4D4D-A582-1A636A3669C0}" type="slidenum">
              <a:rPr lang="en-US" altLang="zh-CN" sz="1200"/>
              <a:pPr algn="r" eaLnBrk="1" hangingPunct="1"/>
              <a:t>31</a:t>
            </a:fld>
            <a:endParaRPr lang="en-US" altLang="zh-CN" sz="1200"/>
          </a:p>
        </p:txBody>
      </p:sp>
      <p:sp>
        <p:nvSpPr>
          <p:cNvPr id="3277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32772"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7</a:t>
            </a:r>
            <a:r>
              <a:rPr lang="zh-CN" sz="3800" b="1" smtClean="0">
                <a:solidFill>
                  <a:srgbClr val="0000FF"/>
                </a:solidFill>
                <a:ea typeface="华文新魏" pitchFamily="2" charset="-122"/>
              </a:rPr>
              <a:t>：第二日问题</a:t>
            </a:r>
            <a:endParaRPr lang="en-US" sz="3800" b="1" smtClean="0">
              <a:solidFill>
                <a:srgbClr val="0000FF"/>
              </a:solidFill>
              <a:ea typeface="华文新魏" pitchFamily="2" charset="-122"/>
            </a:endParaRPr>
          </a:p>
          <a:p>
            <a:pPr eaLnBrk="1" hangingPunct="1"/>
            <a:r>
              <a:rPr lang="zh-CN" sz="3800" b="1" smtClean="0">
                <a:solidFill>
                  <a:srgbClr val="0000FF"/>
                </a:solidFill>
                <a:ea typeface="华文新魏" pitchFamily="2" charset="-122"/>
              </a:rPr>
              <a:t>策略</a:t>
            </a:r>
            <a:r>
              <a:rPr lang="en-US" altLang="zh-CN" sz="3800" b="1" smtClean="0">
                <a:solidFill>
                  <a:srgbClr val="0000FF"/>
                </a:solidFill>
                <a:ea typeface="华文新魏" pitchFamily="2" charset="-122"/>
              </a:rPr>
              <a:t>3</a:t>
            </a:r>
            <a:endParaRPr lang="en-US" altLang="zh-CN" sz="3400" b="1" smtClean="0">
              <a:solidFill>
                <a:srgbClr val="0000FF"/>
              </a:solidFill>
              <a:ea typeface="华文新魏" pitchFamily="2" charset="-122"/>
            </a:endParaRPr>
          </a:p>
        </p:txBody>
      </p:sp>
      <p:pic>
        <p:nvPicPr>
          <p:cNvPr id="32773" name="Picture 2" descr="8t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00" y="3143250"/>
            <a:ext cx="8970963"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7432CFD-86FB-4096-BBE8-B8B048637D0F}" type="slidenum">
              <a:rPr lang="en-US" altLang="zh-CN" sz="1200"/>
              <a:pPr algn="r" eaLnBrk="1" hangingPunct="1"/>
              <a:t>32</a:t>
            </a:fld>
            <a:endParaRPr lang="en-US" altLang="zh-CN" sz="1200"/>
          </a:p>
        </p:txBody>
      </p:sp>
      <p:sp>
        <p:nvSpPr>
          <p:cNvPr id="3379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33796" name="Rectangle 3"/>
          <p:cNvSpPr>
            <a:spLocks noGrp="1" noChangeArrowheads="1"/>
          </p:cNvSpPr>
          <p:nvPr>
            <p:ph type="body" idx="4294967295"/>
          </p:nvPr>
        </p:nvSpPr>
        <p:spPr/>
        <p:txBody>
          <a:bodyPr/>
          <a:lstStyle/>
          <a:p>
            <a:pPr algn="just" eaLnBrk="1" hangingPunct="1"/>
            <a:r>
              <a:rPr lang="zh-CN" sz="3400" b="1" smtClean="0"/>
              <a:t>优势：结合了自顶向下和自底向上的集成的优势</a:t>
            </a:r>
            <a:endParaRPr lang="en-US" sz="3400" b="1" smtClean="0"/>
          </a:p>
          <a:p>
            <a:pPr algn="just" eaLnBrk="1" hangingPunct="1"/>
            <a:r>
              <a:rPr lang="zh-CN" sz="3400" b="1" smtClean="0"/>
              <a:t>不足</a:t>
            </a:r>
          </a:p>
          <a:p>
            <a:pPr lvl="1"/>
            <a:r>
              <a:rPr lang="zh-CN" b="1" smtClean="0"/>
              <a:t>中间的目标层可能得不到充分的测试</a:t>
            </a:r>
          </a:p>
          <a:p>
            <a:pPr lvl="1"/>
            <a:r>
              <a:rPr lang="zh-CN" b="1" smtClean="0"/>
              <a:t>需要同时开发桩和驱动模块，这部分工作量可能是相当惊人的</a:t>
            </a:r>
          </a:p>
          <a:p>
            <a:pPr lvl="1"/>
            <a:r>
              <a:rPr lang="zh-CN" b="1" smtClean="0"/>
              <a:t>需在子树上进行大爆炸集成，一旦发现缺陷，涉及的接口数量较多，增加了缺陷定位难度</a:t>
            </a:r>
          </a:p>
        </p:txBody>
      </p:sp>
      <p:sp>
        <p:nvSpPr>
          <p:cNvPr id="33797"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EC29530-A650-40FB-905E-162BC2CBEE05}" type="slidenum">
              <a:rPr lang="en-US" altLang="zh-CN" sz="1200"/>
              <a:pPr algn="r" eaLnBrk="1" hangingPunct="1"/>
              <a:t>33</a:t>
            </a:fld>
            <a:endParaRPr lang="en-US" altLang="zh-CN" sz="1200"/>
          </a:p>
        </p:txBody>
      </p:sp>
      <p:sp>
        <p:nvSpPr>
          <p:cNvPr id="3481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8.5 </a:t>
            </a:r>
            <a:r>
              <a:rPr lang="zh-CN" b="1" smtClean="0">
                <a:latin typeface="黑体" pitchFamily="49" charset="-122"/>
                <a:ea typeface="黑体" pitchFamily="49" charset="-122"/>
              </a:rPr>
              <a:t>集成测试策略的比较</a:t>
            </a:r>
          </a:p>
        </p:txBody>
      </p:sp>
      <p:sp>
        <p:nvSpPr>
          <p:cNvPr id="34820" name="Rectangle 3"/>
          <p:cNvSpPr>
            <a:spLocks noGrp="1" noChangeArrowheads="1"/>
          </p:cNvSpPr>
          <p:nvPr>
            <p:ph type="body" idx="4294967295"/>
          </p:nvPr>
        </p:nvSpPr>
        <p:spPr/>
        <p:txBody>
          <a:bodyPr/>
          <a:lstStyle/>
          <a:p>
            <a:pPr algn="just" eaLnBrk="1" hangingPunct="1"/>
            <a:endParaRPr lang="zh-CN" altLang="zh-CN" sz="3400" b="1" smtClean="0"/>
          </a:p>
        </p:txBody>
      </p:sp>
      <p:sp>
        <p:nvSpPr>
          <p:cNvPr id="34821"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pic>
        <p:nvPicPr>
          <p:cNvPr id="348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8" y="2500313"/>
            <a:ext cx="9069387"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9C843D2-2C60-49A0-98F4-5F0C8351D7AA}" type="slidenum">
              <a:rPr lang="en-US" altLang="zh-CN" sz="1200"/>
              <a:pPr algn="r" eaLnBrk="1" hangingPunct="1"/>
              <a:t>34</a:t>
            </a:fld>
            <a:endParaRPr lang="en-US" altLang="zh-CN" sz="1200"/>
          </a:p>
        </p:txBody>
      </p:sp>
      <p:sp>
        <p:nvSpPr>
          <p:cNvPr id="3584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8.5 </a:t>
            </a:r>
            <a:r>
              <a:rPr lang="zh-CN" b="1" smtClean="0">
                <a:latin typeface="黑体" pitchFamily="49" charset="-122"/>
                <a:ea typeface="黑体" pitchFamily="49" charset="-122"/>
              </a:rPr>
              <a:t>集成测试策略的比较</a:t>
            </a:r>
          </a:p>
        </p:txBody>
      </p:sp>
      <p:sp>
        <p:nvSpPr>
          <p:cNvPr id="35844"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8</a:t>
            </a:r>
            <a:r>
              <a:rPr lang="zh-CN" sz="3800" b="1" smtClean="0">
                <a:solidFill>
                  <a:srgbClr val="0000FF"/>
                </a:solidFill>
                <a:ea typeface="华文新魏" pitchFamily="2" charset="-122"/>
              </a:rPr>
              <a:t>：第二日问题</a:t>
            </a:r>
            <a:endParaRPr lang="en-US" sz="3800" b="1" smtClean="0">
              <a:solidFill>
                <a:srgbClr val="0000FF"/>
              </a:solidFill>
              <a:ea typeface="华文新魏" pitchFamily="2" charset="-122"/>
            </a:endParaRPr>
          </a:p>
          <a:p>
            <a:pPr eaLnBrk="1" hangingPunct="1"/>
            <a:r>
              <a:rPr lang="zh-CN" sz="3800" b="1" smtClean="0">
                <a:solidFill>
                  <a:srgbClr val="0000FF"/>
                </a:solidFill>
                <a:ea typeface="华文新魏" pitchFamily="2" charset="-122"/>
              </a:rPr>
              <a:t>宽度优先的自顶向下邻居集成方式</a:t>
            </a:r>
            <a:endParaRPr lang="en-US" sz="3400" b="1" smtClean="0">
              <a:solidFill>
                <a:srgbClr val="0000FF"/>
              </a:solidFill>
              <a:ea typeface="华文新魏" pitchFamily="2" charset="-122"/>
            </a:endParaRPr>
          </a:p>
        </p:txBody>
      </p:sp>
      <p:pic>
        <p:nvPicPr>
          <p:cNvPr id="358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3143250"/>
            <a:ext cx="8291512"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idx="4294967295"/>
          </p:nvPr>
        </p:nvSpPr>
        <p:spPr>
          <a:xfrm>
            <a:off x="899592" y="2852936"/>
            <a:ext cx="8001000" cy="1216025"/>
          </a:xfrm>
        </p:spPr>
        <p:txBody>
          <a:bodyPr/>
          <a:lstStyle/>
          <a:p>
            <a:pPr algn="ctr"/>
            <a:r>
              <a:rPr lang="zh-CN" b="1" dirty="0" smtClean="0">
                <a:latin typeface="黑体" pitchFamily="49" charset="-122"/>
                <a:ea typeface="黑体" pitchFamily="49" charset="-122"/>
              </a:rPr>
              <a:t>谢 谢</a:t>
            </a:r>
          </a:p>
        </p:txBody>
      </p:sp>
      <p:sp>
        <p:nvSpPr>
          <p:cNvPr id="36868" name="灯片编号占位符 3"/>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1117747-980D-4B9D-88C6-2157C7D541B4}" type="slidenum">
              <a:rPr lang="en-US" altLang="zh-CN" sz="1200"/>
              <a:pPr algn="r" eaLnBrk="1" hangingPunct="1"/>
              <a:t>35</a:t>
            </a:fld>
            <a:endParaRPr lang="en-US" altLang="zh-CN" sz="12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F2E5A22D-71C2-4CC4-9EC5-AE431F384724}" type="slidenum">
              <a:rPr lang="en-US" altLang="zh-CN" sz="1200"/>
              <a:pPr algn="r" eaLnBrk="1" hangingPunct="1"/>
              <a:t>4</a:t>
            </a:fld>
            <a:endParaRPr lang="en-US" altLang="zh-CN" sz="1200"/>
          </a:p>
        </p:txBody>
      </p:sp>
      <p:sp>
        <p:nvSpPr>
          <p:cNvPr id="614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8.1 </a:t>
            </a:r>
            <a:r>
              <a:rPr lang="zh-CN" b="1" smtClean="0">
                <a:latin typeface="黑体" pitchFamily="49" charset="-122"/>
                <a:ea typeface="黑体" pitchFamily="49" charset="-122"/>
              </a:rPr>
              <a:t>概述</a:t>
            </a:r>
          </a:p>
        </p:txBody>
      </p:sp>
      <p:sp>
        <p:nvSpPr>
          <p:cNvPr id="6148" name="Rectangle 3"/>
          <p:cNvSpPr>
            <a:spLocks noGrp="1" noChangeArrowheads="1"/>
          </p:cNvSpPr>
          <p:nvPr>
            <p:ph type="body" idx="4294967295"/>
          </p:nvPr>
        </p:nvSpPr>
        <p:spPr/>
        <p:txBody>
          <a:bodyPr/>
          <a:lstStyle/>
          <a:p>
            <a:pPr algn="just" eaLnBrk="1" hangingPunct="1"/>
            <a:r>
              <a:rPr lang="zh-CN" sz="3400" b="1" dirty="0" smtClean="0"/>
              <a:t>集成测试就是在单元测试的基础上，将所有已通过单元测试的模块按照概要设计的要求组装为子系统或系统，并进行测试的过程，目的是确保各单元模块组合在一起后能够按既定意图协作运行，并确保增量的行为正确</a:t>
            </a:r>
            <a:endParaRPr lang="en-US" sz="3400" b="1" dirty="0" smtClean="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82AF4A22-DD8C-47F3-B369-CF06447CDDDF}" type="slidenum">
              <a:rPr lang="en-US" altLang="zh-CN" sz="1200"/>
              <a:pPr algn="r" eaLnBrk="1" hangingPunct="1"/>
              <a:t>5</a:t>
            </a:fld>
            <a:endParaRPr lang="en-US" altLang="zh-CN" sz="1200"/>
          </a:p>
        </p:txBody>
      </p:sp>
      <p:sp>
        <p:nvSpPr>
          <p:cNvPr id="717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8.1 </a:t>
            </a:r>
            <a:r>
              <a:rPr lang="zh-CN" b="1" smtClean="0">
                <a:latin typeface="黑体" pitchFamily="49" charset="-122"/>
                <a:ea typeface="黑体" pitchFamily="49" charset="-122"/>
              </a:rPr>
              <a:t>概述</a:t>
            </a:r>
          </a:p>
        </p:txBody>
      </p:sp>
      <p:sp>
        <p:nvSpPr>
          <p:cNvPr id="7172" name="Rectangle 3"/>
          <p:cNvSpPr>
            <a:spLocks noGrp="1" noChangeArrowheads="1"/>
          </p:cNvSpPr>
          <p:nvPr>
            <p:ph type="body" idx="4294967295"/>
          </p:nvPr>
        </p:nvSpPr>
        <p:spPr/>
        <p:txBody>
          <a:bodyPr/>
          <a:lstStyle/>
          <a:p>
            <a:pPr algn="just" eaLnBrk="1" hangingPunct="1"/>
            <a:r>
              <a:rPr lang="zh-CN" sz="3400" b="1" smtClean="0"/>
              <a:t>集成测试的内容</a:t>
            </a:r>
            <a:endParaRPr lang="en-US" sz="3400" b="1" smtClean="0"/>
          </a:p>
          <a:p>
            <a:pPr lvl="1"/>
            <a:r>
              <a:rPr lang="zh-CN" sz="2400" b="1" smtClean="0"/>
              <a:t>将各个具有相互调用关系的模块组装起来时，检查穿越模块接口的数据是否会丢失</a:t>
            </a:r>
            <a:endParaRPr lang="en-US" sz="2400" b="1" smtClean="0"/>
          </a:p>
          <a:p>
            <a:pPr lvl="1"/>
            <a:r>
              <a:rPr lang="zh-CN" sz="2400" b="1" smtClean="0"/>
              <a:t>判断各子功能组合起来能否达到预期要求的父功能</a:t>
            </a:r>
          </a:p>
          <a:p>
            <a:pPr lvl="1"/>
            <a:r>
              <a:rPr lang="zh-CN" sz="2400" b="1" smtClean="0"/>
              <a:t>检查一个模块的功能是否会对其他模块的功能产生不利影响</a:t>
            </a:r>
          </a:p>
          <a:p>
            <a:pPr lvl="1"/>
            <a:r>
              <a:rPr lang="zh-CN" sz="2400" b="1" smtClean="0"/>
              <a:t>检查全局数据结构是否正确，以及在完成模块功能的过程中是否会被异常修改</a:t>
            </a:r>
          </a:p>
          <a:p>
            <a:pPr lvl="1"/>
            <a:r>
              <a:rPr lang="zh-CN" sz="2400" b="1" smtClean="0"/>
              <a:t>单个模块的误差累积起来，是否会放大到不可接受的程度</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AFCBFD56-F99D-41CA-8356-26987AE5BE3C}" type="slidenum">
              <a:rPr lang="en-US" altLang="zh-CN" sz="1200"/>
              <a:pPr algn="r" eaLnBrk="1" hangingPunct="1"/>
              <a:t>6</a:t>
            </a:fld>
            <a:endParaRPr lang="en-US" altLang="zh-CN" sz="1200"/>
          </a:p>
        </p:txBody>
      </p:sp>
      <p:sp>
        <p:nvSpPr>
          <p:cNvPr id="819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8.2 </a:t>
            </a:r>
            <a:r>
              <a:rPr lang="zh-CN" b="1" smtClean="0">
                <a:latin typeface="黑体" pitchFamily="49" charset="-122"/>
                <a:ea typeface="黑体" pitchFamily="49" charset="-122"/>
              </a:rPr>
              <a:t>集成测试的评价</a:t>
            </a:r>
          </a:p>
        </p:txBody>
      </p:sp>
      <p:sp>
        <p:nvSpPr>
          <p:cNvPr id="8196" name="Rectangle 3"/>
          <p:cNvSpPr>
            <a:spLocks noGrp="1" noChangeArrowheads="1"/>
          </p:cNvSpPr>
          <p:nvPr>
            <p:ph type="body" idx="4294967295"/>
          </p:nvPr>
        </p:nvSpPr>
        <p:spPr/>
        <p:txBody>
          <a:bodyPr/>
          <a:lstStyle/>
          <a:p>
            <a:pPr algn="just" eaLnBrk="1" hangingPunct="1"/>
            <a:r>
              <a:rPr lang="zh-CN" sz="3400" b="1" smtClean="0"/>
              <a:t>测试用例的规模</a:t>
            </a:r>
            <a:endParaRPr lang="en-US" sz="3400" b="1" smtClean="0"/>
          </a:p>
          <a:p>
            <a:pPr algn="just" eaLnBrk="1" hangingPunct="1"/>
            <a:r>
              <a:rPr lang="zh-CN" sz="3400" b="1" smtClean="0"/>
              <a:t>驱动模块的设计</a:t>
            </a:r>
            <a:endParaRPr lang="en-US" sz="3400" b="1" smtClean="0"/>
          </a:p>
          <a:p>
            <a:pPr algn="just" eaLnBrk="1" hangingPunct="1"/>
            <a:r>
              <a:rPr lang="zh-CN" sz="3400" b="1" smtClean="0"/>
              <a:t>桩模块的设计</a:t>
            </a:r>
            <a:endParaRPr lang="en-US" sz="3400" b="1" smtClean="0"/>
          </a:p>
          <a:p>
            <a:pPr algn="just" eaLnBrk="1" hangingPunct="1"/>
            <a:r>
              <a:rPr lang="zh-CN" sz="3400" b="1" smtClean="0"/>
              <a:t>缺陷的定位</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9463BBE9-A8B3-4E92-855E-8F44D76B8F1A}" type="slidenum">
              <a:rPr lang="en-US" altLang="zh-CN" sz="1200"/>
              <a:pPr algn="r" eaLnBrk="1" hangingPunct="1"/>
              <a:t>7</a:t>
            </a:fld>
            <a:endParaRPr lang="en-US" altLang="zh-CN" sz="1200"/>
          </a:p>
        </p:txBody>
      </p:sp>
      <p:sp>
        <p:nvSpPr>
          <p:cNvPr id="921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8.3 </a:t>
            </a:r>
            <a:r>
              <a:rPr lang="zh-CN" b="1" smtClean="0">
                <a:latin typeface="黑体" pitchFamily="49" charset="-122"/>
                <a:ea typeface="黑体" pitchFamily="49" charset="-122"/>
              </a:rPr>
              <a:t>单个集成测试用例的设计</a:t>
            </a:r>
          </a:p>
        </p:txBody>
      </p:sp>
      <p:sp>
        <p:nvSpPr>
          <p:cNvPr id="9220" name="Rectangle 3"/>
          <p:cNvSpPr>
            <a:spLocks noGrp="1" noChangeArrowheads="1"/>
          </p:cNvSpPr>
          <p:nvPr>
            <p:ph type="body" idx="4294967295"/>
          </p:nvPr>
        </p:nvSpPr>
        <p:spPr/>
        <p:txBody>
          <a:bodyPr/>
          <a:lstStyle/>
          <a:p>
            <a:pPr algn="just" eaLnBrk="1" hangingPunct="1"/>
            <a:r>
              <a:rPr lang="zh-CN" sz="3400" b="1" dirty="0" smtClean="0"/>
              <a:t>成对集成</a:t>
            </a:r>
            <a:endParaRPr lang="en-US" sz="3400" b="1" dirty="0" smtClean="0"/>
          </a:p>
          <a:p>
            <a:pPr algn="just" eaLnBrk="1" hangingPunct="1"/>
            <a:r>
              <a:rPr lang="zh-CN" sz="3400" b="1" dirty="0" smtClean="0"/>
              <a:t>基本思想：将每个集成测试用例限定在</a:t>
            </a:r>
            <a:r>
              <a:rPr lang="zh-CN" sz="3400" b="1" dirty="0" smtClean="0">
                <a:solidFill>
                  <a:srgbClr val="FF0000"/>
                </a:solidFill>
              </a:rPr>
              <a:t>一对调用单元</a:t>
            </a:r>
            <a:r>
              <a:rPr lang="zh-CN" sz="3400" b="1" dirty="0" smtClean="0"/>
              <a:t>上，每个集成测试用例都是最小的集成单元，仅涉及一对调用的接口</a:t>
            </a:r>
            <a:endParaRPr lang="en-US" sz="3400" b="1" dirty="0" smtClean="0"/>
          </a:p>
          <a:p>
            <a:pPr algn="just" eaLnBrk="1" hangingPunct="1"/>
            <a:r>
              <a:rPr lang="zh-CN" sz="3400" b="1" dirty="0" smtClean="0"/>
              <a:t>优势：便于缺陷定位</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CEF0C58-F1E8-44F4-8D66-01D9ADED218A}" type="slidenum">
              <a:rPr lang="en-US" altLang="zh-CN" sz="1200"/>
              <a:pPr algn="r" eaLnBrk="1" hangingPunct="1"/>
              <a:t>8</a:t>
            </a:fld>
            <a:endParaRPr lang="en-US" altLang="zh-CN" sz="1200"/>
          </a:p>
        </p:txBody>
      </p:sp>
      <p:sp>
        <p:nvSpPr>
          <p:cNvPr id="1024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8.3 </a:t>
            </a:r>
            <a:r>
              <a:rPr lang="zh-CN" b="1" smtClean="0">
                <a:latin typeface="黑体" pitchFamily="49" charset="-122"/>
                <a:ea typeface="黑体" pitchFamily="49" charset="-122"/>
              </a:rPr>
              <a:t>单个集成测试用例的设计</a:t>
            </a:r>
          </a:p>
        </p:txBody>
      </p:sp>
      <p:sp>
        <p:nvSpPr>
          <p:cNvPr id="10244"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1</a:t>
            </a:r>
            <a:r>
              <a:rPr lang="zh-CN" sz="3800" b="1" smtClean="0">
                <a:solidFill>
                  <a:srgbClr val="0000FF"/>
                </a:solidFill>
                <a:ea typeface="华文新魏" pitchFamily="2" charset="-122"/>
              </a:rPr>
              <a:t>：第二日问题</a:t>
            </a:r>
          </a:p>
          <a:p>
            <a:pPr lvl="1" eaLnBrk="1" hangingPunct="1"/>
            <a:r>
              <a:rPr lang="zh-CN" sz="3400" b="1" smtClean="0">
                <a:solidFill>
                  <a:srgbClr val="0000FF"/>
                </a:solidFill>
                <a:ea typeface="华文新魏" pitchFamily="2" charset="-122"/>
              </a:rPr>
              <a:t>测试用例设计</a:t>
            </a:r>
            <a:endParaRPr lang="en-US" sz="3400" b="1" smtClean="0">
              <a:solidFill>
                <a:srgbClr val="0000FF"/>
              </a:solidFill>
              <a:ea typeface="华文新魏" pitchFamily="2" charset="-122"/>
            </a:endParaRPr>
          </a:p>
          <a:p>
            <a:pPr lvl="1" eaLnBrk="1" hangingPunct="1"/>
            <a:r>
              <a:rPr lang="zh-CN" sz="3400" b="1" smtClean="0">
                <a:solidFill>
                  <a:srgbClr val="0000FF"/>
                </a:solidFill>
                <a:ea typeface="华文新魏" pitchFamily="2" charset="-122"/>
              </a:rPr>
              <a:t>规模估算</a:t>
            </a:r>
            <a:endParaRPr lang="en-US" sz="3400" b="1" smtClean="0">
              <a:solidFill>
                <a:srgbClr val="0000FF"/>
              </a:solidFill>
              <a:ea typeface="华文新魏" pitchFamily="2" charset="-122"/>
            </a:endParaRPr>
          </a:p>
          <a:p>
            <a:pPr lvl="1" eaLnBrk="1" hangingPunct="1"/>
            <a:r>
              <a:rPr lang="zh-CN" sz="3400" b="1" smtClean="0">
                <a:solidFill>
                  <a:srgbClr val="0000FF"/>
                </a:solidFill>
                <a:ea typeface="华文新魏" pitchFamily="2" charset="-122"/>
              </a:rPr>
              <a:t>特点分析</a:t>
            </a:r>
            <a:endParaRPr lang="en-US" sz="3400" b="1" smtClean="0">
              <a:solidFill>
                <a:srgbClr val="0000FF"/>
              </a:solidFill>
              <a:ea typeface="华文新魏" pitchFamily="2" charset="-122"/>
            </a:endParaRPr>
          </a:p>
          <a:p>
            <a:pPr lvl="2" eaLnBrk="1" hangingPunct="1"/>
            <a:r>
              <a:rPr lang="zh-CN" sz="3100" b="1" smtClean="0">
                <a:solidFill>
                  <a:srgbClr val="0000FF"/>
                </a:solidFill>
                <a:ea typeface="华文新魏" pitchFamily="2" charset="-122"/>
              </a:rPr>
              <a:t>便于缺陷定位</a:t>
            </a:r>
            <a:endParaRPr lang="en-US" sz="3100" b="1" smtClean="0">
              <a:solidFill>
                <a:srgbClr val="0000FF"/>
              </a:solidFill>
              <a:ea typeface="华文新魏" pitchFamily="2" charset="-122"/>
            </a:endParaRPr>
          </a:p>
        </p:txBody>
      </p:sp>
      <p:pic>
        <p:nvPicPr>
          <p:cNvPr id="10245" name="Picture 6" descr="8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6313" y="2500313"/>
            <a:ext cx="340995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1BF44F96-2F05-4F3C-B78B-EA4B57D5C6B5}" type="slidenum">
              <a:rPr lang="en-US" altLang="zh-CN" sz="1200"/>
              <a:pPr algn="r" eaLnBrk="1" hangingPunct="1"/>
              <a:t>9</a:t>
            </a:fld>
            <a:endParaRPr lang="en-US" altLang="zh-CN" sz="1200"/>
          </a:p>
        </p:txBody>
      </p:sp>
      <p:sp>
        <p:nvSpPr>
          <p:cNvPr id="1126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8.3 </a:t>
            </a:r>
            <a:r>
              <a:rPr lang="zh-CN" b="1" smtClean="0">
                <a:latin typeface="黑体" pitchFamily="49" charset="-122"/>
                <a:ea typeface="黑体" pitchFamily="49" charset="-122"/>
              </a:rPr>
              <a:t>单个集成测试用例的设计</a:t>
            </a:r>
          </a:p>
        </p:txBody>
      </p:sp>
      <p:sp>
        <p:nvSpPr>
          <p:cNvPr id="11268" name="Rectangle 3"/>
          <p:cNvSpPr>
            <a:spLocks noGrp="1" noChangeArrowheads="1"/>
          </p:cNvSpPr>
          <p:nvPr>
            <p:ph type="body" idx="4294967295"/>
          </p:nvPr>
        </p:nvSpPr>
        <p:spPr/>
        <p:txBody>
          <a:bodyPr/>
          <a:lstStyle/>
          <a:p>
            <a:pPr algn="just" eaLnBrk="1" hangingPunct="1"/>
            <a:r>
              <a:rPr lang="zh-CN" sz="3400" b="1" dirty="0" smtClean="0"/>
              <a:t>邻居集成</a:t>
            </a:r>
            <a:endParaRPr lang="en-US" sz="3400" b="1" dirty="0" smtClean="0"/>
          </a:p>
          <a:p>
            <a:pPr algn="just" eaLnBrk="1" hangingPunct="1"/>
            <a:r>
              <a:rPr lang="zh-CN" sz="3400" b="1" dirty="0" smtClean="0"/>
              <a:t>基本思想：将每个集成测试用例限定在</a:t>
            </a:r>
            <a:r>
              <a:rPr lang="zh-CN" sz="3400" b="1" dirty="0" smtClean="0">
                <a:solidFill>
                  <a:srgbClr val="FF0000"/>
                </a:solidFill>
              </a:rPr>
              <a:t>某个节点的邻居</a:t>
            </a:r>
            <a:r>
              <a:rPr lang="zh-CN" sz="3400" b="1" dirty="0" smtClean="0"/>
              <a:t>上，针对某个模块的集成测试用例应同时包含该模块及其邻居</a:t>
            </a:r>
            <a:endParaRPr lang="en-US" sz="3400" b="1" dirty="0" smtClean="0"/>
          </a:p>
          <a:p>
            <a:pPr algn="just" eaLnBrk="1" hangingPunct="1"/>
            <a:r>
              <a:rPr lang="zh-CN" sz="3400" b="1" dirty="0" smtClean="0"/>
              <a:t>邻居是指某个指定模块及其所有直接调用该模块的上层模块以及所有被该模块直接调用的下层模块</a:t>
            </a:r>
          </a:p>
        </p:txBody>
      </p:sp>
    </p:spTree>
  </p:cSld>
  <p:clrMapOvr>
    <a:masterClrMapping/>
  </p:clrMapOvr>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122</TotalTime>
  <Pages>0</Pages>
  <Words>1331</Words>
  <Characters>0</Characters>
  <Application>Microsoft Office PowerPoint</Application>
  <DocSecurity>0</DocSecurity>
  <PresentationFormat>全屏显示(4:3)</PresentationFormat>
  <Lines>0</Lines>
  <Paragraphs>172</Paragraphs>
  <Slides>35</Slides>
  <Notes>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35</vt:i4>
      </vt:variant>
    </vt:vector>
  </HeadingPairs>
  <TitlesOfParts>
    <vt:vector size="38" baseType="lpstr">
      <vt:lpstr>Profile</vt:lpstr>
      <vt:lpstr>1_Profile</vt:lpstr>
      <vt:lpstr>Visio.Drawing.11</vt:lpstr>
      <vt:lpstr>软件测试实用教程 ——方法与实践</vt:lpstr>
      <vt:lpstr>第8章  集成测试</vt:lpstr>
      <vt:lpstr>第8章  集成测试</vt:lpstr>
      <vt:lpstr>8.1 概述</vt:lpstr>
      <vt:lpstr>8.1 概述</vt:lpstr>
      <vt:lpstr>8.2 集成测试的评价</vt:lpstr>
      <vt:lpstr>8.3 单个集成测试用例的设计</vt:lpstr>
      <vt:lpstr>8.3 单个集成测试用例的设计</vt:lpstr>
      <vt:lpstr>8.3 单个集成测试用例的设计</vt:lpstr>
      <vt:lpstr>8.3 单个集成测试用例的设计</vt:lpstr>
      <vt:lpstr>8.3 单个集成测试用例的设计</vt:lpstr>
      <vt:lpstr>8.3 单个集成测试用例的设计</vt:lpstr>
      <vt:lpstr>8.3 单个集成测试用例的设计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8.5 集成测试策略的比较</vt:lpstr>
      <vt:lpstr>8.5 集成测试策略的比较</vt:lpstr>
      <vt:lpstr>谢 谢</vt:lpstr>
    </vt:vector>
  </TitlesOfParts>
  <Company>福建163软件园</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56</cp:revision>
  <cp:lastPrinted>1899-12-30T00:00:00Z</cp:lastPrinted>
  <dcterms:created xsi:type="dcterms:W3CDTF">2008-07-27T05:17:11Z</dcterms:created>
  <dcterms:modified xsi:type="dcterms:W3CDTF">2017-11-29T02:02:34Z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