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0"/>
  </p:notesMasterIdLst>
  <p:sldIdLst>
    <p:sldId id="257" r:id="rId2"/>
    <p:sldId id="258" r:id="rId3"/>
    <p:sldId id="259" r:id="rId4"/>
    <p:sldId id="260" r:id="rId5"/>
    <p:sldId id="261" r:id="rId6"/>
    <p:sldId id="262" r:id="rId7"/>
    <p:sldId id="299" r:id="rId8"/>
    <p:sldId id="297" r:id="rId9"/>
    <p:sldId id="264" r:id="rId10"/>
    <p:sldId id="265" r:id="rId11"/>
    <p:sldId id="300" r:id="rId12"/>
    <p:sldId id="301" r:id="rId13"/>
    <p:sldId id="302" r:id="rId14"/>
    <p:sldId id="303" r:id="rId15"/>
    <p:sldId id="304" r:id="rId16"/>
    <p:sldId id="305" r:id="rId17"/>
    <p:sldId id="306" r:id="rId18"/>
    <p:sldId id="307" r:id="rId19"/>
    <p:sldId id="308" r:id="rId20"/>
    <p:sldId id="309" r:id="rId21"/>
    <p:sldId id="310" r:id="rId22"/>
    <p:sldId id="311" r:id="rId23"/>
    <p:sldId id="312" r:id="rId24"/>
    <p:sldId id="313" r:id="rId25"/>
    <p:sldId id="314" r:id="rId26"/>
    <p:sldId id="315" r:id="rId27"/>
    <p:sldId id="316" r:id="rId28"/>
    <p:sldId id="317" r:id="rId29"/>
    <p:sldId id="318" r:id="rId30"/>
    <p:sldId id="319" r:id="rId31"/>
    <p:sldId id="320" r:id="rId32"/>
    <p:sldId id="321" r:id="rId33"/>
    <p:sldId id="322" r:id="rId34"/>
    <p:sldId id="323" r:id="rId35"/>
    <p:sldId id="324" r:id="rId36"/>
    <p:sldId id="325" r:id="rId37"/>
    <p:sldId id="326" r:id="rId38"/>
    <p:sldId id="327" r:id="rId39"/>
    <p:sldId id="328" r:id="rId40"/>
    <p:sldId id="329" r:id="rId41"/>
    <p:sldId id="330" r:id="rId42"/>
    <p:sldId id="331" r:id="rId43"/>
    <p:sldId id="332" r:id="rId44"/>
    <p:sldId id="333" r:id="rId45"/>
    <p:sldId id="334" r:id="rId46"/>
    <p:sldId id="335" r:id="rId47"/>
    <p:sldId id="336" r:id="rId48"/>
    <p:sldId id="337" r:id="rId49"/>
    <p:sldId id="338" r:id="rId50"/>
    <p:sldId id="339" r:id="rId51"/>
    <p:sldId id="340" r:id="rId52"/>
    <p:sldId id="341" r:id="rId53"/>
    <p:sldId id="342" r:id="rId54"/>
    <p:sldId id="343" r:id="rId55"/>
    <p:sldId id="344" r:id="rId56"/>
    <p:sldId id="345" r:id="rId57"/>
    <p:sldId id="346" r:id="rId58"/>
    <p:sldId id="347" r:id="rId59"/>
    <p:sldId id="348" r:id="rId60"/>
    <p:sldId id="349" r:id="rId61"/>
    <p:sldId id="350" r:id="rId62"/>
    <p:sldId id="351" r:id="rId63"/>
    <p:sldId id="352" r:id="rId64"/>
    <p:sldId id="353" r:id="rId65"/>
    <p:sldId id="354" r:id="rId66"/>
    <p:sldId id="355" r:id="rId67"/>
    <p:sldId id="356" r:id="rId68"/>
    <p:sldId id="357" r:id="rId69"/>
    <p:sldId id="358" r:id="rId70"/>
    <p:sldId id="359" r:id="rId71"/>
    <p:sldId id="360" r:id="rId72"/>
    <p:sldId id="361" r:id="rId73"/>
    <p:sldId id="362" r:id="rId74"/>
    <p:sldId id="363" r:id="rId75"/>
    <p:sldId id="364" r:id="rId76"/>
    <p:sldId id="365" r:id="rId77"/>
    <p:sldId id="366" r:id="rId78"/>
    <p:sldId id="367" r:id="rId79"/>
    <p:sldId id="368" r:id="rId80"/>
    <p:sldId id="369" r:id="rId81"/>
    <p:sldId id="370" r:id="rId82"/>
    <p:sldId id="371" r:id="rId83"/>
    <p:sldId id="372" r:id="rId84"/>
    <p:sldId id="373" r:id="rId85"/>
    <p:sldId id="374" r:id="rId86"/>
    <p:sldId id="375" r:id="rId87"/>
    <p:sldId id="376" r:id="rId88"/>
    <p:sldId id="377" r:id="rId89"/>
    <p:sldId id="378" r:id="rId90"/>
    <p:sldId id="379" r:id="rId91"/>
    <p:sldId id="380" r:id="rId92"/>
    <p:sldId id="381" r:id="rId93"/>
    <p:sldId id="382" r:id="rId94"/>
    <p:sldId id="383" r:id="rId95"/>
    <p:sldId id="384" r:id="rId96"/>
    <p:sldId id="385" r:id="rId97"/>
    <p:sldId id="386" r:id="rId98"/>
    <p:sldId id="387" r:id="rId99"/>
    <p:sldId id="388" r:id="rId100"/>
    <p:sldId id="389" r:id="rId101"/>
    <p:sldId id="390" r:id="rId102"/>
    <p:sldId id="391" r:id="rId103"/>
    <p:sldId id="392" r:id="rId104"/>
    <p:sldId id="393" r:id="rId105"/>
    <p:sldId id="394" r:id="rId106"/>
    <p:sldId id="395" r:id="rId107"/>
    <p:sldId id="396" r:id="rId108"/>
    <p:sldId id="397" r:id="rId109"/>
    <p:sldId id="398" r:id="rId110"/>
    <p:sldId id="399" r:id="rId111"/>
    <p:sldId id="400" r:id="rId112"/>
    <p:sldId id="401" r:id="rId113"/>
    <p:sldId id="402" r:id="rId114"/>
    <p:sldId id="403" r:id="rId115"/>
    <p:sldId id="404" r:id="rId116"/>
    <p:sldId id="405" r:id="rId117"/>
    <p:sldId id="406" r:id="rId118"/>
    <p:sldId id="407" r:id="rId119"/>
    <p:sldId id="408" r:id="rId120"/>
    <p:sldId id="409" r:id="rId121"/>
    <p:sldId id="410" r:id="rId122"/>
    <p:sldId id="411" r:id="rId123"/>
    <p:sldId id="412" r:id="rId124"/>
    <p:sldId id="413" r:id="rId125"/>
    <p:sldId id="414" r:id="rId126"/>
    <p:sldId id="415" r:id="rId127"/>
    <p:sldId id="416" r:id="rId128"/>
    <p:sldId id="417" r:id="rId12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81365" autoAdjust="0"/>
  </p:normalViewPr>
  <p:slideViewPr>
    <p:cSldViewPr>
      <p:cViewPr varScale="1">
        <p:scale>
          <a:sx n="71" d="100"/>
          <a:sy n="71" d="100"/>
        </p:scale>
        <p:origin x="-420"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388127-EC40-432B-B7A8-A2CB907761B9}" type="datetimeFigureOut">
              <a:rPr lang="zh-CN" altLang="en-US" smtClean="0"/>
              <a:t>2018/2/9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6635F8-27EF-42CC-92C6-E37F16F33C3D}" type="slidenum">
              <a:rPr lang="zh-CN" altLang="en-US" smtClean="0"/>
              <a:t>‹#›</a:t>
            </a:fld>
            <a:endParaRPr lang="zh-CN" altLang="en-US"/>
          </a:p>
        </p:txBody>
      </p:sp>
    </p:spTree>
    <p:extLst>
      <p:ext uri="{BB962C8B-B14F-4D97-AF65-F5344CB8AC3E}">
        <p14:creationId xmlns:p14="http://schemas.microsoft.com/office/powerpoint/2010/main" val="26872524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b="1" dirty="0" smtClean="0">
                <a:cs typeface="+mn-cs"/>
              </a:rPr>
              <a:t>针对性强，便于快速定位缺陷：直接对代码测试，规模小</a:t>
            </a:r>
            <a:r>
              <a:rPr lang="zh-CN" altLang="en-US" dirty="0" smtClean="0"/>
              <a:t>函数级别，功能级别，涉及因素少，容易找到缺陷</a:t>
            </a:r>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b="1" dirty="0" smtClean="0">
                <a:cs typeface="+mn-cs"/>
              </a:rPr>
              <a:t>有助于代码优化和缺陷预防 ：直接针对源代码和程序结构进行检查。一旦发现不合理，及时修改编码结构，减少代码带来的复杂度，降低风险</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zh-CN" b="1" dirty="0" smtClean="0">
              <a:cs typeface="+mn-cs"/>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b="1" dirty="0" smtClean="0">
                <a:cs typeface="+mn-cs"/>
              </a:rPr>
              <a:t>缺陷修复的成本低：有助于代码优化和缺陷预防 </a:t>
            </a:r>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b="1" dirty="0" smtClean="0">
                <a:cs typeface="+mn-cs"/>
              </a:rPr>
              <a:t>测试覆盖程度：在测试指标的指导下进行测试</a:t>
            </a:r>
            <a:endParaRPr lang="en-US" altLang="zh-CN" b="1" dirty="0" smtClean="0">
              <a:cs typeface="+mn-cs"/>
            </a:endParaRPr>
          </a:p>
          <a:p>
            <a:r>
              <a:rPr lang="zh-CN" altLang="en-US" dirty="0" smtClean="0"/>
              <a:t>数学分析，精确的度量</a:t>
            </a:r>
            <a:endParaRPr lang="zh-CN" altLang="en-US" dirty="0"/>
          </a:p>
        </p:txBody>
      </p:sp>
      <p:sp>
        <p:nvSpPr>
          <p:cNvPr id="4" name="灯片编号占位符 3"/>
          <p:cNvSpPr>
            <a:spLocks noGrp="1"/>
          </p:cNvSpPr>
          <p:nvPr>
            <p:ph type="sldNum" sz="quarter" idx="10"/>
          </p:nvPr>
        </p:nvSpPr>
        <p:spPr/>
        <p:txBody>
          <a:bodyPr/>
          <a:lstStyle/>
          <a:p>
            <a:fld id="{4F6635F8-27EF-42CC-92C6-E37F16F33C3D}" type="slidenum">
              <a:rPr lang="zh-CN" altLang="en-US" smtClean="0"/>
              <a:t>6</a:t>
            </a:fld>
            <a:endParaRPr lang="zh-CN" altLang="en-US"/>
          </a:p>
        </p:txBody>
      </p:sp>
    </p:spTree>
    <p:extLst>
      <p:ext uri="{BB962C8B-B14F-4D97-AF65-F5344CB8AC3E}">
        <p14:creationId xmlns:p14="http://schemas.microsoft.com/office/powerpoint/2010/main" val="23084963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b="1" dirty="0" smtClean="0">
                <a:cs typeface="+mn-cs"/>
              </a:rPr>
              <a:t>针对性强，便于快速定位缺陷：直接对代码测试，规模小</a:t>
            </a:r>
            <a:r>
              <a:rPr lang="zh-CN" altLang="en-US" dirty="0" smtClean="0"/>
              <a:t>函数级别，功能级别，涉及因素少，容易找到缺陷</a:t>
            </a:r>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b="1" dirty="0" smtClean="0">
                <a:cs typeface="+mn-cs"/>
              </a:rPr>
              <a:t>有助于代码优化和缺陷预防 ：直接针对源代码和程序结构进行检查。一旦发现不合理，及时修改编码结构，减少代码带来的复杂度，降低风险</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zh-CN" b="1" dirty="0" smtClean="0">
              <a:cs typeface="+mn-cs"/>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b="1" dirty="0" smtClean="0">
                <a:cs typeface="+mn-cs"/>
              </a:rPr>
              <a:t>缺陷修复的成本低：有助于代码优化和缺陷预防 </a:t>
            </a:r>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b="1" dirty="0" smtClean="0">
                <a:cs typeface="+mn-cs"/>
              </a:rPr>
              <a:t>测试覆盖程度：在测试指标的指导下进行测试</a:t>
            </a:r>
            <a:endParaRPr lang="en-US" altLang="zh-CN" b="1" dirty="0" smtClean="0">
              <a:cs typeface="+mn-cs"/>
            </a:endParaRPr>
          </a:p>
          <a:p>
            <a:r>
              <a:rPr lang="zh-CN" altLang="en-US" dirty="0" smtClean="0"/>
              <a:t>数学分析，精确的度量</a:t>
            </a:r>
            <a:endParaRPr lang="zh-CN" altLang="en-US" dirty="0"/>
          </a:p>
        </p:txBody>
      </p:sp>
      <p:sp>
        <p:nvSpPr>
          <p:cNvPr id="4" name="灯片编号占位符 3"/>
          <p:cNvSpPr>
            <a:spLocks noGrp="1"/>
          </p:cNvSpPr>
          <p:nvPr>
            <p:ph type="sldNum" sz="quarter" idx="10"/>
          </p:nvPr>
        </p:nvSpPr>
        <p:spPr/>
        <p:txBody>
          <a:bodyPr/>
          <a:lstStyle/>
          <a:p>
            <a:fld id="{4F6635F8-27EF-42CC-92C6-E37F16F33C3D}" type="slidenum">
              <a:rPr lang="zh-CN" altLang="en-US" smtClean="0"/>
              <a:t>7</a:t>
            </a:fld>
            <a:endParaRPr lang="zh-CN" altLang="en-US"/>
          </a:p>
        </p:txBody>
      </p:sp>
    </p:spTree>
    <p:extLst>
      <p:ext uri="{BB962C8B-B14F-4D97-AF65-F5344CB8AC3E}">
        <p14:creationId xmlns:p14="http://schemas.microsoft.com/office/powerpoint/2010/main" val="2308496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6635F8-27EF-42CC-92C6-E37F16F33C3D}" type="slidenum">
              <a:rPr lang="zh-CN" altLang="en-US" smtClean="0"/>
              <a:t>8</a:t>
            </a:fld>
            <a:endParaRPr lang="zh-CN" altLang="en-US"/>
          </a:p>
        </p:txBody>
      </p:sp>
    </p:spTree>
    <p:extLst>
      <p:ext uri="{BB962C8B-B14F-4D97-AF65-F5344CB8AC3E}">
        <p14:creationId xmlns:p14="http://schemas.microsoft.com/office/powerpoint/2010/main" val="40133832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40273F-E35B-4368-A4A4-5732FF70872E}" type="slidenum">
              <a:rPr lang="zh-CN" altLang="en-US" smtClean="0"/>
              <a:pPr/>
              <a:t>11</a:t>
            </a:fld>
            <a:endParaRPr lang="zh-CN" altLang="en-US"/>
          </a:p>
        </p:txBody>
      </p:sp>
    </p:spTree>
    <p:extLst>
      <p:ext uri="{BB962C8B-B14F-4D97-AF65-F5344CB8AC3E}">
        <p14:creationId xmlns:p14="http://schemas.microsoft.com/office/powerpoint/2010/main" val="3992495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1"/>
          <p:cNvSpPr>
            <a:spLocks noGrp="1" noRot="1" noChangeAspect="1" noTextEdit="1"/>
          </p:cNvSpPr>
          <p:nvPr>
            <p:ph type="sldImg"/>
          </p:nvPr>
        </p:nvSpPr>
        <p:spPr>
          <a:ln/>
        </p:spPr>
      </p:sp>
      <p:sp>
        <p:nvSpPr>
          <p:cNvPr id="11878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宋体" charset="-122"/>
            </a:endParaRPr>
          </a:p>
        </p:txBody>
      </p:sp>
      <p:sp>
        <p:nvSpPr>
          <p:cNvPr id="11878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AA082D1F-9F31-44F1-AB82-695A3E5C8796}" type="slidenum">
              <a:rPr lang="en-US" altLang="zh-CN" smtClean="0">
                <a:latin typeface="Arial" charset="0"/>
              </a:rPr>
              <a:pPr eaLnBrk="1" hangingPunct="1"/>
              <a:t>18</a:t>
            </a:fld>
            <a:endParaRPr lang="en-US" altLang="zh-CN" smtClean="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1"/>
          <p:cNvSpPr>
            <a:spLocks noGrp="1" noRot="1" noChangeAspect="1" noTextEdit="1"/>
          </p:cNvSpPr>
          <p:nvPr>
            <p:ph type="sldImg"/>
          </p:nvPr>
        </p:nvSpPr>
        <p:spPr>
          <a:ln/>
        </p:spPr>
      </p:sp>
      <p:sp>
        <p:nvSpPr>
          <p:cNvPr id="11878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宋体" charset="-122"/>
            </a:endParaRPr>
          </a:p>
        </p:txBody>
      </p:sp>
      <p:sp>
        <p:nvSpPr>
          <p:cNvPr id="11878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AA082D1F-9F31-44F1-AB82-695A3E5C8796}" type="slidenum">
              <a:rPr lang="en-US" altLang="zh-CN" smtClean="0">
                <a:latin typeface="Arial" charset="0"/>
              </a:rPr>
              <a:pPr eaLnBrk="1" hangingPunct="1"/>
              <a:t>19</a:t>
            </a:fld>
            <a:endParaRPr lang="en-US" altLang="zh-CN"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T0" fmla="*/ 0 w 1000"/>
              <a:gd name="T1" fmla="*/ 0 h 1000"/>
              <a:gd name="T2" fmla="*/ 4803343 w 1000"/>
              <a:gd name="T3" fmla="*/ 0 h 1000"/>
              <a:gd name="T4" fmla="*/ 4803343 w 1000"/>
              <a:gd name="T5" fmla="*/ 109538 h 1000"/>
              <a:gd name="T6" fmla="*/ 0 w 1000"/>
              <a:gd name="T7" fmla="*/ 109538 h 1000"/>
              <a:gd name="T8" fmla="*/ 0 w 1000"/>
              <a:gd name="T9" fmla="*/ 0 h 1000"/>
              <a:gd name="T10" fmla="*/ 77724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84322" name="Rectangle 2"/>
          <p:cNvSpPr>
            <a:spLocks noGrp="1" noChangeArrowheads="1"/>
          </p:cNvSpPr>
          <p:nvPr>
            <p:ph type="ctrTitle"/>
          </p:nvPr>
        </p:nvSpPr>
        <p:spPr>
          <a:xfrm>
            <a:off x="685800" y="990600"/>
            <a:ext cx="7772400" cy="1371600"/>
          </a:xfrm>
        </p:spPr>
        <p:txBody>
          <a:bodyPr/>
          <a:lstStyle>
            <a:lvl1pPr>
              <a:defRPr sz="4000"/>
            </a:lvl1pPr>
          </a:lstStyle>
          <a:p>
            <a:r>
              <a:rPr lang="zh-CN" altLang="en-US" smtClean="0"/>
              <a:t>单击此处编辑母版标题样式</a:t>
            </a:r>
            <a:endParaRPr lang="zh-CN" altLang="en-US"/>
          </a:p>
        </p:txBody>
      </p:sp>
      <p:sp>
        <p:nvSpPr>
          <p:cNvPr id="184323"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zh-CN" altLang="en-US" smtClean="0"/>
              <a:t>单击此处编辑母版副标题样式</a:t>
            </a:r>
            <a:endParaRPr lang="zh-CN" altLang="en-US"/>
          </a:p>
        </p:txBody>
      </p:sp>
      <p:sp>
        <p:nvSpPr>
          <p:cNvPr id="5" name="Rectangle 4"/>
          <p:cNvSpPr>
            <a:spLocks noGrp="1" noChangeArrowheads="1"/>
          </p:cNvSpPr>
          <p:nvPr>
            <p:ph type="dt" sz="half" idx="10"/>
          </p:nvPr>
        </p:nvSpPr>
        <p:spPr>
          <a:xfrm>
            <a:off x="685800" y="6248400"/>
            <a:ext cx="1905000" cy="457200"/>
          </a:xfrm>
        </p:spPr>
        <p:txBody>
          <a:bodyPr/>
          <a:lstStyle>
            <a:lvl1pPr>
              <a:defRPr/>
            </a:lvl1pPr>
          </a:lstStyle>
          <a:p>
            <a:fld id="{F02B0C02-8564-43E4-967A-60B5B1CD7176}" type="datetimeFigureOut">
              <a:rPr lang="zh-CN" altLang="en-US" smtClean="0"/>
              <a:t>2018/2/9</a:t>
            </a:fld>
            <a:endParaRPr lang="zh-CN" altLang="en-US"/>
          </a:p>
        </p:txBody>
      </p:sp>
      <p:sp>
        <p:nvSpPr>
          <p:cNvPr id="6" name="Rectangle 5"/>
          <p:cNvSpPr>
            <a:spLocks noGrp="1" noChangeArrowheads="1"/>
          </p:cNvSpPr>
          <p:nvPr>
            <p:ph type="ftr" sz="quarter" idx="11"/>
          </p:nvPr>
        </p:nvSpPr>
        <p:spPr>
          <a:xfrm>
            <a:off x="3124200" y="6248400"/>
            <a:ext cx="2895600" cy="457200"/>
          </a:xfrm>
        </p:spPr>
        <p:txBody>
          <a:bodyPr/>
          <a:lstStyle>
            <a:lvl1pPr>
              <a:defRPr/>
            </a:lvl1pPr>
          </a:lstStyle>
          <a:p>
            <a:endParaRPr lang="zh-CN" altLang="en-US"/>
          </a:p>
        </p:txBody>
      </p:sp>
      <p:sp>
        <p:nvSpPr>
          <p:cNvPr id="7" name="Rectangle 6"/>
          <p:cNvSpPr>
            <a:spLocks noGrp="1" noChangeArrowheads="1"/>
          </p:cNvSpPr>
          <p:nvPr>
            <p:ph type="sldNum" sz="quarter" idx="12"/>
          </p:nvPr>
        </p:nvSpPr>
        <p:spPr>
          <a:xfrm>
            <a:off x="6553200" y="6248400"/>
            <a:ext cx="1905000" cy="457200"/>
          </a:xfrm>
        </p:spPr>
        <p:txBody>
          <a:bodyPr/>
          <a:lstStyle>
            <a:lvl1pPr>
              <a:defRPr/>
            </a:lvl1pPr>
          </a:lstStyle>
          <a:p>
            <a:fld id="{C21215AF-1E48-480D-B6C7-9655FC943ECD}" type="slidenum">
              <a:rPr lang="zh-CN" altLang="en-US" smtClean="0"/>
              <a:t>‹#›</a:t>
            </a:fld>
            <a:endParaRPr lang="zh-CN" altLang="en-US"/>
          </a:p>
        </p:txBody>
      </p:sp>
    </p:spTree>
    <p:extLst>
      <p:ext uri="{BB962C8B-B14F-4D97-AF65-F5344CB8AC3E}">
        <p14:creationId xmlns:p14="http://schemas.microsoft.com/office/powerpoint/2010/main" val="436005174"/>
      </p:ext>
    </p:extLst>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fld id="{F02B0C02-8564-43E4-967A-60B5B1CD7176}" type="datetimeFigureOut">
              <a:rPr lang="zh-CN" altLang="en-US" smtClean="0"/>
              <a:t>2018/2/9</a:t>
            </a:fld>
            <a:endParaRPr lang="zh-CN" altLang="en-US"/>
          </a:p>
        </p:txBody>
      </p:sp>
      <p:sp>
        <p:nvSpPr>
          <p:cNvPr id="5" name="Rectangle 7"/>
          <p:cNvSpPr>
            <a:spLocks noGrp="1" noChangeArrowheads="1"/>
          </p:cNvSpPr>
          <p:nvPr>
            <p:ph type="ftr" sz="quarter" idx="11"/>
          </p:nvPr>
        </p:nvSpPr>
        <p:spPr>
          <a:ln/>
        </p:spPr>
        <p:txBody>
          <a:bodyPr/>
          <a:lstStyle>
            <a:lvl1pPr>
              <a:defRPr/>
            </a:lvl1pPr>
          </a:lstStyle>
          <a:p>
            <a:endParaRPr lang="zh-CN" altLang="en-US"/>
          </a:p>
        </p:txBody>
      </p:sp>
      <p:sp>
        <p:nvSpPr>
          <p:cNvPr id="6" name="Rectangle 8"/>
          <p:cNvSpPr>
            <a:spLocks noGrp="1" noChangeArrowheads="1"/>
          </p:cNvSpPr>
          <p:nvPr>
            <p:ph type="sldNum" sz="quarter" idx="12"/>
          </p:nvPr>
        </p:nvSpPr>
        <p:spPr>
          <a:ln/>
        </p:spPr>
        <p:txBody>
          <a:bodyPr/>
          <a:lstStyle>
            <a:lvl1pPr>
              <a:defRPr/>
            </a:lvl1pPr>
          </a:lstStyle>
          <a:p>
            <a:fld id="{C21215AF-1E48-480D-B6C7-9655FC943ECD}" type="slidenum">
              <a:rPr lang="zh-CN" altLang="en-US" smtClean="0"/>
              <a:t>‹#›</a:t>
            </a:fld>
            <a:endParaRPr lang="zh-CN" altLang="en-US"/>
          </a:p>
        </p:txBody>
      </p:sp>
    </p:spTree>
    <p:extLst>
      <p:ext uri="{BB962C8B-B14F-4D97-AF65-F5344CB8AC3E}">
        <p14:creationId xmlns:p14="http://schemas.microsoft.com/office/powerpoint/2010/main" val="507910875"/>
      </p:ext>
    </p:extLst>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fld id="{F02B0C02-8564-43E4-967A-60B5B1CD7176}" type="datetimeFigureOut">
              <a:rPr lang="zh-CN" altLang="en-US" smtClean="0"/>
              <a:t>2018/2/9</a:t>
            </a:fld>
            <a:endParaRPr lang="zh-CN" altLang="en-US"/>
          </a:p>
        </p:txBody>
      </p:sp>
      <p:sp>
        <p:nvSpPr>
          <p:cNvPr id="5" name="Rectangle 7"/>
          <p:cNvSpPr>
            <a:spLocks noGrp="1" noChangeArrowheads="1"/>
          </p:cNvSpPr>
          <p:nvPr>
            <p:ph type="ftr" sz="quarter" idx="11"/>
          </p:nvPr>
        </p:nvSpPr>
        <p:spPr>
          <a:ln/>
        </p:spPr>
        <p:txBody>
          <a:bodyPr/>
          <a:lstStyle>
            <a:lvl1pPr>
              <a:defRPr/>
            </a:lvl1pPr>
          </a:lstStyle>
          <a:p>
            <a:endParaRPr lang="zh-CN" altLang="en-US"/>
          </a:p>
        </p:txBody>
      </p:sp>
      <p:sp>
        <p:nvSpPr>
          <p:cNvPr id="6" name="Rectangle 8"/>
          <p:cNvSpPr>
            <a:spLocks noGrp="1" noChangeArrowheads="1"/>
          </p:cNvSpPr>
          <p:nvPr>
            <p:ph type="sldNum" sz="quarter" idx="12"/>
          </p:nvPr>
        </p:nvSpPr>
        <p:spPr>
          <a:ln/>
        </p:spPr>
        <p:txBody>
          <a:bodyPr/>
          <a:lstStyle>
            <a:lvl1pPr>
              <a:defRPr/>
            </a:lvl1pPr>
          </a:lstStyle>
          <a:p>
            <a:fld id="{C21215AF-1E48-480D-B6C7-9655FC943ECD}" type="slidenum">
              <a:rPr lang="zh-CN" altLang="en-US" smtClean="0"/>
              <a:t>‹#›</a:t>
            </a:fld>
            <a:endParaRPr lang="zh-CN" altLang="en-US"/>
          </a:p>
        </p:txBody>
      </p:sp>
    </p:spTree>
    <p:extLst>
      <p:ext uri="{BB962C8B-B14F-4D97-AF65-F5344CB8AC3E}">
        <p14:creationId xmlns:p14="http://schemas.microsoft.com/office/powerpoint/2010/main" val="3821598682"/>
      </p:ext>
    </p:extLst>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fld id="{F02B0C02-8564-43E4-967A-60B5B1CD7176}" type="datetimeFigureOut">
              <a:rPr lang="zh-CN" altLang="en-US" smtClean="0"/>
              <a:t>2018/2/9</a:t>
            </a:fld>
            <a:endParaRPr lang="zh-CN" altLang="en-US"/>
          </a:p>
        </p:txBody>
      </p:sp>
      <p:sp>
        <p:nvSpPr>
          <p:cNvPr id="6" name="Rectangle 7"/>
          <p:cNvSpPr>
            <a:spLocks noGrp="1" noChangeArrowheads="1"/>
          </p:cNvSpPr>
          <p:nvPr>
            <p:ph type="ftr" sz="quarter" idx="11"/>
          </p:nvPr>
        </p:nvSpPr>
        <p:spPr>
          <a:ln/>
        </p:spPr>
        <p:txBody>
          <a:bodyPr/>
          <a:lstStyle>
            <a:lvl1pPr>
              <a:defRPr/>
            </a:lvl1pPr>
          </a:lstStyle>
          <a:p>
            <a:endParaRPr lang="zh-CN" altLang="en-US"/>
          </a:p>
        </p:txBody>
      </p:sp>
      <p:sp>
        <p:nvSpPr>
          <p:cNvPr id="7" name="Rectangle 8"/>
          <p:cNvSpPr>
            <a:spLocks noGrp="1" noChangeArrowheads="1"/>
          </p:cNvSpPr>
          <p:nvPr>
            <p:ph type="sldNum" sz="quarter" idx="12"/>
          </p:nvPr>
        </p:nvSpPr>
        <p:spPr>
          <a:ln/>
        </p:spPr>
        <p:txBody>
          <a:bodyPr/>
          <a:lstStyle>
            <a:lvl1pPr>
              <a:defRPr/>
            </a:lvl1pPr>
          </a:lstStyle>
          <a:p>
            <a:fld id="{C21215AF-1E48-480D-B6C7-9655FC943ECD}" type="slidenum">
              <a:rPr lang="zh-CN" altLang="en-US" smtClean="0"/>
              <a:t>‹#›</a:t>
            </a:fld>
            <a:endParaRPr lang="zh-CN" altLang="en-US"/>
          </a:p>
        </p:txBody>
      </p:sp>
    </p:spTree>
    <p:extLst>
      <p:ext uri="{BB962C8B-B14F-4D97-AF65-F5344CB8AC3E}">
        <p14:creationId xmlns:p14="http://schemas.microsoft.com/office/powerpoint/2010/main" val="54745552"/>
      </p:ext>
    </p:extLst>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fld id="{F02B0C02-8564-43E4-967A-60B5B1CD7176}" type="datetimeFigureOut">
              <a:rPr lang="zh-CN" altLang="en-US" smtClean="0"/>
              <a:t>2018/2/9</a:t>
            </a:fld>
            <a:endParaRPr lang="zh-CN" altLang="en-US"/>
          </a:p>
        </p:txBody>
      </p:sp>
      <p:sp>
        <p:nvSpPr>
          <p:cNvPr id="5" name="Rectangle 7"/>
          <p:cNvSpPr>
            <a:spLocks noGrp="1" noChangeArrowheads="1"/>
          </p:cNvSpPr>
          <p:nvPr>
            <p:ph type="ftr" sz="quarter" idx="11"/>
          </p:nvPr>
        </p:nvSpPr>
        <p:spPr>
          <a:ln/>
        </p:spPr>
        <p:txBody>
          <a:bodyPr/>
          <a:lstStyle>
            <a:lvl1pPr>
              <a:defRPr/>
            </a:lvl1pPr>
          </a:lstStyle>
          <a:p>
            <a:endParaRPr lang="zh-CN" altLang="en-US"/>
          </a:p>
        </p:txBody>
      </p:sp>
      <p:sp>
        <p:nvSpPr>
          <p:cNvPr id="6" name="Rectangle 8"/>
          <p:cNvSpPr>
            <a:spLocks noGrp="1" noChangeArrowheads="1"/>
          </p:cNvSpPr>
          <p:nvPr>
            <p:ph type="sldNum" sz="quarter" idx="12"/>
          </p:nvPr>
        </p:nvSpPr>
        <p:spPr>
          <a:ln/>
        </p:spPr>
        <p:txBody>
          <a:bodyPr/>
          <a:lstStyle>
            <a:lvl1pPr>
              <a:defRPr/>
            </a:lvl1pPr>
          </a:lstStyle>
          <a:p>
            <a:fld id="{C21215AF-1E48-480D-B6C7-9655FC943ECD}" type="slidenum">
              <a:rPr lang="zh-CN" altLang="en-US" smtClean="0"/>
              <a:t>‹#›</a:t>
            </a:fld>
            <a:endParaRPr lang="zh-CN" altLang="en-US"/>
          </a:p>
        </p:txBody>
      </p:sp>
    </p:spTree>
    <p:extLst>
      <p:ext uri="{BB962C8B-B14F-4D97-AF65-F5344CB8AC3E}">
        <p14:creationId xmlns:p14="http://schemas.microsoft.com/office/powerpoint/2010/main" val="1281762023"/>
      </p:ext>
    </p:extLst>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fld id="{F02B0C02-8564-43E4-967A-60B5B1CD7176}" type="datetimeFigureOut">
              <a:rPr lang="zh-CN" altLang="en-US" smtClean="0"/>
              <a:t>2018/2/9</a:t>
            </a:fld>
            <a:endParaRPr lang="zh-CN" altLang="en-US"/>
          </a:p>
        </p:txBody>
      </p:sp>
      <p:sp>
        <p:nvSpPr>
          <p:cNvPr id="5" name="Rectangle 7"/>
          <p:cNvSpPr>
            <a:spLocks noGrp="1" noChangeArrowheads="1"/>
          </p:cNvSpPr>
          <p:nvPr>
            <p:ph type="ftr" sz="quarter" idx="11"/>
          </p:nvPr>
        </p:nvSpPr>
        <p:spPr>
          <a:ln/>
        </p:spPr>
        <p:txBody>
          <a:bodyPr/>
          <a:lstStyle>
            <a:lvl1pPr>
              <a:defRPr/>
            </a:lvl1pPr>
          </a:lstStyle>
          <a:p>
            <a:endParaRPr lang="zh-CN" altLang="en-US"/>
          </a:p>
        </p:txBody>
      </p:sp>
      <p:sp>
        <p:nvSpPr>
          <p:cNvPr id="6" name="Rectangle 8"/>
          <p:cNvSpPr>
            <a:spLocks noGrp="1" noChangeArrowheads="1"/>
          </p:cNvSpPr>
          <p:nvPr>
            <p:ph type="sldNum" sz="quarter" idx="12"/>
          </p:nvPr>
        </p:nvSpPr>
        <p:spPr>
          <a:ln/>
        </p:spPr>
        <p:txBody>
          <a:bodyPr/>
          <a:lstStyle>
            <a:lvl1pPr>
              <a:defRPr/>
            </a:lvl1pPr>
          </a:lstStyle>
          <a:p>
            <a:fld id="{C21215AF-1E48-480D-B6C7-9655FC943ECD}" type="slidenum">
              <a:rPr lang="zh-CN" altLang="en-US" smtClean="0"/>
              <a:t>‹#›</a:t>
            </a:fld>
            <a:endParaRPr lang="zh-CN" altLang="en-US"/>
          </a:p>
        </p:txBody>
      </p:sp>
    </p:spTree>
    <p:extLst>
      <p:ext uri="{BB962C8B-B14F-4D97-AF65-F5344CB8AC3E}">
        <p14:creationId xmlns:p14="http://schemas.microsoft.com/office/powerpoint/2010/main" val="3515212085"/>
      </p:ext>
    </p:extLst>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fld id="{F02B0C02-8564-43E4-967A-60B5B1CD7176}" type="datetimeFigureOut">
              <a:rPr lang="zh-CN" altLang="en-US" smtClean="0"/>
              <a:t>2018/2/9</a:t>
            </a:fld>
            <a:endParaRPr lang="zh-CN" altLang="en-US"/>
          </a:p>
        </p:txBody>
      </p:sp>
      <p:sp>
        <p:nvSpPr>
          <p:cNvPr id="6" name="Rectangle 7"/>
          <p:cNvSpPr>
            <a:spLocks noGrp="1" noChangeArrowheads="1"/>
          </p:cNvSpPr>
          <p:nvPr>
            <p:ph type="ftr" sz="quarter" idx="11"/>
          </p:nvPr>
        </p:nvSpPr>
        <p:spPr>
          <a:ln/>
        </p:spPr>
        <p:txBody>
          <a:bodyPr/>
          <a:lstStyle>
            <a:lvl1pPr>
              <a:defRPr/>
            </a:lvl1pPr>
          </a:lstStyle>
          <a:p>
            <a:endParaRPr lang="zh-CN" altLang="en-US"/>
          </a:p>
        </p:txBody>
      </p:sp>
      <p:sp>
        <p:nvSpPr>
          <p:cNvPr id="7" name="Rectangle 8"/>
          <p:cNvSpPr>
            <a:spLocks noGrp="1" noChangeArrowheads="1"/>
          </p:cNvSpPr>
          <p:nvPr>
            <p:ph type="sldNum" sz="quarter" idx="12"/>
          </p:nvPr>
        </p:nvSpPr>
        <p:spPr>
          <a:ln/>
        </p:spPr>
        <p:txBody>
          <a:bodyPr/>
          <a:lstStyle>
            <a:lvl1pPr>
              <a:defRPr/>
            </a:lvl1pPr>
          </a:lstStyle>
          <a:p>
            <a:fld id="{C21215AF-1E48-480D-B6C7-9655FC943ECD}" type="slidenum">
              <a:rPr lang="zh-CN" altLang="en-US" smtClean="0"/>
              <a:t>‹#›</a:t>
            </a:fld>
            <a:endParaRPr lang="zh-CN" altLang="en-US"/>
          </a:p>
        </p:txBody>
      </p:sp>
    </p:spTree>
    <p:extLst>
      <p:ext uri="{BB962C8B-B14F-4D97-AF65-F5344CB8AC3E}">
        <p14:creationId xmlns:p14="http://schemas.microsoft.com/office/powerpoint/2010/main" val="2606788259"/>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fld id="{F02B0C02-8564-43E4-967A-60B5B1CD7176}" type="datetimeFigureOut">
              <a:rPr lang="zh-CN" altLang="en-US" smtClean="0"/>
              <a:t>2018/2/9</a:t>
            </a:fld>
            <a:endParaRPr lang="zh-CN" altLang="en-US"/>
          </a:p>
        </p:txBody>
      </p:sp>
      <p:sp>
        <p:nvSpPr>
          <p:cNvPr id="8" name="Rectangle 7"/>
          <p:cNvSpPr>
            <a:spLocks noGrp="1" noChangeArrowheads="1"/>
          </p:cNvSpPr>
          <p:nvPr>
            <p:ph type="ftr" sz="quarter" idx="11"/>
          </p:nvPr>
        </p:nvSpPr>
        <p:spPr>
          <a:ln/>
        </p:spPr>
        <p:txBody>
          <a:bodyPr/>
          <a:lstStyle>
            <a:lvl1pPr>
              <a:defRPr/>
            </a:lvl1pPr>
          </a:lstStyle>
          <a:p>
            <a:endParaRPr lang="zh-CN" altLang="en-US"/>
          </a:p>
        </p:txBody>
      </p:sp>
      <p:sp>
        <p:nvSpPr>
          <p:cNvPr id="9" name="Rectangle 8"/>
          <p:cNvSpPr>
            <a:spLocks noGrp="1" noChangeArrowheads="1"/>
          </p:cNvSpPr>
          <p:nvPr>
            <p:ph type="sldNum" sz="quarter" idx="12"/>
          </p:nvPr>
        </p:nvSpPr>
        <p:spPr>
          <a:ln/>
        </p:spPr>
        <p:txBody>
          <a:bodyPr/>
          <a:lstStyle>
            <a:lvl1pPr>
              <a:defRPr/>
            </a:lvl1pPr>
          </a:lstStyle>
          <a:p>
            <a:fld id="{C21215AF-1E48-480D-B6C7-9655FC943ECD}" type="slidenum">
              <a:rPr lang="zh-CN" altLang="en-US" smtClean="0"/>
              <a:t>‹#›</a:t>
            </a:fld>
            <a:endParaRPr lang="zh-CN" altLang="en-US"/>
          </a:p>
        </p:txBody>
      </p:sp>
    </p:spTree>
    <p:extLst>
      <p:ext uri="{BB962C8B-B14F-4D97-AF65-F5344CB8AC3E}">
        <p14:creationId xmlns:p14="http://schemas.microsoft.com/office/powerpoint/2010/main" val="1774999766"/>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ln/>
        </p:spPr>
        <p:txBody>
          <a:bodyPr/>
          <a:lstStyle>
            <a:lvl1pPr>
              <a:defRPr/>
            </a:lvl1pPr>
          </a:lstStyle>
          <a:p>
            <a:fld id="{F02B0C02-8564-43E4-967A-60B5B1CD7176}" type="datetimeFigureOut">
              <a:rPr lang="zh-CN" altLang="en-US" smtClean="0"/>
              <a:t>2018/2/9</a:t>
            </a:fld>
            <a:endParaRPr lang="zh-CN" altLang="en-US"/>
          </a:p>
        </p:txBody>
      </p:sp>
      <p:sp>
        <p:nvSpPr>
          <p:cNvPr id="4" name="Rectangle 7"/>
          <p:cNvSpPr>
            <a:spLocks noGrp="1" noChangeArrowheads="1"/>
          </p:cNvSpPr>
          <p:nvPr>
            <p:ph type="ftr" sz="quarter" idx="11"/>
          </p:nvPr>
        </p:nvSpPr>
        <p:spPr>
          <a:ln/>
        </p:spPr>
        <p:txBody>
          <a:bodyPr/>
          <a:lstStyle>
            <a:lvl1pPr>
              <a:defRPr/>
            </a:lvl1pPr>
          </a:lstStyle>
          <a:p>
            <a:endParaRPr lang="zh-CN" altLang="en-US"/>
          </a:p>
        </p:txBody>
      </p:sp>
      <p:sp>
        <p:nvSpPr>
          <p:cNvPr id="5" name="Rectangle 8"/>
          <p:cNvSpPr>
            <a:spLocks noGrp="1" noChangeArrowheads="1"/>
          </p:cNvSpPr>
          <p:nvPr>
            <p:ph type="sldNum" sz="quarter" idx="12"/>
          </p:nvPr>
        </p:nvSpPr>
        <p:spPr>
          <a:ln/>
        </p:spPr>
        <p:txBody>
          <a:bodyPr/>
          <a:lstStyle>
            <a:lvl1pPr>
              <a:defRPr/>
            </a:lvl1pPr>
          </a:lstStyle>
          <a:p>
            <a:fld id="{C21215AF-1E48-480D-B6C7-9655FC943ECD}" type="slidenum">
              <a:rPr lang="zh-CN" altLang="en-US" smtClean="0"/>
              <a:t>‹#›</a:t>
            </a:fld>
            <a:endParaRPr lang="zh-CN" altLang="en-US"/>
          </a:p>
        </p:txBody>
      </p:sp>
    </p:spTree>
    <p:extLst>
      <p:ext uri="{BB962C8B-B14F-4D97-AF65-F5344CB8AC3E}">
        <p14:creationId xmlns:p14="http://schemas.microsoft.com/office/powerpoint/2010/main" val="3252502038"/>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fld id="{F02B0C02-8564-43E4-967A-60B5B1CD7176}" type="datetimeFigureOut">
              <a:rPr lang="zh-CN" altLang="en-US" smtClean="0"/>
              <a:t>2018/2/9</a:t>
            </a:fld>
            <a:endParaRPr lang="zh-CN" altLang="en-US"/>
          </a:p>
        </p:txBody>
      </p:sp>
      <p:sp>
        <p:nvSpPr>
          <p:cNvPr id="3" name="Rectangle 7"/>
          <p:cNvSpPr>
            <a:spLocks noGrp="1" noChangeArrowheads="1"/>
          </p:cNvSpPr>
          <p:nvPr>
            <p:ph type="ftr" sz="quarter" idx="11"/>
          </p:nvPr>
        </p:nvSpPr>
        <p:spPr>
          <a:ln/>
        </p:spPr>
        <p:txBody>
          <a:bodyPr/>
          <a:lstStyle>
            <a:lvl1pPr>
              <a:defRPr/>
            </a:lvl1pPr>
          </a:lstStyle>
          <a:p>
            <a:endParaRPr lang="zh-CN" altLang="en-US"/>
          </a:p>
        </p:txBody>
      </p:sp>
      <p:sp>
        <p:nvSpPr>
          <p:cNvPr id="4" name="Rectangle 8"/>
          <p:cNvSpPr>
            <a:spLocks noGrp="1" noChangeArrowheads="1"/>
          </p:cNvSpPr>
          <p:nvPr>
            <p:ph type="sldNum" sz="quarter" idx="12"/>
          </p:nvPr>
        </p:nvSpPr>
        <p:spPr>
          <a:ln/>
        </p:spPr>
        <p:txBody>
          <a:bodyPr/>
          <a:lstStyle>
            <a:lvl1pPr>
              <a:defRPr/>
            </a:lvl1pPr>
          </a:lstStyle>
          <a:p>
            <a:fld id="{C21215AF-1E48-480D-B6C7-9655FC943ECD}" type="slidenum">
              <a:rPr lang="zh-CN" altLang="en-US" smtClean="0"/>
              <a:t>‹#›</a:t>
            </a:fld>
            <a:endParaRPr lang="zh-CN" altLang="en-US"/>
          </a:p>
        </p:txBody>
      </p:sp>
    </p:spTree>
    <p:extLst>
      <p:ext uri="{BB962C8B-B14F-4D97-AF65-F5344CB8AC3E}">
        <p14:creationId xmlns:p14="http://schemas.microsoft.com/office/powerpoint/2010/main" val="4080748487"/>
      </p:ext>
    </p:extLst>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fld id="{F02B0C02-8564-43E4-967A-60B5B1CD7176}" type="datetimeFigureOut">
              <a:rPr lang="zh-CN" altLang="en-US" smtClean="0"/>
              <a:t>2018/2/9</a:t>
            </a:fld>
            <a:endParaRPr lang="zh-CN" altLang="en-US"/>
          </a:p>
        </p:txBody>
      </p:sp>
      <p:sp>
        <p:nvSpPr>
          <p:cNvPr id="6" name="Rectangle 7"/>
          <p:cNvSpPr>
            <a:spLocks noGrp="1" noChangeArrowheads="1"/>
          </p:cNvSpPr>
          <p:nvPr>
            <p:ph type="ftr" sz="quarter" idx="11"/>
          </p:nvPr>
        </p:nvSpPr>
        <p:spPr>
          <a:ln/>
        </p:spPr>
        <p:txBody>
          <a:bodyPr/>
          <a:lstStyle>
            <a:lvl1pPr>
              <a:defRPr/>
            </a:lvl1pPr>
          </a:lstStyle>
          <a:p>
            <a:endParaRPr lang="zh-CN" altLang="en-US"/>
          </a:p>
        </p:txBody>
      </p:sp>
      <p:sp>
        <p:nvSpPr>
          <p:cNvPr id="7" name="Rectangle 8"/>
          <p:cNvSpPr>
            <a:spLocks noGrp="1" noChangeArrowheads="1"/>
          </p:cNvSpPr>
          <p:nvPr>
            <p:ph type="sldNum" sz="quarter" idx="12"/>
          </p:nvPr>
        </p:nvSpPr>
        <p:spPr>
          <a:ln/>
        </p:spPr>
        <p:txBody>
          <a:bodyPr/>
          <a:lstStyle>
            <a:lvl1pPr>
              <a:defRPr/>
            </a:lvl1pPr>
          </a:lstStyle>
          <a:p>
            <a:fld id="{C21215AF-1E48-480D-B6C7-9655FC943ECD}" type="slidenum">
              <a:rPr lang="zh-CN" altLang="en-US" smtClean="0"/>
              <a:t>‹#›</a:t>
            </a:fld>
            <a:endParaRPr lang="zh-CN" altLang="en-US"/>
          </a:p>
        </p:txBody>
      </p:sp>
    </p:spTree>
    <p:extLst>
      <p:ext uri="{BB962C8B-B14F-4D97-AF65-F5344CB8AC3E}">
        <p14:creationId xmlns:p14="http://schemas.microsoft.com/office/powerpoint/2010/main" val="1254778507"/>
      </p:ext>
    </p:extLst>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fld id="{F02B0C02-8564-43E4-967A-60B5B1CD7176}" type="datetimeFigureOut">
              <a:rPr lang="zh-CN" altLang="en-US" smtClean="0"/>
              <a:t>2018/2/9</a:t>
            </a:fld>
            <a:endParaRPr lang="zh-CN" altLang="en-US"/>
          </a:p>
        </p:txBody>
      </p:sp>
      <p:sp>
        <p:nvSpPr>
          <p:cNvPr id="6" name="Rectangle 7"/>
          <p:cNvSpPr>
            <a:spLocks noGrp="1" noChangeArrowheads="1"/>
          </p:cNvSpPr>
          <p:nvPr>
            <p:ph type="ftr" sz="quarter" idx="11"/>
          </p:nvPr>
        </p:nvSpPr>
        <p:spPr>
          <a:ln/>
        </p:spPr>
        <p:txBody>
          <a:bodyPr/>
          <a:lstStyle>
            <a:lvl1pPr>
              <a:defRPr/>
            </a:lvl1pPr>
          </a:lstStyle>
          <a:p>
            <a:endParaRPr lang="zh-CN" altLang="en-US"/>
          </a:p>
        </p:txBody>
      </p:sp>
      <p:sp>
        <p:nvSpPr>
          <p:cNvPr id="7" name="Rectangle 8"/>
          <p:cNvSpPr>
            <a:spLocks noGrp="1" noChangeArrowheads="1"/>
          </p:cNvSpPr>
          <p:nvPr>
            <p:ph type="sldNum" sz="quarter" idx="12"/>
          </p:nvPr>
        </p:nvSpPr>
        <p:spPr>
          <a:ln/>
        </p:spPr>
        <p:txBody>
          <a:bodyPr/>
          <a:lstStyle>
            <a:lvl1pPr>
              <a:defRPr/>
            </a:lvl1pPr>
          </a:lstStyle>
          <a:p>
            <a:fld id="{C21215AF-1E48-480D-B6C7-9655FC943ECD}" type="slidenum">
              <a:rPr lang="zh-CN" altLang="en-US" smtClean="0"/>
              <a:t>‹#›</a:t>
            </a:fld>
            <a:endParaRPr lang="zh-CN" altLang="en-US"/>
          </a:p>
        </p:txBody>
      </p:sp>
    </p:spTree>
    <p:extLst>
      <p:ext uri="{BB962C8B-B14F-4D97-AF65-F5344CB8AC3E}">
        <p14:creationId xmlns:p14="http://schemas.microsoft.com/office/powerpoint/2010/main" val="1341611509"/>
      </p:ext>
    </p:extLst>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AutoShape 4"/>
          <p:cNvSpPr>
            <a:spLocks noChangeArrowheads="1"/>
          </p:cNvSpPr>
          <p:nvPr/>
        </p:nvSpPr>
        <p:spPr bwMode="auto">
          <a:xfrm>
            <a:off x="609600" y="1566863"/>
            <a:ext cx="7958138" cy="109537"/>
          </a:xfrm>
          <a:custGeom>
            <a:avLst/>
            <a:gdLst>
              <a:gd name="T0" fmla="*/ 0 w 1000"/>
              <a:gd name="T1" fmla="*/ 0 h 1000"/>
              <a:gd name="T2" fmla="*/ 4655511 w 1000"/>
              <a:gd name="T3" fmla="*/ 0 h 1000"/>
              <a:gd name="T4" fmla="*/ 4655511 w 1000"/>
              <a:gd name="T5" fmla="*/ 109537 h 1000"/>
              <a:gd name="T6" fmla="*/ 0 w 1000"/>
              <a:gd name="T7" fmla="*/ 109537 h 1000"/>
              <a:gd name="T8" fmla="*/ 0 w 1000"/>
              <a:gd name="T9" fmla="*/ 0 h 1000"/>
              <a:gd name="T10" fmla="*/ 7958138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p:cNvSpPr>
            <a:spLocks noChangeShapeType="1"/>
          </p:cNvSpPr>
          <p:nvPr/>
        </p:nvSpPr>
        <p:spPr bwMode="auto">
          <a:xfrm flipV="1">
            <a:off x="609600" y="6172200"/>
            <a:ext cx="79248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3302"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fld id="{F02B0C02-8564-43E4-967A-60B5B1CD7176}" type="datetimeFigureOut">
              <a:rPr lang="zh-CN" altLang="en-US" smtClean="0"/>
              <a:t>2018/2/9</a:t>
            </a:fld>
            <a:endParaRPr lang="zh-CN" altLang="en-US"/>
          </a:p>
        </p:txBody>
      </p:sp>
      <p:sp>
        <p:nvSpPr>
          <p:cNvPr id="183303"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ea typeface="宋体" pitchFamily="2" charset="-122"/>
              </a:defRPr>
            </a:lvl1pPr>
          </a:lstStyle>
          <a:p>
            <a:endParaRPr lang="zh-CN" altLang="en-US"/>
          </a:p>
        </p:txBody>
      </p:sp>
      <p:sp>
        <p:nvSpPr>
          <p:cNvPr id="183304"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fld id="{C21215AF-1E48-480D-B6C7-9655FC943ECD}"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p:blinds dir="vert"/>
  </p:transition>
  <p:timing>
    <p:tnLst>
      <p:par>
        <p:cTn id="1" dur="indefinite" restart="never" nodeType="tmRoot"/>
      </p:par>
    </p:tnLst>
  </p:timing>
  <p:txStyles>
    <p:titleStyle>
      <a:lvl1pPr algn="l" rtl="0" eaLnBrk="1" fontAlgn="base" hangingPunct="1">
        <a:spcBef>
          <a:spcPct val="0"/>
        </a:spcBef>
        <a:spcAft>
          <a:spcPct val="0"/>
        </a:spcAft>
        <a:defRPr sz="3800">
          <a:solidFill>
            <a:schemeClr val="tx2"/>
          </a:solidFill>
          <a:latin typeface="+mj-lt"/>
          <a:ea typeface="+mj-ea"/>
          <a:cs typeface="+mj-cs"/>
        </a:defRPr>
      </a:lvl1pPr>
      <a:lvl2pPr algn="l" rtl="0" eaLnBrk="1" fontAlgn="base" hangingPunct="1">
        <a:spcBef>
          <a:spcPct val="0"/>
        </a:spcBef>
        <a:spcAft>
          <a:spcPct val="0"/>
        </a:spcAft>
        <a:defRPr sz="3800">
          <a:solidFill>
            <a:schemeClr val="tx2"/>
          </a:solidFill>
          <a:latin typeface="Verdana" pitchFamily="34" charset="0"/>
          <a:ea typeface="宋体" pitchFamily="2" charset="-122"/>
        </a:defRPr>
      </a:lvl2pPr>
      <a:lvl3pPr algn="l" rtl="0" eaLnBrk="1" fontAlgn="base" hangingPunct="1">
        <a:spcBef>
          <a:spcPct val="0"/>
        </a:spcBef>
        <a:spcAft>
          <a:spcPct val="0"/>
        </a:spcAft>
        <a:defRPr sz="3800">
          <a:solidFill>
            <a:schemeClr val="tx2"/>
          </a:solidFill>
          <a:latin typeface="Verdana" pitchFamily="34" charset="0"/>
          <a:ea typeface="宋体" pitchFamily="2" charset="-122"/>
        </a:defRPr>
      </a:lvl3pPr>
      <a:lvl4pPr algn="l" rtl="0" eaLnBrk="1" fontAlgn="base" hangingPunct="1">
        <a:spcBef>
          <a:spcPct val="0"/>
        </a:spcBef>
        <a:spcAft>
          <a:spcPct val="0"/>
        </a:spcAft>
        <a:defRPr sz="3800">
          <a:solidFill>
            <a:schemeClr val="tx2"/>
          </a:solidFill>
          <a:latin typeface="Verdana" pitchFamily="34" charset="0"/>
          <a:ea typeface="宋体" pitchFamily="2" charset="-122"/>
        </a:defRPr>
      </a:lvl4pPr>
      <a:lvl5pPr algn="l" rtl="0" eaLnBrk="1" fontAlgn="base" hangingPunct="1">
        <a:spcBef>
          <a:spcPct val="0"/>
        </a:spcBef>
        <a:spcAft>
          <a:spcPct val="0"/>
        </a:spcAft>
        <a:defRPr sz="3800">
          <a:solidFill>
            <a:schemeClr val="tx2"/>
          </a:solidFill>
          <a:latin typeface="Verdana" pitchFamily="34" charset="0"/>
          <a:ea typeface="宋体" pitchFamily="2" charset="-122"/>
        </a:defRPr>
      </a:lvl5pPr>
      <a:lvl6pPr marL="457200" algn="l" rtl="0" eaLnBrk="1" fontAlgn="base" hangingPunct="1">
        <a:spcBef>
          <a:spcPct val="0"/>
        </a:spcBef>
        <a:spcAft>
          <a:spcPct val="0"/>
        </a:spcAft>
        <a:defRPr sz="3800">
          <a:solidFill>
            <a:schemeClr val="tx2"/>
          </a:solidFill>
          <a:latin typeface="Verdana" pitchFamily="34" charset="0"/>
          <a:ea typeface="宋体" pitchFamily="2" charset="-122"/>
        </a:defRPr>
      </a:lvl6pPr>
      <a:lvl7pPr marL="914400" algn="l" rtl="0" eaLnBrk="1" fontAlgn="base" hangingPunct="1">
        <a:spcBef>
          <a:spcPct val="0"/>
        </a:spcBef>
        <a:spcAft>
          <a:spcPct val="0"/>
        </a:spcAft>
        <a:defRPr sz="3800">
          <a:solidFill>
            <a:schemeClr val="tx2"/>
          </a:solidFill>
          <a:latin typeface="Verdana" pitchFamily="34" charset="0"/>
          <a:ea typeface="宋体" pitchFamily="2" charset="-122"/>
        </a:defRPr>
      </a:lvl7pPr>
      <a:lvl8pPr marL="1371600" algn="l" rtl="0" eaLnBrk="1" fontAlgn="base" hangingPunct="1">
        <a:spcBef>
          <a:spcPct val="0"/>
        </a:spcBef>
        <a:spcAft>
          <a:spcPct val="0"/>
        </a:spcAft>
        <a:defRPr sz="3800">
          <a:solidFill>
            <a:schemeClr val="tx2"/>
          </a:solidFill>
          <a:latin typeface="Verdana" pitchFamily="34" charset="0"/>
          <a:ea typeface="宋体" pitchFamily="2" charset="-122"/>
        </a:defRPr>
      </a:lvl8pPr>
      <a:lvl9pPr marL="1828800" algn="l" rtl="0" eaLnBrk="1" fontAlgn="base" hangingPunct="1">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1" fontAlgn="base" hangingPunct="1">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1" fontAlgn="base" hangingPunct="1">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1" fontAlgn="base" hangingPunct="1">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p:txBody>
          <a:bodyPr>
            <a:normAutofit fontScale="90000"/>
          </a:bodyPr>
          <a:lstStyle/>
          <a:p>
            <a:pPr algn="ctr" eaLnBrk="1" hangingPunct="1"/>
            <a:r>
              <a:rPr lang="zh-CN" altLang="en-US" sz="6000" b="1" smtClean="0">
                <a:ea typeface="华文隶书" pitchFamily="2" charset="-122"/>
              </a:rPr>
              <a:t>软件测试实用教程</a:t>
            </a:r>
            <a:r>
              <a:rPr lang="en-US" altLang="zh-CN" sz="6000" b="1" smtClean="0">
                <a:ea typeface="华文隶书" pitchFamily="2" charset="-122"/>
              </a:rPr>
              <a:t/>
            </a:r>
            <a:br>
              <a:rPr lang="en-US" altLang="zh-CN" sz="6000" b="1" smtClean="0">
                <a:ea typeface="华文隶书" pitchFamily="2" charset="-122"/>
              </a:rPr>
            </a:br>
            <a:r>
              <a:rPr lang="en-US" altLang="zh-CN" sz="6000" b="1" smtClean="0">
                <a:ea typeface="华文隶书" pitchFamily="2" charset="-122"/>
              </a:rPr>
              <a:t>——</a:t>
            </a:r>
            <a:r>
              <a:rPr lang="zh-CN" altLang="en-US" sz="6000" b="1" smtClean="0">
                <a:ea typeface="华文隶书" pitchFamily="2" charset="-122"/>
              </a:rPr>
              <a:t>方法与实践</a:t>
            </a:r>
          </a:p>
        </p:txBody>
      </p:sp>
      <p:sp>
        <p:nvSpPr>
          <p:cNvPr id="3076" name="Rectangle 3"/>
          <p:cNvSpPr>
            <a:spLocks noGrp="1" noChangeArrowheads="1"/>
          </p:cNvSpPr>
          <p:nvPr>
            <p:ph type="subTitle" idx="1"/>
          </p:nvPr>
        </p:nvSpPr>
        <p:spPr/>
        <p:txBody>
          <a:bodyPr/>
          <a:lstStyle/>
          <a:p>
            <a:pPr algn="ctr" eaLnBrk="1" hangingPunct="1"/>
            <a:r>
              <a:rPr lang="en-US" altLang="zh-CN" sz="4400" b="1" smtClean="0">
                <a:latin typeface="华文隶书" pitchFamily="2" charset="-122"/>
                <a:ea typeface="华文隶书" pitchFamily="2" charset="-122"/>
              </a:rPr>
              <a:t>PartII </a:t>
            </a:r>
            <a:r>
              <a:rPr lang="zh-CN" altLang="en-US" sz="4400" b="1" smtClean="0">
                <a:latin typeface="华文隶书" pitchFamily="2" charset="-122"/>
                <a:ea typeface="华文隶书" pitchFamily="2" charset="-122"/>
              </a:rPr>
              <a:t>软件测试技术</a:t>
            </a:r>
          </a:p>
        </p:txBody>
      </p:sp>
      <p:sp>
        <p:nvSpPr>
          <p:cNvPr id="307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8367CA5A-9534-434F-B9A6-1109577C4BD8}" type="slidenum">
              <a:rPr lang="en-US" altLang="zh-CN" smtClean="0"/>
              <a:pPr eaLnBrk="1" hangingPunct="1"/>
              <a:t>1</a:t>
            </a:fld>
            <a:endParaRPr lang="en-US" altLang="zh-CN" smtClean="0"/>
          </a:p>
        </p:txBody>
      </p:sp>
    </p:spTree>
    <p:extLst>
      <p:ext uri="{BB962C8B-B14F-4D97-AF65-F5344CB8AC3E}">
        <p14:creationId xmlns:p14="http://schemas.microsoft.com/office/powerpoint/2010/main" val="2388427953"/>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5.1 </a:t>
            </a:r>
            <a:r>
              <a:rPr lang="zh-CN" altLang="en-US" b="1" dirty="0" smtClean="0">
                <a:latin typeface="黑体" pitchFamily="49" charset="-122"/>
                <a:ea typeface="黑体" pitchFamily="49" charset="-122"/>
              </a:rPr>
              <a:t>概述</a:t>
            </a:r>
          </a:p>
        </p:txBody>
      </p:sp>
      <p:sp>
        <p:nvSpPr>
          <p:cNvPr id="11268" name="Rectangle 3"/>
          <p:cNvSpPr>
            <a:spLocks noGrp="1" noChangeArrowheads="1"/>
          </p:cNvSpPr>
          <p:nvPr>
            <p:ph idx="1"/>
          </p:nvPr>
        </p:nvSpPr>
        <p:spPr/>
        <p:txBody>
          <a:bodyPr/>
          <a:lstStyle/>
          <a:p>
            <a:pPr algn="just" eaLnBrk="1" hangingPunct="1"/>
            <a:r>
              <a:rPr lang="zh-CN" altLang="en-US" sz="3400" b="1" smtClean="0"/>
              <a:t>测试方法的评价</a:t>
            </a:r>
            <a:endParaRPr lang="en-US" altLang="zh-CN" sz="3400" b="1" smtClean="0"/>
          </a:p>
          <a:p>
            <a:pPr lvl="1" algn="just" eaLnBrk="1" hangingPunct="1"/>
            <a:r>
              <a:rPr lang="zh-CN" altLang="en-US" b="1" smtClean="0"/>
              <a:t>通过重点关注源代码中不同类型的结构，如判定表达式、执行路径、循环结构、数据变量等，引入不同的白盒覆盖指标，从而得到不同的白盒测试方法，这些方法的侧重点不同，对应源代码结构的覆盖程度也不同</a:t>
            </a:r>
            <a:endParaRPr lang="en-US" altLang="zh-CN" b="1" smtClean="0"/>
          </a:p>
          <a:p>
            <a:pPr lvl="1" algn="just" eaLnBrk="1" hangingPunct="1"/>
            <a:r>
              <a:rPr lang="zh-CN" altLang="en-US" b="1" smtClean="0"/>
              <a:t>通过引入白盒测试覆盖指标来评估黑盒测试方法的测试覆盖率</a:t>
            </a:r>
          </a:p>
        </p:txBody>
      </p:sp>
      <p:sp>
        <p:nvSpPr>
          <p:cNvPr id="112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5815F97F-EE04-4D60-B675-15223E0E4580}" type="slidenum">
              <a:rPr lang="en-US" altLang="zh-CN" smtClean="0"/>
              <a:pPr eaLnBrk="1" hangingPunct="1"/>
              <a:t>10</a:t>
            </a:fld>
            <a:endParaRPr lang="en-US" altLang="zh-CN" smtClean="0"/>
          </a:p>
        </p:txBody>
      </p:sp>
    </p:spTree>
    <p:extLst>
      <p:ext uri="{BB962C8B-B14F-4D97-AF65-F5344CB8AC3E}">
        <p14:creationId xmlns:p14="http://schemas.microsoft.com/office/powerpoint/2010/main" val="1304073341"/>
      </p:ext>
    </p:extLst>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B9FFC9E8-F51F-421F-B71C-943D83C89376}" type="slidenum">
              <a:rPr lang="en-US" altLang="zh-CN" smtClean="0"/>
              <a:pPr eaLnBrk="1" hangingPunct="1"/>
              <a:t>100</a:t>
            </a:fld>
            <a:endParaRPr lang="en-US" altLang="zh-CN" smtClean="0"/>
          </a:p>
        </p:txBody>
      </p:sp>
      <p:sp>
        <p:nvSpPr>
          <p:cNvPr id="117763"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5.5 </a:t>
            </a:r>
            <a:r>
              <a:rPr lang="zh-CN" altLang="en-US" b="1" smtClean="0">
                <a:latin typeface="黑体" pitchFamily="2" charset="-122"/>
                <a:ea typeface="黑体" pitchFamily="2" charset="-122"/>
              </a:rPr>
              <a:t>对循环的测试</a:t>
            </a:r>
          </a:p>
        </p:txBody>
      </p:sp>
      <p:sp>
        <p:nvSpPr>
          <p:cNvPr id="117764" name="Rectangle 3"/>
          <p:cNvSpPr>
            <a:spLocks noGrp="1" noChangeArrowheads="1"/>
          </p:cNvSpPr>
          <p:nvPr>
            <p:ph type="body" idx="1"/>
          </p:nvPr>
        </p:nvSpPr>
        <p:spPr/>
        <p:txBody>
          <a:bodyPr/>
          <a:lstStyle/>
          <a:p>
            <a:pPr eaLnBrk="1" hangingPunct="1"/>
            <a:r>
              <a:rPr lang="zh-CN" altLang="en-US" sz="3400" b="1" smtClean="0"/>
              <a:t>针对多个循环节点循环过程的测试</a:t>
            </a:r>
            <a:endParaRPr lang="en-US" altLang="zh-CN" sz="3400" b="1" smtClean="0"/>
          </a:p>
          <a:p>
            <a:pPr lvl="1" eaLnBrk="1" hangingPunct="1"/>
            <a:r>
              <a:rPr lang="zh-CN" altLang="en-US" b="1" smtClean="0"/>
              <a:t>循环的初始化</a:t>
            </a:r>
            <a:endParaRPr lang="en-US" altLang="zh-CN" b="1" smtClean="0"/>
          </a:p>
          <a:p>
            <a:pPr lvl="1" eaLnBrk="1" hangingPunct="1"/>
            <a:r>
              <a:rPr lang="zh-CN" altLang="en-US" b="1" smtClean="0"/>
              <a:t>循环的迭代</a:t>
            </a:r>
            <a:endParaRPr lang="en-US" altLang="zh-CN" b="1" smtClean="0"/>
          </a:p>
          <a:p>
            <a:pPr lvl="1" eaLnBrk="1" hangingPunct="1"/>
            <a:r>
              <a:rPr lang="zh-CN" altLang="en-US" b="1" smtClean="0"/>
              <a:t>循环的终止</a:t>
            </a:r>
          </a:p>
        </p:txBody>
      </p:sp>
    </p:spTree>
    <p:extLst>
      <p:ext uri="{BB962C8B-B14F-4D97-AF65-F5344CB8AC3E}">
        <p14:creationId xmlns:p14="http://schemas.microsoft.com/office/powerpoint/2010/main" val="349549957"/>
      </p:ext>
    </p:extLst>
  </p:cSld>
  <p:clrMapOvr>
    <a:masterClrMapping/>
  </p:clrMapOv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CDAABEC3-E9CE-40D2-B479-EE09F47B572A}" type="slidenum">
              <a:rPr lang="en-US" altLang="zh-CN" smtClean="0"/>
              <a:pPr eaLnBrk="1" hangingPunct="1"/>
              <a:t>101</a:t>
            </a:fld>
            <a:endParaRPr lang="en-US" altLang="zh-CN" smtClean="0"/>
          </a:p>
        </p:txBody>
      </p:sp>
      <p:sp>
        <p:nvSpPr>
          <p:cNvPr id="88067"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5.5 </a:t>
            </a:r>
            <a:r>
              <a:rPr lang="zh-CN" altLang="en-US" b="1" smtClean="0">
                <a:latin typeface="黑体" pitchFamily="49" charset="-122"/>
                <a:ea typeface="黑体" pitchFamily="49" charset="-122"/>
              </a:rPr>
              <a:t>对循环的测试</a:t>
            </a:r>
          </a:p>
        </p:txBody>
      </p:sp>
      <p:sp>
        <p:nvSpPr>
          <p:cNvPr id="88068" name="Rectangle 3"/>
          <p:cNvSpPr>
            <a:spLocks noGrp="1" noChangeArrowheads="1"/>
          </p:cNvSpPr>
          <p:nvPr>
            <p:ph type="body" idx="1"/>
          </p:nvPr>
        </p:nvSpPr>
        <p:spPr/>
        <p:txBody>
          <a:bodyPr/>
          <a:lstStyle/>
          <a:p>
            <a:pPr eaLnBrk="1" hangingPunct="1"/>
            <a:r>
              <a:rPr lang="zh-CN" altLang="en-US" sz="3400" b="1" smtClean="0"/>
              <a:t>小结</a:t>
            </a:r>
            <a:endParaRPr lang="en-US" altLang="zh-CN" sz="3400" b="1" smtClean="0"/>
          </a:p>
          <a:p>
            <a:pPr lvl="1" eaLnBrk="1" hangingPunct="1"/>
            <a:r>
              <a:rPr lang="zh-CN" altLang="en-US" b="1" smtClean="0"/>
              <a:t>对循环的测试一方面是对测试过程进行静态检查，另一方面是通过控制循环边界来观察执行结果是否与预期输出保持一致</a:t>
            </a:r>
            <a:endParaRPr lang="en-US" altLang="zh-CN" b="1" smtClean="0"/>
          </a:p>
          <a:p>
            <a:pPr lvl="1" eaLnBrk="1" hangingPunct="1"/>
            <a:r>
              <a:rPr lang="zh-CN" altLang="en-US" b="1" smtClean="0"/>
              <a:t>对循环的测试重点在于观察循环过程是否符合设计，并不考虑循环体所涉及的相关变量所反映的结果有何实质含义，事实上，这也是所有白盒测试方法的局限所在</a:t>
            </a:r>
          </a:p>
        </p:txBody>
      </p:sp>
    </p:spTree>
  </p:cSld>
  <p:clrMapOvr>
    <a:masterClrMapping/>
  </p:clrMapOv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75B84B54-7D28-4751-8DF8-44B883A2AEA7}" type="slidenum">
              <a:rPr lang="en-US" altLang="zh-CN" smtClean="0"/>
              <a:pPr eaLnBrk="1" hangingPunct="1"/>
              <a:t>102</a:t>
            </a:fld>
            <a:endParaRPr lang="en-US" altLang="zh-CN" smtClean="0"/>
          </a:p>
        </p:txBody>
      </p:sp>
      <p:sp>
        <p:nvSpPr>
          <p:cNvPr id="126979"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5.6 </a:t>
            </a:r>
            <a:r>
              <a:rPr lang="zh-CN" altLang="en-US" b="1" smtClean="0">
                <a:latin typeface="黑体" pitchFamily="2" charset="-122"/>
                <a:ea typeface="黑体" pitchFamily="2" charset="-122"/>
              </a:rPr>
              <a:t>对变量的测试</a:t>
            </a:r>
          </a:p>
        </p:txBody>
      </p:sp>
      <p:sp>
        <p:nvSpPr>
          <p:cNvPr id="126980" name="Rectangle 3"/>
          <p:cNvSpPr>
            <a:spLocks noGrp="1" noChangeArrowheads="1"/>
          </p:cNvSpPr>
          <p:nvPr>
            <p:ph type="body" idx="1"/>
          </p:nvPr>
        </p:nvSpPr>
        <p:spPr/>
        <p:txBody>
          <a:bodyPr/>
          <a:lstStyle/>
          <a:p>
            <a:pPr eaLnBrk="1" hangingPunct="1"/>
            <a:r>
              <a:rPr lang="zh-CN" altLang="en-US" sz="3400" b="1" smtClean="0"/>
              <a:t>基本原理</a:t>
            </a:r>
            <a:endParaRPr lang="en-US" altLang="zh-CN" sz="3400" b="1" smtClean="0"/>
          </a:p>
          <a:p>
            <a:pPr eaLnBrk="1" hangingPunct="1"/>
            <a:r>
              <a:rPr lang="zh-CN" altLang="en-US" sz="3400" b="1" smtClean="0"/>
              <a:t>以被测变量为中心，关注该变量的每条定义、使用路径，若该路径存在定义</a:t>
            </a:r>
            <a:r>
              <a:rPr lang="en-US" altLang="en-US" sz="3400" b="1" smtClean="0"/>
              <a:t>/</a:t>
            </a:r>
            <a:r>
              <a:rPr lang="zh-CN" altLang="en-US" sz="3400" b="1" smtClean="0"/>
              <a:t>引用异常缺陷，则该路径是一条高风险路径，需要重点进行测试</a:t>
            </a:r>
          </a:p>
        </p:txBody>
      </p:sp>
    </p:spTree>
    <p:extLst>
      <p:ext uri="{BB962C8B-B14F-4D97-AF65-F5344CB8AC3E}">
        <p14:creationId xmlns:p14="http://schemas.microsoft.com/office/powerpoint/2010/main" val="4245839618"/>
      </p:ext>
    </p:extLst>
  </p:cSld>
  <p:clrMapOvr>
    <a:masterClrMapping/>
  </p:clrMapOvr>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2E7F2F83-FFEE-43A2-9409-03DFDFBC3B89}" type="slidenum">
              <a:rPr lang="en-US" altLang="zh-CN" smtClean="0"/>
              <a:pPr eaLnBrk="1" hangingPunct="1"/>
              <a:t>103</a:t>
            </a:fld>
            <a:endParaRPr lang="en-US" altLang="zh-CN" smtClean="0"/>
          </a:p>
        </p:txBody>
      </p:sp>
      <p:sp>
        <p:nvSpPr>
          <p:cNvPr id="128003"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5.6 </a:t>
            </a:r>
            <a:r>
              <a:rPr lang="zh-CN" altLang="en-US" b="1" smtClean="0">
                <a:latin typeface="黑体" pitchFamily="2" charset="-122"/>
                <a:ea typeface="黑体" pitchFamily="2" charset="-122"/>
              </a:rPr>
              <a:t>对变量的测试</a:t>
            </a:r>
          </a:p>
        </p:txBody>
      </p:sp>
      <p:sp>
        <p:nvSpPr>
          <p:cNvPr id="128004" name="Rectangle 3"/>
          <p:cNvSpPr>
            <a:spLocks noGrp="1" noChangeArrowheads="1"/>
          </p:cNvSpPr>
          <p:nvPr>
            <p:ph type="body" idx="1"/>
          </p:nvPr>
        </p:nvSpPr>
        <p:spPr/>
        <p:txBody>
          <a:bodyPr/>
          <a:lstStyle/>
          <a:p>
            <a:pPr eaLnBrk="1" hangingPunct="1"/>
            <a:r>
              <a:rPr lang="zh-CN" altLang="en-US" sz="3400" b="1" dirty="0" smtClean="0"/>
              <a:t>定义</a:t>
            </a:r>
            <a:r>
              <a:rPr lang="en-US" altLang="en-US" sz="3400" b="1" dirty="0" smtClean="0"/>
              <a:t>/</a:t>
            </a:r>
            <a:r>
              <a:rPr lang="zh-CN" altLang="en-US" sz="3400" b="1" dirty="0" smtClean="0"/>
              <a:t>引用异常缺陷</a:t>
            </a:r>
            <a:endParaRPr lang="en-US" altLang="zh-CN" sz="3400" b="1" dirty="0" smtClean="0"/>
          </a:p>
          <a:p>
            <a:pPr lvl="1" eaLnBrk="1" hangingPunct="1"/>
            <a:r>
              <a:rPr lang="zh-CN" altLang="en-US" b="1" dirty="0" smtClean="0"/>
              <a:t>变量在使用之前从未定义过（编译会报错）</a:t>
            </a:r>
            <a:endParaRPr lang="en-US" altLang="zh-CN" b="1" dirty="0" smtClean="0"/>
          </a:p>
          <a:p>
            <a:pPr lvl="1" eaLnBrk="1" hangingPunct="1"/>
            <a:r>
              <a:rPr lang="zh-CN" altLang="en-US" b="1" dirty="0" smtClean="0"/>
              <a:t>变量被定义，但从未使用过（</a:t>
            </a:r>
            <a:r>
              <a:rPr lang="en-US" altLang="zh-CN" b="1" dirty="0" smtClean="0"/>
              <a:t>warning</a:t>
            </a:r>
            <a:r>
              <a:rPr lang="zh-CN" altLang="en-US" b="1" dirty="0" smtClean="0"/>
              <a:t>）</a:t>
            </a:r>
            <a:endParaRPr lang="en-US" altLang="zh-CN" b="1" dirty="0" smtClean="0"/>
          </a:p>
          <a:p>
            <a:pPr lvl="1" eaLnBrk="1" hangingPunct="1"/>
            <a:r>
              <a:rPr lang="zh-CN" altLang="en-US" b="1" dirty="0" smtClean="0">
                <a:solidFill>
                  <a:srgbClr val="FF0000"/>
                </a:solidFill>
              </a:rPr>
              <a:t>变量在使用之前被多次定义</a:t>
            </a:r>
          </a:p>
        </p:txBody>
      </p:sp>
    </p:spTree>
    <p:extLst>
      <p:ext uri="{BB962C8B-B14F-4D97-AF65-F5344CB8AC3E}">
        <p14:creationId xmlns:p14="http://schemas.microsoft.com/office/powerpoint/2010/main" val="3738055739"/>
      </p:ext>
    </p:extLst>
  </p:cSld>
  <p:clrMapOvr>
    <a:masterClrMapping/>
  </p:clrMapOv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570F56FE-4082-4AB7-AE88-A4C3645BB26D}" type="slidenum">
              <a:rPr lang="en-US" altLang="zh-CN" smtClean="0"/>
              <a:pPr eaLnBrk="1" hangingPunct="1"/>
              <a:t>104</a:t>
            </a:fld>
            <a:endParaRPr lang="en-US" altLang="zh-CN" smtClean="0"/>
          </a:p>
        </p:txBody>
      </p:sp>
      <p:sp>
        <p:nvSpPr>
          <p:cNvPr id="129027"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5.6 </a:t>
            </a:r>
            <a:r>
              <a:rPr lang="zh-CN" altLang="en-US" b="1" smtClean="0">
                <a:latin typeface="黑体" pitchFamily="2" charset="-122"/>
                <a:ea typeface="黑体" pitchFamily="2" charset="-122"/>
              </a:rPr>
              <a:t>对变量的测试</a:t>
            </a:r>
          </a:p>
        </p:txBody>
      </p:sp>
      <p:sp>
        <p:nvSpPr>
          <p:cNvPr id="129028" name="Rectangle 3"/>
          <p:cNvSpPr>
            <a:spLocks noGrp="1" noChangeArrowheads="1"/>
          </p:cNvSpPr>
          <p:nvPr>
            <p:ph type="body" idx="1"/>
          </p:nvPr>
        </p:nvSpPr>
        <p:spPr/>
        <p:txBody>
          <a:bodyPr/>
          <a:lstStyle/>
          <a:p>
            <a:pPr eaLnBrk="1" hangingPunct="1"/>
            <a:r>
              <a:rPr lang="zh-CN" altLang="en-US" sz="3400" b="1" smtClean="0"/>
              <a:t>测试用例设计</a:t>
            </a:r>
            <a:endParaRPr lang="en-US" altLang="zh-CN" sz="3400" b="1" smtClean="0"/>
          </a:p>
          <a:p>
            <a:pPr lvl="1" eaLnBrk="1" hangingPunct="1"/>
            <a:r>
              <a:rPr lang="zh-CN" altLang="en-US" b="1" smtClean="0">
                <a:solidFill>
                  <a:srgbClr val="0000FF"/>
                </a:solidFill>
              </a:rPr>
              <a:t>相关概念</a:t>
            </a:r>
            <a:endParaRPr lang="en-US" altLang="zh-CN" b="1" smtClean="0">
              <a:solidFill>
                <a:srgbClr val="0000FF"/>
              </a:solidFill>
            </a:endParaRPr>
          </a:p>
          <a:p>
            <a:pPr lvl="1" eaLnBrk="1" hangingPunct="1"/>
            <a:r>
              <a:rPr lang="zh-CN" altLang="en-US" b="1" smtClean="0"/>
              <a:t>测试用例的设计</a:t>
            </a:r>
          </a:p>
        </p:txBody>
      </p:sp>
    </p:spTree>
    <p:extLst>
      <p:ext uri="{BB962C8B-B14F-4D97-AF65-F5344CB8AC3E}">
        <p14:creationId xmlns:p14="http://schemas.microsoft.com/office/powerpoint/2010/main" val="98945831"/>
      </p:ext>
    </p:extLst>
  </p:cSld>
  <p:clrMapOvr>
    <a:masterClrMapping/>
  </p:clrMapOv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970E6278-5E9C-4482-BA53-4A315A897257}" type="slidenum">
              <a:rPr lang="en-US" altLang="zh-CN" smtClean="0"/>
              <a:pPr eaLnBrk="1" hangingPunct="1"/>
              <a:t>105</a:t>
            </a:fld>
            <a:endParaRPr lang="en-US" altLang="zh-CN" smtClean="0"/>
          </a:p>
        </p:txBody>
      </p:sp>
      <p:sp>
        <p:nvSpPr>
          <p:cNvPr id="130051"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5.6 </a:t>
            </a:r>
            <a:r>
              <a:rPr lang="zh-CN" altLang="en-US" b="1" smtClean="0">
                <a:latin typeface="黑体" pitchFamily="2" charset="-122"/>
                <a:ea typeface="黑体" pitchFamily="2" charset="-122"/>
              </a:rPr>
              <a:t>对变量的测试</a:t>
            </a:r>
          </a:p>
        </p:txBody>
      </p:sp>
      <p:sp>
        <p:nvSpPr>
          <p:cNvPr id="38916" name="Rectangle 3"/>
          <p:cNvSpPr>
            <a:spLocks noGrp="1" noChangeArrowheads="1"/>
          </p:cNvSpPr>
          <p:nvPr>
            <p:ph type="body" idx="1"/>
          </p:nvPr>
        </p:nvSpPr>
        <p:spPr/>
        <p:txBody>
          <a:bodyPr/>
          <a:lstStyle/>
          <a:p>
            <a:pPr eaLnBrk="1" hangingPunct="1">
              <a:defRPr/>
            </a:pPr>
            <a:r>
              <a:rPr lang="zh-CN" altLang="en-US" sz="3400" b="1" dirty="0" smtClean="0"/>
              <a:t>定义节点</a:t>
            </a:r>
            <a:endParaRPr lang="en-US" altLang="zh-CN" sz="3400" b="1" dirty="0" smtClean="0"/>
          </a:p>
          <a:p>
            <a:pPr lvl="1" eaLnBrk="1" hangingPunct="1">
              <a:defRPr/>
            </a:pPr>
            <a:r>
              <a:rPr lang="zh-CN" b="1" dirty="0" smtClean="0">
                <a:cs typeface="+mn-cs"/>
              </a:rPr>
              <a:t>若被测变量的值在某条包含该变量的语句处</a:t>
            </a:r>
            <a:r>
              <a:rPr lang="zh-CN" b="1" dirty="0" smtClean="0">
                <a:solidFill>
                  <a:srgbClr val="FF0000"/>
                </a:solidFill>
                <a:cs typeface="+mn-cs"/>
              </a:rPr>
              <a:t>发生改变</a:t>
            </a:r>
            <a:r>
              <a:rPr lang="zh-CN" b="1" dirty="0" smtClean="0">
                <a:cs typeface="+mn-cs"/>
              </a:rPr>
              <a:t>，则称该语句是关于变量</a:t>
            </a:r>
            <a:r>
              <a:rPr lang="en-US" b="1" dirty="0" smtClean="0">
                <a:cs typeface="+mn-cs"/>
              </a:rPr>
              <a:t> </a:t>
            </a:r>
            <a:r>
              <a:rPr lang="zh-CN" b="1" dirty="0" smtClean="0">
                <a:cs typeface="+mn-cs"/>
              </a:rPr>
              <a:t>的定义节点，记做</a:t>
            </a:r>
            <a:r>
              <a:rPr lang="en-US" b="1" dirty="0" smtClean="0">
                <a:cs typeface="+mn-cs"/>
              </a:rPr>
              <a:t>DEF(</a:t>
            </a:r>
            <a:r>
              <a:rPr lang="en-US" b="1" i="1" dirty="0" err="1" smtClean="0">
                <a:cs typeface="+mn-cs"/>
              </a:rPr>
              <a:t>v,n</a:t>
            </a:r>
            <a:r>
              <a:rPr lang="en-US" b="1" dirty="0" smtClean="0">
                <a:cs typeface="+mn-cs"/>
              </a:rPr>
              <a:t>)</a:t>
            </a:r>
          </a:p>
          <a:p>
            <a:pPr lvl="1" eaLnBrk="1" hangingPunct="1">
              <a:defRPr/>
            </a:pPr>
            <a:r>
              <a:rPr lang="zh-CN" b="1" dirty="0" smtClean="0">
                <a:cs typeface="+mn-cs"/>
              </a:rPr>
              <a:t>输入语句、赋值语句</a:t>
            </a:r>
            <a:r>
              <a:rPr lang="en-US" b="1" dirty="0" smtClean="0">
                <a:cs typeface="+mn-cs"/>
              </a:rPr>
              <a:t>(</a:t>
            </a:r>
            <a:r>
              <a:rPr lang="zh-CN" b="1" dirty="0" smtClean="0">
                <a:cs typeface="+mn-cs"/>
              </a:rPr>
              <a:t>对该变量赋值</a:t>
            </a:r>
            <a:r>
              <a:rPr lang="en-US" b="1" dirty="0" smtClean="0">
                <a:cs typeface="+mn-cs"/>
              </a:rPr>
              <a:t>)</a:t>
            </a:r>
            <a:r>
              <a:rPr lang="zh-CN" b="1" dirty="0" smtClean="0">
                <a:cs typeface="+mn-cs"/>
              </a:rPr>
              <a:t>、循环控制语句</a:t>
            </a:r>
            <a:r>
              <a:rPr lang="en-US" b="1" dirty="0" smtClean="0">
                <a:cs typeface="+mn-cs"/>
              </a:rPr>
              <a:t>(</a:t>
            </a:r>
            <a:r>
              <a:rPr lang="zh-CN" b="1" dirty="0" smtClean="0">
                <a:cs typeface="+mn-cs"/>
              </a:rPr>
              <a:t>循环变量</a:t>
            </a:r>
            <a:r>
              <a:rPr lang="en-US" b="1" dirty="0" smtClean="0">
                <a:cs typeface="+mn-cs"/>
              </a:rPr>
              <a:t>)</a:t>
            </a:r>
            <a:r>
              <a:rPr lang="zh-CN" b="1" dirty="0" smtClean="0">
                <a:cs typeface="+mn-cs"/>
              </a:rPr>
              <a:t>和过程调用都是定义定点</a:t>
            </a:r>
            <a:endParaRPr lang="zh-CN" altLang="en-US" b="1" dirty="0" smtClean="0"/>
          </a:p>
        </p:txBody>
      </p:sp>
    </p:spTree>
    <p:extLst>
      <p:ext uri="{BB962C8B-B14F-4D97-AF65-F5344CB8AC3E}">
        <p14:creationId xmlns:p14="http://schemas.microsoft.com/office/powerpoint/2010/main" val="2406457623"/>
      </p:ext>
    </p:extLst>
  </p:cSld>
  <p:clrMapOvr>
    <a:masterClrMapping/>
  </p:clrMapOvr>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F52B036C-BFAD-4E71-BA37-F283322A5B4E}" type="slidenum">
              <a:rPr lang="en-US" altLang="zh-CN" smtClean="0"/>
              <a:pPr eaLnBrk="1" hangingPunct="1"/>
              <a:t>106</a:t>
            </a:fld>
            <a:endParaRPr lang="en-US" altLang="zh-CN" smtClean="0"/>
          </a:p>
        </p:txBody>
      </p:sp>
      <p:sp>
        <p:nvSpPr>
          <p:cNvPr id="131075"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5.6 </a:t>
            </a:r>
            <a:r>
              <a:rPr lang="zh-CN" altLang="en-US" b="1" smtClean="0">
                <a:latin typeface="黑体" pitchFamily="2" charset="-122"/>
                <a:ea typeface="黑体" pitchFamily="2" charset="-122"/>
              </a:rPr>
              <a:t>对变量的测试</a:t>
            </a:r>
          </a:p>
        </p:txBody>
      </p:sp>
      <p:sp>
        <p:nvSpPr>
          <p:cNvPr id="38916" name="Rectangle 3"/>
          <p:cNvSpPr>
            <a:spLocks noGrp="1" noChangeArrowheads="1"/>
          </p:cNvSpPr>
          <p:nvPr>
            <p:ph type="body" idx="1"/>
          </p:nvPr>
        </p:nvSpPr>
        <p:spPr/>
        <p:txBody>
          <a:bodyPr/>
          <a:lstStyle/>
          <a:p>
            <a:pPr>
              <a:defRPr/>
            </a:pPr>
            <a:r>
              <a:rPr lang="zh-CN" sz="3400" b="1" dirty="0" smtClean="0"/>
              <a:t>使用节点</a:t>
            </a:r>
          </a:p>
          <a:p>
            <a:pPr lvl="1">
              <a:defRPr/>
            </a:pPr>
            <a:r>
              <a:rPr lang="zh-CN" b="1" dirty="0" smtClean="0">
                <a:cs typeface="+mn-cs"/>
              </a:rPr>
              <a:t>若被测变量的值在某条包含该变量的语句处</a:t>
            </a:r>
            <a:r>
              <a:rPr lang="zh-CN" b="1" dirty="0" smtClean="0">
                <a:solidFill>
                  <a:srgbClr val="FF0000"/>
                </a:solidFill>
                <a:cs typeface="+mn-cs"/>
              </a:rPr>
              <a:t>被使用</a:t>
            </a:r>
            <a:r>
              <a:rPr lang="zh-CN" b="1" dirty="0" smtClean="0">
                <a:cs typeface="+mn-cs"/>
              </a:rPr>
              <a:t>，则称该语句是关于变量的使用节点，记做</a:t>
            </a:r>
            <a:r>
              <a:rPr lang="en-US" b="1" dirty="0" smtClean="0">
                <a:cs typeface="+mn-cs"/>
              </a:rPr>
              <a:t>USE(</a:t>
            </a:r>
            <a:r>
              <a:rPr lang="en-US" b="1" i="1" dirty="0" err="1" smtClean="0">
                <a:cs typeface="+mn-cs"/>
              </a:rPr>
              <a:t>v,n</a:t>
            </a:r>
            <a:r>
              <a:rPr lang="en-US" b="1" dirty="0" smtClean="0">
                <a:cs typeface="+mn-cs"/>
              </a:rPr>
              <a:t>)</a:t>
            </a:r>
            <a:r>
              <a:rPr lang="zh-CN" b="1" dirty="0" smtClean="0">
                <a:cs typeface="+mn-cs"/>
              </a:rPr>
              <a:t>。</a:t>
            </a:r>
          </a:p>
          <a:p>
            <a:pPr lvl="1">
              <a:defRPr/>
            </a:pPr>
            <a:r>
              <a:rPr lang="zh-CN" b="1" dirty="0" smtClean="0">
                <a:cs typeface="+mn-cs"/>
              </a:rPr>
              <a:t>输出语句、赋值语句</a:t>
            </a:r>
            <a:r>
              <a:rPr lang="en-US" b="1" dirty="0" smtClean="0">
                <a:cs typeface="+mn-cs"/>
              </a:rPr>
              <a:t>(</a:t>
            </a:r>
            <a:r>
              <a:rPr lang="zh-CN" b="1" dirty="0" smtClean="0">
                <a:cs typeface="+mn-cs"/>
              </a:rPr>
              <a:t>变量</a:t>
            </a:r>
            <a:r>
              <a:rPr lang="en-US" b="1" dirty="0" smtClean="0">
                <a:cs typeface="+mn-cs"/>
              </a:rPr>
              <a:t> </a:t>
            </a:r>
            <a:r>
              <a:rPr lang="zh-CN" b="1" dirty="0" smtClean="0">
                <a:cs typeface="+mn-cs"/>
              </a:rPr>
              <a:t>对其他变量赋值</a:t>
            </a:r>
            <a:r>
              <a:rPr lang="en-US" b="1" dirty="0" smtClean="0">
                <a:cs typeface="+mn-cs"/>
              </a:rPr>
              <a:t>)</a:t>
            </a:r>
            <a:r>
              <a:rPr lang="zh-CN" b="1" dirty="0" smtClean="0">
                <a:cs typeface="+mn-cs"/>
              </a:rPr>
              <a:t>、条件语句、循环控制语句</a:t>
            </a:r>
            <a:r>
              <a:rPr lang="en-US" b="1" dirty="0" smtClean="0">
                <a:cs typeface="+mn-cs"/>
              </a:rPr>
              <a:t>(</a:t>
            </a:r>
            <a:r>
              <a:rPr lang="zh-CN" b="1" dirty="0" smtClean="0">
                <a:cs typeface="+mn-cs"/>
              </a:rPr>
              <a:t>循环条件</a:t>
            </a:r>
            <a:r>
              <a:rPr lang="en-US" b="1" dirty="0" smtClean="0">
                <a:cs typeface="+mn-cs"/>
              </a:rPr>
              <a:t>)</a:t>
            </a:r>
            <a:r>
              <a:rPr lang="zh-CN" b="1" dirty="0" smtClean="0">
                <a:cs typeface="+mn-cs"/>
              </a:rPr>
              <a:t>和过程调用都是使用节点</a:t>
            </a:r>
            <a:endParaRPr lang="zh-CN" altLang="en-US" b="1" dirty="0" smtClean="0"/>
          </a:p>
        </p:txBody>
      </p:sp>
    </p:spTree>
    <p:extLst>
      <p:ext uri="{BB962C8B-B14F-4D97-AF65-F5344CB8AC3E}">
        <p14:creationId xmlns:p14="http://schemas.microsoft.com/office/powerpoint/2010/main" val="2792639269"/>
      </p:ext>
    </p:extLst>
  </p:cSld>
  <p:clrMapOvr>
    <a:masterClrMapping/>
  </p:clrMapOvr>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FAED8969-C030-4AD0-8ABD-A222F61DA013}" type="slidenum">
              <a:rPr lang="en-US" altLang="zh-CN" smtClean="0"/>
              <a:pPr eaLnBrk="1" hangingPunct="1"/>
              <a:t>107</a:t>
            </a:fld>
            <a:endParaRPr lang="en-US" altLang="zh-CN" smtClean="0"/>
          </a:p>
        </p:txBody>
      </p:sp>
      <p:sp>
        <p:nvSpPr>
          <p:cNvPr id="132099"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5.6 </a:t>
            </a:r>
            <a:r>
              <a:rPr lang="zh-CN" altLang="en-US" b="1" smtClean="0">
                <a:latin typeface="黑体" pitchFamily="2" charset="-122"/>
                <a:ea typeface="黑体" pitchFamily="2" charset="-122"/>
              </a:rPr>
              <a:t>对变量的测试</a:t>
            </a:r>
          </a:p>
        </p:txBody>
      </p:sp>
      <p:sp>
        <p:nvSpPr>
          <p:cNvPr id="38916" name="Rectangle 3"/>
          <p:cNvSpPr>
            <a:spLocks noGrp="1" noChangeArrowheads="1"/>
          </p:cNvSpPr>
          <p:nvPr>
            <p:ph type="body" idx="1"/>
          </p:nvPr>
        </p:nvSpPr>
        <p:spPr/>
        <p:txBody>
          <a:bodyPr/>
          <a:lstStyle/>
          <a:p>
            <a:pPr>
              <a:defRPr/>
            </a:pPr>
            <a:r>
              <a:rPr lang="zh-CN" sz="3400" b="1" dirty="0" smtClean="0"/>
              <a:t>定义</a:t>
            </a:r>
            <a:r>
              <a:rPr lang="en-US" sz="3400" b="1" dirty="0" smtClean="0"/>
              <a:t>/</a:t>
            </a:r>
            <a:r>
              <a:rPr lang="zh-CN" sz="3400" b="1" dirty="0" smtClean="0"/>
              <a:t>使用节点对</a:t>
            </a:r>
          </a:p>
          <a:p>
            <a:pPr lvl="1">
              <a:defRPr/>
            </a:pPr>
            <a:r>
              <a:rPr lang="zh-CN" b="1" dirty="0" smtClean="0">
                <a:cs typeface="+mn-cs"/>
              </a:rPr>
              <a:t>由被测变量的一对定义节点和使用节点构成的一个二元组被称为该变量的定义</a:t>
            </a:r>
            <a:r>
              <a:rPr lang="en-US" b="1" dirty="0" smtClean="0">
                <a:cs typeface="+mn-cs"/>
              </a:rPr>
              <a:t>/</a:t>
            </a:r>
            <a:r>
              <a:rPr lang="zh-CN" b="1" dirty="0" smtClean="0">
                <a:cs typeface="+mn-cs"/>
              </a:rPr>
              <a:t>使用节点对</a:t>
            </a:r>
            <a:endParaRPr lang="en-US" altLang="zh-CN" b="1" dirty="0" smtClean="0">
              <a:cs typeface="+mn-cs"/>
            </a:endParaRPr>
          </a:p>
          <a:p>
            <a:pPr>
              <a:defRPr/>
            </a:pPr>
            <a:r>
              <a:rPr lang="zh-CN" sz="3400" b="1" dirty="0" smtClean="0"/>
              <a:t>定义</a:t>
            </a:r>
            <a:r>
              <a:rPr lang="en-US" sz="3400" b="1" dirty="0" smtClean="0"/>
              <a:t>/</a:t>
            </a:r>
            <a:r>
              <a:rPr lang="zh-CN" sz="3400" b="1" dirty="0" smtClean="0"/>
              <a:t>使用路径</a:t>
            </a:r>
          </a:p>
          <a:p>
            <a:pPr lvl="1">
              <a:defRPr/>
            </a:pPr>
            <a:r>
              <a:rPr lang="zh-CN" b="1" dirty="0" smtClean="0">
                <a:cs typeface="+mn-cs"/>
              </a:rPr>
              <a:t>从被测变量</a:t>
            </a:r>
            <a:r>
              <a:rPr lang="en-US" b="1" dirty="0" smtClean="0">
                <a:cs typeface="+mn-cs"/>
              </a:rPr>
              <a:t> </a:t>
            </a:r>
            <a:r>
              <a:rPr lang="zh-CN" b="1" dirty="0" smtClean="0">
                <a:cs typeface="+mn-cs"/>
              </a:rPr>
              <a:t>的一个定义节点开始执行，到该变量的某个使用节点结束的一条路径称为该变量的一条定义</a:t>
            </a:r>
            <a:r>
              <a:rPr lang="en-US" b="1" dirty="0" smtClean="0">
                <a:cs typeface="+mn-cs"/>
              </a:rPr>
              <a:t>/</a:t>
            </a:r>
            <a:r>
              <a:rPr lang="zh-CN" b="1" dirty="0" smtClean="0">
                <a:cs typeface="+mn-cs"/>
              </a:rPr>
              <a:t>使用路径，记做</a:t>
            </a:r>
            <a:r>
              <a:rPr lang="en-US" b="1" dirty="0" smtClean="0">
                <a:cs typeface="+mn-cs"/>
              </a:rPr>
              <a:t>du-path</a:t>
            </a:r>
            <a:endParaRPr lang="zh-CN" altLang="en-US" b="1" dirty="0" smtClean="0"/>
          </a:p>
        </p:txBody>
      </p:sp>
    </p:spTree>
    <p:extLst>
      <p:ext uri="{BB962C8B-B14F-4D97-AF65-F5344CB8AC3E}">
        <p14:creationId xmlns:p14="http://schemas.microsoft.com/office/powerpoint/2010/main" val="1045107001"/>
      </p:ext>
    </p:extLst>
  </p:cSld>
  <p:clrMapOvr>
    <a:masterClrMapping/>
  </p:clrMapOvr>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6E09CE7A-15F6-40FB-ACD2-9CBAF3C5D667}" type="slidenum">
              <a:rPr lang="en-US" altLang="zh-CN" smtClean="0"/>
              <a:pPr eaLnBrk="1" hangingPunct="1"/>
              <a:t>108</a:t>
            </a:fld>
            <a:endParaRPr lang="en-US" altLang="zh-CN" smtClean="0"/>
          </a:p>
        </p:txBody>
      </p:sp>
      <p:sp>
        <p:nvSpPr>
          <p:cNvPr id="133123"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5.6 </a:t>
            </a:r>
            <a:r>
              <a:rPr lang="zh-CN" altLang="en-US" b="1" smtClean="0">
                <a:latin typeface="黑体" pitchFamily="2" charset="-122"/>
                <a:ea typeface="黑体" pitchFamily="2" charset="-122"/>
              </a:rPr>
              <a:t>对变量的测试</a:t>
            </a:r>
          </a:p>
        </p:txBody>
      </p:sp>
      <p:sp>
        <p:nvSpPr>
          <p:cNvPr id="133124" name="Rectangle 3"/>
          <p:cNvSpPr>
            <a:spLocks noGrp="1" noChangeArrowheads="1"/>
          </p:cNvSpPr>
          <p:nvPr>
            <p:ph type="body" idx="1"/>
          </p:nvPr>
        </p:nvSpPr>
        <p:spPr/>
        <p:txBody>
          <a:bodyPr/>
          <a:lstStyle/>
          <a:p>
            <a:r>
              <a:rPr lang="zh-CN" sz="3400" b="1" dirty="0" smtClean="0"/>
              <a:t>定义清除路径</a:t>
            </a:r>
          </a:p>
          <a:p>
            <a:pPr lvl="1"/>
            <a:r>
              <a:rPr lang="zh-CN" b="1" dirty="0" smtClean="0"/>
              <a:t>若某被测变量的一条定义</a:t>
            </a:r>
            <a:r>
              <a:rPr lang="en-US" altLang="zh-CN" b="1" dirty="0" smtClean="0"/>
              <a:t>/</a:t>
            </a:r>
            <a:r>
              <a:rPr lang="zh-CN" b="1" dirty="0" smtClean="0"/>
              <a:t>使用路径中不包含关于该变量的其他定义节点，则该路径称为定义清除路径，记做</a:t>
            </a:r>
            <a:r>
              <a:rPr lang="en-US" altLang="zh-CN" b="1" dirty="0" smtClean="0"/>
              <a:t>dc-path</a:t>
            </a:r>
            <a:endParaRPr lang="zh-CN" altLang="en-US" b="1" dirty="0" smtClean="0"/>
          </a:p>
        </p:txBody>
      </p:sp>
    </p:spTree>
    <p:extLst>
      <p:ext uri="{BB962C8B-B14F-4D97-AF65-F5344CB8AC3E}">
        <p14:creationId xmlns:p14="http://schemas.microsoft.com/office/powerpoint/2010/main" val="228311069"/>
      </p:ext>
    </p:extLst>
  </p:cSld>
  <p:clrMapOvr>
    <a:masterClrMapping/>
  </p:clrMapOvr>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45B9EB37-67AB-4AD6-953F-9DC948A0C42C}" type="slidenum">
              <a:rPr lang="en-US" altLang="zh-CN" smtClean="0"/>
              <a:pPr eaLnBrk="1" hangingPunct="1"/>
              <a:t>109</a:t>
            </a:fld>
            <a:endParaRPr lang="en-US" altLang="zh-CN" smtClean="0"/>
          </a:p>
        </p:txBody>
      </p:sp>
      <p:sp>
        <p:nvSpPr>
          <p:cNvPr id="134147"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5.6 </a:t>
            </a:r>
            <a:r>
              <a:rPr lang="zh-CN" altLang="en-US" b="1" smtClean="0">
                <a:latin typeface="黑体" pitchFamily="2" charset="-122"/>
                <a:ea typeface="黑体" pitchFamily="2" charset="-122"/>
              </a:rPr>
              <a:t>对变量的测试</a:t>
            </a:r>
          </a:p>
        </p:txBody>
      </p:sp>
      <p:sp>
        <p:nvSpPr>
          <p:cNvPr id="134148" name="Rectangle 3"/>
          <p:cNvSpPr>
            <a:spLocks noGrp="1" noChangeArrowheads="1"/>
          </p:cNvSpPr>
          <p:nvPr>
            <p:ph type="body" idx="1"/>
          </p:nvPr>
        </p:nvSpPr>
        <p:spPr/>
        <p:txBody>
          <a:bodyPr/>
          <a:lstStyle/>
          <a:p>
            <a:pPr eaLnBrk="1" hangingPunct="1"/>
            <a:r>
              <a:rPr lang="zh-CN" altLang="en-US" sz="3400" b="1" smtClean="0"/>
              <a:t>测试用例设计</a:t>
            </a:r>
            <a:endParaRPr lang="en-US" altLang="zh-CN" sz="3400" b="1" smtClean="0"/>
          </a:p>
          <a:p>
            <a:pPr lvl="1" eaLnBrk="1" hangingPunct="1"/>
            <a:r>
              <a:rPr lang="zh-CN" altLang="en-US" b="1" smtClean="0"/>
              <a:t>相关概念</a:t>
            </a:r>
            <a:endParaRPr lang="en-US" altLang="zh-CN" b="1" smtClean="0"/>
          </a:p>
          <a:p>
            <a:pPr lvl="1" eaLnBrk="1" hangingPunct="1"/>
            <a:r>
              <a:rPr lang="zh-CN" altLang="en-US" b="1" smtClean="0">
                <a:solidFill>
                  <a:srgbClr val="0000FF"/>
                </a:solidFill>
              </a:rPr>
              <a:t>测试用例的设计</a:t>
            </a:r>
          </a:p>
        </p:txBody>
      </p:sp>
    </p:spTree>
    <p:extLst>
      <p:ext uri="{BB962C8B-B14F-4D97-AF65-F5344CB8AC3E}">
        <p14:creationId xmlns:p14="http://schemas.microsoft.com/office/powerpoint/2010/main" val="685556935"/>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4649" y="1492250"/>
            <a:ext cx="4428008" cy="445703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5" name="矩形 4"/>
              <p:cNvSpPr/>
              <p:nvPr/>
            </p:nvSpPr>
            <p:spPr>
              <a:xfrm>
                <a:off x="242808" y="1495727"/>
                <a:ext cx="4329192" cy="5407378"/>
              </a:xfrm>
              <a:prstGeom prst="rect">
                <a:avLst/>
              </a:prstGeom>
            </p:spPr>
            <p:txBody>
              <a:bodyPr wrap="square">
                <a:spAutoFit/>
              </a:bodyPr>
              <a:lstStyle/>
              <a:p>
                <a:pPr marL="469900" lvl="2" indent="-469900" algn="just" defTabSz="0" fontAlgn="base">
                  <a:lnSpc>
                    <a:spcPct val="150000"/>
                  </a:lnSpc>
                  <a:spcBef>
                    <a:spcPct val="20000"/>
                  </a:spcBef>
                  <a:spcAft>
                    <a:spcPct val="0"/>
                  </a:spcAft>
                  <a:buClr>
                    <a:schemeClr val="accent2"/>
                  </a:buClr>
                  <a:buFont typeface="Wingdings" pitchFamily="2" charset="2"/>
                  <a:buChar char="o"/>
                </a:pPr>
                <a:r>
                  <a:rPr lang="zh-CN" altLang="en-US" sz="2800" b="1" dirty="0"/>
                  <a:t>穷举测试可以吗？</a:t>
                </a:r>
                <a:endParaRPr lang="en-US" altLang="zh-CN" sz="2800" b="1" dirty="0"/>
              </a:p>
              <a:p>
                <a:pPr marL="400050" lvl="2" defTabSz="0" fontAlgn="base">
                  <a:lnSpc>
                    <a:spcPct val="150000"/>
                  </a:lnSpc>
                  <a:spcBef>
                    <a:spcPct val="0"/>
                  </a:spcBef>
                  <a:spcAft>
                    <a:spcPct val="15000"/>
                  </a:spcAft>
                  <a:buClr>
                    <a:schemeClr val="tx2"/>
                  </a:buClr>
                </a:pPr>
                <a:r>
                  <a:rPr lang="zh-CN" altLang="en-US" sz="2000" dirty="0" smtClean="0">
                    <a:latin typeface="+mn-ea"/>
                  </a:rPr>
                  <a:t>这个的流程图，其中包括了一个执行达</a:t>
                </a:r>
                <a:r>
                  <a:rPr lang="en-US" altLang="zh-CN" sz="2000" dirty="0">
                    <a:solidFill>
                      <a:srgbClr val="FF0000"/>
                    </a:solidFill>
                    <a:latin typeface="+mn-ea"/>
                  </a:rPr>
                  <a:t>20</a:t>
                </a:r>
                <a:r>
                  <a:rPr lang="zh-CN" altLang="en-US" sz="2000" dirty="0">
                    <a:solidFill>
                      <a:srgbClr val="FF0000"/>
                    </a:solidFill>
                    <a:latin typeface="+mn-ea"/>
                  </a:rPr>
                  <a:t>次</a:t>
                </a:r>
                <a:r>
                  <a:rPr lang="zh-CN" altLang="en-US" sz="2000" dirty="0">
                    <a:latin typeface="+mn-ea"/>
                  </a:rPr>
                  <a:t>的循环。那么它所包含的不同执行路径数高达</a:t>
                </a:r>
                <a14:m>
                  <m:oMath xmlns:m="http://schemas.openxmlformats.org/officeDocument/2006/math">
                    <m:sSup>
                      <m:sSupPr>
                        <m:ctrlPr>
                          <a:rPr lang="en-US" altLang="zh-CN" sz="2000" i="1" smtClean="0">
                            <a:solidFill>
                              <a:srgbClr val="FF0000"/>
                            </a:solidFill>
                            <a:latin typeface="Cambria Math"/>
                          </a:rPr>
                        </m:ctrlPr>
                      </m:sSupPr>
                      <m:e>
                        <m:r>
                          <a:rPr lang="en-US" altLang="zh-CN" sz="2000" b="0" i="1" smtClean="0">
                            <a:solidFill>
                              <a:srgbClr val="FF0000"/>
                            </a:solidFill>
                            <a:latin typeface="Cambria Math"/>
                          </a:rPr>
                          <m:t>5</m:t>
                        </m:r>
                      </m:e>
                      <m:sup>
                        <m:r>
                          <a:rPr lang="en-US" altLang="zh-CN" sz="2000" b="0" i="1" smtClean="0">
                            <a:solidFill>
                              <a:srgbClr val="FF0000"/>
                            </a:solidFill>
                            <a:latin typeface="Cambria Math"/>
                          </a:rPr>
                          <m:t>20</m:t>
                        </m:r>
                      </m:sup>
                    </m:sSup>
                  </m:oMath>
                </a14:m>
                <a:r>
                  <a:rPr lang="zh-CN" altLang="en-US" sz="2000" dirty="0" smtClean="0">
                    <a:latin typeface="+mn-ea"/>
                  </a:rPr>
                  <a:t>条</a:t>
                </a:r>
                <a:r>
                  <a:rPr lang="zh-CN" altLang="en-US" sz="2000" dirty="0">
                    <a:latin typeface="+mn-ea"/>
                  </a:rPr>
                  <a:t>，若要对它进行穷举测试，覆盖所有的路径。假使测试程序对每一条路径进行测试需要</a:t>
                </a:r>
                <a:r>
                  <a:rPr lang="en-US" altLang="zh-CN" sz="2000" dirty="0">
                    <a:latin typeface="+mn-ea"/>
                  </a:rPr>
                  <a:t>1</a:t>
                </a:r>
                <a:r>
                  <a:rPr lang="zh-CN" altLang="en-US" sz="2000" dirty="0">
                    <a:latin typeface="+mn-ea"/>
                  </a:rPr>
                  <a:t>毫秒，同样假定一天工作</a:t>
                </a:r>
                <a:r>
                  <a:rPr lang="en-US" altLang="zh-CN" sz="2000" dirty="0">
                    <a:latin typeface="+mn-ea"/>
                  </a:rPr>
                  <a:t>24</a:t>
                </a:r>
                <a:r>
                  <a:rPr lang="zh-CN" altLang="en-US" sz="2000" dirty="0">
                    <a:latin typeface="+mn-ea"/>
                  </a:rPr>
                  <a:t>小时，一年工作</a:t>
                </a:r>
                <a:r>
                  <a:rPr lang="en-US" altLang="zh-CN" sz="2000" dirty="0">
                    <a:latin typeface="+mn-ea"/>
                  </a:rPr>
                  <a:t>365 </a:t>
                </a:r>
                <a:r>
                  <a:rPr lang="zh-CN" altLang="en-US" sz="2000" dirty="0">
                    <a:latin typeface="+mn-ea"/>
                  </a:rPr>
                  <a:t>天， 那么要想把如图所示的小程序的所有路径测试完，则需要</a:t>
                </a:r>
                <a:r>
                  <a:rPr lang="en-US" altLang="zh-CN" sz="2000" dirty="0">
                    <a:latin typeface="+mn-ea"/>
                  </a:rPr>
                  <a:t>3170</a:t>
                </a:r>
                <a:r>
                  <a:rPr lang="zh-CN" altLang="en-US" sz="2000" dirty="0">
                    <a:latin typeface="+mn-ea"/>
                  </a:rPr>
                  <a:t>年。</a:t>
                </a:r>
              </a:p>
            </p:txBody>
          </p:sp>
        </mc:Choice>
        <mc:Fallback xmlns="">
          <p:sp>
            <p:nvSpPr>
              <p:cNvPr id="5" name="矩形 4"/>
              <p:cNvSpPr>
                <a:spLocks noRot="1" noChangeAspect="1" noMove="1" noResize="1" noEditPoints="1" noAdjustHandles="1" noChangeArrowheads="1" noChangeShapeType="1" noTextEdit="1"/>
              </p:cNvSpPr>
              <p:nvPr/>
            </p:nvSpPr>
            <p:spPr>
              <a:xfrm>
                <a:off x="242808" y="1495727"/>
                <a:ext cx="4329192" cy="5407378"/>
              </a:xfrm>
              <a:prstGeom prst="rect">
                <a:avLst/>
              </a:prstGeom>
              <a:blipFill rotWithShape="1">
                <a:blip r:embed="rId4"/>
                <a:stretch>
                  <a:fillRect l="-2535" r="-423"/>
                </a:stretch>
              </a:blipFill>
            </p:spPr>
            <p:txBody>
              <a:bodyPr/>
              <a:lstStyle/>
              <a:p>
                <a:r>
                  <a:rPr lang="zh-CN" altLang="en-US">
                    <a:noFill/>
                  </a:rPr>
                  <a:t> </a:t>
                </a:r>
              </a:p>
            </p:txBody>
          </p:sp>
        </mc:Fallback>
      </mc:AlternateContent>
      <p:sp>
        <p:nvSpPr>
          <p:cNvPr id="6" name="Rectangle 2"/>
          <p:cNvSpPr>
            <a:spLocks noGrp="1" noChangeArrowheads="1"/>
          </p:cNvSpPr>
          <p:nvPr>
            <p:ph type="title"/>
          </p:nvPr>
        </p:nvSpPr>
        <p:spPr>
          <a:xfrm>
            <a:off x="574675" y="304800"/>
            <a:ext cx="8001000" cy="1216025"/>
          </a:xfrm>
        </p:spPr>
        <p:txBody>
          <a:bodyPr/>
          <a:lstStyle/>
          <a:p>
            <a:pPr eaLnBrk="1" hangingPunct="1"/>
            <a:r>
              <a:rPr lang="en-US" altLang="zh-CN" b="1" dirty="0" smtClean="0">
                <a:latin typeface="黑体" pitchFamily="49" charset="-122"/>
                <a:ea typeface="黑体" pitchFamily="49" charset="-122"/>
              </a:rPr>
              <a:t>5.1 </a:t>
            </a:r>
            <a:r>
              <a:rPr lang="zh-CN" altLang="en-US" b="1" dirty="0" smtClean="0">
                <a:latin typeface="黑体" pitchFamily="49" charset="-122"/>
                <a:ea typeface="黑体" pitchFamily="49" charset="-122"/>
              </a:rPr>
              <a:t>概述</a:t>
            </a:r>
          </a:p>
        </p:txBody>
      </p:sp>
    </p:spTree>
    <p:extLst>
      <p:ext uri="{BB962C8B-B14F-4D97-AF65-F5344CB8AC3E}">
        <p14:creationId xmlns:p14="http://schemas.microsoft.com/office/powerpoint/2010/main" val="733233938"/>
      </p:ext>
    </p:extLst>
  </p:cSld>
  <p:clrMapOvr>
    <a:masterClrMapping/>
  </p:clrMapOvr>
  <p:transition>
    <p:blinds dir="vert"/>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DA1E8A9-C1C1-419A-B6F9-2345D1493492}" type="slidenum">
              <a:rPr lang="en-US" altLang="zh-CN" smtClean="0"/>
              <a:pPr eaLnBrk="1" hangingPunct="1"/>
              <a:t>110</a:t>
            </a:fld>
            <a:endParaRPr lang="en-US" altLang="zh-CN" smtClean="0"/>
          </a:p>
        </p:txBody>
      </p:sp>
      <p:sp>
        <p:nvSpPr>
          <p:cNvPr id="135171"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5.6 </a:t>
            </a:r>
            <a:r>
              <a:rPr lang="zh-CN" altLang="en-US" b="1" smtClean="0">
                <a:latin typeface="黑体" pitchFamily="2" charset="-122"/>
                <a:ea typeface="黑体" pitchFamily="2" charset="-122"/>
              </a:rPr>
              <a:t>对变量的测试</a:t>
            </a:r>
          </a:p>
        </p:txBody>
      </p:sp>
      <p:sp>
        <p:nvSpPr>
          <p:cNvPr id="135172" name="Rectangle 3"/>
          <p:cNvSpPr>
            <a:spLocks noGrp="1" noChangeArrowheads="1"/>
          </p:cNvSpPr>
          <p:nvPr>
            <p:ph type="body" idx="1"/>
          </p:nvPr>
        </p:nvSpPr>
        <p:spPr/>
        <p:txBody>
          <a:bodyPr/>
          <a:lstStyle/>
          <a:p>
            <a:pPr eaLnBrk="1" hangingPunct="1"/>
            <a:r>
              <a:rPr lang="zh-CN" altLang="en-US" sz="3400" b="1" dirty="0" smtClean="0"/>
              <a:t>测试用例设计</a:t>
            </a:r>
            <a:endParaRPr lang="en-US" altLang="zh-CN" sz="3400" b="1" dirty="0" smtClean="0"/>
          </a:p>
          <a:p>
            <a:pPr lvl="1" eaLnBrk="1" hangingPunct="1"/>
            <a:r>
              <a:rPr lang="zh-CN" altLang="en-US" b="1" dirty="0" smtClean="0"/>
              <a:t>确定需要重点测试的变量</a:t>
            </a:r>
            <a:r>
              <a:rPr lang="en-US" altLang="en-US" b="1" dirty="0" smtClean="0"/>
              <a:t>v</a:t>
            </a:r>
            <a:endParaRPr lang="en-US" altLang="zh-CN" b="1" dirty="0" smtClean="0"/>
          </a:p>
          <a:p>
            <a:pPr lvl="1" eaLnBrk="1" hangingPunct="1"/>
            <a:r>
              <a:rPr lang="zh-CN" altLang="en-US" b="1" dirty="0" smtClean="0"/>
              <a:t>确定被测变量</a:t>
            </a:r>
            <a:r>
              <a:rPr lang="en-US" altLang="en-US" b="1" dirty="0" smtClean="0"/>
              <a:t>v</a:t>
            </a:r>
            <a:r>
              <a:rPr lang="zh-CN" altLang="en-US" b="1" dirty="0" smtClean="0"/>
              <a:t>的所有定义节点和使用节点</a:t>
            </a:r>
            <a:endParaRPr lang="en-US" altLang="zh-CN" b="1" dirty="0" smtClean="0"/>
          </a:p>
          <a:p>
            <a:pPr lvl="1" eaLnBrk="1" hangingPunct="1"/>
            <a:r>
              <a:rPr lang="zh-CN" altLang="en-US" b="1" dirty="0" smtClean="0"/>
              <a:t>确定被测变量</a:t>
            </a:r>
            <a:r>
              <a:rPr lang="en-US" altLang="en-US" b="1" dirty="0" smtClean="0"/>
              <a:t>v</a:t>
            </a:r>
            <a:r>
              <a:rPr lang="zh-CN" altLang="en-US" b="1" dirty="0" smtClean="0"/>
              <a:t>的所有定义</a:t>
            </a:r>
            <a:r>
              <a:rPr lang="en-US" altLang="en-US" b="1" dirty="0" smtClean="0"/>
              <a:t>/</a:t>
            </a:r>
            <a:r>
              <a:rPr lang="zh-CN" altLang="en-US" b="1" dirty="0" smtClean="0"/>
              <a:t>使用节点对</a:t>
            </a:r>
            <a:endParaRPr lang="en-US" altLang="zh-CN" b="1" dirty="0" smtClean="0"/>
          </a:p>
          <a:p>
            <a:pPr lvl="1" eaLnBrk="1" hangingPunct="1"/>
            <a:r>
              <a:rPr lang="zh-CN" altLang="en-US" b="1" dirty="0" smtClean="0"/>
              <a:t>判断每条定义</a:t>
            </a:r>
            <a:r>
              <a:rPr lang="en-US" altLang="en-US" b="1" dirty="0" smtClean="0"/>
              <a:t>/</a:t>
            </a:r>
            <a:r>
              <a:rPr lang="zh-CN" altLang="en-US" b="1" dirty="0" smtClean="0"/>
              <a:t>使用路径是否为</a:t>
            </a:r>
            <a:r>
              <a:rPr lang="zh-CN" altLang="en-US" b="1" dirty="0" smtClean="0">
                <a:solidFill>
                  <a:srgbClr val="FF0000"/>
                </a:solidFill>
              </a:rPr>
              <a:t>高风险路径</a:t>
            </a:r>
          </a:p>
        </p:txBody>
      </p:sp>
    </p:spTree>
    <p:extLst>
      <p:ext uri="{BB962C8B-B14F-4D97-AF65-F5344CB8AC3E}">
        <p14:creationId xmlns:p14="http://schemas.microsoft.com/office/powerpoint/2010/main" val="637763567"/>
      </p:ext>
    </p:extLst>
  </p:cSld>
  <p:clrMapOvr>
    <a:masterClrMapping/>
  </p:clrMapOvr>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5E8985AC-3E05-4686-9396-AD204D068E40}" type="slidenum">
              <a:rPr lang="en-US" altLang="zh-CN" smtClean="0"/>
              <a:pPr eaLnBrk="1" hangingPunct="1"/>
              <a:t>111</a:t>
            </a:fld>
            <a:endParaRPr lang="en-US" altLang="zh-CN" smtClean="0"/>
          </a:p>
        </p:txBody>
      </p:sp>
      <p:sp>
        <p:nvSpPr>
          <p:cNvPr id="136195"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5.6 </a:t>
            </a:r>
            <a:r>
              <a:rPr lang="zh-CN" altLang="en-US" b="1" smtClean="0">
                <a:latin typeface="黑体" pitchFamily="2" charset="-122"/>
                <a:ea typeface="黑体" pitchFamily="2" charset="-122"/>
              </a:rPr>
              <a:t>对变量的测试</a:t>
            </a:r>
          </a:p>
        </p:txBody>
      </p:sp>
      <p:sp>
        <p:nvSpPr>
          <p:cNvPr id="136196" name="Rectangle 3"/>
          <p:cNvSpPr>
            <a:spLocks noGrp="1" noChangeArrowheads="1"/>
          </p:cNvSpPr>
          <p:nvPr>
            <p:ph type="body" idx="1"/>
          </p:nvPr>
        </p:nvSpPr>
        <p:spPr/>
        <p:txBody>
          <a:bodyPr/>
          <a:lstStyle/>
          <a:p>
            <a:pPr eaLnBrk="1" hangingPunct="1"/>
            <a:r>
              <a:rPr lang="zh-CN" altLang="en-US" sz="3800" b="1" smtClean="0">
                <a:solidFill>
                  <a:srgbClr val="0000FF"/>
                </a:solidFill>
                <a:ea typeface="华文新魏" pitchFamily="2" charset="-122"/>
              </a:rPr>
              <a:t>捉虫实践</a:t>
            </a:r>
            <a:r>
              <a:rPr lang="en-US" altLang="zh-CN" sz="3800" b="1" smtClean="0">
                <a:solidFill>
                  <a:srgbClr val="0000FF"/>
                </a:solidFill>
                <a:ea typeface="华文新魏" pitchFamily="2" charset="-122"/>
              </a:rPr>
              <a:t>8</a:t>
            </a:r>
            <a:r>
              <a:rPr lang="zh-CN" altLang="en-US" sz="3800" b="1" smtClean="0">
                <a:solidFill>
                  <a:srgbClr val="0000FF"/>
                </a:solidFill>
                <a:ea typeface="华文新魏" pitchFamily="2" charset="-122"/>
              </a:rPr>
              <a:t>：佣金问题</a:t>
            </a:r>
          </a:p>
          <a:p>
            <a:pPr lvl="1" eaLnBrk="1" hangingPunct="1"/>
            <a:r>
              <a:rPr lang="zh-CN" altLang="en-US" sz="3400" b="1" smtClean="0">
                <a:solidFill>
                  <a:srgbClr val="0000FF"/>
                </a:solidFill>
                <a:ea typeface="华文新魏" pitchFamily="2" charset="-122"/>
              </a:rPr>
              <a:t>代码说明</a:t>
            </a:r>
            <a:endParaRPr lang="en-US" altLang="zh-CN" sz="3400" b="1" smtClean="0">
              <a:solidFill>
                <a:srgbClr val="0000FF"/>
              </a:solidFill>
              <a:ea typeface="华文新魏" pitchFamily="2" charset="-122"/>
            </a:endParaRPr>
          </a:p>
          <a:p>
            <a:pPr lvl="1" eaLnBrk="1" hangingPunct="1"/>
            <a:r>
              <a:rPr lang="zh-CN" altLang="en-US" sz="3400" b="1" smtClean="0">
                <a:solidFill>
                  <a:srgbClr val="0000FF"/>
                </a:solidFill>
                <a:ea typeface="华文新魏" pitchFamily="2" charset="-122"/>
              </a:rPr>
              <a:t>开始测试</a:t>
            </a:r>
            <a:endParaRPr lang="en-US" altLang="zh-CN" sz="3400" b="1" smtClean="0">
              <a:solidFill>
                <a:srgbClr val="0000FF"/>
              </a:solidFill>
              <a:ea typeface="华文新魏" pitchFamily="2" charset="-122"/>
            </a:endParaRPr>
          </a:p>
          <a:p>
            <a:pPr lvl="1" eaLnBrk="1" hangingPunct="1"/>
            <a:r>
              <a:rPr lang="zh-CN" altLang="en-US" sz="3400" b="1" smtClean="0">
                <a:solidFill>
                  <a:srgbClr val="0000FF"/>
                </a:solidFill>
                <a:ea typeface="华文新魏" pitchFamily="2" charset="-122"/>
              </a:rPr>
              <a:t>测试分析</a:t>
            </a:r>
            <a:endParaRPr lang="en-US" altLang="zh-CN" sz="3400" b="1" smtClean="0">
              <a:solidFill>
                <a:srgbClr val="0000FF"/>
              </a:solidFill>
              <a:ea typeface="华文新魏" pitchFamily="2" charset="-122"/>
            </a:endParaRPr>
          </a:p>
        </p:txBody>
      </p:sp>
    </p:spTree>
    <p:extLst>
      <p:ext uri="{BB962C8B-B14F-4D97-AF65-F5344CB8AC3E}">
        <p14:creationId xmlns:p14="http://schemas.microsoft.com/office/powerpoint/2010/main" val="3466332590"/>
      </p:ext>
    </p:extLst>
  </p:cSld>
  <p:clrMapOvr>
    <a:masterClrMapping/>
  </p:clrMapOvr>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09753DB3-201A-460B-9075-D953A3B87804}" type="slidenum">
              <a:rPr lang="en-US" altLang="zh-CN" smtClean="0"/>
              <a:pPr eaLnBrk="1" hangingPunct="1"/>
              <a:t>112</a:t>
            </a:fld>
            <a:endParaRPr lang="en-US" altLang="zh-CN" smtClean="0"/>
          </a:p>
        </p:txBody>
      </p:sp>
      <p:sp>
        <p:nvSpPr>
          <p:cNvPr id="137219"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5.6 </a:t>
            </a:r>
            <a:r>
              <a:rPr lang="zh-CN" altLang="en-US" b="1" smtClean="0">
                <a:latin typeface="黑体" pitchFamily="2" charset="-122"/>
                <a:ea typeface="黑体" pitchFamily="2" charset="-122"/>
              </a:rPr>
              <a:t>对变量的测试</a:t>
            </a:r>
          </a:p>
        </p:txBody>
      </p:sp>
      <p:sp>
        <p:nvSpPr>
          <p:cNvPr id="137220" name="Rectangle 3"/>
          <p:cNvSpPr>
            <a:spLocks noGrp="1" noChangeArrowheads="1"/>
          </p:cNvSpPr>
          <p:nvPr>
            <p:ph type="body" idx="1"/>
          </p:nvPr>
        </p:nvSpPr>
        <p:spPr/>
        <p:txBody>
          <a:bodyPr/>
          <a:lstStyle/>
          <a:p>
            <a:pPr eaLnBrk="1" hangingPunct="1"/>
            <a:r>
              <a:rPr lang="zh-CN" altLang="en-US" sz="3400" b="1" smtClean="0">
                <a:solidFill>
                  <a:srgbClr val="0000FF"/>
                </a:solidFill>
                <a:ea typeface="华文新魏" pitchFamily="2" charset="-122"/>
              </a:rPr>
              <a:t>开始测试</a:t>
            </a:r>
            <a:endParaRPr lang="en-US" altLang="zh-CN" sz="3400" b="1" smtClean="0">
              <a:solidFill>
                <a:srgbClr val="0000FF"/>
              </a:solidFill>
              <a:ea typeface="华文新魏" pitchFamily="2" charset="-122"/>
            </a:endParaRPr>
          </a:p>
          <a:p>
            <a:pPr eaLnBrk="1" hangingPunct="1"/>
            <a:r>
              <a:rPr lang="zh-CN" altLang="en-US" sz="3400" b="1" smtClean="0">
                <a:solidFill>
                  <a:srgbClr val="0000FF"/>
                </a:solidFill>
                <a:ea typeface="华文新魏" pitchFamily="2" charset="-122"/>
              </a:rPr>
              <a:t>寻找所有变量的定义节点和使用节点</a:t>
            </a:r>
            <a:endParaRPr lang="en-US" altLang="zh-CN" sz="3400" b="1" smtClean="0">
              <a:solidFill>
                <a:srgbClr val="0000FF"/>
              </a:solidFill>
              <a:ea typeface="华文新魏" pitchFamily="2" charset="-122"/>
            </a:endParaRPr>
          </a:p>
        </p:txBody>
      </p:sp>
      <p:pic>
        <p:nvPicPr>
          <p:cNvPr id="1372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663" y="3071813"/>
            <a:ext cx="8637587"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39212357"/>
      </p:ext>
    </p:extLst>
  </p:cSld>
  <p:clrMapOvr>
    <a:masterClrMapping/>
  </p:clrMapOvr>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880BD29F-396D-4B3D-AB3A-546105FABE3A}" type="slidenum">
              <a:rPr lang="en-US" altLang="zh-CN" smtClean="0"/>
              <a:pPr eaLnBrk="1" hangingPunct="1"/>
              <a:t>113</a:t>
            </a:fld>
            <a:endParaRPr lang="en-US" altLang="zh-CN" smtClean="0"/>
          </a:p>
        </p:txBody>
      </p:sp>
      <p:sp>
        <p:nvSpPr>
          <p:cNvPr id="138243"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5.6 </a:t>
            </a:r>
            <a:r>
              <a:rPr lang="zh-CN" altLang="en-US" b="1" smtClean="0">
                <a:latin typeface="黑体" pitchFamily="2" charset="-122"/>
                <a:ea typeface="黑体" pitchFamily="2" charset="-122"/>
              </a:rPr>
              <a:t>对变量的测试</a:t>
            </a:r>
          </a:p>
        </p:txBody>
      </p:sp>
      <p:sp>
        <p:nvSpPr>
          <p:cNvPr id="138244" name="Rectangle 3"/>
          <p:cNvSpPr>
            <a:spLocks noGrp="1" noChangeArrowheads="1"/>
          </p:cNvSpPr>
          <p:nvPr>
            <p:ph type="body" idx="1"/>
          </p:nvPr>
        </p:nvSpPr>
        <p:spPr/>
        <p:txBody>
          <a:bodyPr/>
          <a:lstStyle/>
          <a:p>
            <a:pPr eaLnBrk="1" hangingPunct="1"/>
            <a:r>
              <a:rPr lang="zh-CN" altLang="en-US" sz="3400" b="1" smtClean="0">
                <a:solidFill>
                  <a:srgbClr val="0000FF"/>
                </a:solidFill>
                <a:ea typeface="华文新魏" pitchFamily="2" charset="-122"/>
              </a:rPr>
              <a:t>开始测试</a:t>
            </a:r>
            <a:endParaRPr lang="en-US" altLang="zh-CN" sz="3400" b="1" smtClean="0">
              <a:solidFill>
                <a:srgbClr val="0000FF"/>
              </a:solidFill>
              <a:ea typeface="华文新魏" pitchFamily="2" charset="-122"/>
            </a:endParaRPr>
          </a:p>
          <a:p>
            <a:pPr eaLnBrk="1" hangingPunct="1"/>
            <a:r>
              <a:rPr lang="zh-CN" altLang="en-US" sz="3400" b="1" smtClean="0">
                <a:solidFill>
                  <a:srgbClr val="0000FF"/>
                </a:solidFill>
                <a:ea typeface="华文新魏" pitchFamily="2" charset="-122"/>
              </a:rPr>
              <a:t>确定各变量的定义</a:t>
            </a:r>
            <a:r>
              <a:rPr lang="en-US" altLang="en-US" sz="3400" b="1" smtClean="0">
                <a:solidFill>
                  <a:srgbClr val="0000FF"/>
                </a:solidFill>
                <a:ea typeface="华文新魏" pitchFamily="2" charset="-122"/>
              </a:rPr>
              <a:t>/</a:t>
            </a:r>
            <a:r>
              <a:rPr lang="zh-CN" altLang="en-US" sz="3400" b="1" smtClean="0">
                <a:solidFill>
                  <a:srgbClr val="0000FF"/>
                </a:solidFill>
                <a:ea typeface="华文新魏" pitchFamily="2" charset="-122"/>
              </a:rPr>
              <a:t>使用节点对，并考查每条路径</a:t>
            </a:r>
            <a:endParaRPr lang="en-US" altLang="zh-CN" sz="3400" b="1" smtClean="0">
              <a:solidFill>
                <a:srgbClr val="0000FF"/>
              </a:solidFill>
              <a:ea typeface="华文新魏" pitchFamily="2" charset="-122"/>
            </a:endParaRPr>
          </a:p>
        </p:txBody>
      </p:sp>
      <p:pic>
        <p:nvPicPr>
          <p:cNvPr id="138246" name="Picture 2" descr="5t2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91880" y="116632"/>
            <a:ext cx="3571875" cy="661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35775638"/>
      </p:ext>
    </p:extLst>
  </p:cSld>
  <p:clrMapOvr>
    <a:masterClrMapping/>
  </p:clrMapOvr>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14D74715-0185-4781-A80B-09DF51CC0C7A}" type="slidenum">
              <a:rPr lang="en-US" altLang="zh-CN" smtClean="0"/>
              <a:pPr eaLnBrk="1" hangingPunct="1"/>
              <a:t>114</a:t>
            </a:fld>
            <a:endParaRPr lang="en-US" altLang="zh-CN" smtClean="0"/>
          </a:p>
        </p:txBody>
      </p:sp>
      <p:sp>
        <p:nvSpPr>
          <p:cNvPr id="139267"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5.6 </a:t>
            </a:r>
            <a:r>
              <a:rPr lang="zh-CN" altLang="en-US" b="1" smtClean="0">
                <a:latin typeface="黑体" pitchFamily="2" charset="-122"/>
                <a:ea typeface="黑体" pitchFamily="2" charset="-122"/>
              </a:rPr>
              <a:t>对变量的测试</a:t>
            </a:r>
          </a:p>
        </p:txBody>
      </p:sp>
      <p:sp>
        <p:nvSpPr>
          <p:cNvPr id="139268" name="Rectangle 3"/>
          <p:cNvSpPr>
            <a:spLocks noGrp="1" noChangeArrowheads="1"/>
          </p:cNvSpPr>
          <p:nvPr>
            <p:ph type="body" idx="1"/>
          </p:nvPr>
        </p:nvSpPr>
        <p:spPr/>
        <p:txBody>
          <a:bodyPr/>
          <a:lstStyle/>
          <a:p>
            <a:pPr eaLnBrk="1" hangingPunct="1"/>
            <a:r>
              <a:rPr lang="zh-CN" altLang="en-US" sz="3800" b="1" dirty="0" smtClean="0">
                <a:solidFill>
                  <a:srgbClr val="0000FF"/>
                </a:solidFill>
                <a:ea typeface="华文新魏" pitchFamily="2" charset="-122"/>
              </a:rPr>
              <a:t>测试分析</a:t>
            </a:r>
            <a:endParaRPr lang="en-US" altLang="zh-CN" sz="3800" b="1" dirty="0" smtClean="0">
              <a:solidFill>
                <a:srgbClr val="0000FF"/>
              </a:solidFill>
              <a:ea typeface="华文新魏" pitchFamily="2" charset="-122"/>
            </a:endParaRPr>
          </a:p>
          <a:p>
            <a:pPr eaLnBrk="1" hangingPunct="1"/>
            <a:r>
              <a:rPr lang="zh-CN" altLang="en-US" sz="3800" b="1" dirty="0" smtClean="0">
                <a:solidFill>
                  <a:srgbClr val="0000FF"/>
                </a:solidFill>
                <a:ea typeface="华文新魏" pitchFamily="2" charset="-122"/>
              </a:rPr>
              <a:t>在很多情况下，并不需要逐一分析程序代码中的所有变量，一般可仅选择特别重要的变量进行数据流分析，得到</a:t>
            </a:r>
            <a:r>
              <a:rPr lang="zh-CN" altLang="en-US" sz="3800" b="1" dirty="0" smtClean="0">
                <a:solidFill>
                  <a:srgbClr val="FF0000"/>
                </a:solidFill>
                <a:ea typeface="华文新魏" pitchFamily="2" charset="-122"/>
              </a:rPr>
              <a:t>不是定义清除路径</a:t>
            </a:r>
            <a:r>
              <a:rPr lang="zh-CN" altLang="en-US" sz="3800" b="1" dirty="0" smtClean="0">
                <a:solidFill>
                  <a:srgbClr val="0000FF"/>
                </a:solidFill>
                <a:ea typeface="华文新魏" pitchFamily="2" charset="-122"/>
              </a:rPr>
              <a:t>，定义为高风险路径。</a:t>
            </a:r>
            <a:endParaRPr lang="en-US" altLang="zh-CN" sz="3800" b="1" dirty="0" smtClean="0">
              <a:solidFill>
                <a:srgbClr val="0000FF"/>
              </a:solidFill>
              <a:ea typeface="华文新魏" pitchFamily="2" charset="-122"/>
            </a:endParaRPr>
          </a:p>
        </p:txBody>
      </p:sp>
    </p:spTree>
    <p:extLst>
      <p:ext uri="{BB962C8B-B14F-4D97-AF65-F5344CB8AC3E}">
        <p14:creationId xmlns:p14="http://schemas.microsoft.com/office/powerpoint/2010/main" val="565015920"/>
      </p:ext>
    </p:extLst>
  </p:cSld>
  <p:clrMapOvr>
    <a:masterClrMapping/>
  </p:clrMapOvr>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1476185-BAD2-445A-924F-35D64F5EBBEE}" type="slidenum">
              <a:rPr lang="en-US" altLang="zh-CN" smtClean="0"/>
              <a:pPr eaLnBrk="1" hangingPunct="1"/>
              <a:t>115</a:t>
            </a:fld>
            <a:endParaRPr lang="en-US" altLang="zh-CN" smtClean="0"/>
          </a:p>
        </p:txBody>
      </p:sp>
      <p:sp>
        <p:nvSpPr>
          <p:cNvPr id="140291"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5.6 </a:t>
            </a:r>
            <a:r>
              <a:rPr lang="zh-CN" altLang="en-US" b="1" smtClean="0">
                <a:latin typeface="黑体" pitchFamily="2" charset="-122"/>
                <a:ea typeface="黑体" pitchFamily="2" charset="-122"/>
              </a:rPr>
              <a:t>对变量的测试</a:t>
            </a:r>
          </a:p>
        </p:txBody>
      </p:sp>
      <p:sp>
        <p:nvSpPr>
          <p:cNvPr id="140292" name="Rectangle 3"/>
          <p:cNvSpPr>
            <a:spLocks noGrp="1" noChangeArrowheads="1"/>
          </p:cNvSpPr>
          <p:nvPr>
            <p:ph type="body" idx="1"/>
          </p:nvPr>
        </p:nvSpPr>
        <p:spPr/>
        <p:txBody>
          <a:bodyPr/>
          <a:lstStyle/>
          <a:p>
            <a:pPr eaLnBrk="1" hangingPunct="1"/>
            <a:r>
              <a:rPr lang="zh-CN" altLang="en-US" sz="3400" b="1" smtClean="0"/>
              <a:t>小结</a:t>
            </a:r>
            <a:endParaRPr lang="en-US" altLang="zh-CN" sz="3400" b="1" smtClean="0"/>
          </a:p>
          <a:p>
            <a:pPr lvl="1" eaLnBrk="1" hangingPunct="1"/>
            <a:r>
              <a:rPr lang="zh-CN" altLang="en-US" b="1" smtClean="0"/>
              <a:t>定义</a:t>
            </a:r>
            <a:r>
              <a:rPr lang="en-US" altLang="en-US" b="1" smtClean="0"/>
              <a:t>/</a:t>
            </a:r>
            <a:r>
              <a:rPr lang="zh-CN" altLang="en-US" b="1" smtClean="0"/>
              <a:t>引用异常缺陷是程序代码中一类特殊的缺陷</a:t>
            </a:r>
            <a:endParaRPr lang="en-US" altLang="zh-CN" b="1" smtClean="0"/>
          </a:p>
          <a:p>
            <a:pPr lvl="1" eaLnBrk="1" hangingPunct="1"/>
            <a:r>
              <a:rPr lang="zh-CN" altLang="en-US" b="1" smtClean="0"/>
              <a:t>数据流测试是基于缺陷预防思想，以缺陷静态检查为主的一种测试方法。同时，数据流分析过程中得到的不可靠路径不一定存在缺陷，但这样的路径一定是存在高风险的。因此，数据流分析主要用于代码的优化</a:t>
            </a:r>
            <a:endParaRPr lang="en-US" altLang="zh-CN" b="1" smtClean="0"/>
          </a:p>
        </p:txBody>
      </p:sp>
    </p:spTree>
    <p:extLst>
      <p:ext uri="{BB962C8B-B14F-4D97-AF65-F5344CB8AC3E}">
        <p14:creationId xmlns:p14="http://schemas.microsoft.com/office/powerpoint/2010/main" val="2626724208"/>
      </p:ext>
    </p:extLst>
  </p:cSld>
  <p:clrMapOvr>
    <a:masterClrMapping/>
  </p:clrMapOvr>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03288123-642F-4441-BC4B-F18AD582FF37}" type="slidenum">
              <a:rPr lang="en-US" altLang="zh-CN" smtClean="0"/>
              <a:pPr eaLnBrk="1" hangingPunct="1"/>
              <a:t>116</a:t>
            </a:fld>
            <a:endParaRPr lang="en-US" altLang="zh-CN" smtClean="0"/>
          </a:p>
        </p:txBody>
      </p:sp>
      <p:sp>
        <p:nvSpPr>
          <p:cNvPr id="141315"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5.7 </a:t>
            </a:r>
            <a:r>
              <a:rPr lang="zh-CN" altLang="en-US" b="1" smtClean="0">
                <a:latin typeface="黑体" pitchFamily="2" charset="-122"/>
                <a:ea typeface="黑体" pitchFamily="2" charset="-122"/>
              </a:rPr>
              <a:t>白盒测试总结</a:t>
            </a:r>
          </a:p>
        </p:txBody>
      </p:sp>
      <p:sp>
        <p:nvSpPr>
          <p:cNvPr id="141316" name="Rectangle 3"/>
          <p:cNvSpPr>
            <a:spLocks noGrp="1" noChangeArrowheads="1"/>
          </p:cNvSpPr>
          <p:nvPr>
            <p:ph type="body" idx="1"/>
          </p:nvPr>
        </p:nvSpPr>
        <p:spPr/>
        <p:txBody>
          <a:bodyPr/>
          <a:lstStyle/>
          <a:p>
            <a:pPr eaLnBrk="1" hangingPunct="1"/>
            <a:r>
              <a:rPr lang="zh-CN" altLang="en-US" sz="3400" b="1" smtClean="0"/>
              <a:t>静态测试</a:t>
            </a:r>
            <a:endParaRPr lang="en-US" altLang="zh-CN" sz="3400" b="1" smtClean="0"/>
          </a:p>
          <a:p>
            <a:pPr lvl="1" eaLnBrk="1" hangingPunct="1"/>
            <a:r>
              <a:rPr lang="zh-CN" altLang="en-US" b="1" smtClean="0"/>
              <a:t>侧重于源代码检查和优化</a:t>
            </a:r>
            <a:endParaRPr lang="en-US" altLang="zh-CN" b="1" smtClean="0"/>
          </a:p>
          <a:p>
            <a:pPr lvl="1" eaLnBrk="1" hangingPunct="1"/>
            <a:r>
              <a:rPr lang="zh-CN" altLang="en-US" b="1" smtClean="0"/>
              <a:t>基本思想：不需要设计测试用例，直接查看源代码和模拟执行代码，目标是直接定位代码中的缺陷，提出结构设计优化的意见和有关测试重点的建议</a:t>
            </a:r>
            <a:endParaRPr lang="en-US" altLang="zh-CN" b="1" smtClean="0"/>
          </a:p>
          <a:p>
            <a:pPr lvl="1" eaLnBrk="1" hangingPunct="1"/>
            <a:r>
              <a:rPr lang="zh-CN" altLang="en-US" b="1" smtClean="0"/>
              <a:t>典型方法：同行评审、静态结构分析、代码质量度量和对变量的数据流测试</a:t>
            </a:r>
            <a:endParaRPr lang="en-US" altLang="zh-CN" b="1" smtClean="0"/>
          </a:p>
        </p:txBody>
      </p:sp>
    </p:spTree>
    <p:extLst>
      <p:ext uri="{BB962C8B-B14F-4D97-AF65-F5344CB8AC3E}">
        <p14:creationId xmlns:p14="http://schemas.microsoft.com/office/powerpoint/2010/main" val="1603573108"/>
      </p:ext>
    </p:extLst>
  </p:cSld>
  <p:clrMapOvr>
    <a:masterClrMapping/>
  </p:clrMapOvr>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0BB8CF8E-2880-47D5-8961-BBA91D2E00C8}" type="slidenum">
              <a:rPr lang="en-US" altLang="zh-CN" smtClean="0"/>
              <a:pPr eaLnBrk="1" hangingPunct="1"/>
              <a:t>117</a:t>
            </a:fld>
            <a:endParaRPr lang="en-US" altLang="zh-CN" smtClean="0"/>
          </a:p>
        </p:txBody>
      </p:sp>
      <p:sp>
        <p:nvSpPr>
          <p:cNvPr id="142339"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5.7 </a:t>
            </a:r>
            <a:r>
              <a:rPr lang="zh-CN" altLang="en-US" b="1" smtClean="0">
                <a:latin typeface="黑体" pitchFamily="2" charset="-122"/>
                <a:ea typeface="黑体" pitchFamily="2" charset="-122"/>
              </a:rPr>
              <a:t>白盒测试总结</a:t>
            </a:r>
          </a:p>
        </p:txBody>
      </p:sp>
      <p:sp>
        <p:nvSpPr>
          <p:cNvPr id="142340" name="Rectangle 3"/>
          <p:cNvSpPr>
            <a:spLocks noGrp="1" noChangeArrowheads="1"/>
          </p:cNvSpPr>
          <p:nvPr>
            <p:ph type="body" idx="1"/>
          </p:nvPr>
        </p:nvSpPr>
        <p:spPr/>
        <p:txBody>
          <a:bodyPr/>
          <a:lstStyle/>
          <a:p>
            <a:pPr eaLnBrk="1" hangingPunct="1"/>
            <a:r>
              <a:rPr lang="zh-CN" altLang="en-US" sz="3400" b="1" dirty="0" smtClean="0"/>
              <a:t>动态测试</a:t>
            </a:r>
            <a:endParaRPr lang="en-US" altLang="zh-CN" sz="3400" b="1" dirty="0" smtClean="0"/>
          </a:p>
          <a:p>
            <a:pPr lvl="1" eaLnBrk="1" hangingPunct="1"/>
            <a:r>
              <a:rPr lang="zh-CN" altLang="en-US" b="1" dirty="0" smtClean="0"/>
              <a:t>侧重于关键程序结构的测试</a:t>
            </a:r>
            <a:endParaRPr lang="en-US" altLang="zh-CN" b="1" dirty="0" smtClean="0"/>
          </a:p>
          <a:p>
            <a:pPr lvl="1" eaLnBrk="1" hangingPunct="1"/>
            <a:r>
              <a:rPr lang="zh-CN" altLang="en-US" b="1" dirty="0" smtClean="0"/>
              <a:t>基本思想：通过</a:t>
            </a:r>
            <a:r>
              <a:rPr lang="zh-CN" altLang="en-US" b="1" dirty="0" smtClean="0">
                <a:solidFill>
                  <a:srgbClr val="FF0000"/>
                </a:solidFill>
              </a:rPr>
              <a:t>对导致程序结构复杂度的判定表达式、执行路径和循环结构设计测试用例</a:t>
            </a:r>
            <a:r>
              <a:rPr lang="zh-CN" altLang="en-US" b="1" dirty="0" smtClean="0"/>
              <a:t>，目标是达到某种程度的测试覆盖，从测试完备性和无冗余性的角度给予信心</a:t>
            </a:r>
            <a:endParaRPr lang="en-US" altLang="zh-CN" b="1" dirty="0" smtClean="0"/>
          </a:p>
          <a:p>
            <a:pPr lvl="1" eaLnBrk="1" hangingPunct="1"/>
            <a:r>
              <a:rPr lang="zh-CN" altLang="en-US" b="1" dirty="0" smtClean="0"/>
              <a:t>典型方法：基于逻辑表达式覆盖指标的判定测试、基于全路径覆盖的独立路径测试，以及基于循环过程覆盖的对循环的测试</a:t>
            </a:r>
            <a:endParaRPr lang="en-US" altLang="zh-CN" b="1" dirty="0" smtClean="0"/>
          </a:p>
        </p:txBody>
      </p:sp>
    </p:spTree>
    <p:extLst>
      <p:ext uri="{BB962C8B-B14F-4D97-AF65-F5344CB8AC3E}">
        <p14:creationId xmlns:p14="http://schemas.microsoft.com/office/powerpoint/2010/main" val="3215430951"/>
      </p:ext>
    </p:extLst>
  </p:cSld>
  <p:clrMapOvr>
    <a:masterClrMapping/>
  </p:clrMapOvr>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D1574AFF-428A-412B-8FC6-4C8242493EF7}" type="slidenum">
              <a:rPr lang="en-US" altLang="zh-CN" smtClean="0"/>
              <a:pPr eaLnBrk="1" hangingPunct="1"/>
              <a:t>118</a:t>
            </a:fld>
            <a:endParaRPr lang="en-US" altLang="zh-CN" smtClean="0"/>
          </a:p>
        </p:txBody>
      </p:sp>
      <p:sp>
        <p:nvSpPr>
          <p:cNvPr id="143363"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5.7 </a:t>
            </a:r>
            <a:r>
              <a:rPr lang="zh-CN" altLang="en-US" b="1" smtClean="0">
                <a:latin typeface="黑体" pitchFamily="2" charset="-122"/>
                <a:ea typeface="黑体" pitchFamily="2" charset="-122"/>
              </a:rPr>
              <a:t>白盒测试总结</a:t>
            </a:r>
          </a:p>
        </p:txBody>
      </p:sp>
      <p:sp>
        <p:nvSpPr>
          <p:cNvPr id="143364" name="Rectangle 3"/>
          <p:cNvSpPr>
            <a:spLocks noGrp="1" noChangeArrowheads="1"/>
          </p:cNvSpPr>
          <p:nvPr>
            <p:ph type="body" idx="1"/>
          </p:nvPr>
        </p:nvSpPr>
        <p:spPr/>
        <p:txBody>
          <a:bodyPr/>
          <a:lstStyle/>
          <a:p>
            <a:pPr eaLnBrk="1" hangingPunct="1"/>
            <a:r>
              <a:rPr lang="zh-CN" altLang="en-US" sz="3400" b="1" dirty="0" smtClean="0"/>
              <a:t>综合使用策略</a:t>
            </a:r>
            <a:endParaRPr lang="en-US" altLang="zh-CN" sz="3400" b="1" dirty="0" smtClean="0"/>
          </a:p>
          <a:p>
            <a:pPr lvl="1" eaLnBrk="1" hangingPunct="1"/>
            <a:r>
              <a:rPr lang="zh-CN" altLang="en-US" sz="2200" b="1" dirty="0" smtClean="0"/>
              <a:t>优先进行静态白盒测试</a:t>
            </a:r>
            <a:endParaRPr lang="en-US" altLang="zh-CN" sz="2200" b="1" dirty="0" smtClean="0"/>
          </a:p>
          <a:p>
            <a:pPr lvl="1" eaLnBrk="1" hangingPunct="1"/>
            <a:r>
              <a:rPr lang="zh-CN" altLang="en-US" sz="2200" b="1" dirty="0" smtClean="0"/>
              <a:t>尽量利用测试工具完成代码结构和质量的相关分析和评估</a:t>
            </a:r>
            <a:endParaRPr lang="en-US" altLang="zh-CN" sz="2200" b="1" dirty="0" smtClean="0"/>
          </a:p>
          <a:p>
            <a:pPr lvl="1" eaLnBrk="1" hangingPunct="1"/>
            <a:r>
              <a:rPr lang="zh-CN" altLang="en-US" sz="2200" b="1" dirty="0" smtClean="0"/>
              <a:t>针对关键变量，使用数据流的测试方法确定补充路径测试的重点</a:t>
            </a:r>
            <a:endParaRPr lang="en-US" altLang="zh-CN" sz="2200" b="1" dirty="0" smtClean="0"/>
          </a:p>
          <a:p>
            <a:pPr lvl="1" eaLnBrk="1" hangingPunct="1"/>
            <a:r>
              <a:rPr lang="zh-CN" altLang="en-US" sz="2200" b="1" dirty="0" smtClean="0"/>
              <a:t>设计测试用例时，注意结合边界抽取测试数据</a:t>
            </a:r>
            <a:endParaRPr lang="en-US" altLang="zh-CN" sz="2200" b="1" dirty="0" smtClean="0"/>
          </a:p>
          <a:p>
            <a:pPr lvl="1" eaLnBrk="1" hangingPunct="1"/>
            <a:r>
              <a:rPr lang="zh-CN" altLang="en-US" sz="2200" b="1" dirty="0" smtClean="0"/>
              <a:t>针对黑盒测试检查不到或难以检查的地方，使用特殊的白盒测试方法进行补充测试</a:t>
            </a:r>
            <a:endParaRPr lang="en-US" altLang="zh-CN" sz="2200" b="1" dirty="0" smtClean="0"/>
          </a:p>
          <a:p>
            <a:pPr lvl="1" eaLnBrk="1" hangingPunct="1"/>
            <a:r>
              <a:rPr lang="zh-CN" altLang="en-US" sz="2200" b="1" dirty="0" smtClean="0"/>
              <a:t>在系统测试中借鉴独立路径测试方法的思想设计高层测试用例，提高测试覆盖，降低冗余</a:t>
            </a:r>
            <a:endParaRPr lang="en-US" altLang="zh-CN" sz="2200" b="1" dirty="0" smtClean="0"/>
          </a:p>
        </p:txBody>
      </p:sp>
    </p:spTree>
    <p:extLst>
      <p:ext uri="{BB962C8B-B14F-4D97-AF65-F5344CB8AC3E}">
        <p14:creationId xmlns:p14="http://schemas.microsoft.com/office/powerpoint/2010/main" val="983609775"/>
      </p:ext>
    </p:extLst>
  </p:cSld>
  <p:clrMapOvr>
    <a:masterClrMapping/>
  </p:clrMapOvr>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71E18C37-C692-4B42-8870-A1157E7E31B4}" type="slidenum">
              <a:rPr lang="en-US" altLang="zh-CN" smtClean="0"/>
              <a:pPr eaLnBrk="1" hangingPunct="1"/>
              <a:t>119</a:t>
            </a:fld>
            <a:endParaRPr lang="en-US" altLang="zh-CN" smtClean="0"/>
          </a:p>
        </p:txBody>
      </p:sp>
      <p:sp>
        <p:nvSpPr>
          <p:cNvPr id="144387"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5.7 </a:t>
            </a:r>
            <a:r>
              <a:rPr lang="zh-CN" altLang="en-US" b="1" smtClean="0">
                <a:latin typeface="黑体" pitchFamily="2" charset="-122"/>
                <a:ea typeface="黑体" pitchFamily="2" charset="-122"/>
              </a:rPr>
              <a:t>白盒测试总结</a:t>
            </a:r>
          </a:p>
        </p:txBody>
      </p:sp>
      <p:sp>
        <p:nvSpPr>
          <p:cNvPr id="144388" name="Rectangle 3"/>
          <p:cNvSpPr>
            <a:spLocks noGrp="1" noChangeArrowheads="1"/>
          </p:cNvSpPr>
          <p:nvPr>
            <p:ph type="body" idx="1"/>
          </p:nvPr>
        </p:nvSpPr>
        <p:spPr/>
        <p:txBody>
          <a:bodyPr/>
          <a:lstStyle/>
          <a:p>
            <a:pPr eaLnBrk="1" hangingPunct="1"/>
            <a:r>
              <a:rPr lang="zh-CN" altLang="en-US" sz="3400" b="1" smtClean="0"/>
              <a:t>测试覆盖指标</a:t>
            </a:r>
            <a:endParaRPr lang="en-US" altLang="zh-CN" b="1" smtClean="0"/>
          </a:p>
        </p:txBody>
      </p:sp>
      <p:pic>
        <p:nvPicPr>
          <p:cNvPr id="14439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 y="2643188"/>
            <a:ext cx="8843963" cy="192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71478717"/>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A0C70013-46F8-43D8-9C50-7439422DB6AA}" type="slidenum">
              <a:rPr lang="en-US" altLang="zh-CN" smtClean="0"/>
              <a:pPr eaLnBrk="1" hangingPunct="1"/>
              <a:t>12</a:t>
            </a:fld>
            <a:endParaRPr lang="en-US" altLang="zh-CN" smtClean="0"/>
          </a:p>
        </p:txBody>
      </p:sp>
      <p:sp>
        <p:nvSpPr>
          <p:cNvPr id="5123" name="Rectangle 2"/>
          <p:cNvSpPr>
            <a:spLocks noGrp="1" noChangeArrowheads="1"/>
          </p:cNvSpPr>
          <p:nvPr>
            <p:ph type="title"/>
          </p:nvPr>
        </p:nvSpPr>
        <p:spPr/>
        <p:txBody>
          <a:bodyPr/>
          <a:lstStyle/>
          <a:p>
            <a:pPr eaLnBrk="1" hangingPunct="1"/>
            <a:r>
              <a:rPr lang="zh-CN" altLang="en-US" b="1" dirty="0">
                <a:latin typeface="黑体" pitchFamily="49" charset="-122"/>
                <a:ea typeface="黑体" pitchFamily="49" charset="-122"/>
              </a:rPr>
              <a:t>控制流分析技术</a:t>
            </a:r>
          </a:p>
        </p:txBody>
      </p:sp>
      <p:pic>
        <p:nvPicPr>
          <p:cNvPr id="5126" name="Picture 6" descr="5t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2500313"/>
            <a:ext cx="8537575" cy="221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F338AB45-7A01-43E2-8C8C-E2CE0D8C559C}" type="slidenum">
              <a:rPr lang="en-US" altLang="zh-CN" smtClean="0"/>
              <a:pPr eaLnBrk="1" hangingPunct="1"/>
              <a:t>120</a:t>
            </a:fld>
            <a:endParaRPr lang="en-US" altLang="zh-CN" smtClean="0"/>
          </a:p>
        </p:txBody>
      </p:sp>
      <p:sp>
        <p:nvSpPr>
          <p:cNvPr id="145411"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5.7 </a:t>
            </a:r>
            <a:r>
              <a:rPr lang="zh-CN" altLang="en-US" b="1" smtClean="0">
                <a:latin typeface="黑体" pitchFamily="2" charset="-122"/>
                <a:ea typeface="黑体" pitchFamily="2" charset="-122"/>
              </a:rPr>
              <a:t>白盒测试总结</a:t>
            </a:r>
          </a:p>
        </p:txBody>
      </p:sp>
      <p:sp>
        <p:nvSpPr>
          <p:cNvPr id="145412" name="Rectangle 3"/>
          <p:cNvSpPr>
            <a:spLocks noGrp="1" noChangeArrowheads="1"/>
          </p:cNvSpPr>
          <p:nvPr>
            <p:ph type="body" idx="1"/>
          </p:nvPr>
        </p:nvSpPr>
        <p:spPr>
          <a:xfrm>
            <a:off x="566738" y="1752600"/>
            <a:ext cx="3505200" cy="4267200"/>
          </a:xfrm>
        </p:spPr>
        <p:txBody>
          <a:bodyPr/>
          <a:lstStyle/>
          <a:p>
            <a:pPr eaLnBrk="1" hangingPunct="1"/>
            <a:r>
              <a:rPr lang="en-US" altLang="en-US" sz="3400" b="1" dirty="0" err="1" smtClean="0"/>
              <a:t>Rapps-Weyuker</a:t>
            </a:r>
            <a:r>
              <a:rPr lang="zh-CN" altLang="en-US" sz="3400" b="1" dirty="0" smtClean="0"/>
              <a:t>标准的准则层次结构覆盖指标</a:t>
            </a:r>
            <a:endParaRPr lang="en-US" altLang="zh-CN" sz="3400" b="1" dirty="0" smtClean="0"/>
          </a:p>
        </p:txBody>
      </p:sp>
      <p:pic>
        <p:nvPicPr>
          <p:cNvPr id="145414" name="Picture 2" descr="5t2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57625" y="720725"/>
            <a:ext cx="5143500" cy="549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3387168"/>
      </p:ext>
    </p:extLst>
  </p:cSld>
  <p:clrMapOvr>
    <a:masterClrMapping/>
  </p:clrMapOvr>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7A4355DC-B0D0-43BB-B2EF-FBBDA4A7D274}" type="slidenum">
              <a:rPr lang="en-US" altLang="zh-CN" smtClean="0"/>
              <a:pPr eaLnBrk="1" hangingPunct="1"/>
              <a:t>121</a:t>
            </a:fld>
            <a:endParaRPr lang="en-US" altLang="zh-CN" smtClean="0"/>
          </a:p>
        </p:txBody>
      </p:sp>
      <p:sp>
        <p:nvSpPr>
          <p:cNvPr id="146435"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5.7 </a:t>
            </a:r>
            <a:r>
              <a:rPr lang="zh-CN" altLang="en-US" b="1" smtClean="0">
                <a:latin typeface="黑体" pitchFamily="2" charset="-122"/>
                <a:ea typeface="黑体" pitchFamily="2" charset="-122"/>
              </a:rPr>
              <a:t>白盒测试总结</a:t>
            </a:r>
          </a:p>
        </p:txBody>
      </p:sp>
      <p:sp>
        <p:nvSpPr>
          <p:cNvPr id="146436" name="Rectangle 3"/>
          <p:cNvSpPr>
            <a:spLocks noGrp="1" noChangeArrowheads="1"/>
          </p:cNvSpPr>
          <p:nvPr>
            <p:ph type="body" idx="1"/>
          </p:nvPr>
        </p:nvSpPr>
        <p:spPr/>
        <p:txBody>
          <a:bodyPr/>
          <a:lstStyle/>
          <a:p>
            <a:pPr eaLnBrk="1" hangingPunct="1"/>
            <a:r>
              <a:rPr lang="zh-CN" altLang="en-US" sz="3400" b="1" dirty="0" smtClean="0"/>
              <a:t>对黑盒测试的评估</a:t>
            </a:r>
            <a:endParaRPr lang="en-US" altLang="zh-CN" sz="3400" b="1" dirty="0" smtClean="0"/>
          </a:p>
          <a:p>
            <a:pPr lvl="1" eaLnBrk="1" hangingPunct="1"/>
            <a:r>
              <a:rPr lang="zh-CN" altLang="en-US" b="1" dirty="0" smtClean="0">
                <a:solidFill>
                  <a:srgbClr val="0000FF"/>
                </a:solidFill>
              </a:rPr>
              <a:t>基本原理</a:t>
            </a:r>
            <a:endParaRPr lang="en-US" altLang="zh-CN" b="1" dirty="0" smtClean="0">
              <a:solidFill>
                <a:srgbClr val="0000FF"/>
              </a:solidFill>
            </a:endParaRPr>
          </a:p>
          <a:p>
            <a:pPr lvl="1" eaLnBrk="1" hangingPunct="1"/>
            <a:r>
              <a:rPr lang="zh-CN" altLang="en-US" b="1" dirty="0" smtClean="0"/>
              <a:t>代码说明</a:t>
            </a:r>
            <a:endParaRPr lang="en-US" altLang="zh-CN" b="1" dirty="0" smtClean="0"/>
          </a:p>
          <a:p>
            <a:pPr lvl="1" eaLnBrk="1" hangingPunct="1"/>
            <a:r>
              <a:rPr lang="zh-CN" altLang="en-US" b="1" dirty="0" smtClean="0"/>
              <a:t>开始测试</a:t>
            </a:r>
            <a:endParaRPr lang="en-US" altLang="zh-CN" b="1" dirty="0" smtClean="0"/>
          </a:p>
          <a:p>
            <a:pPr lvl="1" eaLnBrk="1" hangingPunct="1"/>
            <a:r>
              <a:rPr lang="zh-CN" altLang="en-US" b="1" dirty="0" smtClean="0"/>
              <a:t>测试分析</a:t>
            </a:r>
            <a:endParaRPr lang="en-US" altLang="zh-CN" b="1" dirty="0" smtClean="0"/>
          </a:p>
        </p:txBody>
      </p:sp>
    </p:spTree>
    <p:extLst>
      <p:ext uri="{BB962C8B-B14F-4D97-AF65-F5344CB8AC3E}">
        <p14:creationId xmlns:p14="http://schemas.microsoft.com/office/powerpoint/2010/main" val="3989454911"/>
      </p:ext>
    </p:extLst>
  </p:cSld>
  <p:clrMapOvr>
    <a:masterClrMapping/>
  </p:clrMapOvr>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037637D6-A4DF-47C9-8165-22785F4B4E3D}" type="slidenum">
              <a:rPr lang="en-US" altLang="zh-CN" smtClean="0"/>
              <a:pPr eaLnBrk="1" hangingPunct="1"/>
              <a:t>122</a:t>
            </a:fld>
            <a:endParaRPr lang="en-US" altLang="zh-CN" smtClean="0"/>
          </a:p>
        </p:txBody>
      </p:sp>
      <p:sp>
        <p:nvSpPr>
          <p:cNvPr id="147459"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5.7 </a:t>
            </a:r>
            <a:r>
              <a:rPr lang="zh-CN" altLang="en-US" b="1" smtClean="0">
                <a:latin typeface="黑体" pitchFamily="2" charset="-122"/>
                <a:ea typeface="黑体" pitchFamily="2" charset="-122"/>
              </a:rPr>
              <a:t>白盒测试总结</a:t>
            </a:r>
          </a:p>
        </p:txBody>
      </p:sp>
      <p:sp>
        <p:nvSpPr>
          <p:cNvPr id="47108" name="Rectangle 3"/>
          <p:cNvSpPr>
            <a:spLocks noGrp="1" noChangeArrowheads="1"/>
          </p:cNvSpPr>
          <p:nvPr>
            <p:ph type="body" idx="1"/>
          </p:nvPr>
        </p:nvSpPr>
        <p:spPr/>
        <p:txBody>
          <a:bodyPr/>
          <a:lstStyle/>
          <a:p>
            <a:pPr>
              <a:defRPr/>
            </a:pPr>
            <a:r>
              <a:rPr lang="zh-CN" sz="2600" b="1" dirty="0" smtClean="0"/>
              <a:t>假设某黑盒测试方法</a:t>
            </a:r>
            <a:r>
              <a:rPr lang="en-US" sz="2600" b="1" i="1" dirty="0" smtClean="0"/>
              <a:t>M</a:t>
            </a:r>
            <a:r>
              <a:rPr lang="zh-CN" sz="2600" b="1" dirty="0" smtClean="0"/>
              <a:t>生成</a:t>
            </a:r>
            <a:r>
              <a:rPr lang="en-US" sz="2600" b="1" i="1" dirty="0" smtClean="0"/>
              <a:t>m</a:t>
            </a:r>
            <a:r>
              <a:rPr lang="zh-CN" sz="2600" b="1" dirty="0" smtClean="0"/>
              <a:t>个测试用例，可选择某种白盒测试覆盖指标</a:t>
            </a:r>
            <a:r>
              <a:rPr lang="en-US" sz="2600" b="1" i="1" dirty="0" smtClean="0"/>
              <a:t>S</a:t>
            </a:r>
            <a:r>
              <a:rPr lang="zh-CN" sz="2600" b="1" dirty="0" smtClean="0"/>
              <a:t>对这些测试用例进行覆盖评估，其中，该覆盖指标对应</a:t>
            </a:r>
            <a:r>
              <a:rPr lang="en-US" sz="2600" b="1" i="1" dirty="0" smtClean="0"/>
              <a:t>s</a:t>
            </a:r>
            <a:r>
              <a:rPr lang="zh-CN" sz="2600" b="1" dirty="0" smtClean="0"/>
              <a:t>个相关元素。通过</a:t>
            </a:r>
            <a:r>
              <a:rPr lang="en-US" sz="2600" b="1" i="1" dirty="0" smtClean="0"/>
              <a:t>m</a:t>
            </a:r>
            <a:r>
              <a:rPr lang="zh-CN" sz="2600" b="1" dirty="0" smtClean="0"/>
              <a:t>个测试用例的执行可覆盖</a:t>
            </a:r>
            <a:r>
              <a:rPr lang="en-US" sz="2600" b="1" i="1" dirty="0" smtClean="0"/>
              <a:t>n</a:t>
            </a:r>
            <a:r>
              <a:rPr lang="zh-CN" sz="2600" b="1" dirty="0" smtClean="0"/>
              <a:t>个白盒测试元素，可得出结论</a:t>
            </a:r>
            <a:endParaRPr lang="zh-CN" sz="3100" b="1" dirty="0" smtClean="0"/>
          </a:p>
          <a:p>
            <a:pPr lvl="1">
              <a:defRPr/>
            </a:pPr>
            <a:r>
              <a:rPr lang="zh-CN" sz="2700" b="1" dirty="0" smtClean="0">
                <a:cs typeface="+mn-cs"/>
              </a:rPr>
              <a:t>若</a:t>
            </a:r>
            <a:r>
              <a:rPr lang="en-US" sz="2700" b="1" i="1" dirty="0" smtClean="0">
                <a:cs typeface="+mn-cs"/>
              </a:rPr>
              <a:t>n/s</a:t>
            </a:r>
            <a:r>
              <a:rPr lang="en-US" sz="2700" b="1" dirty="0" smtClean="0">
                <a:cs typeface="+mn-cs"/>
              </a:rPr>
              <a:t>&lt;1</a:t>
            </a:r>
            <a:r>
              <a:rPr lang="zh-CN" sz="2700" b="1" dirty="0" smtClean="0">
                <a:cs typeface="+mn-cs"/>
              </a:rPr>
              <a:t>，则</a:t>
            </a:r>
            <a:r>
              <a:rPr lang="en-US" sz="2700" b="1" i="1" dirty="0" smtClean="0">
                <a:cs typeface="+mn-cs"/>
              </a:rPr>
              <a:t>m</a:t>
            </a:r>
            <a:r>
              <a:rPr lang="zh-CN" sz="2700" b="1" dirty="0" smtClean="0">
                <a:cs typeface="+mn-cs"/>
              </a:rPr>
              <a:t>个测试用例无法覆盖所有的白盒指标元素，表明测试方法</a:t>
            </a:r>
            <a:r>
              <a:rPr lang="en-US" sz="2700" b="1" i="1" dirty="0" smtClean="0">
                <a:cs typeface="+mn-cs"/>
              </a:rPr>
              <a:t>M</a:t>
            </a:r>
            <a:r>
              <a:rPr lang="zh-CN" sz="2700" b="1" dirty="0" smtClean="0">
                <a:cs typeface="+mn-cs"/>
              </a:rPr>
              <a:t>存在漏洞；</a:t>
            </a:r>
          </a:p>
          <a:p>
            <a:pPr lvl="1">
              <a:defRPr/>
            </a:pPr>
            <a:r>
              <a:rPr lang="zh-CN" sz="2700" b="1" dirty="0" smtClean="0">
                <a:cs typeface="+mn-cs"/>
              </a:rPr>
              <a:t>若</a:t>
            </a:r>
            <a:r>
              <a:rPr lang="en-US" sz="2700" b="1" i="1" dirty="0" smtClean="0">
                <a:cs typeface="+mn-cs"/>
              </a:rPr>
              <a:t>m/s</a:t>
            </a:r>
            <a:r>
              <a:rPr lang="en-US" sz="2700" b="1" dirty="0" smtClean="0">
                <a:cs typeface="+mn-cs"/>
              </a:rPr>
              <a:t>&gt;1</a:t>
            </a:r>
            <a:r>
              <a:rPr lang="zh-CN" sz="2700" b="1" dirty="0" smtClean="0">
                <a:cs typeface="+mn-cs"/>
              </a:rPr>
              <a:t>，则平均需要多于</a:t>
            </a:r>
            <a:r>
              <a:rPr lang="en-US" sz="2700" b="1" dirty="0" smtClean="0">
                <a:cs typeface="+mn-cs"/>
              </a:rPr>
              <a:t>1</a:t>
            </a:r>
            <a:r>
              <a:rPr lang="zh-CN" sz="2700" b="1" dirty="0" smtClean="0">
                <a:cs typeface="+mn-cs"/>
              </a:rPr>
              <a:t>个测试用例才能覆盖</a:t>
            </a:r>
            <a:r>
              <a:rPr lang="en-US" sz="2700" b="1" dirty="0" smtClean="0">
                <a:cs typeface="+mn-cs"/>
              </a:rPr>
              <a:t>1</a:t>
            </a:r>
            <a:r>
              <a:rPr lang="zh-CN" sz="2700" b="1" dirty="0" smtClean="0">
                <a:cs typeface="+mn-cs"/>
              </a:rPr>
              <a:t>个白盒指标元素，表明测试方法</a:t>
            </a:r>
            <a:r>
              <a:rPr lang="en-US" sz="2700" b="1" i="1" dirty="0" smtClean="0">
                <a:cs typeface="+mn-cs"/>
              </a:rPr>
              <a:t>M</a:t>
            </a:r>
            <a:r>
              <a:rPr lang="zh-CN" sz="2700" b="1" dirty="0" smtClean="0">
                <a:cs typeface="+mn-cs"/>
              </a:rPr>
              <a:t>存在冗余。</a:t>
            </a:r>
            <a:endParaRPr lang="en-US" altLang="zh-CN" sz="2700" b="1" dirty="0" smtClean="0"/>
          </a:p>
        </p:txBody>
      </p:sp>
    </p:spTree>
    <p:extLst>
      <p:ext uri="{BB962C8B-B14F-4D97-AF65-F5344CB8AC3E}">
        <p14:creationId xmlns:p14="http://schemas.microsoft.com/office/powerpoint/2010/main" val="4149549812"/>
      </p:ext>
    </p:extLst>
  </p:cSld>
  <p:clrMapOvr>
    <a:masterClrMapping/>
  </p:clrMapOvr>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B37296EF-C932-41EC-BA9F-2113CA8C75BE}" type="slidenum">
              <a:rPr lang="en-US" altLang="zh-CN" smtClean="0"/>
              <a:pPr eaLnBrk="1" hangingPunct="1"/>
              <a:t>123</a:t>
            </a:fld>
            <a:endParaRPr lang="en-US" altLang="zh-CN" smtClean="0"/>
          </a:p>
        </p:txBody>
      </p:sp>
      <p:sp>
        <p:nvSpPr>
          <p:cNvPr id="148483"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5.7 </a:t>
            </a:r>
            <a:r>
              <a:rPr lang="zh-CN" altLang="en-US" b="1" smtClean="0">
                <a:latin typeface="黑体" pitchFamily="2" charset="-122"/>
                <a:ea typeface="黑体" pitchFamily="2" charset="-122"/>
              </a:rPr>
              <a:t>白盒测试总结</a:t>
            </a:r>
          </a:p>
        </p:txBody>
      </p:sp>
      <p:sp>
        <p:nvSpPr>
          <p:cNvPr id="148484" name="Rectangle 3"/>
          <p:cNvSpPr>
            <a:spLocks noGrp="1" noChangeArrowheads="1"/>
          </p:cNvSpPr>
          <p:nvPr>
            <p:ph type="body" idx="1"/>
          </p:nvPr>
        </p:nvSpPr>
        <p:spPr/>
        <p:txBody>
          <a:bodyPr/>
          <a:lstStyle/>
          <a:p>
            <a:pPr eaLnBrk="1" hangingPunct="1"/>
            <a:r>
              <a:rPr lang="zh-CN" altLang="en-US" sz="3400" b="1" smtClean="0"/>
              <a:t>对黑盒测试的评估</a:t>
            </a:r>
            <a:endParaRPr lang="en-US" altLang="zh-CN" sz="3400" b="1" smtClean="0"/>
          </a:p>
          <a:p>
            <a:pPr lvl="1" eaLnBrk="1" hangingPunct="1"/>
            <a:r>
              <a:rPr lang="zh-CN" altLang="en-US" b="1" smtClean="0"/>
              <a:t>基本原理</a:t>
            </a:r>
            <a:endParaRPr lang="en-US" altLang="zh-CN" b="1" smtClean="0"/>
          </a:p>
          <a:p>
            <a:pPr lvl="1" eaLnBrk="1" hangingPunct="1"/>
            <a:r>
              <a:rPr lang="zh-CN" altLang="en-US" b="1" smtClean="0">
                <a:solidFill>
                  <a:srgbClr val="0000FF"/>
                </a:solidFill>
              </a:rPr>
              <a:t>代码说明</a:t>
            </a:r>
            <a:endParaRPr lang="en-US" altLang="zh-CN" b="1" smtClean="0">
              <a:solidFill>
                <a:srgbClr val="0000FF"/>
              </a:solidFill>
            </a:endParaRPr>
          </a:p>
          <a:p>
            <a:pPr lvl="1" eaLnBrk="1" hangingPunct="1"/>
            <a:r>
              <a:rPr lang="zh-CN" altLang="en-US" b="1" smtClean="0"/>
              <a:t>开始测试</a:t>
            </a:r>
            <a:endParaRPr lang="en-US" altLang="zh-CN" b="1" smtClean="0"/>
          </a:p>
          <a:p>
            <a:pPr lvl="1" eaLnBrk="1" hangingPunct="1"/>
            <a:r>
              <a:rPr lang="zh-CN" altLang="en-US" b="1" smtClean="0"/>
              <a:t>测试分析</a:t>
            </a:r>
            <a:endParaRPr lang="en-US" altLang="zh-CN" b="1" smtClean="0"/>
          </a:p>
        </p:txBody>
      </p:sp>
      <p:pic>
        <p:nvPicPr>
          <p:cNvPr id="1484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75" y="3357563"/>
            <a:ext cx="761365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26333048"/>
      </p:ext>
    </p:extLst>
  </p:cSld>
  <p:clrMapOvr>
    <a:masterClrMapping/>
  </p:clrMapOvr>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9A70060F-CD12-46FE-B7D8-07223DFFA457}" type="slidenum">
              <a:rPr lang="en-US" altLang="zh-CN" smtClean="0"/>
              <a:pPr eaLnBrk="1" hangingPunct="1"/>
              <a:t>124</a:t>
            </a:fld>
            <a:endParaRPr lang="en-US" altLang="zh-CN" smtClean="0"/>
          </a:p>
        </p:txBody>
      </p:sp>
      <p:sp>
        <p:nvSpPr>
          <p:cNvPr id="149507"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5.7 </a:t>
            </a:r>
            <a:r>
              <a:rPr lang="zh-CN" altLang="en-US" b="1" smtClean="0">
                <a:latin typeface="黑体" pitchFamily="2" charset="-122"/>
                <a:ea typeface="黑体" pitchFamily="2" charset="-122"/>
              </a:rPr>
              <a:t>白盒测试总结</a:t>
            </a:r>
          </a:p>
        </p:txBody>
      </p:sp>
      <p:sp>
        <p:nvSpPr>
          <p:cNvPr id="149508" name="Rectangle 3"/>
          <p:cNvSpPr>
            <a:spLocks noGrp="1" noChangeArrowheads="1"/>
          </p:cNvSpPr>
          <p:nvPr>
            <p:ph type="body" idx="1"/>
          </p:nvPr>
        </p:nvSpPr>
        <p:spPr/>
        <p:txBody>
          <a:bodyPr/>
          <a:lstStyle/>
          <a:p>
            <a:pPr eaLnBrk="1" hangingPunct="1"/>
            <a:r>
              <a:rPr lang="zh-CN" altLang="en-US" sz="3400" b="1" smtClean="0"/>
              <a:t>开始测试对黑盒测试的评估</a:t>
            </a:r>
            <a:endParaRPr lang="en-US" altLang="zh-CN" sz="3400" b="1" smtClean="0"/>
          </a:p>
          <a:p>
            <a:pPr lvl="1" eaLnBrk="1" hangingPunct="1"/>
            <a:r>
              <a:rPr lang="zh-CN" altLang="en-US" b="1" smtClean="0"/>
              <a:t>基本原理</a:t>
            </a:r>
            <a:endParaRPr lang="en-US" altLang="zh-CN" b="1" smtClean="0"/>
          </a:p>
          <a:p>
            <a:pPr lvl="1" eaLnBrk="1" hangingPunct="1"/>
            <a:r>
              <a:rPr lang="zh-CN" altLang="en-US" b="1" smtClean="0"/>
              <a:t>代码说明</a:t>
            </a:r>
            <a:endParaRPr lang="en-US" altLang="zh-CN" b="1" smtClean="0"/>
          </a:p>
          <a:p>
            <a:pPr lvl="1" eaLnBrk="1" hangingPunct="1"/>
            <a:r>
              <a:rPr lang="zh-CN" altLang="en-US" b="1" smtClean="0">
                <a:solidFill>
                  <a:srgbClr val="0000FF"/>
                </a:solidFill>
              </a:rPr>
              <a:t>开始测试</a:t>
            </a:r>
            <a:endParaRPr lang="en-US" altLang="zh-CN" b="1" smtClean="0">
              <a:solidFill>
                <a:srgbClr val="0000FF"/>
              </a:solidFill>
            </a:endParaRPr>
          </a:p>
          <a:p>
            <a:pPr lvl="1" eaLnBrk="1" hangingPunct="1"/>
            <a:r>
              <a:rPr lang="zh-CN" altLang="en-US" b="1" smtClean="0"/>
              <a:t>测试分析</a:t>
            </a:r>
            <a:endParaRPr lang="en-US" altLang="zh-CN" b="1" smtClean="0"/>
          </a:p>
        </p:txBody>
      </p:sp>
    </p:spTree>
    <p:extLst>
      <p:ext uri="{BB962C8B-B14F-4D97-AF65-F5344CB8AC3E}">
        <p14:creationId xmlns:p14="http://schemas.microsoft.com/office/powerpoint/2010/main" val="158784210"/>
      </p:ext>
    </p:extLst>
  </p:cSld>
  <p:clrMapOvr>
    <a:masterClrMapping/>
  </p:clrMapOvr>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72B08413-AF95-4FA8-89CE-85AA6204FEDA}" type="slidenum">
              <a:rPr lang="en-US" altLang="zh-CN" smtClean="0"/>
              <a:pPr eaLnBrk="1" hangingPunct="1"/>
              <a:t>125</a:t>
            </a:fld>
            <a:endParaRPr lang="en-US" altLang="zh-CN" smtClean="0"/>
          </a:p>
        </p:txBody>
      </p:sp>
      <p:sp>
        <p:nvSpPr>
          <p:cNvPr id="150531"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5.7 </a:t>
            </a:r>
            <a:r>
              <a:rPr lang="zh-CN" altLang="en-US" b="1" smtClean="0">
                <a:latin typeface="黑体" pitchFamily="2" charset="-122"/>
                <a:ea typeface="黑体" pitchFamily="2" charset="-122"/>
              </a:rPr>
              <a:t>白盒测试总结</a:t>
            </a:r>
          </a:p>
        </p:txBody>
      </p:sp>
      <p:sp>
        <p:nvSpPr>
          <p:cNvPr id="47108" name="Rectangle 3"/>
          <p:cNvSpPr>
            <a:spLocks noGrp="1" noChangeArrowheads="1"/>
          </p:cNvSpPr>
          <p:nvPr>
            <p:ph type="body" idx="1"/>
          </p:nvPr>
        </p:nvSpPr>
        <p:spPr/>
        <p:txBody>
          <a:bodyPr/>
          <a:lstStyle/>
          <a:p>
            <a:pPr eaLnBrk="1" hangingPunct="1">
              <a:defRPr/>
            </a:pPr>
            <a:r>
              <a:rPr lang="zh-CN" altLang="en-US" sz="3400" b="1" dirty="0" smtClean="0"/>
              <a:t>开始测试</a:t>
            </a:r>
            <a:endParaRPr lang="en-US" altLang="zh-CN" sz="3400" b="1" dirty="0" smtClean="0"/>
          </a:p>
          <a:p>
            <a:pPr eaLnBrk="1" hangingPunct="1">
              <a:defRPr/>
            </a:pPr>
            <a:r>
              <a:rPr lang="en-US" altLang="zh-CN" sz="3400" b="1" dirty="0"/>
              <a:t>6</a:t>
            </a:r>
            <a:r>
              <a:rPr lang="zh-CN" altLang="en-US" sz="3400" b="1" dirty="0"/>
              <a:t>个边界值测试用例，分别为</a:t>
            </a:r>
            <a:r>
              <a:rPr lang="en-US" altLang="zh-CN" sz="3400" b="1" dirty="0"/>
              <a:t>1799</a:t>
            </a:r>
            <a:r>
              <a:rPr lang="zh-CN" altLang="en-US" sz="3400" b="1" dirty="0"/>
              <a:t>、</a:t>
            </a:r>
            <a:r>
              <a:rPr lang="en-US" altLang="en-US" sz="3400" b="1" dirty="0"/>
              <a:t>1800</a:t>
            </a:r>
            <a:r>
              <a:rPr lang="zh-CN" altLang="en-US" sz="3400" b="1" dirty="0"/>
              <a:t>、</a:t>
            </a:r>
            <a:r>
              <a:rPr lang="en-US" altLang="en-US" sz="3400" b="1" dirty="0"/>
              <a:t>1801</a:t>
            </a:r>
            <a:r>
              <a:rPr lang="zh-CN" altLang="en-US" sz="3400" b="1" dirty="0"/>
              <a:t>、</a:t>
            </a:r>
            <a:r>
              <a:rPr lang="en-US" altLang="en-US" sz="3400" b="1" dirty="0"/>
              <a:t>2049</a:t>
            </a:r>
            <a:r>
              <a:rPr lang="zh-CN" altLang="en-US" sz="3400" b="1" dirty="0"/>
              <a:t>、</a:t>
            </a:r>
            <a:r>
              <a:rPr lang="en-US" altLang="en-US" sz="3400" b="1" dirty="0"/>
              <a:t>2050</a:t>
            </a:r>
            <a:r>
              <a:rPr lang="zh-CN" altLang="en-US" sz="3400" b="1" dirty="0"/>
              <a:t>、</a:t>
            </a:r>
            <a:r>
              <a:rPr lang="en-US" altLang="zh-CN" sz="3400" b="1" dirty="0"/>
              <a:t>2051</a:t>
            </a:r>
            <a:endParaRPr lang="en-US" altLang="en-US" sz="3400" b="1" dirty="0"/>
          </a:p>
          <a:p>
            <a:pPr eaLnBrk="1" hangingPunct="1">
              <a:defRPr/>
            </a:pPr>
            <a:r>
              <a:rPr lang="zh-CN" altLang="en-US" sz="3400" b="1" dirty="0" smtClean="0"/>
              <a:t>选择判定覆盖进行测试评估</a:t>
            </a:r>
            <a:endParaRPr lang="en-US" altLang="zh-CN" sz="3400" b="1" dirty="0" smtClean="0"/>
          </a:p>
          <a:p>
            <a:pPr lvl="1" eaLnBrk="1" hangingPunct="1">
              <a:defRPr/>
            </a:pPr>
            <a:r>
              <a:rPr lang="en-US" b="1" i="1" dirty="0" smtClean="0">
                <a:cs typeface="+mn-cs"/>
              </a:rPr>
              <a:t>n/s = </a:t>
            </a:r>
            <a:r>
              <a:rPr lang="en-US" b="1" dirty="0" smtClean="0">
                <a:cs typeface="+mn-cs"/>
              </a:rPr>
              <a:t>0.5&lt;1</a:t>
            </a:r>
            <a:r>
              <a:rPr lang="zh-CN" altLang="en-US" b="1" dirty="0" smtClean="0">
                <a:cs typeface="+mn-cs"/>
              </a:rPr>
              <a:t>，说明边界值测试存在漏洞</a:t>
            </a:r>
            <a:endParaRPr lang="en-US" altLang="zh-CN" b="1" dirty="0" smtClean="0">
              <a:cs typeface="+mn-cs"/>
            </a:endParaRPr>
          </a:p>
          <a:p>
            <a:pPr lvl="1" eaLnBrk="1" hangingPunct="1">
              <a:defRPr/>
            </a:pPr>
            <a:r>
              <a:rPr lang="en-US" b="1" i="1" dirty="0" smtClean="0">
                <a:cs typeface="+mn-cs"/>
              </a:rPr>
              <a:t>m/s = </a:t>
            </a:r>
            <a:r>
              <a:rPr lang="en-US" b="1" dirty="0">
                <a:cs typeface="+mn-cs"/>
              </a:rPr>
              <a:t>3</a:t>
            </a:r>
            <a:r>
              <a:rPr lang="en-US" b="1" dirty="0" smtClean="0">
                <a:cs typeface="+mn-cs"/>
              </a:rPr>
              <a:t>&gt;1</a:t>
            </a:r>
            <a:r>
              <a:rPr lang="zh-CN" b="1" dirty="0" smtClean="0">
                <a:cs typeface="+mn-cs"/>
              </a:rPr>
              <a:t>，</a:t>
            </a:r>
            <a:r>
              <a:rPr lang="zh-CN" altLang="en-US" b="1" dirty="0" smtClean="0">
                <a:cs typeface="+mn-cs"/>
              </a:rPr>
              <a:t>说明</a:t>
            </a:r>
            <a:r>
              <a:rPr lang="zh-CN" b="1" dirty="0" smtClean="0">
                <a:cs typeface="+mn-cs"/>
              </a:rPr>
              <a:t>边界值测试存在冗余</a:t>
            </a:r>
            <a:endParaRPr lang="en-US" altLang="zh-CN" b="1" dirty="0" smtClean="0"/>
          </a:p>
        </p:txBody>
      </p:sp>
    </p:spTree>
    <p:extLst>
      <p:ext uri="{BB962C8B-B14F-4D97-AF65-F5344CB8AC3E}">
        <p14:creationId xmlns:p14="http://schemas.microsoft.com/office/powerpoint/2010/main" val="1397889695"/>
      </p:ext>
    </p:extLst>
  </p:cSld>
  <p:clrMapOvr>
    <a:masterClrMapping/>
  </p:clrMapOvr>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0DE19BF2-8AB5-424A-92E9-96AB47611492}" type="slidenum">
              <a:rPr lang="en-US" altLang="zh-CN" smtClean="0"/>
              <a:pPr eaLnBrk="1" hangingPunct="1"/>
              <a:t>126</a:t>
            </a:fld>
            <a:endParaRPr lang="en-US" altLang="zh-CN" smtClean="0"/>
          </a:p>
        </p:txBody>
      </p:sp>
      <p:sp>
        <p:nvSpPr>
          <p:cNvPr id="151555"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5.7 </a:t>
            </a:r>
            <a:r>
              <a:rPr lang="zh-CN" altLang="en-US" b="1" smtClean="0">
                <a:latin typeface="黑体" pitchFamily="2" charset="-122"/>
                <a:ea typeface="黑体" pitchFamily="2" charset="-122"/>
              </a:rPr>
              <a:t>白盒测试总结</a:t>
            </a:r>
          </a:p>
        </p:txBody>
      </p:sp>
      <p:sp>
        <p:nvSpPr>
          <p:cNvPr id="47108" name="Rectangle 3"/>
          <p:cNvSpPr>
            <a:spLocks noGrp="1" noChangeArrowheads="1"/>
          </p:cNvSpPr>
          <p:nvPr>
            <p:ph type="body" idx="1"/>
          </p:nvPr>
        </p:nvSpPr>
        <p:spPr/>
        <p:txBody>
          <a:bodyPr/>
          <a:lstStyle/>
          <a:p>
            <a:pPr eaLnBrk="1" hangingPunct="1">
              <a:defRPr/>
            </a:pPr>
            <a:r>
              <a:rPr lang="zh-CN" altLang="en-US" sz="3400" b="1" dirty="0" smtClean="0"/>
              <a:t>开始测试</a:t>
            </a:r>
            <a:endParaRPr lang="en-US" altLang="zh-CN" sz="3400" b="1" dirty="0" smtClean="0"/>
          </a:p>
          <a:p>
            <a:pPr eaLnBrk="1" hangingPunct="1">
              <a:defRPr/>
            </a:pPr>
            <a:r>
              <a:rPr lang="en-US" altLang="zh-CN" sz="3400" b="1" dirty="0"/>
              <a:t>6</a:t>
            </a:r>
            <a:r>
              <a:rPr lang="zh-CN" altLang="en-US" sz="3400" b="1" dirty="0" smtClean="0"/>
              <a:t>个边界值测试用例，分别为</a:t>
            </a:r>
            <a:r>
              <a:rPr lang="en-US" altLang="zh-CN" sz="3400" b="1" dirty="0" smtClean="0"/>
              <a:t>1799</a:t>
            </a:r>
            <a:r>
              <a:rPr lang="zh-CN" altLang="en-US" sz="3400" b="1" dirty="0" smtClean="0"/>
              <a:t>、</a:t>
            </a:r>
            <a:r>
              <a:rPr lang="en-US" altLang="en-US" sz="3400" b="1" dirty="0" smtClean="0"/>
              <a:t>1800</a:t>
            </a:r>
            <a:r>
              <a:rPr lang="zh-CN" altLang="en-US" sz="3400" b="1" dirty="0" smtClean="0"/>
              <a:t>、</a:t>
            </a:r>
            <a:r>
              <a:rPr lang="en-US" altLang="en-US" sz="3400" b="1" dirty="0" smtClean="0"/>
              <a:t>1801</a:t>
            </a:r>
            <a:r>
              <a:rPr lang="zh-CN" altLang="en-US" sz="3400" b="1" dirty="0" smtClean="0"/>
              <a:t>、</a:t>
            </a:r>
            <a:r>
              <a:rPr lang="en-US" altLang="en-US" sz="3400" b="1" dirty="0" smtClean="0"/>
              <a:t>2049</a:t>
            </a:r>
            <a:r>
              <a:rPr lang="zh-CN" altLang="en-US" sz="3400" b="1" dirty="0" smtClean="0"/>
              <a:t>、</a:t>
            </a:r>
            <a:r>
              <a:rPr lang="en-US" altLang="en-US" sz="3400" b="1" dirty="0" smtClean="0"/>
              <a:t>2050</a:t>
            </a:r>
            <a:r>
              <a:rPr lang="zh-CN" altLang="en-US" sz="3400" b="1" dirty="0" smtClean="0"/>
              <a:t>、</a:t>
            </a:r>
            <a:r>
              <a:rPr lang="en-US" altLang="zh-CN" sz="3400" b="1" dirty="0" smtClean="0"/>
              <a:t>2051</a:t>
            </a:r>
            <a:endParaRPr lang="en-US" altLang="en-US" sz="3400" b="1" dirty="0" smtClean="0"/>
          </a:p>
          <a:p>
            <a:pPr eaLnBrk="1" hangingPunct="1">
              <a:defRPr/>
            </a:pPr>
            <a:r>
              <a:rPr lang="zh-CN" altLang="en-US" sz="3400" b="1" dirty="0" smtClean="0"/>
              <a:t>选择路径覆盖进行测试评估</a:t>
            </a:r>
            <a:endParaRPr lang="en-US" altLang="zh-CN" sz="3400" b="1" dirty="0" smtClean="0"/>
          </a:p>
          <a:p>
            <a:pPr lvl="1" eaLnBrk="1" hangingPunct="1">
              <a:defRPr/>
            </a:pPr>
            <a:r>
              <a:rPr lang="en-US" b="1" i="1" dirty="0" smtClean="0">
                <a:cs typeface="+mn-cs"/>
              </a:rPr>
              <a:t>n/s = </a:t>
            </a:r>
            <a:r>
              <a:rPr lang="en-US" b="1" dirty="0" smtClean="0">
                <a:cs typeface="+mn-cs"/>
              </a:rPr>
              <a:t>0.5&lt;1</a:t>
            </a:r>
            <a:r>
              <a:rPr lang="zh-CN" altLang="en-US" b="1" dirty="0" smtClean="0">
                <a:cs typeface="+mn-cs"/>
              </a:rPr>
              <a:t>，说明边界值测试存在漏洞</a:t>
            </a:r>
            <a:endParaRPr lang="en-US" altLang="zh-CN" b="1" dirty="0" smtClean="0">
              <a:cs typeface="+mn-cs"/>
            </a:endParaRPr>
          </a:p>
          <a:p>
            <a:pPr lvl="1" eaLnBrk="1" hangingPunct="1">
              <a:defRPr/>
            </a:pPr>
            <a:r>
              <a:rPr lang="en-US" b="1" i="1" dirty="0" smtClean="0">
                <a:cs typeface="+mn-cs"/>
              </a:rPr>
              <a:t>m/s = </a:t>
            </a:r>
            <a:r>
              <a:rPr lang="en-US" b="1" dirty="0">
                <a:cs typeface="+mn-cs"/>
              </a:rPr>
              <a:t>3</a:t>
            </a:r>
            <a:r>
              <a:rPr lang="en-US" b="1" dirty="0" smtClean="0">
                <a:cs typeface="+mn-cs"/>
              </a:rPr>
              <a:t>&gt;1</a:t>
            </a:r>
            <a:r>
              <a:rPr lang="zh-CN" b="1" dirty="0" smtClean="0">
                <a:cs typeface="+mn-cs"/>
              </a:rPr>
              <a:t>，</a:t>
            </a:r>
            <a:r>
              <a:rPr lang="zh-CN" altLang="en-US" b="1" dirty="0" smtClean="0">
                <a:cs typeface="+mn-cs"/>
              </a:rPr>
              <a:t>说明</a:t>
            </a:r>
            <a:r>
              <a:rPr lang="zh-CN" b="1" dirty="0" smtClean="0">
                <a:cs typeface="+mn-cs"/>
              </a:rPr>
              <a:t>边界值测试存在冗余</a:t>
            </a:r>
            <a:endParaRPr lang="en-US" altLang="zh-CN" b="1" dirty="0" smtClean="0"/>
          </a:p>
        </p:txBody>
      </p:sp>
    </p:spTree>
    <p:extLst>
      <p:ext uri="{BB962C8B-B14F-4D97-AF65-F5344CB8AC3E}">
        <p14:creationId xmlns:p14="http://schemas.microsoft.com/office/powerpoint/2010/main" val="1992737379"/>
      </p:ext>
    </p:extLst>
  </p:cSld>
  <p:clrMapOvr>
    <a:masterClrMapping/>
  </p:clrMapOvr>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FCEBCB7-9366-4329-ACE1-9CB2F7737561}" type="slidenum">
              <a:rPr lang="en-US" altLang="zh-CN" smtClean="0"/>
              <a:pPr eaLnBrk="1" hangingPunct="1"/>
              <a:t>127</a:t>
            </a:fld>
            <a:endParaRPr lang="en-US" altLang="zh-CN" smtClean="0"/>
          </a:p>
        </p:txBody>
      </p:sp>
      <p:sp>
        <p:nvSpPr>
          <p:cNvPr id="152579"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5.7 </a:t>
            </a:r>
            <a:r>
              <a:rPr lang="zh-CN" altLang="en-US" b="1" smtClean="0">
                <a:latin typeface="黑体" pitchFamily="2" charset="-122"/>
                <a:ea typeface="黑体" pitchFamily="2" charset="-122"/>
              </a:rPr>
              <a:t>白盒测试总结</a:t>
            </a:r>
          </a:p>
        </p:txBody>
      </p:sp>
      <p:sp>
        <p:nvSpPr>
          <p:cNvPr id="152580" name="Rectangle 3"/>
          <p:cNvSpPr>
            <a:spLocks noGrp="1" noChangeArrowheads="1"/>
          </p:cNvSpPr>
          <p:nvPr>
            <p:ph type="body" idx="1"/>
          </p:nvPr>
        </p:nvSpPr>
        <p:spPr/>
        <p:txBody>
          <a:bodyPr/>
          <a:lstStyle/>
          <a:p>
            <a:pPr eaLnBrk="1" hangingPunct="1"/>
            <a:r>
              <a:rPr lang="zh-CN" altLang="en-US" sz="3400" b="1" smtClean="0"/>
              <a:t>开始测试对黑盒测试的评估</a:t>
            </a:r>
            <a:endParaRPr lang="en-US" altLang="zh-CN" sz="3400" b="1" smtClean="0"/>
          </a:p>
          <a:p>
            <a:pPr lvl="1" eaLnBrk="1" hangingPunct="1"/>
            <a:r>
              <a:rPr lang="zh-CN" altLang="en-US" b="1" smtClean="0"/>
              <a:t>基本原理</a:t>
            </a:r>
            <a:endParaRPr lang="en-US" altLang="zh-CN" b="1" smtClean="0"/>
          </a:p>
          <a:p>
            <a:pPr lvl="1" eaLnBrk="1" hangingPunct="1"/>
            <a:r>
              <a:rPr lang="zh-CN" altLang="en-US" b="1" smtClean="0"/>
              <a:t>代码说明</a:t>
            </a:r>
            <a:endParaRPr lang="en-US" altLang="zh-CN" b="1" smtClean="0"/>
          </a:p>
          <a:p>
            <a:pPr lvl="1" eaLnBrk="1" hangingPunct="1"/>
            <a:r>
              <a:rPr lang="zh-CN" altLang="en-US" b="1" smtClean="0"/>
              <a:t>开始测试</a:t>
            </a:r>
            <a:endParaRPr lang="en-US" altLang="zh-CN" b="1" smtClean="0"/>
          </a:p>
          <a:p>
            <a:pPr lvl="1" eaLnBrk="1" hangingPunct="1"/>
            <a:r>
              <a:rPr lang="zh-CN" altLang="en-US" b="1" smtClean="0">
                <a:solidFill>
                  <a:srgbClr val="0000FF"/>
                </a:solidFill>
              </a:rPr>
              <a:t>测试分析</a:t>
            </a:r>
            <a:endParaRPr lang="en-US" altLang="zh-CN" b="1" smtClean="0">
              <a:solidFill>
                <a:srgbClr val="0000FF"/>
              </a:solidFill>
            </a:endParaRPr>
          </a:p>
        </p:txBody>
      </p:sp>
    </p:spTree>
    <p:extLst>
      <p:ext uri="{BB962C8B-B14F-4D97-AF65-F5344CB8AC3E}">
        <p14:creationId xmlns:p14="http://schemas.microsoft.com/office/powerpoint/2010/main" val="123729688"/>
      </p:ext>
    </p:extLst>
  </p:cSld>
  <p:clrMapOvr>
    <a:masterClrMapping/>
  </p:clrMapOvr>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09A692E0-AFCB-4592-950A-FE731B36CFCF}" type="slidenum">
              <a:rPr lang="en-US" altLang="zh-CN" smtClean="0"/>
              <a:pPr eaLnBrk="1" hangingPunct="1"/>
              <a:t>128</a:t>
            </a:fld>
            <a:endParaRPr lang="en-US" altLang="zh-CN" smtClean="0"/>
          </a:p>
        </p:txBody>
      </p:sp>
      <p:sp>
        <p:nvSpPr>
          <p:cNvPr id="153603"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5.7 </a:t>
            </a:r>
            <a:r>
              <a:rPr lang="zh-CN" altLang="en-US" b="1" smtClean="0">
                <a:latin typeface="黑体" pitchFamily="2" charset="-122"/>
                <a:ea typeface="黑体" pitchFamily="2" charset="-122"/>
              </a:rPr>
              <a:t>白盒测试总结</a:t>
            </a:r>
          </a:p>
        </p:txBody>
      </p:sp>
      <p:sp>
        <p:nvSpPr>
          <p:cNvPr id="153604" name="Rectangle 3"/>
          <p:cNvSpPr>
            <a:spLocks noGrp="1" noChangeArrowheads="1"/>
          </p:cNvSpPr>
          <p:nvPr>
            <p:ph type="body" idx="1"/>
          </p:nvPr>
        </p:nvSpPr>
        <p:spPr/>
        <p:txBody>
          <a:bodyPr/>
          <a:lstStyle/>
          <a:p>
            <a:pPr eaLnBrk="1" hangingPunct="1"/>
            <a:r>
              <a:rPr lang="zh-CN" altLang="en-US" sz="3400" b="1" smtClean="0"/>
              <a:t>测试分析</a:t>
            </a:r>
            <a:endParaRPr lang="en-US" altLang="zh-CN" sz="3400" b="1" smtClean="0"/>
          </a:p>
          <a:p>
            <a:pPr eaLnBrk="1" hangingPunct="1"/>
            <a:r>
              <a:rPr lang="zh-CN" altLang="en-US" sz="3400" b="1" smtClean="0"/>
              <a:t>利用这种评价指标来评价某种测试方法是存在局限性的，因为它并不考虑测试方法本身对应的测试重点</a:t>
            </a:r>
            <a:endParaRPr lang="en-US" altLang="zh-CN" sz="3400" b="1" smtClean="0"/>
          </a:p>
        </p:txBody>
      </p:sp>
    </p:spTree>
    <p:extLst>
      <p:ext uri="{BB962C8B-B14F-4D97-AF65-F5344CB8AC3E}">
        <p14:creationId xmlns:p14="http://schemas.microsoft.com/office/powerpoint/2010/main" val="2794717208"/>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r>
              <a:rPr lang="zh-CN" altLang="en-US" b="1" dirty="0">
                <a:latin typeface="黑体" pitchFamily="49" charset="-122"/>
                <a:ea typeface="黑体" pitchFamily="49" charset="-122"/>
              </a:rPr>
              <a:t>控制流分析技术</a:t>
            </a:r>
          </a:p>
        </p:txBody>
      </p:sp>
      <p:sp>
        <p:nvSpPr>
          <p:cNvPr id="3" name="内容占位符 2"/>
          <p:cNvSpPr>
            <a:spLocks noGrp="1"/>
          </p:cNvSpPr>
          <p:nvPr>
            <p:ph idx="1"/>
          </p:nvPr>
        </p:nvSpPr>
        <p:spPr>
          <a:xfrm>
            <a:off x="566738" y="1752600"/>
            <a:ext cx="8685782" cy="4267200"/>
          </a:xfrm>
        </p:spPr>
        <p:txBody>
          <a:bodyPr/>
          <a:lstStyle/>
          <a:p>
            <a:pPr algn="just" eaLnBrk="1" hangingPunct="1"/>
            <a:r>
              <a:rPr lang="zh-CN" altLang="en-US" sz="2800" b="1" dirty="0" smtClean="0"/>
              <a:t>关注</a:t>
            </a:r>
            <a:r>
              <a:rPr lang="zh-CN" altLang="en-US" sz="2800" b="1" dirty="0"/>
              <a:t>判定节点固有的复杂性</a:t>
            </a:r>
          </a:p>
          <a:p>
            <a:pPr lvl="1" algn="just" eaLnBrk="1" hangingPunct="1"/>
            <a:r>
              <a:rPr lang="zh-CN" altLang="en-US" b="1" dirty="0">
                <a:solidFill>
                  <a:srgbClr val="FF0000"/>
                </a:solidFill>
              </a:rPr>
              <a:t>焦点：判定表达式</a:t>
            </a:r>
          </a:p>
          <a:p>
            <a:pPr lvl="1" algn="just" eaLnBrk="1" hangingPunct="1"/>
            <a:r>
              <a:rPr lang="zh-CN" altLang="en-US" b="1" dirty="0"/>
              <a:t>方法：逻辑覆盖测试</a:t>
            </a:r>
          </a:p>
          <a:p>
            <a:pPr algn="just" eaLnBrk="1" hangingPunct="1"/>
            <a:r>
              <a:rPr lang="zh-CN" altLang="en-US" sz="2800" b="1" dirty="0" smtClean="0"/>
              <a:t>关注</a:t>
            </a:r>
            <a:r>
              <a:rPr lang="zh-CN" altLang="en-US" sz="2800" b="1" dirty="0"/>
              <a:t>判定结构与循环结构对执行路径产生的影响</a:t>
            </a:r>
          </a:p>
          <a:p>
            <a:pPr lvl="1" algn="just" eaLnBrk="1" hangingPunct="1"/>
            <a:r>
              <a:rPr lang="zh-CN" altLang="en-US" b="1" dirty="0"/>
              <a:t>焦点：路径</a:t>
            </a:r>
          </a:p>
          <a:p>
            <a:pPr lvl="1" algn="just" eaLnBrk="1" hangingPunct="1"/>
            <a:r>
              <a:rPr lang="zh-CN" altLang="en-US" b="1" dirty="0"/>
              <a:t>方法：独立路径测试</a:t>
            </a:r>
          </a:p>
          <a:p>
            <a:pPr algn="just" eaLnBrk="1" hangingPunct="1"/>
            <a:r>
              <a:rPr lang="zh-CN" altLang="en-US" sz="2800" b="1" dirty="0" smtClean="0"/>
              <a:t>关注</a:t>
            </a:r>
            <a:r>
              <a:rPr lang="zh-CN" altLang="en-US" sz="2800" b="1" dirty="0"/>
              <a:t>循环结构本身的复杂性</a:t>
            </a:r>
          </a:p>
          <a:p>
            <a:pPr lvl="1" algn="just" eaLnBrk="1" hangingPunct="1"/>
            <a:r>
              <a:rPr lang="zh-CN" altLang="en-US" b="1" dirty="0"/>
              <a:t>焦点：循环体</a:t>
            </a:r>
          </a:p>
          <a:p>
            <a:pPr lvl="1" algn="just" eaLnBrk="1" hangingPunct="1"/>
            <a:r>
              <a:rPr lang="zh-CN" altLang="en-US" b="1" dirty="0"/>
              <a:t>方法：基于数据的静态分析 </a:t>
            </a:r>
          </a:p>
          <a:p>
            <a:endParaRPr lang="zh-CN" altLang="en-US" dirty="0"/>
          </a:p>
          <a:p>
            <a:pPr marL="0" indent="0">
              <a:buNone/>
            </a:pPr>
            <a:endParaRPr lang="zh-CN" altLang="en-US" dirty="0"/>
          </a:p>
        </p:txBody>
      </p:sp>
      <p:sp>
        <p:nvSpPr>
          <p:cNvPr id="4" name="灯片编号占位符 3"/>
          <p:cNvSpPr>
            <a:spLocks noGrp="1"/>
          </p:cNvSpPr>
          <p:nvPr>
            <p:ph type="sldNum" sz="quarter" idx="12"/>
          </p:nvPr>
        </p:nvSpPr>
        <p:spPr/>
        <p:txBody>
          <a:bodyPr/>
          <a:lstStyle/>
          <a:p>
            <a:pPr>
              <a:defRPr/>
            </a:pPr>
            <a:fld id="{A2129394-4104-4E4B-B479-2CD63F410336}" type="slidenum">
              <a:rPr lang="en-US" altLang="zh-CN" smtClean="0"/>
              <a:pPr>
                <a:defRPr/>
              </a:pPr>
              <a:t>13</a:t>
            </a:fld>
            <a:endParaRPr lang="en-US" altLang="zh-CN"/>
          </a:p>
        </p:txBody>
      </p:sp>
    </p:spTree>
    <p:extLst>
      <p:ext uri="{BB962C8B-B14F-4D97-AF65-F5344CB8AC3E}">
        <p14:creationId xmlns:p14="http://schemas.microsoft.com/office/powerpoint/2010/main" val="2941854595"/>
      </p:ext>
    </p:extLst>
  </p:cSld>
  <p:clrMapOvr>
    <a:masterClrMapping/>
  </p:clrMapOvr>
  <p:transition>
    <p:blinds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gn="just" eaLnBrk="1" hangingPunct="1"/>
            <a:r>
              <a:rPr lang="zh-CN" altLang="en-US" sz="3400" b="1" dirty="0"/>
              <a:t>逻辑覆盖：对判定的测试</a:t>
            </a:r>
          </a:p>
          <a:p>
            <a:pPr lvl="1" algn="just" eaLnBrk="1" hangingPunct="1"/>
            <a:r>
              <a:rPr lang="zh-CN" altLang="en-US" b="1" dirty="0"/>
              <a:t>关注点：判定表达式本身的复杂度</a:t>
            </a:r>
          </a:p>
          <a:p>
            <a:pPr lvl="1" algn="just" eaLnBrk="1" hangingPunct="1"/>
            <a:r>
              <a:rPr lang="zh-CN" altLang="en-US" b="1" dirty="0"/>
              <a:t>原理：通过对程序逻辑结构的遍历，来实现测试对程序的覆盖</a:t>
            </a:r>
          </a:p>
          <a:p>
            <a:pPr lvl="1" algn="just" eaLnBrk="1" hangingPunct="1"/>
            <a:r>
              <a:rPr lang="zh-CN" altLang="en-US" b="1" dirty="0"/>
              <a:t>原则：对程序代码中所有的逻辑值，都需要测试真值（</a:t>
            </a:r>
            <a:r>
              <a:rPr lang="en-US" altLang="zh-CN" b="1" dirty="0"/>
              <a:t>True</a:t>
            </a:r>
            <a:r>
              <a:rPr lang="zh-CN" altLang="en-US" b="1" dirty="0"/>
              <a:t>）和假值（</a:t>
            </a:r>
            <a:r>
              <a:rPr lang="en-US" altLang="zh-CN" b="1" dirty="0"/>
              <a:t>False</a:t>
            </a:r>
            <a:r>
              <a:rPr lang="zh-CN" altLang="en-US" b="1" dirty="0"/>
              <a:t>）的情况 </a:t>
            </a:r>
          </a:p>
          <a:p>
            <a:pPr marL="0" indent="0">
              <a:buNone/>
            </a:pPr>
            <a:endParaRPr lang="zh-CN" altLang="en-US" dirty="0"/>
          </a:p>
        </p:txBody>
      </p:sp>
      <p:sp>
        <p:nvSpPr>
          <p:cNvPr id="4" name="灯片编号占位符 3"/>
          <p:cNvSpPr>
            <a:spLocks noGrp="1"/>
          </p:cNvSpPr>
          <p:nvPr>
            <p:ph type="sldNum" sz="quarter" idx="12"/>
          </p:nvPr>
        </p:nvSpPr>
        <p:spPr/>
        <p:txBody>
          <a:bodyPr/>
          <a:lstStyle/>
          <a:p>
            <a:pPr>
              <a:defRPr/>
            </a:pPr>
            <a:fld id="{A2129394-4104-4E4B-B479-2CD63F410336}" type="slidenum">
              <a:rPr lang="en-US" altLang="zh-CN" smtClean="0"/>
              <a:pPr>
                <a:defRPr/>
              </a:pPr>
              <a:t>14</a:t>
            </a:fld>
            <a:endParaRPr lang="en-US" altLang="zh-CN"/>
          </a:p>
        </p:txBody>
      </p:sp>
      <p:sp>
        <p:nvSpPr>
          <p:cNvPr id="6" name="Rectangle 2"/>
          <p:cNvSpPr>
            <a:spLocks noGrp="1" noChangeArrowheads="1"/>
          </p:cNvSpPr>
          <p:nvPr>
            <p:ph type="title"/>
          </p:nvPr>
        </p:nvSpPr>
        <p:spPr>
          <a:xfrm>
            <a:off x="574675" y="304800"/>
            <a:ext cx="8001000" cy="1216025"/>
          </a:xfrm>
        </p:spPr>
        <p:txBody>
          <a:bodyPr/>
          <a:lstStyle/>
          <a:p>
            <a:pPr eaLnBrk="1" hangingPunct="1"/>
            <a:r>
              <a:rPr lang="en-US" altLang="zh-CN" b="1" dirty="0" smtClean="0">
                <a:latin typeface="黑体" pitchFamily="49" charset="-122"/>
                <a:ea typeface="黑体" pitchFamily="49" charset="-122"/>
              </a:rPr>
              <a:t>5.3 </a:t>
            </a:r>
            <a:r>
              <a:rPr lang="zh-CN" altLang="en-US" b="1" dirty="0" smtClean="0">
                <a:latin typeface="黑体" pitchFamily="49" charset="-122"/>
                <a:ea typeface="黑体" pitchFamily="49" charset="-122"/>
              </a:rPr>
              <a:t>对判定的测试</a:t>
            </a:r>
          </a:p>
        </p:txBody>
      </p:sp>
    </p:spTree>
    <p:extLst>
      <p:ext uri="{BB962C8B-B14F-4D97-AF65-F5344CB8AC3E}">
        <p14:creationId xmlns:p14="http://schemas.microsoft.com/office/powerpoint/2010/main" val="189679371"/>
      </p:ext>
    </p:extLst>
  </p:cSld>
  <p:clrMapOvr>
    <a:masterClrMapping/>
  </p:clrMapOvr>
  <p:transition>
    <p:blinds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6BC462E3-4FE8-4D0C-BD8A-87643D1AF27C}" type="slidenum">
              <a:rPr lang="en-US" altLang="zh-CN" smtClean="0"/>
              <a:pPr eaLnBrk="1" hangingPunct="1"/>
              <a:t>15</a:t>
            </a:fld>
            <a:endParaRPr lang="en-US" altLang="zh-CN" smtClean="0"/>
          </a:p>
        </p:txBody>
      </p:sp>
      <p:sp>
        <p:nvSpPr>
          <p:cNvPr id="6147"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6148" name="Rectangle 3"/>
          <p:cNvSpPr>
            <a:spLocks noGrp="1" noChangeArrowheads="1"/>
          </p:cNvSpPr>
          <p:nvPr>
            <p:ph type="body" idx="1"/>
          </p:nvPr>
        </p:nvSpPr>
        <p:spPr/>
        <p:txBody>
          <a:bodyPr/>
          <a:lstStyle/>
          <a:p>
            <a:pPr algn="just" eaLnBrk="1" hangingPunct="1"/>
            <a:r>
              <a:rPr lang="zh-CN" altLang="en-US" sz="3400" b="1" dirty="0" smtClean="0"/>
              <a:t>案例描述</a:t>
            </a:r>
          </a:p>
        </p:txBody>
      </p:sp>
      <p:pic>
        <p:nvPicPr>
          <p:cNvPr id="615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63" y="2590800"/>
            <a:ext cx="514985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1" name="Picture 6" descr="5t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825" y="581025"/>
            <a:ext cx="3857625" cy="567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1283A10C-7278-47DB-8EC3-DD932BEE4B41}" type="slidenum">
              <a:rPr lang="en-US" altLang="zh-CN" smtClean="0"/>
              <a:pPr eaLnBrk="1" hangingPunct="1"/>
              <a:t>16</a:t>
            </a:fld>
            <a:endParaRPr lang="en-US" altLang="zh-CN" smtClean="0"/>
          </a:p>
        </p:txBody>
      </p:sp>
      <p:sp>
        <p:nvSpPr>
          <p:cNvPr id="7171"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7172" name="Rectangle 3"/>
          <p:cNvSpPr>
            <a:spLocks noGrp="1" noChangeArrowheads="1"/>
          </p:cNvSpPr>
          <p:nvPr>
            <p:ph type="body" idx="1"/>
          </p:nvPr>
        </p:nvSpPr>
        <p:spPr/>
        <p:txBody>
          <a:bodyPr/>
          <a:lstStyle/>
          <a:p>
            <a:pPr algn="just" eaLnBrk="1" hangingPunct="1"/>
            <a:r>
              <a:rPr lang="zh-CN" altLang="en-US" sz="3400" b="1" dirty="0" smtClean="0"/>
              <a:t>测试用例设计</a:t>
            </a:r>
            <a:endParaRPr lang="en-US" altLang="zh-CN" sz="3400" b="1" dirty="0" smtClean="0"/>
          </a:p>
          <a:p>
            <a:pPr lvl="1" algn="just" eaLnBrk="1" hangingPunct="1"/>
            <a:r>
              <a:rPr lang="zh-CN" altLang="en-US" b="1" dirty="0" smtClean="0">
                <a:solidFill>
                  <a:srgbClr val="0000FF"/>
                </a:solidFill>
              </a:rPr>
              <a:t>语句覆盖</a:t>
            </a:r>
            <a:endParaRPr lang="en-US" altLang="zh-CN" b="1" dirty="0" smtClean="0">
              <a:solidFill>
                <a:srgbClr val="0000FF"/>
              </a:solidFill>
            </a:endParaRPr>
          </a:p>
          <a:p>
            <a:pPr lvl="1" algn="just" eaLnBrk="1" hangingPunct="1"/>
            <a:r>
              <a:rPr lang="zh-CN" altLang="en-US" b="1" dirty="0" smtClean="0"/>
              <a:t>判定覆盖</a:t>
            </a:r>
            <a:endParaRPr lang="en-US" altLang="zh-CN" b="1" dirty="0" smtClean="0"/>
          </a:p>
          <a:p>
            <a:pPr lvl="1" algn="just" eaLnBrk="1" hangingPunct="1"/>
            <a:r>
              <a:rPr lang="zh-CN" altLang="en-US" b="1" dirty="0" smtClean="0"/>
              <a:t>条件覆盖</a:t>
            </a:r>
            <a:endParaRPr lang="en-US" altLang="zh-CN" b="1" dirty="0" smtClean="0"/>
          </a:p>
          <a:p>
            <a:pPr lvl="1" algn="just" eaLnBrk="1" hangingPunct="1"/>
            <a:r>
              <a:rPr lang="zh-CN" altLang="en-US" b="1" dirty="0" smtClean="0"/>
              <a:t>判定</a:t>
            </a:r>
            <a:r>
              <a:rPr lang="en-US" altLang="zh-CN" b="1" dirty="0" smtClean="0"/>
              <a:t>/</a:t>
            </a:r>
            <a:r>
              <a:rPr lang="zh-CN" altLang="en-US" b="1" dirty="0" smtClean="0"/>
              <a:t>条件覆盖</a:t>
            </a:r>
            <a:endParaRPr lang="en-US" altLang="zh-CN" b="1" dirty="0" smtClean="0"/>
          </a:p>
          <a:p>
            <a:pPr lvl="1" algn="just" eaLnBrk="1" hangingPunct="1"/>
            <a:r>
              <a:rPr lang="zh-CN" altLang="en-US" b="1" dirty="0" smtClean="0"/>
              <a:t>条件组合覆盖</a:t>
            </a:r>
            <a:endParaRPr lang="en-US" altLang="zh-CN" b="1" dirty="0" smtClean="0"/>
          </a:p>
          <a:p>
            <a:pPr lvl="1" algn="just" eaLnBrk="1" hangingPunct="1"/>
            <a:r>
              <a:rPr lang="zh-CN" altLang="en-US" b="1" dirty="0" smtClean="0"/>
              <a:t>修正的判定</a:t>
            </a:r>
            <a:r>
              <a:rPr lang="en-US" altLang="zh-CN" b="1" dirty="0" smtClean="0"/>
              <a:t>/</a:t>
            </a:r>
            <a:r>
              <a:rPr lang="zh-CN" altLang="en-US" b="1" dirty="0" smtClean="0"/>
              <a:t>条件覆盖</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81703D11-24E2-4536-8EFF-7CEAA2957AAE}" type="slidenum">
              <a:rPr lang="en-US" altLang="zh-CN" smtClean="0"/>
              <a:pPr eaLnBrk="1" hangingPunct="1"/>
              <a:t>17</a:t>
            </a:fld>
            <a:endParaRPr lang="en-US" altLang="zh-CN" smtClean="0"/>
          </a:p>
        </p:txBody>
      </p:sp>
      <p:sp>
        <p:nvSpPr>
          <p:cNvPr id="8195"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8196" name="Rectangle 3"/>
          <p:cNvSpPr>
            <a:spLocks noGrp="1" noChangeArrowheads="1"/>
          </p:cNvSpPr>
          <p:nvPr>
            <p:ph type="body" idx="1"/>
          </p:nvPr>
        </p:nvSpPr>
        <p:spPr/>
        <p:txBody>
          <a:bodyPr/>
          <a:lstStyle/>
          <a:p>
            <a:pPr algn="just" eaLnBrk="1" hangingPunct="1"/>
            <a:r>
              <a:rPr lang="zh-CN" altLang="en-US" sz="3400" b="1" dirty="0" smtClean="0"/>
              <a:t>语句覆盖（</a:t>
            </a:r>
            <a:r>
              <a:rPr lang="en-US" altLang="zh-CN" sz="2400" b="1" dirty="0" smtClean="0"/>
              <a:t>Statement Coverage</a:t>
            </a:r>
            <a:r>
              <a:rPr lang="zh-CN" altLang="en-US" sz="3400" b="1" dirty="0" smtClean="0"/>
              <a:t>）</a:t>
            </a:r>
            <a:endParaRPr lang="en-US" altLang="zh-CN" sz="3400" b="1" dirty="0" smtClean="0"/>
          </a:p>
          <a:p>
            <a:pPr lvl="1" algn="just" eaLnBrk="1" hangingPunct="1"/>
            <a:r>
              <a:rPr lang="zh-CN" altLang="en-US" sz="2800" b="1" dirty="0"/>
              <a:t>设计测试用例时应保证程序的每一条可执行语句至少执行一次</a:t>
            </a:r>
            <a:r>
              <a:rPr lang="zh-CN" altLang="en-US" sz="2800" b="1" dirty="0" smtClean="0"/>
              <a:t>。</a:t>
            </a:r>
            <a:endParaRPr lang="en-US" altLang="zh-CN" sz="2800" b="1" dirty="0" smtClean="0"/>
          </a:p>
          <a:p>
            <a:pPr lvl="1" algn="just" eaLnBrk="1" hangingPunct="1"/>
            <a:r>
              <a:rPr lang="zh-CN" altLang="en-US" sz="2800" b="1" dirty="0"/>
              <a:t>点覆盖</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4143C7B9-5A10-4B74-BCD0-0885223FDEE8}" type="slidenum">
              <a:rPr lang="en-US" altLang="zh-CN" smtClean="0"/>
              <a:pPr eaLnBrk="1" hangingPunct="1"/>
              <a:t>18</a:t>
            </a:fld>
            <a:endParaRPr lang="en-US" altLang="zh-CN" smtClean="0"/>
          </a:p>
        </p:txBody>
      </p:sp>
      <p:sp>
        <p:nvSpPr>
          <p:cNvPr id="9219"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9220" name="Rectangle 3"/>
          <p:cNvSpPr>
            <a:spLocks noGrp="1" noChangeArrowheads="1"/>
          </p:cNvSpPr>
          <p:nvPr>
            <p:ph type="body" idx="1"/>
          </p:nvPr>
        </p:nvSpPr>
        <p:spPr/>
        <p:txBody>
          <a:bodyPr/>
          <a:lstStyle/>
          <a:p>
            <a:pPr algn="just" eaLnBrk="1" hangingPunct="1"/>
            <a:r>
              <a:rPr lang="zh-CN" altLang="en-US" sz="3400" b="1" dirty="0" smtClean="0"/>
              <a:t>语句覆盖</a:t>
            </a:r>
            <a:endParaRPr lang="en-US" altLang="zh-CN" sz="3400" b="1" dirty="0" smtClean="0"/>
          </a:p>
          <a:p>
            <a:pPr algn="just" eaLnBrk="1" hangingPunct="1"/>
            <a:endParaRPr lang="en-US" altLang="zh-CN" sz="3400" b="1" dirty="0" smtClean="0"/>
          </a:p>
          <a:p>
            <a:pPr algn="just" eaLnBrk="1" hangingPunct="1"/>
            <a:endParaRPr lang="en-US" altLang="zh-CN" sz="3400" b="1" dirty="0" smtClean="0"/>
          </a:p>
          <a:p>
            <a:pPr algn="just" eaLnBrk="1" hangingPunct="1"/>
            <a:endParaRPr lang="en-US" altLang="zh-CN" sz="3400" b="1" dirty="0" smtClean="0"/>
          </a:p>
          <a:p>
            <a:pPr algn="just" eaLnBrk="1" hangingPunct="1"/>
            <a:r>
              <a:rPr lang="zh-CN" altLang="en-US" sz="3400" b="1" dirty="0" smtClean="0"/>
              <a:t>局限性</a:t>
            </a:r>
            <a:endParaRPr lang="en-US" altLang="zh-CN" sz="3400" b="1" dirty="0" smtClean="0"/>
          </a:p>
          <a:p>
            <a:pPr lvl="1" algn="just" eaLnBrk="1" hangingPunct="1"/>
            <a:r>
              <a:rPr lang="zh-CN" altLang="en-US" b="1" dirty="0" smtClean="0"/>
              <a:t>关注语句而非判定表达式</a:t>
            </a:r>
            <a:endParaRPr lang="en-US" altLang="zh-CN" b="1" dirty="0" smtClean="0"/>
          </a:p>
          <a:p>
            <a:pPr lvl="1" algn="just" eaLnBrk="1" hangingPunct="1"/>
            <a:r>
              <a:rPr lang="zh-CN" altLang="en-US" b="1" dirty="0" smtClean="0"/>
              <a:t>对隐式分支无效</a:t>
            </a:r>
          </a:p>
        </p:txBody>
      </p:sp>
      <p:pic>
        <p:nvPicPr>
          <p:cNvPr id="92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888" y="2500313"/>
            <a:ext cx="8615362" cy="1357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4143C7B9-5A10-4B74-BCD0-0885223FDEE8}" type="slidenum">
              <a:rPr lang="en-US" altLang="zh-CN" smtClean="0"/>
              <a:pPr eaLnBrk="1" hangingPunct="1"/>
              <a:t>19</a:t>
            </a:fld>
            <a:endParaRPr lang="en-US" altLang="zh-CN" smtClean="0"/>
          </a:p>
        </p:txBody>
      </p:sp>
      <p:sp>
        <p:nvSpPr>
          <p:cNvPr id="9219"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9220" name="Rectangle 3"/>
          <p:cNvSpPr>
            <a:spLocks noGrp="1" noChangeArrowheads="1"/>
          </p:cNvSpPr>
          <p:nvPr>
            <p:ph type="body" idx="1"/>
          </p:nvPr>
        </p:nvSpPr>
        <p:spPr>
          <a:xfrm>
            <a:off x="539552" y="1772816"/>
            <a:ext cx="8001000" cy="4267200"/>
          </a:xfrm>
        </p:spPr>
        <p:txBody>
          <a:bodyPr/>
          <a:lstStyle/>
          <a:p>
            <a:pPr algn="just" eaLnBrk="1" hangingPunct="1"/>
            <a:r>
              <a:rPr lang="zh-CN" altLang="en-US" sz="3400" b="1" dirty="0" smtClean="0"/>
              <a:t>请找出下列代码中</a:t>
            </a:r>
            <a:r>
              <a:rPr lang="zh-CN" altLang="en-US" sz="3400" b="1" dirty="0" smtClean="0">
                <a:solidFill>
                  <a:srgbClr val="FF0000"/>
                </a:solidFill>
              </a:rPr>
              <a:t>隐式分支</a:t>
            </a:r>
            <a:r>
              <a:rPr lang="zh-CN" altLang="en-US" sz="3400" b="1" dirty="0" smtClean="0"/>
              <a:t>的缺陷</a:t>
            </a:r>
            <a:endParaRPr lang="en-US" altLang="zh-CN" sz="3400" b="1" dirty="0" smtClean="0"/>
          </a:p>
          <a:p>
            <a:pPr marL="0" indent="0" algn="just" eaLnBrk="1" hangingPunct="1">
              <a:buNone/>
            </a:pPr>
            <a:r>
              <a:rPr lang="en-US" altLang="zh-CN" sz="2000" b="1" dirty="0" err="1" smtClean="0"/>
              <a:t>int</a:t>
            </a:r>
            <a:r>
              <a:rPr lang="en-US" altLang="zh-CN" sz="2000" b="1" dirty="0" smtClean="0"/>
              <a:t> SampleFunc2(</a:t>
            </a:r>
            <a:r>
              <a:rPr lang="en-US" altLang="zh-CN" sz="2000" b="1" dirty="0" err="1" smtClean="0"/>
              <a:t>bool</a:t>
            </a:r>
            <a:r>
              <a:rPr lang="en-US" altLang="zh-CN" sz="2000" b="1" dirty="0" smtClean="0"/>
              <a:t> </a:t>
            </a:r>
            <a:r>
              <a:rPr lang="en-US" altLang="zh-CN" sz="2000" b="1" dirty="0" err="1" smtClean="0"/>
              <a:t>bFlag</a:t>
            </a:r>
            <a:r>
              <a:rPr lang="en-US" altLang="zh-CN" sz="2000" b="1" dirty="0" smtClean="0"/>
              <a:t>)</a:t>
            </a:r>
          </a:p>
          <a:p>
            <a:pPr marL="0" indent="0" algn="just" eaLnBrk="1" hangingPunct="1">
              <a:buNone/>
            </a:pPr>
            <a:r>
              <a:rPr lang="en-US" altLang="zh-CN" sz="2000" b="1" dirty="0" smtClean="0"/>
              <a:t>{</a:t>
            </a:r>
          </a:p>
          <a:p>
            <a:pPr marL="781050" lvl="1" indent="-342900" algn="just" eaLnBrk="1" hangingPunct="1">
              <a:buFont typeface="+mj-lt"/>
              <a:buAutoNum type="arabicPeriod"/>
            </a:pPr>
            <a:r>
              <a:rPr lang="en-US" altLang="zh-CN" sz="1600" b="1" dirty="0" err="1" smtClean="0"/>
              <a:t>int</a:t>
            </a:r>
            <a:r>
              <a:rPr lang="en-US" altLang="zh-CN" sz="1600" b="1" dirty="0" smtClean="0"/>
              <a:t>  *</a:t>
            </a:r>
            <a:r>
              <a:rPr lang="en-US" altLang="zh-CN" sz="1600" b="1" dirty="0" err="1" smtClean="0"/>
              <a:t>pArray</a:t>
            </a:r>
            <a:r>
              <a:rPr lang="en-US" altLang="zh-CN" sz="1600" b="1" dirty="0" smtClean="0"/>
              <a:t> = NULL;</a:t>
            </a:r>
            <a:endParaRPr lang="en-US" altLang="zh-CN" sz="1600" b="1" dirty="0"/>
          </a:p>
          <a:p>
            <a:pPr marL="781050" lvl="1" indent="-342900" algn="just" eaLnBrk="1" hangingPunct="1">
              <a:buFont typeface="+mj-lt"/>
              <a:buAutoNum type="arabicPeriod"/>
            </a:pPr>
            <a:r>
              <a:rPr lang="en-US" altLang="zh-CN" sz="1600" b="1" dirty="0" err="1" smtClean="0"/>
              <a:t>int</a:t>
            </a:r>
            <a:r>
              <a:rPr lang="en-US" altLang="zh-CN" sz="1600" b="1" dirty="0" smtClean="0"/>
              <a:t> sum = 0;</a:t>
            </a:r>
          </a:p>
          <a:p>
            <a:pPr marL="781050" lvl="1" indent="-342900" algn="just" eaLnBrk="1" hangingPunct="1">
              <a:buFont typeface="+mj-lt"/>
              <a:buAutoNum type="arabicPeriod"/>
            </a:pPr>
            <a:r>
              <a:rPr lang="en-US" altLang="zh-CN" sz="1600" b="1" dirty="0" smtClean="0"/>
              <a:t>if(</a:t>
            </a:r>
            <a:r>
              <a:rPr lang="en-US" altLang="zh-CN" sz="1600" b="1" dirty="0" err="1"/>
              <a:t>bFlag</a:t>
            </a:r>
            <a:r>
              <a:rPr lang="en-US" altLang="zh-CN" sz="1600" b="1" dirty="0" smtClean="0"/>
              <a:t>)</a:t>
            </a:r>
          </a:p>
          <a:p>
            <a:pPr marL="781050" lvl="1" indent="-342900" algn="just" eaLnBrk="1" hangingPunct="1">
              <a:buFont typeface="+mj-lt"/>
              <a:buAutoNum type="arabicPeriod"/>
            </a:pPr>
            <a:r>
              <a:rPr lang="en-US" altLang="zh-CN" sz="1600" b="1" dirty="0" smtClean="0"/>
              <a:t>      </a:t>
            </a:r>
            <a:r>
              <a:rPr lang="en-US" altLang="zh-CN" sz="1600" b="1" dirty="0" err="1" smtClean="0"/>
              <a:t>pArray</a:t>
            </a:r>
            <a:r>
              <a:rPr lang="en-US" altLang="zh-CN" sz="1600" b="1" dirty="0" smtClean="0"/>
              <a:t> = new </a:t>
            </a:r>
            <a:r>
              <a:rPr lang="en-US" altLang="zh-CN" sz="1600" b="1" dirty="0" err="1" smtClean="0"/>
              <a:t>int</a:t>
            </a:r>
            <a:r>
              <a:rPr lang="en-US" altLang="zh-CN" sz="1600" b="1" dirty="0" smtClean="0"/>
              <a:t>[5];</a:t>
            </a:r>
          </a:p>
          <a:p>
            <a:pPr marL="781050" lvl="1" indent="-342900" algn="just" eaLnBrk="1" hangingPunct="1">
              <a:buFont typeface="+mj-lt"/>
              <a:buAutoNum type="arabicPeriod"/>
            </a:pPr>
            <a:r>
              <a:rPr lang="en-US" altLang="zh-CN" sz="1600" b="1" dirty="0" smtClean="0"/>
              <a:t>for(</a:t>
            </a:r>
            <a:r>
              <a:rPr lang="en-US" altLang="zh-CN" sz="1600" b="1" dirty="0" err="1" smtClean="0"/>
              <a:t>int</a:t>
            </a:r>
            <a:r>
              <a:rPr lang="en-US" altLang="zh-CN" sz="1600" b="1" dirty="0" smtClean="0"/>
              <a:t> i = 0;i &lt; 5 ;i++){</a:t>
            </a:r>
          </a:p>
          <a:p>
            <a:pPr marL="781050" lvl="1" indent="-342900" algn="just" eaLnBrk="1" hangingPunct="1">
              <a:buFont typeface="+mj-lt"/>
              <a:buAutoNum type="arabicPeriod"/>
            </a:pPr>
            <a:r>
              <a:rPr lang="en-US" altLang="zh-CN" sz="1300" b="1" dirty="0" smtClean="0"/>
              <a:t>       </a:t>
            </a:r>
            <a:r>
              <a:rPr lang="en-US" altLang="zh-CN" sz="1300" b="1" dirty="0" err="1" smtClean="0"/>
              <a:t>pArray</a:t>
            </a:r>
            <a:r>
              <a:rPr lang="en-US" altLang="zh-CN" sz="1300" b="1" dirty="0" smtClean="0"/>
              <a:t> [i] = i</a:t>
            </a:r>
            <a:r>
              <a:rPr lang="zh-CN" altLang="en-US" sz="1300" b="1" dirty="0" smtClean="0"/>
              <a:t>；</a:t>
            </a:r>
            <a:endParaRPr lang="en-US" altLang="zh-CN" sz="1300" b="1" dirty="0"/>
          </a:p>
          <a:p>
            <a:pPr marL="781050" lvl="1" indent="-342900" algn="just" eaLnBrk="1" hangingPunct="1">
              <a:buFont typeface="+mj-lt"/>
              <a:buAutoNum type="arabicPeriod"/>
            </a:pPr>
            <a:r>
              <a:rPr lang="en-US" altLang="zh-CN" sz="1300" b="1" dirty="0" smtClean="0"/>
              <a:t>       sum = </a:t>
            </a:r>
            <a:r>
              <a:rPr lang="en-US" altLang="zh-CN" sz="1300" b="1" dirty="0"/>
              <a:t>sum + </a:t>
            </a:r>
            <a:r>
              <a:rPr lang="en-US" altLang="zh-CN" sz="1300" b="1" dirty="0" err="1"/>
              <a:t>pArray</a:t>
            </a:r>
            <a:r>
              <a:rPr lang="en-US" altLang="zh-CN" sz="1300" b="1" dirty="0"/>
              <a:t> </a:t>
            </a:r>
            <a:r>
              <a:rPr lang="en-US" altLang="zh-CN" sz="1300" b="1" dirty="0" smtClean="0"/>
              <a:t>[i]*i;</a:t>
            </a:r>
          </a:p>
          <a:p>
            <a:pPr marL="781050" lvl="1" indent="-342900" algn="just" eaLnBrk="1" hangingPunct="1">
              <a:buFont typeface="+mj-lt"/>
              <a:buAutoNum type="arabicPeriod"/>
            </a:pPr>
            <a:r>
              <a:rPr lang="en-US" altLang="zh-CN" sz="1600" b="1" dirty="0" smtClean="0"/>
              <a:t>}</a:t>
            </a:r>
          </a:p>
          <a:p>
            <a:pPr marL="781050" lvl="1" indent="-342900" algn="just" eaLnBrk="1" hangingPunct="1">
              <a:buFont typeface="+mj-lt"/>
              <a:buAutoNum type="arabicPeriod"/>
            </a:pPr>
            <a:r>
              <a:rPr lang="en-US" altLang="zh-CN" sz="1600" b="1" dirty="0" smtClean="0"/>
              <a:t>if ( </a:t>
            </a:r>
            <a:r>
              <a:rPr lang="en-US" altLang="zh-CN" sz="1600" b="1" dirty="0" err="1"/>
              <a:t>pArray</a:t>
            </a:r>
            <a:r>
              <a:rPr lang="en-US" altLang="zh-CN" sz="1600" b="1" dirty="0"/>
              <a:t> </a:t>
            </a:r>
            <a:r>
              <a:rPr lang="en-US" altLang="zh-CN" sz="1600" b="1" dirty="0" smtClean="0"/>
              <a:t>){</a:t>
            </a:r>
          </a:p>
          <a:p>
            <a:pPr marL="781050" lvl="1" indent="-342900" algn="just" eaLnBrk="1" hangingPunct="1">
              <a:buFont typeface="+mj-lt"/>
              <a:buAutoNum type="arabicPeriod"/>
            </a:pPr>
            <a:r>
              <a:rPr lang="en-US" altLang="zh-CN" sz="1600" b="1" dirty="0" smtClean="0"/>
              <a:t>    </a:t>
            </a:r>
            <a:r>
              <a:rPr lang="en-US" altLang="zh-CN" sz="1300" b="1" dirty="0" smtClean="0"/>
              <a:t>delete </a:t>
            </a:r>
            <a:r>
              <a:rPr lang="en-US" altLang="zh-CN" sz="1300" b="1" dirty="0" err="1"/>
              <a:t>pArray</a:t>
            </a:r>
            <a:r>
              <a:rPr lang="en-US" altLang="zh-CN" sz="1300" b="1" dirty="0"/>
              <a:t> </a:t>
            </a:r>
            <a:r>
              <a:rPr lang="en-US" altLang="zh-CN" sz="1300" b="1" dirty="0" smtClean="0"/>
              <a:t>;</a:t>
            </a:r>
          </a:p>
          <a:p>
            <a:pPr marL="781050" lvl="1" indent="-342900" algn="just" eaLnBrk="1" hangingPunct="1">
              <a:buFont typeface="+mj-lt"/>
              <a:buAutoNum type="arabicPeriod"/>
            </a:pPr>
            <a:r>
              <a:rPr lang="en-US" altLang="zh-CN" sz="1300" b="1" dirty="0"/>
              <a:t> </a:t>
            </a:r>
            <a:r>
              <a:rPr lang="en-US" altLang="zh-CN" sz="1300" b="1" dirty="0" smtClean="0"/>
              <a:t>    </a:t>
            </a:r>
            <a:r>
              <a:rPr lang="en-US" altLang="zh-CN" sz="1300" b="1" dirty="0" err="1" smtClean="0"/>
              <a:t>pArray</a:t>
            </a:r>
            <a:r>
              <a:rPr lang="en-US" altLang="zh-CN" sz="1300" b="1" dirty="0" smtClean="0"/>
              <a:t>  = NULL;</a:t>
            </a:r>
          </a:p>
          <a:p>
            <a:pPr marL="781050" lvl="1" indent="-342900" algn="just" eaLnBrk="1" hangingPunct="1">
              <a:buFont typeface="+mj-lt"/>
              <a:buAutoNum type="arabicPeriod"/>
            </a:pPr>
            <a:r>
              <a:rPr lang="en-US" altLang="zh-CN" sz="1600" b="1" dirty="0" smtClean="0"/>
              <a:t>}</a:t>
            </a:r>
          </a:p>
          <a:p>
            <a:pPr marL="781050" lvl="1" indent="-342900" algn="just" eaLnBrk="1" hangingPunct="1">
              <a:buFont typeface="+mj-lt"/>
              <a:buAutoNum type="arabicPeriod"/>
            </a:pPr>
            <a:r>
              <a:rPr lang="en-US" altLang="zh-CN" sz="1600" b="1" dirty="0" smtClean="0"/>
              <a:t>return sum;</a:t>
            </a:r>
          </a:p>
          <a:p>
            <a:pPr marL="0" indent="0" algn="just" eaLnBrk="1" hangingPunct="1">
              <a:buNone/>
            </a:pPr>
            <a:r>
              <a:rPr lang="en-US" altLang="zh-CN" sz="2000" b="1" dirty="0" smtClean="0"/>
              <a:t>}</a:t>
            </a:r>
          </a:p>
          <a:p>
            <a:pPr algn="just" eaLnBrk="1" hangingPunct="1"/>
            <a:endParaRPr lang="en-US" altLang="zh-CN" sz="3400" b="1" dirty="0" smtClean="0"/>
          </a:p>
          <a:p>
            <a:pPr marL="0" indent="0" algn="just" eaLnBrk="1" hangingPunct="1">
              <a:buNone/>
            </a:pPr>
            <a:endParaRPr lang="en-US" altLang="zh-CN" sz="3400" b="1" dirty="0" smtClean="0"/>
          </a:p>
        </p:txBody>
      </p:sp>
    </p:spTree>
    <p:extLst>
      <p:ext uri="{BB962C8B-B14F-4D97-AF65-F5344CB8AC3E}">
        <p14:creationId xmlns:p14="http://schemas.microsoft.com/office/powerpoint/2010/main" val="3165661570"/>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zh-CN" altLang="en-US" b="1" smtClean="0">
                <a:latin typeface="黑体" pitchFamily="49" charset="-122"/>
                <a:ea typeface="黑体" pitchFamily="49" charset="-122"/>
              </a:rPr>
              <a:t>第</a:t>
            </a:r>
            <a:r>
              <a:rPr lang="en-US" altLang="zh-CN" b="1" smtClean="0">
                <a:latin typeface="黑体" pitchFamily="49" charset="-122"/>
                <a:ea typeface="黑体" pitchFamily="49" charset="-122"/>
              </a:rPr>
              <a:t>5</a:t>
            </a:r>
            <a:r>
              <a:rPr lang="zh-CN" altLang="en-US" b="1" smtClean="0">
                <a:latin typeface="黑体" pitchFamily="49" charset="-122"/>
                <a:ea typeface="黑体" pitchFamily="49" charset="-122"/>
              </a:rPr>
              <a:t>章  白盒测试技术</a:t>
            </a:r>
          </a:p>
        </p:txBody>
      </p:sp>
      <p:sp>
        <p:nvSpPr>
          <p:cNvPr id="4100" name="Rectangle 3"/>
          <p:cNvSpPr>
            <a:spLocks noGrp="1" noChangeArrowheads="1"/>
          </p:cNvSpPr>
          <p:nvPr>
            <p:ph idx="1"/>
          </p:nvPr>
        </p:nvSpPr>
        <p:spPr/>
        <p:txBody>
          <a:bodyPr>
            <a:normAutofit lnSpcReduction="10000"/>
          </a:bodyPr>
          <a:lstStyle/>
          <a:p>
            <a:pPr eaLnBrk="1" hangingPunct="1"/>
            <a:r>
              <a:rPr lang="zh-CN" altLang="en-US" sz="3400" b="1" dirty="0" smtClean="0"/>
              <a:t>内容提要</a:t>
            </a:r>
          </a:p>
          <a:p>
            <a:pPr lvl="1" eaLnBrk="1" hangingPunct="1"/>
            <a:r>
              <a:rPr lang="zh-CN" altLang="en-US" b="1" dirty="0" smtClean="0"/>
              <a:t>介绍白盒测试基本原理，围绕最重要的</a:t>
            </a:r>
            <a:r>
              <a:rPr lang="en-US" altLang="en-US" b="1" dirty="0" smtClean="0"/>
              <a:t>5</a:t>
            </a:r>
            <a:r>
              <a:rPr lang="zh-CN" altLang="en-US" b="1" dirty="0" smtClean="0"/>
              <a:t>种测试方法展开讨论</a:t>
            </a:r>
            <a:endParaRPr lang="en-US" altLang="zh-CN" b="1" dirty="0" smtClean="0"/>
          </a:p>
          <a:p>
            <a:pPr lvl="1" eaLnBrk="1" hangingPunct="1"/>
            <a:r>
              <a:rPr lang="zh-CN" altLang="en-US" b="1" dirty="0" smtClean="0"/>
              <a:t>静态白盒测试、对变量的测试主要采用静态方法进行测试，一般不需要设计测试用例</a:t>
            </a:r>
            <a:endParaRPr lang="en-US" altLang="zh-CN" b="1" dirty="0" smtClean="0"/>
          </a:p>
          <a:p>
            <a:pPr lvl="1" eaLnBrk="1" hangingPunct="1"/>
            <a:r>
              <a:rPr lang="zh-CN" altLang="en-US" b="1" dirty="0" smtClean="0"/>
              <a:t>对判定的测试、对路径的测试和对循环的测试主要是动态测试的方法，需要设计测试用例</a:t>
            </a:r>
            <a:endParaRPr lang="en-US" altLang="zh-CN" b="1" dirty="0" smtClean="0"/>
          </a:p>
          <a:p>
            <a:pPr lvl="1" eaLnBrk="1" hangingPunct="1"/>
            <a:r>
              <a:rPr lang="zh-CN" altLang="en-US" b="1" dirty="0" smtClean="0"/>
              <a:t>在对判定的测试中，需结合</a:t>
            </a:r>
            <a:r>
              <a:rPr lang="zh-CN" altLang="en-US" b="1" dirty="0" smtClean="0">
                <a:solidFill>
                  <a:srgbClr val="FF0000"/>
                </a:solidFill>
              </a:rPr>
              <a:t>边界值的</a:t>
            </a:r>
            <a:r>
              <a:rPr lang="zh-CN" altLang="en-US" b="1" dirty="0" smtClean="0"/>
              <a:t>思想设计测试用例，而对路径的测试方法的思想</a:t>
            </a:r>
            <a:r>
              <a:rPr lang="zh-CN" altLang="en-US" b="1" dirty="0" smtClean="0">
                <a:solidFill>
                  <a:srgbClr val="FF0000"/>
                </a:solidFill>
              </a:rPr>
              <a:t>可以用于对整个系统功能的业务流程</a:t>
            </a:r>
            <a:r>
              <a:rPr lang="zh-CN" altLang="en-US" b="1" dirty="0" smtClean="0"/>
              <a:t>进行测试</a:t>
            </a:r>
          </a:p>
        </p:txBody>
      </p:sp>
      <p:sp>
        <p:nvSpPr>
          <p:cNvPr id="40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06FB3E2F-5592-4A29-938C-C412D1A258FF}" type="slidenum">
              <a:rPr lang="en-US" altLang="zh-CN" smtClean="0"/>
              <a:pPr eaLnBrk="1" hangingPunct="1"/>
              <a:t>2</a:t>
            </a:fld>
            <a:endParaRPr lang="en-US" altLang="zh-CN" smtClean="0"/>
          </a:p>
        </p:txBody>
      </p:sp>
    </p:spTree>
    <p:extLst>
      <p:ext uri="{BB962C8B-B14F-4D97-AF65-F5344CB8AC3E}">
        <p14:creationId xmlns:p14="http://schemas.microsoft.com/office/powerpoint/2010/main" val="3078665734"/>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865B32D5-27C3-4636-B8A4-7CB4D72CA079}" type="slidenum">
              <a:rPr lang="en-US" altLang="zh-CN" smtClean="0"/>
              <a:pPr eaLnBrk="1" hangingPunct="1"/>
              <a:t>20</a:t>
            </a:fld>
            <a:endParaRPr lang="en-US" altLang="zh-CN" smtClean="0"/>
          </a:p>
        </p:txBody>
      </p:sp>
      <p:sp>
        <p:nvSpPr>
          <p:cNvPr id="10243"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10244" name="Rectangle 3"/>
          <p:cNvSpPr>
            <a:spLocks noGrp="1" noChangeArrowheads="1"/>
          </p:cNvSpPr>
          <p:nvPr>
            <p:ph type="body" idx="1"/>
          </p:nvPr>
        </p:nvSpPr>
        <p:spPr/>
        <p:txBody>
          <a:bodyPr/>
          <a:lstStyle/>
          <a:p>
            <a:pPr algn="just" eaLnBrk="1" hangingPunct="1"/>
            <a:r>
              <a:rPr lang="zh-CN" altLang="en-US" sz="3400" b="1" smtClean="0"/>
              <a:t>测试用例设计</a:t>
            </a:r>
            <a:endParaRPr lang="en-US" altLang="zh-CN" sz="3400" b="1" smtClean="0"/>
          </a:p>
          <a:p>
            <a:pPr lvl="1" algn="just" eaLnBrk="1" hangingPunct="1"/>
            <a:r>
              <a:rPr lang="zh-CN" altLang="en-US" b="1" smtClean="0"/>
              <a:t>语句覆盖</a:t>
            </a:r>
            <a:endParaRPr lang="en-US" altLang="zh-CN" b="1" smtClean="0"/>
          </a:p>
          <a:p>
            <a:pPr lvl="1" algn="just" eaLnBrk="1" hangingPunct="1"/>
            <a:r>
              <a:rPr lang="zh-CN" altLang="en-US" b="1" smtClean="0">
                <a:solidFill>
                  <a:srgbClr val="0000FF"/>
                </a:solidFill>
              </a:rPr>
              <a:t>判定覆盖</a:t>
            </a:r>
            <a:endParaRPr lang="en-US" altLang="zh-CN" b="1" smtClean="0">
              <a:solidFill>
                <a:srgbClr val="0000FF"/>
              </a:solidFill>
            </a:endParaRPr>
          </a:p>
          <a:p>
            <a:pPr lvl="1" algn="just" eaLnBrk="1" hangingPunct="1"/>
            <a:r>
              <a:rPr lang="zh-CN" altLang="en-US" b="1" smtClean="0"/>
              <a:t>条件覆盖</a:t>
            </a:r>
            <a:endParaRPr lang="en-US" altLang="zh-CN" b="1" smtClean="0"/>
          </a:p>
          <a:p>
            <a:pPr lvl="1" algn="just" eaLnBrk="1" hangingPunct="1"/>
            <a:r>
              <a:rPr lang="zh-CN" altLang="en-US" b="1" smtClean="0"/>
              <a:t>判定</a:t>
            </a:r>
            <a:r>
              <a:rPr lang="en-US" altLang="zh-CN" b="1" smtClean="0"/>
              <a:t>/</a:t>
            </a:r>
            <a:r>
              <a:rPr lang="zh-CN" altLang="en-US" b="1" smtClean="0"/>
              <a:t>条件覆盖</a:t>
            </a:r>
            <a:endParaRPr lang="en-US" altLang="zh-CN" b="1" smtClean="0"/>
          </a:p>
          <a:p>
            <a:pPr lvl="1" algn="just" eaLnBrk="1" hangingPunct="1"/>
            <a:r>
              <a:rPr lang="zh-CN" altLang="en-US" b="1" smtClean="0"/>
              <a:t>条件组合覆盖</a:t>
            </a:r>
            <a:endParaRPr lang="en-US" altLang="zh-CN" b="1" smtClean="0"/>
          </a:p>
          <a:p>
            <a:pPr lvl="1" algn="just" eaLnBrk="1" hangingPunct="1"/>
            <a:r>
              <a:rPr lang="zh-CN" altLang="en-US" b="1" smtClean="0"/>
              <a:t>修正的判定</a:t>
            </a:r>
            <a:r>
              <a:rPr lang="en-US" altLang="zh-CN" b="1" smtClean="0"/>
              <a:t>/</a:t>
            </a:r>
            <a:r>
              <a:rPr lang="zh-CN" altLang="en-US" b="1" smtClean="0"/>
              <a:t>条件覆盖</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41A1BEC1-6F21-4B44-9D6A-7418AF0A6B24}" type="slidenum">
              <a:rPr lang="en-US" altLang="zh-CN" smtClean="0"/>
              <a:pPr eaLnBrk="1" hangingPunct="1"/>
              <a:t>21</a:t>
            </a:fld>
            <a:endParaRPr lang="en-US" altLang="zh-CN" smtClean="0"/>
          </a:p>
        </p:txBody>
      </p:sp>
      <p:sp>
        <p:nvSpPr>
          <p:cNvPr id="11267"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11268" name="Rectangle 3"/>
          <p:cNvSpPr>
            <a:spLocks noGrp="1" noChangeArrowheads="1"/>
          </p:cNvSpPr>
          <p:nvPr>
            <p:ph type="body" idx="1"/>
          </p:nvPr>
        </p:nvSpPr>
        <p:spPr/>
        <p:txBody>
          <a:bodyPr/>
          <a:lstStyle/>
          <a:p>
            <a:pPr algn="just" eaLnBrk="1" hangingPunct="1"/>
            <a:r>
              <a:rPr lang="zh-CN" altLang="en-US" sz="3200" b="1" dirty="0" smtClean="0"/>
              <a:t>判定覆盖</a:t>
            </a:r>
            <a:r>
              <a:rPr lang="zh-CN" altLang="en-US" sz="4400" b="1" dirty="0" smtClean="0"/>
              <a:t>（</a:t>
            </a:r>
            <a:r>
              <a:rPr lang="en-US" altLang="zh-CN" sz="2800" b="1" dirty="0" smtClean="0"/>
              <a:t>Decision </a:t>
            </a:r>
            <a:r>
              <a:rPr lang="en-US" altLang="zh-CN" sz="2800" b="1" dirty="0"/>
              <a:t>Coverage</a:t>
            </a:r>
            <a:r>
              <a:rPr lang="zh-CN" altLang="en-US" sz="4400" b="1" dirty="0"/>
              <a:t>）</a:t>
            </a:r>
            <a:endParaRPr lang="en-US" altLang="zh-CN" sz="4400" b="1" dirty="0"/>
          </a:p>
          <a:p>
            <a:pPr lvl="1" algn="just" eaLnBrk="1" hangingPunct="1"/>
            <a:r>
              <a:rPr lang="zh-CN" altLang="en-US" sz="3200" b="1" dirty="0" smtClean="0"/>
              <a:t>设计</a:t>
            </a:r>
            <a:r>
              <a:rPr lang="zh-CN" altLang="en-US" sz="3200" b="1" dirty="0"/>
              <a:t>测试用例时应保证程序中</a:t>
            </a:r>
            <a:r>
              <a:rPr lang="zh-CN" altLang="en-US" sz="3200" b="1" dirty="0">
                <a:solidFill>
                  <a:srgbClr val="FF0000"/>
                </a:solidFill>
              </a:rPr>
              <a:t>每个判定节点的取真和取假分支</a:t>
            </a:r>
            <a:r>
              <a:rPr lang="zh-CN" altLang="en-US" sz="3200" b="1" dirty="0"/>
              <a:t>至少执行一</a:t>
            </a:r>
            <a:r>
              <a:rPr lang="zh-CN" altLang="en-US" sz="3200" b="1" dirty="0" smtClean="0"/>
              <a:t>次</a:t>
            </a:r>
            <a:endParaRPr lang="en-US" altLang="zh-CN" sz="3200" b="1" dirty="0" smtClean="0"/>
          </a:p>
          <a:p>
            <a:pPr lvl="1" algn="just" eaLnBrk="1" hangingPunct="1"/>
            <a:r>
              <a:rPr lang="zh-CN" altLang="en-US" sz="3200" b="1" dirty="0" smtClean="0"/>
              <a:t>边覆盖</a:t>
            </a:r>
            <a:endParaRPr lang="zh-CN" altLang="en-US" sz="3200" b="1" dirty="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020B812F-9691-4E64-BF25-3256C7133913}" type="slidenum">
              <a:rPr lang="en-US" altLang="zh-CN" smtClean="0"/>
              <a:pPr eaLnBrk="1" hangingPunct="1"/>
              <a:t>22</a:t>
            </a:fld>
            <a:endParaRPr lang="en-US" altLang="zh-CN" smtClean="0"/>
          </a:p>
        </p:txBody>
      </p:sp>
      <p:sp>
        <p:nvSpPr>
          <p:cNvPr id="12291"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12292" name="Rectangle 3"/>
          <p:cNvSpPr>
            <a:spLocks noGrp="1" noChangeArrowheads="1"/>
          </p:cNvSpPr>
          <p:nvPr>
            <p:ph type="body" idx="1"/>
          </p:nvPr>
        </p:nvSpPr>
        <p:spPr/>
        <p:txBody>
          <a:bodyPr/>
          <a:lstStyle/>
          <a:p>
            <a:pPr algn="just" eaLnBrk="1" hangingPunct="1"/>
            <a:r>
              <a:rPr lang="zh-CN" altLang="en-US" sz="3400" b="1" dirty="0" smtClean="0"/>
              <a:t>判定覆盖</a:t>
            </a:r>
            <a:endParaRPr lang="en-US" altLang="zh-CN" sz="3400" b="1" dirty="0" smtClean="0"/>
          </a:p>
          <a:p>
            <a:pPr algn="just" eaLnBrk="1" hangingPunct="1"/>
            <a:endParaRPr lang="en-US" altLang="zh-CN" sz="3400" b="1" dirty="0" smtClean="0"/>
          </a:p>
          <a:p>
            <a:pPr algn="just" eaLnBrk="1" hangingPunct="1"/>
            <a:endParaRPr lang="en-US" altLang="zh-CN" sz="3400" b="1" dirty="0" smtClean="0"/>
          </a:p>
          <a:p>
            <a:pPr algn="just" eaLnBrk="1" hangingPunct="1"/>
            <a:endParaRPr lang="en-US" altLang="zh-CN" sz="3400" b="1" dirty="0" smtClean="0"/>
          </a:p>
          <a:p>
            <a:pPr algn="just" eaLnBrk="1" hangingPunct="1"/>
            <a:r>
              <a:rPr lang="zh-CN" altLang="en-US" sz="3400" b="1" dirty="0" smtClean="0"/>
              <a:t>局限性</a:t>
            </a:r>
            <a:endParaRPr lang="en-US" altLang="zh-CN" sz="3400" b="1" dirty="0" smtClean="0"/>
          </a:p>
          <a:p>
            <a:pPr lvl="1" algn="just" eaLnBrk="1" hangingPunct="1"/>
            <a:r>
              <a:rPr lang="zh-CN" altLang="en-US" b="1" dirty="0"/>
              <a:t>未彻底分析每个简单判定条件的取值情况，仍然会导致遗漏部分缺陷</a:t>
            </a:r>
          </a:p>
        </p:txBody>
      </p:sp>
      <p:pic>
        <p:nvPicPr>
          <p:cNvPr id="122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13" y="2590800"/>
            <a:ext cx="8709025" cy="148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92134782-2403-426D-A7A2-B4EA04DECFC4}" type="slidenum">
              <a:rPr lang="en-US" altLang="zh-CN" smtClean="0"/>
              <a:pPr eaLnBrk="1" hangingPunct="1"/>
              <a:t>23</a:t>
            </a:fld>
            <a:endParaRPr lang="en-US" altLang="zh-CN" smtClean="0"/>
          </a:p>
        </p:txBody>
      </p:sp>
      <p:sp>
        <p:nvSpPr>
          <p:cNvPr id="13315"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13316" name="Rectangle 3"/>
          <p:cNvSpPr>
            <a:spLocks noGrp="1" noChangeArrowheads="1"/>
          </p:cNvSpPr>
          <p:nvPr>
            <p:ph type="body" idx="1"/>
          </p:nvPr>
        </p:nvSpPr>
        <p:spPr/>
        <p:txBody>
          <a:bodyPr/>
          <a:lstStyle/>
          <a:p>
            <a:pPr algn="just" eaLnBrk="1" hangingPunct="1"/>
            <a:r>
              <a:rPr lang="zh-CN" altLang="en-US" sz="3400" b="1" smtClean="0"/>
              <a:t>测试用例设计</a:t>
            </a:r>
            <a:endParaRPr lang="en-US" altLang="zh-CN" sz="3400" b="1" smtClean="0"/>
          </a:p>
          <a:p>
            <a:pPr lvl="1" algn="just" eaLnBrk="1" hangingPunct="1"/>
            <a:r>
              <a:rPr lang="zh-CN" altLang="en-US" b="1" smtClean="0"/>
              <a:t>语句覆盖</a:t>
            </a:r>
            <a:endParaRPr lang="en-US" altLang="zh-CN" b="1" smtClean="0"/>
          </a:p>
          <a:p>
            <a:pPr lvl="1" algn="just" eaLnBrk="1" hangingPunct="1"/>
            <a:r>
              <a:rPr lang="zh-CN" altLang="en-US" b="1" smtClean="0"/>
              <a:t>判定覆盖</a:t>
            </a:r>
            <a:endParaRPr lang="en-US" altLang="zh-CN" b="1" smtClean="0"/>
          </a:p>
          <a:p>
            <a:pPr lvl="1" algn="just" eaLnBrk="1" hangingPunct="1"/>
            <a:r>
              <a:rPr lang="zh-CN" altLang="en-US" b="1" smtClean="0">
                <a:solidFill>
                  <a:srgbClr val="0000FF"/>
                </a:solidFill>
              </a:rPr>
              <a:t>条件覆盖</a:t>
            </a:r>
            <a:endParaRPr lang="en-US" altLang="zh-CN" b="1" smtClean="0">
              <a:solidFill>
                <a:srgbClr val="0000FF"/>
              </a:solidFill>
            </a:endParaRPr>
          </a:p>
          <a:p>
            <a:pPr lvl="1" algn="just" eaLnBrk="1" hangingPunct="1"/>
            <a:r>
              <a:rPr lang="zh-CN" altLang="en-US" b="1" smtClean="0"/>
              <a:t>判定</a:t>
            </a:r>
            <a:r>
              <a:rPr lang="en-US" altLang="zh-CN" b="1" smtClean="0"/>
              <a:t>/</a:t>
            </a:r>
            <a:r>
              <a:rPr lang="zh-CN" altLang="en-US" b="1" smtClean="0"/>
              <a:t>条件覆盖</a:t>
            </a:r>
            <a:endParaRPr lang="en-US" altLang="zh-CN" b="1" smtClean="0"/>
          </a:p>
          <a:p>
            <a:pPr lvl="1" algn="just" eaLnBrk="1" hangingPunct="1"/>
            <a:r>
              <a:rPr lang="zh-CN" altLang="en-US" b="1" smtClean="0"/>
              <a:t>条件组合覆盖</a:t>
            </a:r>
            <a:endParaRPr lang="en-US" altLang="zh-CN" b="1" smtClean="0"/>
          </a:p>
          <a:p>
            <a:pPr lvl="1" algn="just" eaLnBrk="1" hangingPunct="1"/>
            <a:r>
              <a:rPr lang="zh-CN" altLang="en-US" b="1" smtClean="0"/>
              <a:t>修正的判定</a:t>
            </a:r>
            <a:r>
              <a:rPr lang="en-US" altLang="zh-CN" b="1" smtClean="0"/>
              <a:t>/</a:t>
            </a:r>
            <a:r>
              <a:rPr lang="zh-CN" altLang="en-US" b="1" smtClean="0"/>
              <a:t>条件覆盖</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CBD02EE1-200A-499C-8840-D90C4B220FA6}" type="slidenum">
              <a:rPr lang="en-US" altLang="zh-CN" smtClean="0"/>
              <a:pPr eaLnBrk="1" hangingPunct="1"/>
              <a:t>24</a:t>
            </a:fld>
            <a:endParaRPr lang="en-US" altLang="zh-CN" smtClean="0"/>
          </a:p>
        </p:txBody>
      </p:sp>
      <p:sp>
        <p:nvSpPr>
          <p:cNvPr id="14339"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14340" name="Rectangle 3"/>
          <p:cNvSpPr>
            <a:spLocks noGrp="1" noChangeArrowheads="1"/>
          </p:cNvSpPr>
          <p:nvPr>
            <p:ph type="body" idx="1"/>
          </p:nvPr>
        </p:nvSpPr>
        <p:spPr/>
        <p:txBody>
          <a:bodyPr/>
          <a:lstStyle/>
          <a:p>
            <a:pPr algn="just" eaLnBrk="1" hangingPunct="1"/>
            <a:r>
              <a:rPr lang="zh-CN" altLang="en-US" sz="3400" b="1" dirty="0" smtClean="0"/>
              <a:t>条件覆盖</a:t>
            </a:r>
            <a:r>
              <a:rPr lang="en-US" altLang="zh-CN" sz="3400" b="1" dirty="0" smtClean="0"/>
              <a:t>(</a:t>
            </a:r>
            <a:r>
              <a:rPr lang="en-US" altLang="zh-CN" sz="2800" b="1" dirty="0" smtClean="0"/>
              <a:t>Condition Coverage</a:t>
            </a:r>
            <a:r>
              <a:rPr lang="en-US" altLang="zh-CN" sz="3400" b="1" dirty="0" smtClean="0"/>
              <a:t>)</a:t>
            </a:r>
          </a:p>
          <a:p>
            <a:pPr lvl="1" algn="just" eaLnBrk="1" hangingPunct="1"/>
            <a:r>
              <a:rPr lang="zh-CN" altLang="en-US" sz="3200" b="1" dirty="0"/>
              <a:t>设计测试用例时应保证程序中每个复合判定表达式中，每个简单判定条件的取真和取假情况至少执行一次</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20C507CF-AD5E-402A-8DCA-BB34C0A73AB4}" type="slidenum">
              <a:rPr lang="en-US" altLang="zh-CN" smtClean="0"/>
              <a:pPr eaLnBrk="1" hangingPunct="1"/>
              <a:t>25</a:t>
            </a:fld>
            <a:endParaRPr lang="en-US" altLang="zh-CN" smtClean="0"/>
          </a:p>
        </p:txBody>
      </p:sp>
      <p:sp>
        <p:nvSpPr>
          <p:cNvPr id="15363"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15364" name="Rectangle 3"/>
          <p:cNvSpPr>
            <a:spLocks noGrp="1" noChangeArrowheads="1"/>
          </p:cNvSpPr>
          <p:nvPr>
            <p:ph type="body" idx="1"/>
          </p:nvPr>
        </p:nvSpPr>
        <p:spPr/>
        <p:txBody>
          <a:bodyPr/>
          <a:lstStyle/>
          <a:p>
            <a:pPr algn="just" eaLnBrk="1" hangingPunct="1"/>
            <a:r>
              <a:rPr lang="zh-CN" altLang="en-US" sz="3400" b="1" dirty="0" smtClean="0"/>
              <a:t>条件覆盖</a:t>
            </a:r>
            <a:endParaRPr lang="en-US" altLang="zh-CN" sz="3400" b="1" dirty="0" smtClean="0"/>
          </a:p>
          <a:p>
            <a:pPr algn="just" eaLnBrk="1" hangingPunct="1"/>
            <a:endParaRPr lang="en-US" altLang="zh-CN" sz="3400" b="1" dirty="0" smtClean="0"/>
          </a:p>
          <a:p>
            <a:pPr algn="just" eaLnBrk="1" hangingPunct="1"/>
            <a:endParaRPr lang="en-US" altLang="zh-CN" sz="3400" b="1" dirty="0" smtClean="0"/>
          </a:p>
          <a:p>
            <a:pPr algn="just" eaLnBrk="1" hangingPunct="1"/>
            <a:endParaRPr lang="en-US" altLang="zh-CN" sz="3400" b="1" dirty="0" smtClean="0"/>
          </a:p>
          <a:p>
            <a:pPr algn="just" eaLnBrk="1" hangingPunct="1"/>
            <a:r>
              <a:rPr lang="zh-CN" altLang="en-US" sz="3400" b="1" dirty="0" smtClean="0"/>
              <a:t>局限性</a:t>
            </a:r>
            <a:endParaRPr lang="en-US" altLang="zh-CN" sz="3400" b="1" dirty="0" smtClean="0"/>
          </a:p>
          <a:p>
            <a:pPr lvl="1" algn="just" eaLnBrk="1" hangingPunct="1"/>
            <a:r>
              <a:rPr lang="zh-CN" altLang="en-US" b="1" dirty="0"/>
              <a:t>条件覆盖不能保证</a:t>
            </a:r>
            <a:r>
              <a:rPr lang="en-US" altLang="zh-CN" b="1" dirty="0"/>
              <a:t>100%</a:t>
            </a:r>
            <a:r>
              <a:rPr lang="zh-CN" altLang="en-US" b="1" dirty="0"/>
              <a:t>的判定覆盖</a:t>
            </a:r>
          </a:p>
        </p:txBody>
      </p:sp>
      <p:pic>
        <p:nvPicPr>
          <p:cNvPr id="153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440" y="2636911"/>
            <a:ext cx="9001125"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9DFBDE98-9742-42FB-8A41-58BEA1CE35EC}" type="slidenum">
              <a:rPr lang="en-US" altLang="zh-CN" smtClean="0"/>
              <a:pPr eaLnBrk="1" hangingPunct="1"/>
              <a:t>26</a:t>
            </a:fld>
            <a:endParaRPr lang="en-US" altLang="zh-CN" smtClean="0"/>
          </a:p>
        </p:txBody>
      </p:sp>
      <p:sp>
        <p:nvSpPr>
          <p:cNvPr id="16387"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16388" name="Rectangle 3"/>
          <p:cNvSpPr>
            <a:spLocks noGrp="1" noChangeArrowheads="1"/>
          </p:cNvSpPr>
          <p:nvPr>
            <p:ph type="body" idx="1"/>
          </p:nvPr>
        </p:nvSpPr>
        <p:spPr/>
        <p:txBody>
          <a:bodyPr/>
          <a:lstStyle/>
          <a:p>
            <a:pPr algn="just" eaLnBrk="1" hangingPunct="1"/>
            <a:r>
              <a:rPr lang="zh-CN" altLang="en-US" sz="3400" b="1" dirty="0" smtClean="0"/>
              <a:t>测试用例设计</a:t>
            </a:r>
            <a:endParaRPr lang="en-US" altLang="zh-CN" sz="3400" b="1" dirty="0" smtClean="0"/>
          </a:p>
          <a:p>
            <a:pPr lvl="1" algn="just" eaLnBrk="1" hangingPunct="1"/>
            <a:r>
              <a:rPr lang="zh-CN" altLang="en-US" b="1" dirty="0" smtClean="0"/>
              <a:t>语句覆盖</a:t>
            </a:r>
            <a:endParaRPr lang="en-US" altLang="zh-CN" b="1" dirty="0" smtClean="0"/>
          </a:p>
          <a:p>
            <a:pPr lvl="1" algn="just" eaLnBrk="1" hangingPunct="1"/>
            <a:r>
              <a:rPr lang="zh-CN" altLang="en-US" b="1" dirty="0" smtClean="0"/>
              <a:t>判定覆盖</a:t>
            </a:r>
            <a:endParaRPr lang="en-US" altLang="zh-CN" b="1" dirty="0" smtClean="0"/>
          </a:p>
          <a:p>
            <a:pPr lvl="1" algn="just" eaLnBrk="1" hangingPunct="1"/>
            <a:r>
              <a:rPr lang="zh-CN" altLang="en-US" b="1" dirty="0" smtClean="0"/>
              <a:t>条件覆盖</a:t>
            </a:r>
            <a:endParaRPr lang="en-US" altLang="zh-CN" b="1" dirty="0" smtClean="0"/>
          </a:p>
          <a:p>
            <a:pPr lvl="1" algn="just" eaLnBrk="1" hangingPunct="1"/>
            <a:r>
              <a:rPr lang="zh-CN" altLang="en-US" b="1" dirty="0" smtClean="0">
                <a:solidFill>
                  <a:srgbClr val="0000FF"/>
                </a:solidFill>
              </a:rPr>
              <a:t>判定</a:t>
            </a:r>
            <a:r>
              <a:rPr lang="en-US" altLang="zh-CN" b="1" dirty="0" smtClean="0">
                <a:solidFill>
                  <a:srgbClr val="0000FF"/>
                </a:solidFill>
              </a:rPr>
              <a:t>/</a:t>
            </a:r>
            <a:r>
              <a:rPr lang="zh-CN" altLang="en-US" b="1" dirty="0" smtClean="0">
                <a:solidFill>
                  <a:srgbClr val="0000FF"/>
                </a:solidFill>
              </a:rPr>
              <a:t>条件覆盖</a:t>
            </a:r>
            <a:endParaRPr lang="en-US" altLang="zh-CN" b="1" dirty="0" smtClean="0">
              <a:solidFill>
                <a:srgbClr val="0000FF"/>
              </a:solidFill>
            </a:endParaRPr>
          </a:p>
          <a:p>
            <a:pPr lvl="1" algn="just" eaLnBrk="1" hangingPunct="1"/>
            <a:r>
              <a:rPr lang="zh-CN" altLang="en-US" b="1" dirty="0" smtClean="0"/>
              <a:t>条件组合覆盖</a:t>
            </a:r>
            <a:endParaRPr lang="en-US" altLang="zh-CN" b="1" dirty="0" smtClean="0"/>
          </a:p>
          <a:p>
            <a:pPr lvl="1" algn="just" eaLnBrk="1" hangingPunct="1"/>
            <a:r>
              <a:rPr lang="zh-CN" altLang="en-US" b="1" dirty="0" smtClean="0"/>
              <a:t>修正的判定</a:t>
            </a:r>
            <a:r>
              <a:rPr lang="en-US" altLang="zh-CN" b="1" dirty="0" smtClean="0"/>
              <a:t>/</a:t>
            </a:r>
            <a:r>
              <a:rPr lang="zh-CN" altLang="en-US" b="1" dirty="0" smtClean="0"/>
              <a:t>条件覆盖</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DB27C71B-E9EB-4330-A857-3D428E5FC73E}" type="slidenum">
              <a:rPr lang="en-US" altLang="zh-CN" smtClean="0"/>
              <a:pPr eaLnBrk="1" hangingPunct="1"/>
              <a:t>27</a:t>
            </a:fld>
            <a:endParaRPr lang="en-US" altLang="zh-CN" smtClean="0"/>
          </a:p>
        </p:txBody>
      </p:sp>
      <p:sp>
        <p:nvSpPr>
          <p:cNvPr id="17411"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17412" name="Rectangle 3"/>
          <p:cNvSpPr>
            <a:spLocks noGrp="1" noChangeArrowheads="1"/>
          </p:cNvSpPr>
          <p:nvPr>
            <p:ph type="body" idx="1"/>
          </p:nvPr>
        </p:nvSpPr>
        <p:spPr/>
        <p:txBody>
          <a:bodyPr/>
          <a:lstStyle/>
          <a:p>
            <a:pPr algn="just" eaLnBrk="1" hangingPunct="1"/>
            <a:r>
              <a:rPr lang="zh-CN" altLang="en-US" sz="2800" b="1" dirty="0" smtClean="0"/>
              <a:t>判定</a:t>
            </a:r>
            <a:r>
              <a:rPr lang="en-US" altLang="zh-CN" sz="2800" b="1" dirty="0" smtClean="0"/>
              <a:t>/</a:t>
            </a:r>
            <a:r>
              <a:rPr lang="zh-CN" altLang="en-US" sz="2800" b="1" dirty="0" smtClean="0"/>
              <a:t>条件覆盖</a:t>
            </a:r>
            <a:r>
              <a:rPr lang="en-US" altLang="zh-CN" sz="2800" b="1" dirty="0" smtClean="0"/>
              <a:t>(Decision/Condition </a:t>
            </a:r>
            <a:r>
              <a:rPr lang="en-US" altLang="zh-CN" sz="2800" b="1" dirty="0"/>
              <a:t>Coverage)</a:t>
            </a:r>
          </a:p>
          <a:p>
            <a:pPr lvl="1" algn="just" eaLnBrk="1" hangingPunct="1"/>
            <a:r>
              <a:rPr lang="zh-CN" altLang="en-US" sz="3200" b="1" dirty="0" smtClean="0"/>
              <a:t>测试用例</a:t>
            </a:r>
            <a:r>
              <a:rPr lang="zh-CN" altLang="en-US" sz="3200" b="1" dirty="0"/>
              <a:t>的设计应满足判定节点的取真和取假分支至少执行一次，且每个简单判定条件的取真和取假情况也应至少执行一次，即判定覆盖</a:t>
            </a:r>
            <a:r>
              <a:rPr lang="en-US" altLang="en-US" sz="3200" b="1" dirty="0"/>
              <a:t>+</a:t>
            </a:r>
            <a:r>
              <a:rPr lang="zh-CN" altLang="en-US" sz="3200" b="1" dirty="0"/>
              <a:t>条件覆盖</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2C4A8DB0-FB39-4409-B394-3D3D31021DFF}" type="slidenum">
              <a:rPr lang="en-US" altLang="zh-CN" smtClean="0"/>
              <a:pPr eaLnBrk="1" hangingPunct="1"/>
              <a:t>28</a:t>
            </a:fld>
            <a:endParaRPr lang="en-US" altLang="zh-CN" smtClean="0"/>
          </a:p>
        </p:txBody>
      </p:sp>
      <p:sp>
        <p:nvSpPr>
          <p:cNvPr id="18435"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18436" name="Rectangle 3"/>
          <p:cNvSpPr>
            <a:spLocks noGrp="1" noChangeArrowheads="1"/>
          </p:cNvSpPr>
          <p:nvPr>
            <p:ph type="body" idx="1"/>
          </p:nvPr>
        </p:nvSpPr>
        <p:spPr/>
        <p:txBody>
          <a:bodyPr/>
          <a:lstStyle/>
          <a:p>
            <a:pPr algn="just" eaLnBrk="1" hangingPunct="1"/>
            <a:r>
              <a:rPr lang="zh-CN" altLang="en-US" sz="3400" b="1" smtClean="0"/>
              <a:t>判定</a:t>
            </a:r>
            <a:r>
              <a:rPr lang="en-US" altLang="zh-CN" sz="3400" b="1" smtClean="0"/>
              <a:t>/</a:t>
            </a:r>
            <a:r>
              <a:rPr lang="zh-CN" altLang="en-US" sz="3400" b="1" smtClean="0"/>
              <a:t>条件覆盖</a:t>
            </a:r>
          </a:p>
        </p:txBody>
      </p:sp>
      <p:pic>
        <p:nvPicPr>
          <p:cNvPr id="18438" name="Picture 2" descr="5t1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51720" y="183356"/>
            <a:ext cx="6000750" cy="627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82640673"/>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20C507CF-AD5E-402A-8DCA-BB34C0A73AB4}" type="slidenum">
              <a:rPr lang="en-US" altLang="zh-CN" smtClean="0"/>
              <a:pPr eaLnBrk="1" hangingPunct="1"/>
              <a:t>29</a:t>
            </a:fld>
            <a:endParaRPr lang="en-US" altLang="zh-CN" smtClean="0"/>
          </a:p>
        </p:txBody>
      </p:sp>
      <p:sp>
        <p:nvSpPr>
          <p:cNvPr id="15363"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15364" name="Rectangle 3"/>
          <p:cNvSpPr>
            <a:spLocks noGrp="1" noChangeArrowheads="1"/>
          </p:cNvSpPr>
          <p:nvPr>
            <p:ph type="body" idx="1"/>
          </p:nvPr>
        </p:nvSpPr>
        <p:spPr/>
        <p:txBody>
          <a:bodyPr/>
          <a:lstStyle/>
          <a:p>
            <a:pPr algn="just" eaLnBrk="1" hangingPunct="1"/>
            <a:r>
              <a:rPr lang="zh-CN" altLang="en-US" sz="3400" b="1" dirty="0" smtClean="0"/>
              <a:t>判定</a:t>
            </a:r>
            <a:r>
              <a:rPr lang="en-US" altLang="zh-CN" sz="3400" b="1" dirty="0" smtClean="0"/>
              <a:t>/</a:t>
            </a:r>
            <a:r>
              <a:rPr lang="zh-CN" altLang="en-US" sz="3400" b="1" dirty="0" smtClean="0"/>
              <a:t>条件覆盖</a:t>
            </a:r>
            <a:endParaRPr lang="en-US" altLang="zh-CN" sz="3400" b="1" dirty="0" smtClean="0"/>
          </a:p>
          <a:p>
            <a:pPr algn="just" eaLnBrk="1" hangingPunct="1"/>
            <a:endParaRPr lang="en-US" altLang="zh-CN" sz="3400" b="1" dirty="0" smtClean="0"/>
          </a:p>
          <a:p>
            <a:pPr algn="just" eaLnBrk="1" hangingPunct="1"/>
            <a:endParaRPr lang="en-US" altLang="zh-CN" sz="3400" b="1" dirty="0" smtClean="0"/>
          </a:p>
          <a:p>
            <a:pPr algn="just" eaLnBrk="1" hangingPunct="1"/>
            <a:r>
              <a:rPr lang="zh-CN" altLang="en-US" sz="3400" b="1" smtClean="0"/>
              <a:t>局限性</a:t>
            </a:r>
            <a:endParaRPr lang="en-US" altLang="zh-CN" sz="3400" b="1" dirty="0" smtClean="0"/>
          </a:p>
          <a:p>
            <a:pPr lvl="1" algn="just" eaLnBrk="1" hangingPunct="1"/>
            <a:r>
              <a:rPr lang="zh-CN" altLang="en-US" b="1" dirty="0"/>
              <a:t>考虑条件的组合</a:t>
            </a:r>
            <a:r>
              <a:rPr lang="zh-CN" altLang="en-US" b="1" dirty="0" smtClean="0"/>
              <a:t>情况</a:t>
            </a:r>
            <a:endParaRPr lang="en-US" altLang="zh-CN" b="1" dirty="0" smtClean="0"/>
          </a:p>
          <a:p>
            <a:pPr lvl="1" algn="just" eaLnBrk="1" hangingPunct="1"/>
            <a:r>
              <a:rPr lang="en-US" altLang="zh-CN" b="1" dirty="0" smtClean="0"/>
              <a:t>and</a:t>
            </a:r>
            <a:r>
              <a:rPr lang="zh-CN" altLang="en-US" b="1" dirty="0" smtClean="0"/>
              <a:t>错写为</a:t>
            </a:r>
            <a:r>
              <a:rPr lang="en-US" altLang="zh-CN" b="1" dirty="0" smtClean="0"/>
              <a:t>or</a:t>
            </a:r>
            <a:r>
              <a:rPr lang="zh-CN" altLang="en-US" b="1" dirty="0" smtClean="0"/>
              <a:t>，判定</a:t>
            </a:r>
            <a:r>
              <a:rPr lang="en-US" altLang="zh-CN" b="1" dirty="0" smtClean="0"/>
              <a:t>/</a:t>
            </a:r>
            <a:r>
              <a:rPr lang="zh-CN" altLang="en-US" b="1" dirty="0" smtClean="0"/>
              <a:t>条件覆盖是无法发现这种缺陷</a:t>
            </a:r>
            <a:endParaRPr lang="en-US" altLang="zh-CN" b="1" dirty="0"/>
          </a:p>
        </p:txBody>
      </p:sp>
      <p:pic>
        <p:nvPicPr>
          <p:cNvPr id="133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4841" b="18649"/>
          <a:stretch/>
        </p:blipFill>
        <p:spPr bwMode="auto">
          <a:xfrm>
            <a:off x="78701" y="2334126"/>
            <a:ext cx="8525747" cy="1358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7359108"/>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1" hangingPunct="1"/>
            <a:r>
              <a:rPr lang="zh-CN" altLang="en-US" b="1" smtClean="0">
                <a:latin typeface="黑体" pitchFamily="49" charset="-122"/>
                <a:ea typeface="黑体" pitchFamily="49" charset="-122"/>
              </a:rPr>
              <a:t>第</a:t>
            </a:r>
            <a:r>
              <a:rPr lang="en-US" altLang="zh-CN" b="1" smtClean="0">
                <a:latin typeface="黑体" pitchFamily="49" charset="-122"/>
                <a:ea typeface="黑体" pitchFamily="49" charset="-122"/>
              </a:rPr>
              <a:t>5</a:t>
            </a:r>
            <a:r>
              <a:rPr lang="zh-CN" altLang="en-US" b="1" smtClean="0">
                <a:latin typeface="黑体" pitchFamily="49" charset="-122"/>
                <a:ea typeface="黑体" pitchFamily="49" charset="-122"/>
              </a:rPr>
              <a:t>章  白盒测试技术</a:t>
            </a:r>
          </a:p>
        </p:txBody>
      </p:sp>
      <p:sp>
        <p:nvSpPr>
          <p:cNvPr id="5124" name="Rectangle 3"/>
          <p:cNvSpPr>
            <a:spLocks noGrp="1" noChangeArrowheads="1"/>
          </p:cNvSpPr>
          <p:nvPr>
            <p:ph idx="1"/>
          </p:nvPr>
        </p:nvSpPr>
        <p:spPr/>
        <p:txBody>
          <a:bodyPr/>
          <a:lstStyle/>
          <a:p>
            <a:pPr eaLnBrk="1" hangingPunct="1"/>
            <a:r>
              <a:rPr lang="zh-CN" altLang="en-US" sz="3400" b="1" smtClean="0"/>
              <a:t>本章重点</a:t>
            </a:r>
          </a:p>
          <a:p>
            <a:pPr lvl="1" eaLnBrk="1" hangingPunct="1"/>
            <a:r>
              <a:rPr lang="zh-CN" altLang="en-US" sz="3100" b="1" smtClean="0"/>
              <a:t>静态白盒测试</a:t>
            </a:r>
          </a:p>
          <a:p>
            <a:pPr lvl="1" eaLnBrk="1" hangingPunct="1"/>
            <a:r>
              <a:rPr lang="zh-CN" altLang="en-US" sz="3100" b="1" smtClean="0"/>
              <a:t>对判定测试</a:t>
            </a:r>
            <a:endParaRPr lang="en-US" altLang="zh-CN" sz="3100" b="1" smtClean="0"/>
          </a:p>
          <a:p>
            <a:pPr lvl="1" eaLnBrk="1" hangingPunct="1"/>
            <a:r>
              <a:rPr lang="zh-CN" altLang="en-US" sz="3100" b="1" smtClean="0"/>
              <a:t>对路径的测试</a:t>
            </a:r>
            <a:endParaRPr lang="en-US" altLang="zh-CN" sz="3100" b="1" smtClean="0"/>
          </a:p>
          <a:p>
            <a:pPr lvl="1" eaLnBrk="1" hangingPunct="1"/>
            <a:r>
              <a:rPr lang="zh-CN" altLang="en-US" sz="3100" b="1" smtClean="0"/>
              <a:t>对循环的测试</a:t>
            </a:r>
            <a:endParaRPr lang="en-US" altLang="zh-CN" sz="3100" b="1" smtClean="0"/>
          </a:p>
          <a:p>
            <a:pPr lvl="1" eaLnBrk="1" hangingPunct="1"/>
            <a:r>
              <a:rPr lang="zh-CN" altLang="en-US" sz="3100" b="1" smtClean="0"/>
              <a:t>对变量的测试</a:t>
            </a:r>
          </a:p>
        </p:txBody>
      </p:sp>
      <p:sp>
        <p:nvSpPr>
          <p:cNvPr id="51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AB4F1EF3-1A34-4615-B8C9-5545E0833A24}" type="slidenum">
              <a:rPr lang="en-US" altLang="zh-CN" smtClean="0"/>
              <a:pPr eaLnBrk="1" hangingPunct="1"/>
              <a:t>3</a:t>
            </a:fld>
            <a:endParaRPr lang="en-US" altLang="zh-CN" smtClean="0"/>
          </a:p>
        </p:txBody>
      </p:sp>
    </p:spTree>
    <p:extLst>
      <p:ext uri="{BB962C8B-B14F-4D97-AF65-F5344CB8AC3E}">
        <p14:creationId xmlns:p14="http://schemas.microsoft.com/office/powerpoint/2010/main" val="3778592437"/>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D4CE2E62-2B97-49E1-BB8E-A6D0AFA92061}" type="slidenum">
              <a:rPr lang="en-US" altLang="zh-CN" smtClean="0"/>
              <a:pPr eaLnBrk="1" hangingPunct="1"/>
              <a:t>30</a:t>
            </a:fld>
            <a:endParaRPr lang="en-US" altLang="zh-CN" smtClean="0"/>
          </a:p>
        </p:txBody>
      </p:sp>
      <p:sp>
        <p:nvSpPr>
          <p:cNvPr id="19459"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19460" name="Rectangle 3"/>
          <p:cNvSpPr>
            <a:spLocks noGrp="1" noChangeArrowheads="1"/>
          </p:cNvSpPr>
          <p:nvPr>
            <p:ph type="body" idx="1"/>
          </p:nvPr>
        </p:nvSpPr>
        <p:spPr/>
        <p:txBody>
          <a:bodyPr/>
          <a:lstStyle/>
          <a:p>
            <a:pPr algn="just" eaLnBrk="1" hangingPunct="1"/>
            <a:r>
              <a:rPr lang="zh-CN" altLang="en-US" sz="3400" b="1" smtClean="0"/>
              <a:t>测试用例设计</a:t>
            </a:r>
            <a:endParaRPr lang="en-US" altLang="zh-CN" sz="3400" b="1" smtClean="0"/>
          </a:p>
          <a:p>
            <a:pPr lvl="1" algn="just" eaLnBrk="1" hangingPunct="1"/>
            <a:r>
              <a:rPr lang="zh-CN" altLang="en-US" b="1" smtClean="0"/>
              <a:t>语句覆盖</a:t>
            </a:r>
            <a:endParaRPr lang="en-US" altLang="zh-CN" b="1" smtClean="0"/>
          </a:p>
          <a:p>
            <a:pPr lvl="1" algn="just" eaLnBrk="1" hangingPunct="1"/>
            <a:r>
              <a:rPr lang="zh-CN" altLang="en-US" b="1" smtClean="0"/>
              <a:t>判定覆盖</a:t>
            </a:r>
            <a:endParaRPr lang="en-US" altLang="zh-CN" b="1" smtClean="0"/>
          </a:p>
          <a:p>
            <a:pPr lvl="1" algn="just" eaLnBrk="1" hangingPunct="1"/>
            <a:r>
              <a:rPr lang="zh-CN" altLang="en-US" b="1" smtClean="0"/>
              <a:t>条件覆盖</a:t>
            </a:r>
            <a:endParaRPr lang="en-US" altLang="zh-CN" b="1" smtClean="0"/>
          </a:p>
          <a:p>
            <a:pPr lvl="1" algn="just" eaLnBrk="1" hangingPunct="1"/>
            <a:r>
              <a:rPr lang="zh-CN" altLang="en-US" b="1" smtClean="0"/>
              <a:t>判定</a:t>
            </a:r>
            <a:r>
              <a:rPr lang="en-US" altLang="zh-CN" b="1" smtClean="0"/>
              <a:t>/</a:t>
            </a:r>
            <a:r>
              <a:rPr lang="zh-CN" altLang="en-US" b="1" smtClean="0"/>
              <a:t>条件覆盖</a:t>
            </a:r>
            <a:endParaRPr lang="en-US" altLang="zh-CN" b="1" smtClean="0"/>
          </a:p>
          <a:p>
            <a:pPr lvl="1" algn="just" eaLnBrk="1" hangingPunct="1"/>
            <a:r>
              <a:rPr lang="zh-CN" altLang="en-US" b="1" smtClean="0">
                <a:solidFill>
                  <a:srgbClr val="0000FF"/>
                </a:solidFill>
              </a:rPr>
              <a:t>条件组合覆盖</a:t>
            </a:r>
            <a:endParaRPr lang="en-US" altLang="zh-CN" b="1" smtClean="0">
              <a:solidFill>
                <a:srgbClr val="0000FF"/>
              </a:solidFill>
            </a:endParaRPr>
          </a:p>
          <a:p>
            <a:pPr lvl="1" algn="just" eaLnBrk="1" hangingPunct="1"/>
            <a:r>
              <a:rPr lang="zh-CN" altLang="en-US" b="1" smtClean="0"/>
              <a:t>修正的判定</a:t>
            </a:r>
            <a:r>
              <a:rPr lang="en-US" altLang="zh-CN" b="1" smtClean="0"/>
              <a:t>/</a:t>
            </a:r>
            <a:r>
              <a:rPr lang="zh-CN" altLang="en-US" b="1" smtClean="0"/>
              <a:t>条件覆盖</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E407298B-8B19-46B5-965F-EA2CCB87EF7E}" type="slidenum">
              <a:rPr lang="en-US" altLang="zh-CN" smtClean="0"/>
              <a:pPr eaLnBrk="1" hangingPunct="1"/>
              <a:t>31</a:t>
            </a:fld>
            <a:endParaRPr lang="en-US" altLang="zh-CN" smtClean="0"/>
          </a:p>
        </p:txBody>
      </p:sp>
      <p:sp>
        <p:nvSpPr>
          <p:cNvPr id="20483"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20484" name="Rectangle 3"/>
          <p:cNvSpPr>
            <a:spLocks noGrp="1" noChangeArrowheads="1"/>
          </p:cNvSpPr>
          <p:nvPr>
            <p:ph type="body" idx="1"/>
          </p:nvPr>
        </p:nvSpPr>
        <p:spPr/>
        <p:txBody>
          <a:bodyPr/>
          <a:lstStyle/>
          <a:p>
            <a:pPr algn="just" eaLnBrk="1" hangingPunct="1"/>
            <a:r>
              <a:rPr lang="zh-CN" altLang="en-US" sz="3400" b="1" dirty="0" smtClean="0"/>
              <a:t>条件组合覆盖</a:t>
            </a:r>
            <a:r>
              <a:rPr lang="en-US" altLang="zh-CN" sz="2800" b="1" dirty="0"/>
              <a:t>(</a:t>
            </a:r>
            <a:r>
              <a:rPr lang="en-US" altLang="zh-CN" sz="2400" b="1" dirty="0"/>
              <a:t>Condition </a:t>
            </a:r>
            <a:r>
              <a:rPr lang="en-US" altLang="zh-CN" sz="2400" b="1" dirty="0" smtClean="0"/>
              <a:t>Combination Coverage</a:t>
            </a:r>
            <a:r>
              <a:rPr lang="en-US" altLang="zh-CN" sz="2400" b="1" dirty="0"/>
              <a:t>)</a:t>
            </a:r>
          </a:p>
          <a:p>
            <a:pPr lvl="1" algn="just" eaLnBrk="1" hangingPunct="1"/>
            <a:r>
              <a:rPr lang="zh-CN" altLang="en-US" sz="3200" b="1" dirty="0" smtClean="0"/>
              <a:t>测试用例</a:t>
            </a:r>
            <a:r>
              <a:rPr lang="zh-CN" altLang="en-US" sz="3200" b="1" dirty="0"/>
              <a:t>的设计应满足每个判定节点中，所有简单判定条件的所有可能的取值组合情况应至少执行一次</a:t>
            </a:r>
            <a:endParaRPr lang="en-US" altLang="zh-CN" sz="3200" b="1" dirty="0"/>
          </a:p>
          <a:p>
            <a:pPr lvl="1" algn="just" eaLnBrk="1" hangingPunct="1"/>
            <a:r>
              <a:rPr lang="zh-CN" altLang="en-US" sz="3200" b="1" dirty="0"/>
              <a:t>实质是通过列出</a:t>
            </a:r>
            <a:r>
              <a:rPr lang="zh-CN" altLang="en-US" sz="3200" b="1" dirty="0">
                <a:solidFill>
                  <a:srgbClr val="FF0000"/>
                </a:solidFill>
              </a:rPr>
              <a:t>真值表</a:t>
            </a:r>
            <a:r>
              <a:rPr lang="zh-CN" altLang="en-US" sz="3200" b="1" dirty="0"/>
              <a:t>的方式来得到完全的覆盖，即以冗余换取方法的简单性</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B6F7FB28-BEF4-4559-89DC-2F11599C1A40}" type="slidenum">
              <a:rPr lang="en-US" altLang="zh-CN" smtClean="0"/>
              <a:pPr eaLnBrk="1" hangingPunct="1"/>
              <a:t>32</a:t>
            </a:fld>
            <a:endParaRPr lang="en-US" altLang="zh-CN" smtClean="0"/>
          </a:p>
        </p:txBody>
      </p:sp>
      <p:sp>
        <p:nvSpPr>
          <p:cNvPr id="21507"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21508" name="Rectangle 3"/>
          <p:cNvSpPr>
            <a:spLocks noGrp="1" noChangeArrowheads="1"/>
          </p:cNvSpPr>
          <p:nvPr>
            <p:ph type="body" idx="1"/>
          </p:nvPr>
        </p:nvSpPr>
        <p:spPr/>
        <p:txBody>
          <a:bodyPr/>
          <a:lstStyle/>
          <a:p>
            <a:pPr algn="just" eaLnBrk="1" hangingPunct="1"/>
            <a:r>
              <a:rPr lang="zh-CN" altLang="en-US" sz="3400" b="1" smtClean="0"/>
              <a:t>条件组合覆盖</a:t>
            </a:r>
          </a:p>
        </p:txBody>
      </p:sp>
      <p:pic>
        <p:nvPicPr>
          <p:cNvPr id="215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50" y="928688"/>
            <a:ext cx="8720138"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11D3DD42-AC26-434A-AEEA-1EEAD5B1B0C7}" type="slidenum">
              <a:rPr lang="en-US" altLang="zh-CN" smtClean="0"/>
              <a:pPr eaLnBrk="1" hangingPunct="1"/>
              <a:t>33</a:t>
            </a:fld>
            <a:endParaRPr lang="en-US" altLang="zh-CN" smtClean="0"/>
          </a:p>
        </p:txBody>
      </p:sp>
      <p:sp>
        <p:nvSpPr>
          <p:cNvPr id="22531"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22532" name="Rectangle 3"/>
          <p:cNvSpPr>
            <a:spLocks noGrp="1" noChangeArrowheads="1"/>
          </p:cNvSpPr>
          <p:nvPr>
            <p:ph type="body" idx="1"/>
          </p:nvPr>
        </p:nvSpPr>
        <p:spPr/>
        <p:txBody>
          <a:bodyPr/>
          <a:lstStyle/>
          <a:p>
            <a:pPr algn="just" eaLnBrk="1" hangingPunct="1"/>
            <a:r>
              <a:rPr lang="zh-CN" altLang="en-US" sz="3400" b="1" dirty="0" smtClean="0"/>
              <a:t>条件组合覆盖局限性</a:t>
            </a:r>
            <a:endParaRPr lang="en-US" altLang="zh-CN" sz="3400" b="1" dirty="0" smtClean="0"/>
          </a:p>
          <a:p>
            <a:pPr lvl="1" algn="just" eaLnBrk="1" hangingPunct="1"/>
            <a:r>
              <a:rPr lang="zh-CN" altLang="en-US" sz="3200" b="1" dirty="0"/>
              <a:t>当判定表达式本身较为复杂、且存在多个判定节点串联时，条件组合覆盖的</a:t>
            </a:r>
            <a:r>
              <a:rPr lang="zh-CN" altLang="en-US" sz="3200" b="1" dirty="0">
                <a:solidFill>
                  <a:srgbClr val="FF0000"/>
                </a:solidFill>
              </a:rPr>
              <a:t>测试用例规模</a:t>
            </a:r>
            <a:r>
              <a:rPr lang="zh-CN" altLang="en-US" sz="3200" b="1" dirty="0"/>
              <a:t>将大得惊人</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F7BDD3FE-3A4A-441C-959D-98C6805D57D7}" type="slidenum">
              <a:rPr lang="en-US" altLang="zh-CN" smtClean="0"/>
              <a:pPr eaLnBrk="1" hangingPunct="1"/>
              <a:t>34</a:t>
            </a:fld>
            <a:endParaRPr lang="en-US" altLang="zh-CN" smtClean="0"/>
          </a:p>
        </p:txBody>
      </p:sp>
      <p:sp>
        <p:nvSpPr>
          <p:cNvPr id="23555"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23556" name="Rectangle 3"/>
          <p:cNvSpPr>
            <a:spLocks noGrp="1" noChangeArrowheads="1"/>
          </p:cNvSpPr>
          <p:nvPr>
            <p:ph type="body" idx="1"/>
          </p:nvPr>
        </p:nvSpPr>
        <p:spPr/>
        <p:txBody>
          <a:bodyPr/>
          <a:lstStyle/>
          <a:p>
            <a:pPr algn="just" eaLnBrk="1" hangingPunct="1"/>
            <a:r>
              <a:rPr lang="zh-CN" altLang="en-US" sz="3400" b="1" smtClean="0"/>
              <a:t>测试用例设计</a:t>
            </a:r>
            <a:endParaRPr lang="en-US" altLang="zh-CN" sz="3400" b="1" smtClean="0"/>
          </a:p>
          <a:p>
            <a:pPr lvl="1" algn="just" eaLnBrk="1" hangingPunct="1"/>
            <a:r>
              <a:rPr lang="zh-CN" altLang="en-US" b="1" smtClean="0"/>
              <a:t>语句覆盖</a:t>
            </a:r>
            <a:endParaRPr lang="en-US" altLang="zh-CN" b="1" smtClean="0"/>
          </a:p>
          <a:p>
            <a:pPr lvl="1" algn="just" eaLnBrk="1" hangingPunct="1"/>
            <a:r>
              <a:rPr lang="zh-CN" altLang="en-US" b="1" smtClean="0"/>
              <a:t>判定覆盖</a:t>
            </a:r>
            <a:endParaRPr lang="en-US" altLang="zh-CN" b="1" smtClean="0"/>
          </a:p>
          <a:p>
            <a:pPr lvl="1" algn="just" eaLnBrk="1" hangingPunct="1"/>
            <a:r>
              <a:rPr lang="zh-CN" altLang="en-US" b="1" smtClean="0"/>
              <a:t>条件覆盖</a:t>
            </a:r>
            <a:endParaRPr lang="en-US" altLang="zh-CN" b="1" smtClean="0"/>
          </a:p>
          <a:p>
            <a:pPr lvl="1" algn="just" eaLnBrk="1" hangingPunct="1"/>
            <a:r>
              <a:rPr lang="zh-CN" altLang="en-US" b="1" smtClean="0"/>
              <a:t>判定</a:t>
            </a:r>
            <a:r>
              <a:rPr lang="en-US" altLang="zh-CN" b="1" smtClean="0"/>
              <a:t>/</a:t>
            </a:r>
            <a:r>
              <a:rPr lang="zh-CN" altLang="en-US" b="1" smtClean="0"/>
              <a:t>条件覆盖</a:t>
            </a:r>
            <a:endParaRPr lang="en-US" altLang="zh-CN" b="1" smtClean="0"/>
          </a:p>
          <a:p>
            <a:pPr lvl="1" algn="just" eaLnBrk="1" hangingPunct="1"/>
            <a:r>
              <a:rPr lang="zh-CN" altLang="en-US" b="1" smtClean="0"/>
              <a:t>条件组合覆盖</a:t>
            </a:r>
            <a:endParaRPr lang="en-US" altLang="zh-CN" b="1" smtClean="0"/>
          </a:p>
          <a:p>
            <a:pPr lvl="1" algn="just" eaLnBrk="1" hangingPunct="1"/>
            <a:r>
              <a:rPr lang="zh-CN" altLang="en-US" b="1" smtClean="0">
                <a:solidFill>
                  <a:srgbClr val="0000FF"/>
                </a:solidFill>
              </a:rPr>
              <a:t>修正的判定</a:t>
            </a:r>
            <a:r>
              <a:rPr lang="en-US" altLang="zh-CN" b="1" smtClean="0">
                <a:solidFill>
                  <a:srgbClr val="0000FF"/>
                </a:solidFill>
              </a:rPr>
              <a:t>/</a:t>
            </a:r>
            <a:r>
              <a:rPr lang="zh-CN" altLang="en-US" b="1" smtClean="0">
                <a:solidFill>
                  <a:srgbClr val="0000FF"/>
                </a:solidFill>
              </a:rPr>
              <a:t>条件覆盖</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9604C1B8-E16C-494A-BB97-FDEBFFEF3ED5}" type="slidenum">
              <a:rPr lang="en-US" altLang="zh-CN" smtClean="0"/>
              <a:pPr eaLnBrk="1" hangingPunct="1"/>
              <a:t>35</a:t>
            </a:fld>
            <a:endParaRPr lang="en-US" altLang="zh-CN" smtClean="0"/>
          </a:p>
        </p:txBody>
      </p:sp>
      <p:sp>
        <p:nvSpPr>
          <p:cNvPr id="24579"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24580" name="Rectangle 3"/>
          <p:cNvSpPr>
            <a:spLocks noGrp="1" noChangeArrowheads="1"/>
          </p:cNvSpPr>
          <p:nvPr>
            <p:ph type="body" idx="1"/>
          </p:nvPr>
        </p:nvSpPr>
        <p:spPr/>
        <p:txBody>
          <a:bodyPr/>
          <a:lstStyle/>
          <a:p>
            <a:pPr algn="just" eaLnBrk="1" hangingPunct="1"/>
            <a:r>
              <a:rPr lang="zh-CN" altLang="en-US" sz="3400" b="1" dirty="0" smtClean="0"/>
              <a:t>修正的判定</a:t>
            </a:r>
            <a:r>
              <a:rPr lang="en-US" altLang="zh-CN" sz="3400" b="1" dirty="0" smtClean="0"/>
              <a:t>/</a:t>
            </a:r>
            <a:r>
              <a:rPr lang="zh-CN" altLang="en-US" sz="3400" b="1" dirty="0" smtClean="0"/>
              <a:t>条件覆盖</a:t>
            </a:r>
            <a:endParaRPr lang="en-US" altLang="zh-CN" sz="3400" b="1" dirty="0" smtClean="0"/>
          </a:p>
          <a:p>
            <a:pPr marL="0" indent="0" algn="just" eaLnBrk="1" hangingPunct="1">
              <a:buNone/>
            </a:pPr>
            <a:r>
              <a:rPr lang="en-US" altLang="zh-CN" sz="2400" b="1" dirty="0" smtClean="0"/>
              <a:t>(Modified Decision/Condition </a:t>
            </a:r>
            <a:r>
              <a:rPr lang="en-US" altLang="zh-CN" sz="2400" b="1" dirty="0"/>
              <a:t>Coverage)</a:t>
            </a:r>
            <a:endParaRPr lang="en-US" altLang="zh-CN" sz="2000" b="1" dirty="0" smtClean="0"/>
          </a:p>
          <a:p>
            <a:pPr algn="just" eaLnBrk="1" hangingPunct="1"/>
            <a:r>
              <a:rPr lang="zh-CN" altLang="en-US" sz="3400" b="1" dirty="0" smtClean="0"/>
              <a:t>在满足判定</a:t>
            </a:r>
            <a:r>
              <a:rPr lang="en-US" altLang="en-US" sz="3400" b="1" dirty="0" smtClean="0"/>
              <a:t>/</a:t>
            </a:r>
            <a:r>
              <a:rPr lang="zh-CN" altLang="en-US" sz="3400" b="1" dirty="0" smtClean="0"/>
              <a:t>条件覆盖的基础上，每个简单判定条件都应</a:t>
            </a:r>
            <a:r>
              <a:rPr lang="zh-CN" altLang="en-US" sz="3400" b="1" dirty="0" smtClean="0">
                <a:solidFill>
                  <a:srgbClr val="FF0000"/>
                </a:solidFill>
              </a:rPr>
              <a:t>独立地影响</a:t>
            </a:r>
            <a:r>
              <a:rPr lang="zh-CN" altLang="en-US" sz="3400" b="1" dirty="0" smtClean="0"/>
              <a:t>到整个判定表达式的取值</a:t>
            </a:r>
            <a:endParaRPr lang="en-US" altLang="zh-CN" sz="3400" b="1" dirty="0" smtClean="0"/>
          </a:p>
          <a:p>
            <a:pPr algn="just" eaLnBrk="1" hangingPunct="1"/>
            <a:r>
              <a:rPr lang="zh-CN" altLang="en-US" sz="3400" b="1" dirty="0" smtClean="0"/>
              <a:t>实质是利用简单判定条件的独立影响性来消除测试用例的冗余。</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AFE73AF3-B26E-4272-9910-CC54C08A2711}" type="slidenum">
              <a:rPr lang="en-US" altLang="zh-CN" smtClean="0"/>
              <a:pPr eaLnBrk="1" hangingPunct="1"/>
              <a:t>36</a:t>
            </a:fld>
            <a:endParaRPr lang="en-US" altLang="zh-CN" smtClean="0"/>
          </a:p>
        </p:txBody>
      </p:sp>
      <p:sp>
        <p:nvSpPr>
          <p:cNvPr id="25603"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5.3 </a:t>
            </a:r>
            <a:r>
              <a:rPr lang="zh-CN" altLang="en-US" b="1" dirty="0" smtClean="0">
                <a:latin typeface="黑体" pitchFamily="49" charset="-122"/>
                <a:ea typeface="黑体" pitchFamily="49" charset="-122"/>
              </a:rPr>
              <a:t>对判定的测试</a:t>
            </a:r>
          </a:p>
        </p:txBody>
      </p:sp>
      <p:sp>
        <p:nvSpPr>
          <p:cNvPr id="25604" name="Rectangle 3"/>
          <p:cNvSpPr>
            <a:spLocks noGrp="1" noChangeArrowheads="1"/>
          </p:cNvSpPr>
          <p:nvPr>
            <p:ph type="body" idx="1"/>
          </p:nvPr>
        </p:nvSpPr>
        <p:spPr/>
        <p:txBody>
          <a:bodyPr/>
          <a:lstStyle/>
          <a:p>
            <a:pPr algn="just" eaLnBrk="1" hangingPunct="1"/>
            <a:r>
              <a:rPr lang="en-US" altLang="zh-CN" sz="3400" b="1" smtClean="0"/>
              <a:t>A</a:t>
            </a:r>
            <a:r>
              <a:rPr lang="zh-CN" altLang="en-US" sz="3400" b="1" smtClean="0"/>
              <a:t> </a:t>
            </a:r>
            <a:r>
              <a:rPr lang="en-US" altLang="zh-CN" sz="3400" b="1" smtClean="0"/>
              <a:t>AND B</a:t>
            </a:r>
          </a:p>
          <a:p>
            <a:pPr lvl="1" algn="just" eaLnBrk="1" hangingPunct="1"/>
            <a:r>
              <a:rPr lang="zh-CN" altLang="en-US" b="1" smtClean="0"/>
              <a:t>体现</a:t>
            </a:r>
            <a:r>
              <a:rPr lang="en-US" altLang="zh-CN" b="1" smtClean="0"/>
              <a:t>A</a:t>
            </a:r>
            <a:r>
              <a:rPr lang="zh-CN" altLang="en-US" b="1" smtClean="0"/>
              <a:t>对判定结果的独立影响性：</a:t>
            </a:r>
            <a:r>
              <a:rPr lang="en-US" altLang="zh-CN" b="1" smtClean="0"/>
              <a:t>T1</a:t>
            </a:r>
            <a:r>
              <a:rPr lang="zh-CN" altLang="en-US" b="1" smtClean="0"/>
              <a:t>，</a:t>
            </a:r>
            <a:r>
              <a:rPr lang="en-US" altLang="zh-CN" b="1" smtClean="0"/>
              <a:t>T3</a:t>
            </a:r>
          </a:p>
          <a:p>
            <a:pPr lvl="1" algn="just" eaLnBrk="1" hangingPunct="1"/>
            <a:r>
              <a:rPr lang="zh-CN" altLang="en-US" b="1" smtClean="0"/>
              <a:t>体现</a:t>
            </a:r>
            <a:r>
              <a:rPr lang="en-US" altLang="zh-CN" b="1" smtClean="0"/>
              <a:t>B</a:t>
            </a:r>
            <a:r>
              <a:rPr lang="zh-CN" altLang="en-US" b="1" smtClean="0"/>
              <a:t>对判定结果的独立影响性：</a:t>
            </a:r>
            <a:r>
              <a:rPr lang="en-US" altLang="zh-CN" b="1" smtClean="0"/>
              <a:t>T1</a:t>
            </a:r>
            <a:r>
              <a:rPr lang="zh-CN" altLang="en-US" b="1" smtClean="0"/>
              <a:t>，</a:t>
            </a:r>
            <a:r>
              <a:rPr lang="en-US" altLang="zh-CN" b="1" smtClean="0"/>
              <a:t>T2</a:t>
            </a:r>
          </a:p>
          <a:p>
            <a:pPr lvl="1" algn="just" eaLnBrk="1" hangingPunct="1"/>
            <a:r>
              <a:rPr lang="zh-CN" altLang="en-US" b="1" smtClean="0"/>
              <a:t>最终用例集合：</a:t>
            </a:r>
            <a:r>
              <a:rPr lang="en-US" altLang="zh-CN" b="1" smtClean="0"/>
              <a:t>T1~T3</a:t>
            </a:r>
          </a:p>
          <a:p>
            <a:pPr lvl="1" algn="just" eaLnBrk="1" hangingPunct="1"/>
            <a:endParaRPr lang="zh-CN" altLang="en-US" b="1" smtClean="0"/>
          </a:p>
        </p:txBody>
      </p:sp>
      <p:graphicFrame>
        <p:nvGraphicFramePr>
          <p:cNvPr id="6" name="Group 4"/>
          <p:cNvGraphicFramePr>
            <a:graphicFrameLocks noGrp="1"/>
          </p:cNvGraphicFramePr>
          <p:nvPr/>
        </p:nvGraphicFramePr>
        <p:xfrm>
          <a:off x="1143000" y="3929063"/>
          <a:ext cx="6705600" cy="2286000"/>
        </p:xfrm>
        <a:graphic>
          <a:graphicData uri="http://schemas.openxmlformats.org/drawingml/2006/table">
            <a:tbl>
              <a:tblPr/>
              <a:tblGrid>
                <a:gridCol w="1341438"/>
                <a:gridCol w="1341437"/>
                <a:gridCol w="1339850"/>
                <a:gridCol w="1341438"/>
                <a:gridCol w="1341437"/>
              </a:tblGrid>
              <a:tr h="5715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1" lang="zh-CN" altLang="zh-CN" sz="2600" b="1" i="0" u="none" strike="noStrike" cap="none" normalizeH="0" baseline="0" smtClean="0">
                        <a:ln>
                          <a:noFill/>
                        </a:ln>
                        <a:solidFill>
                          <a:schemeClr val="tx1"/>
                        </a:solidFill>
                        <a:effectLst/>
                        <a:latin typeface="仿宋_GB2312" pitchFamily="49" charset="-122"/>
                        <a:ea typeface="仿宋_GB2312" pitchFamily="49"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楷体_GB2312" pitchFamily="49" charset="-122"/>
                          <a:ea typeface="楷体_GB2312" pitchFamily="49" charset="-122"/>
                        </a:rPr>
                        <a:t>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楷体_GB2312" pitchFamily="49" charset="-122"/>
                          <a:ea typeface="楷体_GB2312" pitchFamily="49" charset="-122"/>
                        </a:rPr>
                        <a:t>T2</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楷体_GB2312" pitchFamily="49" charset="-122"/>
                          <a:ea typeface="楷体_GB2312" pitchFamily="49" charset="-122"/>
                        </a:rPr>
                        <a:t>T3</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楷体_GB2312" pitchFamily="49" charset="-122"/>
                          <a:ea typeface="楷体_GB2312" pitchFamily="49" charset="-122"/>
                        </a:rPr>
                        <a:t>T4</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A</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F</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F</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B</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F</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F</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A and B</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F</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F</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F</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514350" indent="-514350">
              <a:buFont typeface="+mj-lt"/>
              <a:buAutoNum type="arabicPeriod"/>
            </a:pPr>
            <a:r>
              <a:rPr lang="zh-CN" altLang="en-US" sz="2800" b="1" dirty="0"/>
              <a:t>列出所有简单判定条件；</a:t>
            </a:r>
          </a:p>
          <a:p>
            <a:pPr marL="514350" indent="-514350">
              <a:buFont typeface="+mj-lt"/>
              <a:buAutoNum type="arabicPeriod"/>
            </a:pPr>
            <a:r>
              <a:rPr lang="zh-CN" altLang="en-US" sz="2800" b="1" dirty="0"/>
              <a:t>构建真值表；</a:t>
            </a:r>
          </a:p>
          <a:p>
            <a:pPr marL="514350" indent="-514350">
              <a:buFont typeface="+mj-lt"/>
              <a:buAutoNum type="arabicPeriod"/>
            </a:pPr>
            <a:r>
              <a:rPr lang="zh-CN" altLang="en-US" sz="2800" b="1" dirty="0"/>
              <a:t>对每个简单判定条件，找到能对整个判定结果产生独立影响的测试用例集合（简称独立影响对），即在真值表中依次固定其他简单判定条件，找到该条件的独立影响对；</a:t>
            </a:r>
          </a:p>
          <a:p>
            <a:pPr marL="514350" indent="-514350">
              <a:buFont typeface="+mj-lt"/>
              <a:buAutoNum type="arabicPeriod"/>
            </a:pPr>
            <a:r>
              <a:rPr lang="zh-CN" altLang="en-US" sz="2800" b="1" dirty="0"/>
              <a:t>抽取能体现所有简单判定条件独立影响性的最少独立影响对。 </a:t>
            </a:r>
          </a:p>
          <a:p>
            <a:endParaRPr lang="zh-CN" altLang="en-US" dirty="0"/>
          </a:p>
        </p:txBody>
      </p:sp>
      <p:sp>
        <p:nvSpPr>
          <p:cNvPr id="4" name="灯片编号占位符 3"/>
          <p:cNvSpPr>
            <a:spLocks noGrp="1"/>
          </p:cNvSpPr>
          <p:nvPr>
            <p:ph type="sldNum" sz="quarter" idx="12"/>
          </p:nvPr>
        </p:nvSpPr>
        <p:spPr/>
        <p:txBody>
          <a:bodyPr/>
          <a:lstStyle/>
          <a:p>
            <a:pPr>
              <a:defRPr/>
            </a:pPr>
            <a:fld id="{A2129394-4104-4E4B-B479-2CD63F410336}" type="slidenum">
              <a:rPr lang="en-US" altLang="zh-CN" smtClean="0"/>
              <a:pPr>
                <a:defRPr/>
              </a:pPr>
              <a:t>37</a:t>
            </a:fld>
            <a:endParaRPr lang="en-US" altLang="zh-CN"/>
          </a:p>
        </p:txBody>
      </p:sp>
      <p:sp>
        <p:nvSpPr>
          <p:cNvPr id="5" name="Rectangle 2"/>
          <p:cNvSpPr>
            <a:spLocks noGrp="1" noChangeArrowheads="1"/>
          </p:cNvSpPr>
          <p:nvPr>
            <p:ph type="title"/>
          </p:nvPr>
        </p:nvSpPr>
        <p:spPr>
          <a:xfrm>
            <a:off x="574675" y="304800"/>
            <a:ext cx="8001000" cy="1216025"/>
          </a:xfrm>
        </p:spPr>
        <p:txBody>
          <a:bodyPr/>
          <a:lstStyle/>
          <a:p>
            <a:pPr eaLnBrk="1" hangingPunct="1"/>
            <a:r>
              <a:rPr lang="en-US" altLang="zh-CN" b="1" dirty="0" smtClean="0">
                <a:latin typeface="黑体" pitchFamily="49" charset="-122"/>
                <a:ea typeface="黑体" pitchFamily="49" charset="-122"/>
              </a:rPr>
              <a:t>5.3 </a:t>
            </a:r>
            <a:r>
              <a:rPr lang="zh-CN" altLang="en-US" b="1" dirty="0" smtClean="0">
                <a:latin typeface="黑体" pitchFamily="49" charset="-122"/>
                <a:ea typeface="黑体" pitchFamily="49" charset="-122"/>
              </a:rPr>
              <a:t>对判定的测试</a:t>
            </a:r>
          </a:p>
        </p:txBody>
      </p:sp>
    </p:spTree>
    <p:extLst>
      <p:ext uri="{BB962C8B-B14F-4D97-AF65-F5344CB8AC3E}">
        <p14:creationId xmlns:p14="http://schemas.microsoft.com/office/powerpoint/2010/main" val="2029488954"/>
      </p:ext>
    </p:extLst>
  </p:cSld>
  <p:clrMapOvr>
    <a:masterClrMapping/>
  </p:clrMapOvr>
  <p:transition>
    <p:blinds dir="ver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95108F07-F9B6-4113-82D6-CD961A5E42C0}" type="slidenum">
              <a:rPr lang="en-US" altLang="zh-CN" smtClean="0"/>
              <a:pPr eaLnBrk="1" hangingPunct="1"/>
              <a:t>38</a:t>
            </a:fld>
            <a:endParaRPr lang="en-US" altLang="zh-CN" smtClean="0"/>
          </a:p>
        </p:txBody>
      </p:sp>
      <p:sp>
        <p:nvSpPr>
          <p:cNvPr id="26627"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26628" name="Rectangle 3"/>
          <p:cNvSpPr>
            <a:spLocks noGrp="1" noChangeArrowheads="1"/>
          </p:cNvSpPr>
          <p:nvPr>
            <p:ph type="body" idx="1"/>
          </p:nvPr>
        </p:nvSpPr>
        <p:spPr/>
        <p:txBody>
          <a:bodyPr/>
          <a:lstStyle/>
          <a:p>
            <a:pPr algn="just" eaLnBrk="1" hangingPunct="1"/>
            <a:r>
              <a:rPr lang="zh-CN" altLang="en-US" sz="3400" b="1" dirty="0" smtClean="0"/>
              <a:t>测试用例优化</a:t>
            </a:r>
            <a:endParaRPr lang="en-US" altLang="zh-CN" sz="3400" b="1" dirty="0" smtClean="0"/>
          </a:p>
          <a:p>
            <a:pPr lvl="1" algn="just" eaLnBrk="1" hangingPunct="1"/>
            <a:r>
              <a:rPr lang="zh-CN" altLang="en-US" b="1" dirty="0" smtClean="0"/>
              <a:t>尽量选择边界测试数据</a:t>
            </a:r>
            <a:endParaRPr lang="en-US" altLang="zh-CN" b="1" dirty="0" smtClean="0"/>
          </a:p>
          <a:p>
            <a:pPr lvl="1" algn="just" eaLnBrk="1" hangingPunct="1"/>
            <a:r>
              <a:rPr lang="zh-CN" altLang="en-US" b="1" dirty="0" smtClean="0"/>
              <a:t>应避免“与”、“或”关系的屏蔽现象</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3439A0C1-A167-493F-A8DD-ED320C689FA5}" type="slidenum">
              <a:rPr lang="en-US" altLang="zh-CN" smtClean="0"/>
              <a:pPr eaLnBrk="1" hangingPunct="1"/>
              <a:t>39</a:t>
            </a:fld>
            <a:endParaRPr lang="en-US" altLang="zh-CN" smtClean="0"/>
          </a:p>
        </p:txBody>
      </p:sp>
      <p:sp>
        <p:nvSpPr>
          <p:cNvPr id="67587"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5.3 </a:t>
            </a:r>
            <a:r>
              <a:rPr lang="zh-CN" altLang="en-US" b="1" smtClean="0">
                <a:latin typeface="黑体" pitchFamily="2" charset="-122"/>
                <a:ea typeface="黑体" pitchFamily="2" charset="-122"/>
              </a:rPr>
              <a:t>对判定的测试</a:t>
            </a:r>
          </a:p>
        </p:txBody>
      </p:sp>
      <p:sp>
        <p:nvSpPr>
          <p:cNvPr id="67588" name="Rectangle 3"/>
          <p:cNvSpPr>
            <a:spLocks noGrp="1" noChangeArrowheads="1"/>
          </p:cNvSpPr>
          <p:nvPr>
            <p:ph type="body" idx="1"/>
          </p:nvPr>
        </p:nvSpPr>
        <p:spPr/>
        <p:txBody>
          <a:bodyPr/>
          <a:lstStyle/>
          <a:p>
            <a:pPr eaLnBrk="1" hangingPunct="1"/>
            <a:r>
              <a:rPr lang="zh-CN" altLang="en-US" sz="3800" b="1" smtClean="0">
                <a:solidFill>
                  <a:srgbClr val="0000FF"/>
                </a:solidFill>
                <a:ea typeface="华文新魏" pitchFamily="2" charset="-122"/>
              </a:rPr>
              <a:t>捉虫实践</a:t>
            </a:r>
            <a:r>
              <a:rPr lang="en-US" altLang="zh-CN" sz="3800" b="1" smtClean="0">
                <a:solidFill>
                  <a:srgbClr val="0000FF"/>
                </a:solidFill>
                <a:ea typeface="华文新魏" pitchFamily="2" charset="-122"/>
              </a:rPr>
              <a:t>3</a:t>
            </a:r>
            <a:r>
              <a:rPr lang="zh-CN" altLang="en-US" sz="3800" b="1" smtClean="0">
                <a:solidFill>
                  <a:srgbClr val="0000FF"/>
                </a:solidFill>
                <a:ea typeface="华文新魏" pitchFamily="2" charset="-122"/>
              </a:rPr>
              <a:t>：第二日问题</a:t>
            </a:r>
          </a:p>
          <a:p>
            <a:pPr lvl="1" eaLnBrk="1" hangingPunct="1"/>
            <a:r>
              <a:rPr lang="zh-CN" altLang="en-US" sz="3400" b="1" smtClean="0">
                <a:solidFill>
                  <a:srgbClr val="0000FF"/>
                </a:solidFill>
                <a:ea typeface="华文新魏" pitchFamily="2" charset="-122"/>
              </a:rPr>
              <a:t>代码说明</a:t>
            </a:r>
            <a:endParaRPr lang="en-US" altLang="zh-CN" sz="3400" b="1" smtClean="0">
              <a:solidFill>
                <a:srgbClr val="0000FF"/>
              </a:solidFill>
              <a:ea typeface="华文新魏" pitchFamily="2" charset="-122"/>
            </a:endParaRPr>
          </a:p>
          <a:p>
            <a:pPr lvl="1" eaLnBrk="1" hangingPunct="1"/>
            <a:r>
              <a:rPr lang="zh-CN" altLang="en-US" sz="3400" b="1" smtClean="0">
                <a:solidFill>
                  <a:srgbClr val="0000FF"/>
                </a:solidFill>
                <a:ea typeface="华文新魏" pitchFamily="2" charset="-122"/>
              </a:rPr>
              <a:t>开始测试</a:t>
            </a:r>
            <a:endParaRPr lang="en-US" altLang="zh-CN" sz="3400" b="1" smtClean="0">
              <a:solidFill>
                <a:srgbClr val="0000FF"/>
              </a:solidFill>
              <a:ea typeface="华文新魏" pitchFamily="2" charset="-122"/>
            </a:endParaRPr>
          </a:p>
          <a:p>
            <a:pPr lvl="1" eaLnBrk="1" hangingPunct="1"/>
            <a:r>
              <a:rPr lang="zh-CN" altLang="en-US" sz="3400" b="1" smtClean="0">
                <a:solidFill>
                  <a:srgbClr val="0000FF"/>
                </a:solidFill>
                <a:ea typeface="华文新魏" pitchFamily="2" charset="-122"/>
              </a:rPr>
              <a:t>测试分析</a:t>
            </a:r>
            <a:endParaRPr lang="en-US" altLang="zh-CN" sz="3500" b="1" smtClean="0"/>
          </a:p>
        </p:txBody>
      </p:sp>
    </p:spTree>
    <p:extLst>
      <p:ext uri="{BB962C8B-B14F-4D97-AF65-F5344CB8AC3E}">
        <p14:creationId xmlns:p14="http://schemas.microsoft.com/office/powerpoint/2010/main" val="267264028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5.1 </a:t>
            </a:r>
            <a:r>
              <a:rPr lang="zh-CN" altLang="en-US" b="1" smtClean="0">
                <a:latin typeface="黑体" pitchFamily="49" charset="-122"/>
                <a:ea typeface="黑体" pitchFamily="49" charset="-122"/>
              </a:rPr>
              <a:t>概述</a:t>
            </a:r>
          </a:p>
        </p:txBody>
      </p:sp>
      <p:sp>
        <p:nvSpPr>
          <p:cNvPr id="6148" name="Rectangle 3"/>
          <p:cNvSpPr>
            <a:spLocks noGrp="1" noChangeArrowheads="1"/>
          </p:cNvSpPr>
          <p:nvPr>
            <p:ph idx="1"/>
          </p:nvPr>
        </p:nvSpPr>
        <p:spPr/>
        <p:txBody>
          <a:bodyPr/>
          <a:lstStyle/>
          <a:p>
            <a:pPr algn="just" eaLnBrk="1" hangingPunct="1"/>
            <a:r>
              <a:rPr lang="zh-CN" altLang="en-US" sz="3400" b="1" smtClean="0"/>
              <a:t>基本原理</a:t>
            </a:r>
          </a:p>
        </p:txBody>
      </p:sp>
      <p:sp>
        <p:nvSpPr>
          <p:cNvPr id="61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98CAB76B-4876-45E3-9AFD-6985ACF4B2C1}" type="slidenum">
              <a:rPr lang="en-US" altLang="zh-CN" smtClean="0"/>
              <a:pPr eaLnBrk="1" hangingPunct="1"/>
              <a:t>4</a:t>
            </a:fld>
            <a:endParaRPr lang="en-US" altLang="zh-CN" smtClean="0"/>
          </a:p>
        </p:txBody>
      </p:sp>
      <p:pic>
        <p:nvPicPr>
          <p:cNvPr id="6150" name="Picture 7" descr="5t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348880"/>
            <a:ext cx="5929312" cy="3830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4836" t="9801" r="3298" b="18059"/>
          <a:stretch/>
        </p:blipFill>
        <p:spPr bwMode="auto">
          <a:xfrm>
            <a:off x="2663496" y="2348881"/>
            <a:ext cx="2844608" cy="3830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89243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026"/>
                                        </p:tgtEl>
                                      </p:cBhvr>
                                    </p:animEffect>
                                    <p:set>
                                      <p:cBhvr>
                                        <p:cTn id="7" dur="1" fill="hold">
                                          <p:stCondLst>
                                            <p:cond delay="499"/>
                                          </p:stCondLst>
                                        </p:cTn>
                                        <p:tgtEl>
                                          <p:spTgt spid="10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64306233-16B8-4AD1-802C-11D77C72DF5B}" type="slidenum">
              <a:rPr lang="en-US" altLang="zh-CN" smtClean="0"/>
              <a:pPr eaLnBrk="1" hangingPunct="1"/>
              <a:t>40</a:t>
            </a:fld>
            <a:endParaRPr lang="en-US" altLang="zh-CN" smtClean="0"/>
          </a:p>
        </p:txBody>
      </p:sp>
      <p:sp>
        <p:nvSpPr>
          <p:cNvPr id="68611"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5.3 </a:t>
            </a:r>
            <a:r>
              <a:rPr lang="zh-CN" altLang="en-US" b="1" smtClean="0">
                <a:latin typeface="黑体" pitchFamily="2" charset="-122"/>
                <a:ea typeface="黑体" pitchFamily="2" charset="-122"/>
              </a:rPr>
              <a:t>对判定的测试</a:t>
            </a:r>
          </a:p>
        </p:txBody>
      </p:sp>
      <p:sp>
        <p:nvSpPr>
          <p:cNvPr id="68612" name="Rectangle 3"/>
          <p:cNvSpPr>
            <a:spLocks noGrp="1" noChangeArrowheads="1"/>
          </p:cNvSpPr>
          <p:nvPr>
            <p:ph type="body" idx="1"/>
          </p:nvPr>
        </p:nvSpPr>
        <p:spPr/>
        <p:txBody>
          <a:bodyPr/>
          <a:lstStyle/>
          <a:p>
            <a:pPr eaLnBrk="1" hangingPunct="1"/>
            <a:r>
              <a:rPr lang="zh-CN" altLang="en-US" sz="3400" b="1" smtClean="0">
                <a:solidFill>
                  <a:srgbClr val="0000FF"/>
                </a:solidFill>
                <a:ea typeface="华文新魏" pitchFamily="2" charset="-122"/>
              </a:rPr>
              <a:t>代码说明</a:t>
            </a:r>
            <a:endParaRPr lang="en-US" altLang="zh-CN" sz="3400" b="1" smtClean="0">
              <a:solidFill>
                <a:srgbClr val="0000FF"/>
              </a:solidFill>
              <a:ea typeface="华文新魏" pitchFamily="2" charset="-122"/>
            </a:endParaRPr>
          </a:p>
          <a:p>
            <a:pPr eaLnBrk="1" hangingPunct="1"/>
            <a:r>
              <a:rPr lang="zh-CN" altLang="en-US" sz="3400" b="1" smtClean="0">
                <a:solidFill>
                  <a:srgbClr val="0000FF"/>
                </a:solidFill>
                <a:ea typeface="华文新魏" pitchFamily="2" charset="-122"/>
              </a:rPr>
              <a:t>共包含</a:t>
            </a:r>
            <a:r>
              <a:rPr lang="en-US" altLang="en-US" sz="3400" b="1" smtClean="0">
                <a:solidFill>
                  <a:srgbClr val="0000FF"/>
                </a:solidFill>
                <a:ea typeface="华文新魏" pitchFamily="2" charset="-122"/>
              </a:rPr>
              <a:t>5</a:t>
            </a:r>
            <a:r>
              <a:rPr lang="zh-CN" altLang="en-US" sz="3400" b="1" smtClean="0">
                <a:solidFill>
                  <a:srgbClr val="0000FF"/>
                </a:solidFill>
                <a:ea typeface="华文新魏" pitchFamily="2" charset="-122"/>
              </a:rPr>
              <a:t>个判定节点，含</a:t>
            </a:r>
            <a:r>
              <a:rPr lang="en-US" altLang="en-US" sz="3400" b="1" smtClean="0">
                <a:solidFill>
                  <a:srgbClr val="0000FF"/>
                </a:solidFill>
                <a:ea typeface="华文新魏" pitchFamily="2" charset="-122"/>
              </a:rPr>
              <a:t>13</a:t>
            </a:r>
            <a:r>
              <a:rPr lang="zh-CN" altLang="en-US" sz="3400" b="1" smtClean="0">
                <a:solidFill>
                  <a:srgbClr val="0000FF"/>
                </a:solidFill>
                <a:ea typeface="华文新魏" pitchFamily="2" charset="-122"/>
              </a:rPr>
              <a:t>个简单逻辑判定条件</a:t>
            </a:r>
            <a:endParaRPr lang="en-US" altLang="zh-CN" sz="3400" b="1" smtClean="0">
              <a:solidFill>
                <a:srgbClr val="0000FF"/>
              </a:solidFill>
              <a:ea typeface="华文新魏" pitchFamily="2" charset="-122"/>
            </a:endParaRPr>
          </a:p>
          <a:p>
            <a:pPr lvl="1"/>
            <a:r>
              <a:rPr lang="en-US" altLang="en-US" b="1" smtClean="0">
                <a:solidFill>
                  <a:srgbClr val="0000FF"/>
                </a:solidFill>
                <a:ea typeface="华文新魏" pitchFamily="2" charset="-122"/>
              </a:rPr>
              <a:t>T1</a:t>
            </a:r>
            <a:r>
              <a:rPr lang="zh-CN" altLang="en-US" b="1" smtClean="0">
                <a:solidFill>
                  <a:srgbClr val="0000FF"/>
                </a:solidFill>
                <a:ea typeface="华文新魏" pitchFamily="2" charset="-122"/>
              </a:rPr>
              <a:t>：</a:t>
            </a:r>
            <a:r>
              <a:rPr lang="en-US" altLang="en-US" b="1" smtClean="0">
                <a:solidFill>
                  <a:srgbClr val="0000FF"/>
                </a:solidFill>
                <a:ea typeface="华文新魏" pitchFamily="2" charset="-122"/>
              </a:rPr>
              <a:t>date.m_month % 2 == 1</a:t>
            </a:r>
            <a:endParaRPr lang="zh-CN" altLang="en-US" b="1" smtClean="0">
              <a:solidFill>
                <a:srgbClr val="0000FF"/>
              </a:solidFill>
              <a:ea typeface="华文新魏" pitchFamily="2" charset="-122"/>
            </a:endParaRPr>
          </a:p>
          <a:p>
            <a:pPr lvl="1"/>
            <a:r>
              <a:rPr lang="en-US" altLang="en-US" b="1" smtClean="0">
                <a:solidFill>
                  <a:srgbClr val="0000FF"/>
                </a:solidFill>
                <a:ea typeface="华文新魏" pitchFamily="2" charset="-122"/>
              </a:rPr>
              <a:t>T2</a:t>
            </a:r>
            <a:r>
              <a:rPr lang="zh-CN" altLang="en-US" b="1" smtClean="0">
                <a:solidFill>
                  <a:srgbClr val="0000FF"/>
                </a:solidFill>
                <a:ea typeface="华文新魏" pitchFamily="2" charset="-122"/>
              </a:rPr>
              <a:t>：</a:t>
            </a:r>
            <a:r>
              <a:rPr lang="en-US" altLang="en-US" b="1" smtClean="0">
                <a:solidFill>
                  <a:srgbClr val="0000FF"/>
                </a:solidFill>
                <a:ea typeface="华文新魏" pitchFamily="2" charset="-122"/>
              </a:rPr>
              <a:t>date.m_month &lt; 8</a:t>
            </a:r>
            <a:endParaRPr lang="zh-CN" altLang="en-US" b="1" smtClean="0">
              <a:solidFill>
                <a:srgbClr val="0000FF"/>
              </a:solidFill>
              <a:ea typeface="华文新魏" pitchFamily="2" charset="-122"/>
            </a:endParaRPr>
          </a:p>
          <a:p>
            <a:pPr lvl="1"/>
            <a:r>
              <a:rPr lang="en-US" altLang="en-US" b="1" smtClean="0">
                <a:solidFill>
                  <a:srgbClr val="0000FF"/>
                </a:solidFill>
                <a:ea typeface="华文新魏" pitchFamily="2" charset="-122"/>
              </a:rPr>
              <a:t>T3</a:t>
            </a:r>
            <a:r>
              <a:rPr lang="zh-CN" altLang="en-US" b="1" smtClean="0">
                <a:solidFill>
                  <a:srgbClr val="0000FF"/>
                </a:solidFill>
                <a:ea typeface="华文新魏" pitchFamily="2" charset="-122"/>
              </a:rPr>
              <a:t>：</a:t>
            </a:r>
            <a:r>
              <a:rPr lang="en-US" altLang="en-US" b="1" smtClean="0">
                <a:solidFill>
                  <a:srgbClr val="0000FF"/>
                </a:solidFill>
                <a:ea typeface="华文新魏" pitchFamily="2" charset="-122"/>
              </a:rPr>
              <a:t>date.m_month % 2 == 0</a:t>
            </a:r>
            <a:endParaRPr lang="zh-CN" altLang="en-US" b="1" smtClean="0">
              <a:solidFill>
                <a:srgbClr val="0000FF"/>
              </a:solidFill>
              <a:ea typeface="华文新魏" pitchFamily="2" charset="-122"/>
            </a:endParaRPr>
          </a:p>
          <a:p>
            <a:pPr lvl="1"/>
            <a:r>
              <a:rPr lang="en-US" altLang="en-US" b="1" smtClean="0">
                <a:solidFill>
                  <a:srgbClr val="0000FF"/>
                </a:solidFill>
                <a:ea typeface="华文新魏" pitchFamily="2" charset="-122"/>
              </a:rPr>
              <a:t>T4</a:t>
            </a:r>
            <a:r>
              <a:rPr lang="zh-CN" altLang="en-US" b="1" smtClean="0">
                <a:solidFill>
                  <a:srgbClr val="0000FF"/>
                </a:solidFill>
                <a:ea typeface="华文新魏" pitchFamily="2" charset="-122"/>
              </a:rPr>
              <a:t>：</a:t>
            </a:r>
            <a:r>
              <a:rPr lang="en-US" altLang="en-US" b="1" smtClean="0">
                <a:solidFill>
                  <a:srgbClr val="0000FF"/>
                </a:solidFill>
                <a:ea typeface="华文新魏" pitchFamily="2" charset="-122"/>
              </a:rPr>
              <a:t>date.m_month &gt;= 8</a:t>
            </a:r>
            <a:endParaRPr lang="zh-CN" altLang="en-US" b="1" smtClean="0">
              <a:solidFill>
                <a:srgbClr val="0000FF"/>
              </a:solidFill>
              <a:ea typeface="华文新魏" pitchFamily="2" charset="-122"/>
            </a:endParaRPr>
          </a:p>
          <a:p>
            <a:pPr lvl="1"/>
            <a:r>
              <a:rPr lang="en-US" altLang="en-US" b="1" smtClean="0">
                <a:solidFill>
                  <a:srgbClr val="0000FF"/>
                </a:solidFill>
                <a:ea typeface="华文新魏" pitchFamily="2" charset="-122"/>
              </a:rPr>
              <a:t>T5</a:t>
            </a:r>
            <a:r>
              <a:rPr lang="zh-CN" altLang="en-US" b="1" smtClean="0">
                <a:solidFill>
                  <a:srgbClr val="0000FF"/>
                </a:solidFill>
                <a:ea typeface="华文新魏" pitchFamily="2" charset="-122"/>
              </a:rPr>
              <a:t>：</a:t>
            </a:r>
            <a:r>
              <a:rPr lang="en-US" altLang="en-US" b="1" smtClean="0">
                <a:solidFill>
                  <a:srgbClr val="0000FF"/>
                </a:solidFill>
                <a:ea typeface="华文新魏" pitchFamily="2" charset="-122"/>
              </a:rPr>
              <a:t>date.m_month == 4 </a:t>
            </a:r>
            <a:endParaRPr lang="zh-CN" altLang="en-US" b="1" smtClean="0">
              <a:solidFill>
                <a:srgbClr val="0000FF"/>
              </a:solidFill>
              <a:ea typeface="华文新魏" pitchFamily="2" charset="-122"/>
            </a:endParaRPr>
          </a:p>
          <a:p>
            <a:pPr lvl="1"/>
            <a:r>
              <a:rPr lang="en-US" altLang="en-US" b="1" smtClean="0">
                <a:solidFill>
                  <a:srgbClr val="0000FF"/>
                </a:solidFill>
                <a:ea typeface="华文新魏" pitchFamily="2" charset="-122"/>
              </a:rPr>
              <a:t>T6</a:t>
            </a:r>
            <a:r>
              <a:rPr lang="zh-CN" altLang="en-US" b="1" smtClean="0">
                <a:solidFill>
                  <a:srgbClr val="0000FF"/>
                </a:solidFill>
                <a:ea typeface="华文新魏" pitchFamily="2" charset="-122"/>
              </a:rPr>
              <a:t>：</a:t>
            </a:r>
            <a:r>
              <a:rPr lang="en-US" altLang="en-US" b="1" smtClean="0">
                <a:solidFill>
                  <a:srgbClr val="0000FF"/>
                </a:solidFill>
                <a:ea typeface="华文新魏" pitchFamily="2" charset="-122"/>
              </a:rPr>
              <a:t>date.m_month == 6</a:t>
            </a:r>
            <a:endParaRPr lang="en-US" altLang="zh-CN" b="1" smtClean="0">
              <a:solidFill>
                <a:srgbClr val="0000FF"/>
              </a:solidFill>
              <a:ea typeface="华文新魏" pitchFamily="2" charset="-122"/>
            </a:endParaRPr>
          </a:p>
        </p:txBody>
      </p:sp>
    </p:spTree>
    <p:extLst>
      <p:ext uri="{BB962C8B-B14F-4D97-AF65-F5344CB8AC3E}">
        <p14:creationId xmlns:p14="http://schemas.microsoft.com/office/powerpoint/2010/main" val="2673163242"/>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630F4716-784F-47D5-9B98-8EA5CB863519}" type="slidenum">
              <a:rPr lang="en-US" altLang="zh-CN" smtClean="0"/>
              <a:pPr eaLnBrk="1" hangingPunct="1"/>
              <a:t>41</a:t>
            </a:fld>
            <a:endParaRPr lang="en-US" altLang="zh-CN" smtClean="0"/>
          </a:p>
        </p:txBody>
      </p:sp>
      <p:sp>
        <p:nvSpPr>
          <p:cNvPr id="69635"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5.3 </a:t>
            </a:r>
            <a:r>
              <a:rPr lang="zh-CN" altLang="en-US" b="1" smtClean="0">
                <a:latin typeface="黑体" pitchFamily="2" charset="-122"/>
                <a:ea typeface="黑体" pitchFamily="2" charset="-122"/>
              </a:rPr>
              <a:t>对判定的测试</a:t>
            </a:r>
          </a:p>
        </p:txBody>
      </p:sp>
      <p:sp>
        <p:nvSpPr>
          <p:cNvPr id="69636" name="Rectangle 3"/>
          <p:cNvSpPr>
            <a:spLocks noGrp="1" noChangeArrowheads="1"/>
          </p:cNvSpPr>
          <p:nvPr>
            <p:ph type="body" idx="1"/>
          </p:nvPr>
        </p:nvSpPr>
        <p:spPr/>
        <p:txBody>
          <a:bodyPr/>
          <a:lstStyle/>
          <a:p>
            <a:pPr eaLnBrk="1" hangingPunct="1"/>
            <a:r>
              <a:rPr lang="zh-CN" altLang="en-US" sz="3400" b="1" smtClean="0">
                <a:solidFill>
                  <a:srgbClr val="0000FF"/>
                </a:solidFill>
                <a:ea typeface="华文新魏" pitchFamily="2" charset="-122"/>
              </a:rPr>
              <a:t>代码说明（续）</a:t>
            </a:r>
            <a:endParaRPr lang="en-US" altLang="zh-CN" sz="3400" b="1" smtClean="0">
              <a:solidFill>
                <a:srgbClr val="0000FF"/>
              </a:solidFill>
              <a:ea typeface="华文新魏" pitchFamily="2" charset="-122"/>
            </a:endParaRPr>
          </a:p>
          <a:p>
            <a:pPr lvl="1"/>
            <a:r>
              <a:rPr lang="en-US" altLang="en-US" b="1" smtClean="0">
                <a:solidFill>
                  <a:srgbClr val="0000FF"/>
                </a:solidFill>
                <a:ea typeface="华文新魏" pitchFamily="2" charset="-122"/>
              </a:rPr>
              <a:t>T7</a:t>
            </a:r>
            <a:r>
              <a:rPr lang="zh-CN" altLang="en-US" b="1" smtClean="0">
                <a:solidFill>
                  <a:srgbClr val="0000FF"/>
                </a:solidFill>
                <a:ea typeface="华文新魏" pitchFamily="2" charset="-122"/>
              </a:rPr>
              <a:t>：</a:t>
            </a:r>
            <a:r>
              <a:rPr lang="en-US" altLang="en-US" b="1" smtClean="0">
                <a:solidFill>
                  <a:srgbClr val="0000FF"/>
                </a:solidFill>
                <a:ea typeface="华文新魏" pitchFamily="2" charset="-122"/>
              </a:rPr>
              <a:t>date.m_month == 9</a:t>
            </a:r>
            <a:endParaRPr lang="zh-CN" altLang="en-US" b="1" smtClean="0">
              <a:solidFill>
                <a:srgbClr val="0000FF"/>
              </a:solidFill>
              <a:ea typeface="华文新魏" pitchFamily="2" charset="-122"/>
            </a:endParaRPr>
          </a:p>
          <a:p>
            <a:pPr lvl="1"/>
            <a:r>
              <a:rPr lang="en-US" altLang="en-US" b="1" smtClean="0">
                <a:solidFill>
                  <a:srgbClr val="0000FF"/>
                </a:solidFill>
                <a:ea typeface="华文新魏" pitchFamily="2" charset="-122"/>
              </a:rPr>
              <a:t>T8</a:t>
            </a:r>
            <a:r>
              <a:rPr lang="zh-CN" altLang="en-US" b="1" smtClean="0">
                <a:solidFill>
                  <a:srgbClr val="0000FF"/>
                </a:solidFill>
                <a:ea typeface="华文新魏" pitchFamily="2" charset="-122"/>
              </a:rPr>
              <a:t>：</a:t>
            </a:r>
            <a:r>
              <a:rPr lang="en-US" altLang="en-US" b="1" smtClean="0">
                <a:solidFill>
                  <a:srgbClr val="0000FF"/>
                </a:solidFill>
                <a:ea typeface="华文新魏" pitchFamily="2" charset="-122"/>
              </a:rPr>
              <a:t>date.m_month == 11</a:t>
            </a:r>
            <a:endParaRPr lang="zh-CN" altLang="en-US" b="1" smtClean="0">
              <a:solidFill>
                <a:srgbClr val="0000FF"/>
              </a:solidFill>
              <a:ea typeface="华文新魏" pitchFamily="2" charset="-122"/>
            </a:endParaRPr>
          </a:p>
          <a:p>
            <a:pPr lvl="1"/>
            <a:r>
              <a:rPr lang="en-US" altLang="en-US" b="1" smtClean="0">
                <a:solidFill>
                  <a:srgbClr val="0000FF"/>
                </a:solidFill>
                <a:ea typeface="华文新魏" pitchFamily="2" charset="-122"/>
              </a:rPr>
              <a:t>T9</a:t>
            </a:r>
            <a:r>
              <a:rPr lang="zh-CN" altLang="en-US" b="1" smtClean="0">
                <a:solidFill>
                  <a:srgbClr val="0000FF"/>
                </a:solidFill>
                <a:ea typeface="华文新魏" pitchFamily="2" charset="-122"/>
              </a:rPr>
              <a:t>：</a:t>
            </a:r>
            <a:r>
              <a:rPr lang="en-US" altLang="en-US" b="1" smtClean="0">
                <a:solidFill>
                  <a:srgbClr val="0000FF"/>
                </a:solidFill>
                <a:ea typeface="华文新魏" pitchFamily="2" charset="-122"/>
              </a:rPr>
              <a:t>date.m_year % 4 == 0</a:t>
            </a:r>
            <a:endParaRPr lang="zh-CN" altLang="en-US" b="1" smtClean="0">
              <a:solidFill>
                <a:srgbClr val="0000FF"/>
              </a:solidFill>
              <a:ea typeface="华文新魏" pitchFamily="2" charset="-122"/>
            </a:endParaRPr>
          </a:p>
          <a:p>
            <a:pPr lvl="1"/>
            <a:r>
              <a:rPr lang="en-US" altLang="en-US" b="1" smtClean="0">
                <a:solidFill>
                  <a:srgbClr val="0000FF"/>
                </a:solidFill>
                <a:ea typeface="华文新魏" pitchFamily="2" charset="-122"/>
              </a:rPr>
              <a:t>T10</a:t>
            </a:r>
            <a:r>
              <a:rPr lang="zh-CN" altLang="en-US" b="1" smtClean="0">
                <a:solidFill>
                  <a:srgbClr val="0000FF"/>
                </a:solidFill>
                <a:ea typeface="华文新魏" pitchFamily="2" charset="-122"/>
              </a:rPr>
              <a:t>：</a:t>
            </a:r>
            <a:r>
              <a:rPr lang="en-US" altLang="en-US" b="1" smtClean="0">
                <a:solidFill>
                  <a:srgbClr val="0000FF"/>
                </a:solidFill>
                <a:ea typeface="华文新魏" pitchFamily="2" charset="-122"/>
              </a:rPr>
              <a:t>date.m_year % 100 != 0</a:t>
            </a:r>
            <a:endParaRPr lang="zh-CN" altLang="en-US" b="1" smtClean="0">
              <a:solidFill>
                <a:srgbClr val="0000FF"/>
              </a:solidFill>
              <a:ea typeface="华文新魏" pitchFamily="2" charset="-122"/>
            </a:endParaRPr>
          </a:p>
          <a:p>
            <a:pPr lvl="1"/>
            <a:r>
              <a:rPr lang="en-US" altLang="en-US" b="1" smtClean="0">
                <a:solidFill>
                  <a:srgbClr val="0000FF"/>
                </a:solidFill>
                <a:ea typeface="华文新魏" pitchFamily="2" charset="-122"/>
              </a:rPr>
              <a:t>T11</a:t>
            </a:r>
            <a:r>
              <a:rPr lang="zh-CN" altLang="en-US" b="1" smtClean="0">
                <a:solidFill>
                  <a:srgbClr val="0000FF"/>
                </a:solidFill>
                <a:ea typeface="华文新魏" pitchFamily="2" charset="-122"/>
              </a:rPr>
              <a:t>：</a:t>
            </a:r>
            <a:r>
              <a:rPr lang="en-US" altLang="en-US" b="1" smtClean="0">
                <a:solidFill>
                  <a:srgbClr val="0000FF"/>
                </a:solidFill>
                <a:ea typeface="华文新魏" pitchFamily="2" charset="-122"/>
              </a:rPr>
              <a:t>date.m_year % 400 == 0</a:t>
            </a:r>
            <a:endParaRPr lang="zh-CN" altLang="en-US" b="1" smtClean="0">
              <a:solidFill>
                <a:srgbClr val="0000FF"/>
              </a:solidFill>
              <a:ea typeface="华文新魏" pitchFamily="2" charset="-122"/>
            </a:endParaRPr>
          </a:p>
          <a:p>
            <a:pPr lvl="1"/>
            <a:r>
              <a:rPr lang="en-US" altLang="en-US" b="1" smtClean="0">
                <a:solidFill>
                  <a:srgbClr val="0000FF"/>
                </a:solidFill>
                <a:ea typeface="华文新魏" pitchFamily="2" charset="-122"/>
              </a:rPr>
              <a:t>T12</a:t>
            </a:r>
            <a:r>
              <a:rPr lang="zh-CN" altLang="en-US" b="1" smtClean="0">
                <a:solidFill>
                  <a:srgbClr val="0000FF"/>
                </a:solidFill>
                <a:ea typeface="华文新魏" pitchFamily="2" charset="-122"/>
              </a:rPr>
              <a:t>：</a:t>
            </a:r>
            <a:r>
              <a:rPr lang="en-US" altLang="en-US" b="1" smtClean="0">
                <a:solidFill>
                  <a:srgbClr val="0000FF"/>
                </a:solidFill>
                <a:ea typeface="华文新魏" pitchFamily="2" charset="-122"/>
              </a:rPr>
              <a:t>date.m_day == lastday</a:t>
            </a:r>
            <a:endParaRPr lang="zh-CN" altLang="en-US" b="1" smtClean="0">
              <a:solidFill>
                <a:srgbClr val="0000FF"/>
              </a:solidFill>
              <a:ea typeface="华文新魏" pitchFamily="2" charset="-122"/>
            </a:endParaRPr>
          </a:p>
          <a:p>
            <a:pPr lvl="1"/>
            <a:r>
              <a:rPr lang="en-US" altLang="en-US" b="1" smtClean="0">
                <a:solidFill>
                  <a:srgbClr val="0000FF"/>
                </a:solidFill>
                <a:ea typeface="华文新魏" pitchFamily="2" charset="-122"/>
              </a:rPr>
              <a:t>T13</a:t>
            </a:r>
            <a:r>
              <a:rPr lang="zh-CN" altLang="en-US" b="1" smtClean="0">
                <a:solidFill>
                  <a:srgbClr val="0000FF"/>
                </a:solidFill>
                <a:ea typeface="华文新魏" pitchFamily="2" charset="-122"/>
              </a:rPr>
              <a:t>：</a:t>
            </a:r>
            <a:r>
              <a:rPr lang="en-US" altLang="en-US" b="1" smtClean="0">
                <a:solidFill>
                  <a:srgbClr val="0000FF"/>
                </a:solidFill>
                <a:ea typeface="华文新魏" pitchFamily="2" charset="-122"/>
              </a:rPr>
              <a:t>date.m_month == 12</a:t>
            </a:r>
            <a:endParaRPr lang="en-US" altLang="zh-CN" b="1" smtClean="0">
              <a:solidFill>
                <a:srgbClr val="0000FF"/>
              </a:solidFill>
              <a:ea typeface="华文新魏" pitchFamily="2" charset="-122"/>
            </a:endParaRPr>
          </a:p>
        </p:txBody>
      </p:sp>
    </p:spTree>
    <p:extLst>
      <p:ext uri="{BB962C8B-B14F-4D97-AF65-F5344CB8AC3E}">
        <p14:creationId xmlns:p14="http://schemas.microsoft.com/office/powerpoint/2010/main" val="56993791"/>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A4F1E665-DD29-488F-A394-0E1B50A195CE}" type="slidenum">
              <a:rPr lang="en-US" altLang="zh-CN" smtClean="0"/>
              <a:pPr eaLnBrk="1" hangingPunct="1"/>
              <a:t>42</a:t>
            </a:fld>
            <a:endParaRPr lang="en-US" altLang="zh-CN" smtClean="0"/>
          </a:p>
        </p:txBody>
      </p:sp>
      <p:sp>
        <p:nvSpPr>
          <p:cNvPr id="70659"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5.3 </a:t>
            </a:r>
            <a:r>
              <a:rPr lang="zh-CN" altLang="en-US" b="1" smtClean="0">
                <a:latin typeface="黑体" pitchFamily="2" charset="-122"/>
                <a:ea typeface="黑体" pitchFamily="2" charset="-122"/>
              </a:rPr>
              <a:t>对判定的测试</a:t>
            </a:r>
          </a:p>
        </p:txBody>
      </p:sp>
      <p:sp>
        <p:nvSpPr>
          <p:cNvPr id="70660" name="Rectangle 3"/>
          <p:cNvSpPr>
            <a:spLocks noGrp="1" noChangeArrowheads="1"/>
          </p:cNvSpPr>
          <p:nvPr>
            <p:ph type="body" idx="1"/>
          </p:nvPr>
        </p:nvSpPr>
        <p:spPr/>
        <p:txBody>
          <a:bodyPr/>
          <a:lstStyle/>
          <a:p>
            <a:pPr eaLnBrk="1" hangingPunct="1"/>
            <a:r>
              <a:rPr lang="zh-CN" altLang="en-US" sz="3800" b="1" smtClean="0">
                <a:solidFill>
                  <a:srgbClr val="0000FF"/>
                </a:solidFill>
                <a:ea typeface="华文新魏" pitchFamily="2" charset="-122"/>
              </a:rPr>
              <a:t>开始测试</a:t>
            </a:r>
            <a:endParaRPr lang="en-US" altLang="zh-CN" sz="3800" b="1" smtClean="0">
              <a:solidFill>
                <a:srgbClr val="0000FF"/>
              </a:solidFill>
              <a:ea typeface="华文新魏" pitchFamily="2" charset="-122"/>
            </a:endParaRPr>
          </a:p>
          <a:p>
            <a:pPr eaLnBrk="1" hangingPunct="1"/>
            <a:r>
              <a:rPr lang="en-US" altLang="zh-CN" sz="3800" b="1" smtClean="0">
                <a:solidFill>
                  <a:srgbClr val="0000FF"/>
                </a:solidFill>
                <a:ea typeface="华文新魏" pitchFamily="2" charset="-122"/>
              </a:rPr>
              <a:t>1</a:t>
            </a:r>
            <a:r>
              <a:rPr lang="zh-CN" altLang="en-US" sz="3800" b="1" smtClean="0">
                <a:solidFill>
                  <a:srgbClr val="0000FF"/>
                </a:solidFill>
                <a:ea typeface="华文新魏" pitchFamily="2" charset="-122"/>
              </a:rPr>
              <a:t>、选择判定覆盖指标</a:t>
            </a:r>
            <a:endParaRPr lang="en-US" altLang="zh-CN" sz="3800" b="1" smtClean="0">
              <a:solidFill>
                <a:srgbClr val="0000FF"/>
              </a:solidFill>
              <a:ea typeface="华文新魏" pitchFamily="2" charset="-122"/>
            </a:endParaRPr>
          </a:p>
        </p:txBody>
      </p:sp>
      <p:pic>
        <p:nvPicPr>
          <p:cNvPr id="7066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88" y="3286125"/>
            <a:ext cx="8253412"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31062944"/>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8EA69E5B-8A00-4C16-94B2-0692BF07ABEA}" type="slidenum">
              <a:rPr lang="en-US" altLang="zh-CN" smtClean="0"/>
              <a:pPr eaLnBrk="1" hangingPunct="1"/>
              <a:t>43</a:t>
            </a:fld>
            <a:endParaRPr lang="en-US" altLang="zh-CN" smtClean="0"/>
          </a:p>
        </p:txBody>
      </p:sp>
      <p:sp>
        <p:nvSpPr>
          <p:cNvPr id="71683"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5.3 </a:t>
            </a:r>
            <a:r>
              <a:rPr lang="zh-CN" altLang="en-US" b="1" smtClean="0">
                <a:latin typeface="黑体" pitchFamily="2" charset="-122"/>
                <a:ea typeface="黑体" pitchFamily="2" charset="-122"/>
              </a:rPr>
              <a:t>对判定的测试</a:t>
            </a:r>
          </a:p>
        </p:txBody>
      </p:sp>
      <p:sp>
        <p:nvSpPr>
          <p:cNvPr id="71684" name="Rectangle 3"/>
          <p:cNvSpPr>
            <a:spLocks noGrp="1" noChangeArrowheads="1"/>
          </p:cNvSpPr>
          <p:nvPr>
            <p:ph type="body" idx="1"/>
          </p:nvPr>
        </p:nvSpPr>
        <p:spPr/>
        <p:txBody>
          <a:bodyPr/>
          <a:lstStyle/>
          <a:p>
            <a:pPr eaLnBrk="1" hangingPunct="1"/>
            <a:r>
              <a:rPr lang="zh-CN" altLang="en-US" sz="3800" b="1" smtClean="0">
                <a:solidFill>
                  <a:srgbClr val="0000FF"/>
                </a:solidFill>
                <a:ea typeface="华文新魏" pitchFamily="2" charset="-122"/>
              </a:rPr>
              <a:t>开始测试</a:t>
            </a:r>
            <a:endParaRPr lang="en-US" altLang="zh-CN" sz="3800" b="1" smtClean="0">
              <a:solidFill>
                <a:srgbClr val="0000FF"/>
              </a:solidFill>
              <a:ea typeface="华文新魏" pitchFamily="2" charset="-122"/>
            </a:endParaRPr>
          </a:p>
          <a:p>
            <a:pPr eaLnBrk="1" hangingPunct="1"/>
            <a:r>
              <a:rPr lang="en-US" altLang="zh-CN" sz="3800" b="1" smtClean="0">
                <a:solidFill>
                  <a:srgbClr val="0000FF"/>
                </a:solidFill>
                <a:ea typeface="华文新魏" pitchFamily="2" charset="-122"/>
              </a:rPr>
              <a:t>2</a:t>
            </a:r>
            <a:r>
              <a:rPr lang="zh-CN" altLang="en-US" sz="3800" b="1" smtClean="0">
                <a:solidFill>
                  <a:srgbClr val="0000FF"/>
                </a:solidFill>
                <a:ea typeface="华文新魏" pitchFamily="2" charset="-122"/>
              </a:rPr>
              <a:t>、选择条件覆盖指标</a:t>
            </a:r>
            <a:endParaRPr lang="en-US" altLang="zh-CN" sz="3800" b="1" smtClean="0">
              <a:solidFill>
                <a:srgbClr val="0000FF"/>
              </a:solidFill>
              <a:ea typeface="华文新魏" pitchFamily="2" charset="-122"/>
            </a:endParaRPr>
          </a:p>
        </p:txBody>
      </p:sp>
      <p:pic>
        <p:nvPicPr>
          <p:cNvPr id="716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43250"/>
            <a:ext cx="9083675" cy="314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0557383"/>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A9D2AC7D-770F-4BE7-B687-3579EE88C1E1}" type="slidenum">
              <a:rPr lang="en-US" altLang="zh-CN" smtClean="0"/>
              <a:pPr eaLnBrk="1" hangingPunct="1"/>
              <a:t>44</a:t>
            </a:fld>
            <a:endParaRPr lang="en-US" altLang="zh-CN" smtClean="0"/>
          </a:p>
        </p:txBody>
      </p:sp>
      <p:sp>
        <p:nvSpPr>
          <p:cNvPr id="72707" name="Rectangle 2"/>
          <p:cNvSpPr>
            <a:spLocks noGrp="1" noChangeArrowheads="1"/>
          </p:cNvSpPr>
          <p:nvPr>
            <p:ph type="title"/>
          </p:nvPr>
        </p:nvSpPr>
        <p:spPr/>
        <p:txBody>
          <a:bodyPr/>
          <a:lstStyle/>
          <a:p>
            <a:pPr eaLnBrk="1" hangingPunct="1"/>
            <a:r>
              <a:rPr lang="en-US" altLang="zh-CN" b="1" dirty="0" smtClean="0">
                <a:latin typeface="黑体" pitchFamily="2" charset="-122"/>
                <a:ea typeface="黑体" pitchFamily="2" charset="-122"/>
              </a:rPr>
              <a:t>5.3 </a:t>
            </a:r>
            <a:r>
              <a:rPr lang="zh-CN" altLang="en-US" b="1" dirty="0" smtClean="0">
                <a:latin typeface="黑体" pitchFamily="2" charset="-122"/>
                <a:ea typeface="黑体" pitchFamily="2" charset="-122"/>
              </a:rPr>
              <a:t>对判定的测试</a:t>
            </a:r>
          </a:p>
        </p:txBody>
      </p:sp>
      <p:sp>
        <p:nvSpPr>
          <p:cNvPr id="72708" name="Rectangle 3"/>
          <p:cNvSpPr>
            <a:spLocks noGrp="1" noChangeArrowheads="1"/>
          </p:cNvSpPr>
          <p:nvPr>
            <p:ph type="body" idx="1"/>
          </p:nvPr>
        </p:nvSpPr>
        <p:spPr/>
        <p:txBody>
          <a:bodyPr/>
          <a:lstStyle/>
          <a:p>
            <a:pPr eaLnBrk="1" hangingPunct="1"/>
            <a:r>
              <a:rPr lang="zh-CN" altLang="en-US" sz="3800" b="1" smtClean="0">
                <a:solidFill>
                  <a:srgbClr val="0000FF"/>
                </a:solidFill>
                <a:ea typeface="华文新魏" pitchFamily="2" charset="-122"/>
              </a:rPr>
              <a:t>测试分析</a:t>
            </a:r>
            <a:endParaRPr lang="en-US" altLang="zh-CN" sz="3800" b="1" smtClean="0">
              <a:solidFill>
                <a:srgbClr val="0000FF"/>
              </a:solidFill>
              <a:ea typeface="华文新魏" pitchFamily="2" charset="-122"/>
            </a:endParaRPr>
          </a:p>
          <a:p>
            <a:pPr lvl="1" eaLnBrk="1" hangingPunct="1"/>
            <a:r>
              <a:rPr lang="zh-CN" altLang="en-US" sz="3400" b="1" smtClean="0">
                <a:solidFill>
                  <a:srgbClr val="0000FF"/>
                </a:solidFill>
                <a:ea typeface="华文新魏" pitchFamily="2" charset="-122"/>
              </a:rPr>
              <a:t>仅靠判定覆盖或条件覆盖指标只能保证测试到对应这些分支，但并不能深入理解各判定节点在实现函数功能方面所起到的关键作用</a:t>
            </a:r>
            <a:endParaRPr lang="en-US" altLang="zh-CN" sz="3400" b="1" smtClean="0">
              <a:solidFill>
                <a:srgbClr val="0000FF"/>
              </a:solidFill>
              <a:ea typeface="华文新魏" pitchFamily="2" charset="-122"/>
            </a:endParaRPr>
          </a:p>
          <a:p>
            <a:pPr lvl="1" eaLnBrk="1" hangingPunct="1"/>
            <a:r>
              <a:rPr lang="zh-CN" altLang="en-US" sz="3400" b="1" smtClean="0">
                <a:solidFill>
                  <a:srgbClr val="0000FF"/>
                </a:solidFill>
                <a:ea typeface="华文新魏" pitchFamily="2" charset="-122"/>
              </a:rPr>
              <a:t>若引入条件组合覆盖，测试工作量往往又是测试人员所难以承受的</a:t>
            </a:r>
            <a:endParaRPr lang="en-US" altLang="zh-CN" sz="3400" b="1" smtClean="0">
              <a:solidFill>
                <a:srgbClr val="0000FF"/>
              </a:solidFill>
              <a:ea typeface="华文新魏" pitchFamily="2" charset="-122"/>
            </a:endParaRPr>
          </a:p>
        </p:txBody>
      </p:sp>
    </p:spTree>
    <p:extLst>
      <p:ext uri="{BB962C8B-B14F-4D97-AF65-F5344CB8AC3E}">
        <p14:creationId xmlns:p14="http://schemas.microsoft.com/office/powerpoint/2010/main" val="2222778773"/>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66C6CDEB-B40A-4A35-A09C-EED8FEADBE9C}" type="slidenum">
              <a:rPr lang="en-US" altLang="zh-CN" smtClean="0"/>
              <a:pPr eaLnBrk="1" hangingPunct="1"/>
              <a:t>45</a:t>
            </a:fld>
            <a:endParaRPr lang="en-US" altLang="zh-CN" smtClean="0"/>
          </a:p>
        </p:txBody>
      </p:sp>
      <p:sp>
        <p:nvSpPr>
          <p:cNvPr id="33795"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33796" name="Rectangle 3"/>
          <p:cNvSpPr>
            <a:spLocks noGrp="1" noChangeArrowheads="1"/>
          </p:cNvSpPr>
          <p:nvPr>
            <p:ph type="body" idx="1"/>
          </p:nvPr>
        </p:nvSpPr>
        <p:spPr/>
        <p:txBody>
          <a:bodyPr/>
          <a:lstStyle/>
          <a:p>
            <a:pPr algn="just" eaLnBrk="1" hangingPunct="1"/>
            <a:r>
              <a:rPr lang="zh-CN" altLang="en-US" sz="3400" b="1" smtClean="0"/>
              <a:t>小结</a:t>
            </a:r>
            <a:endParaRPr lang="en-US" altLang="zh-CN" sz="3400" b="1" smtClean="0"/>
          </a:p>
          <a:p>
            <a:pPr lvl="1" algn="just" eaLnBrk="1" hangingPunct="1"/>
            <a:r>
              <a:rPr lang="zh-CN" altLang="en-US" b="1" smtClean="0"/>
              <a:t>主要是通过考察源代码中复合判定表达式或构成复合判定表达式的各简单判定条件的所有取值情况，来保证判定表达式的正确性</a:t>
            </a:r>
            <a:endParaRPr lang="en-US" altLang="zh-CN" b="1" smtClean="0"/>
          </a:p>
          <a:p>
            <a:pPr lvl="1"/>
            <a:r>
              <a:rPr lang="zh-CN" altLang="en-US" b="1" smtClean="0"/>
              <a:t>避免测试数据受到复合判定表达式中的“与”、“或”关系的屏蔽效应；</a:t>
            </a:r>
          </a:p>
          <a:p>
            <a:pPr lvl="1"/>
            <a:r>
              <a:rPr lang="zh-CN" altLang="en-US" b="1" smtClean="0"/>
              <a:t>尽量结合边界值选择测试数据</a:t>
            </a:r>
          </a:p>
        </p:txBody>
      </p:sp>
      <p:sp>
        <p:nvSpPr>
          <p:cNvPr id="33798"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r>
              <a:rPr lang="zh-CN" altLang="en-US" b="1" dirty="0">
                <a:latin typeface="黑体" pitchFamily="49" charset="-122"/>
                <a:ea typeface="黑体" pitchFamily="49" charset="-122"/>
              </a:rPr>
              <a:t>路径覆盖</a:t>
            </a:r>
          </a:p>
        </p:txBody>
      </p:sp>
      <p:graphicFrame>
        <p:nvGraphicFramePr>
          <p:cNvPr id="6" name="内容占位符 5"/>
          <p:cNvGraphicFramePr>
            <a:graphicFrameLocks noGrp="1"/>
          </p:cNvGraphicFramePr>
          <p:nvPr>
            <p:ph idx="1"/>
            <p:extLst>
              <p:ext uri="{D42A27DB-BD31-4B8C-83A1-F6EECF244321}">
                <p14:modId xmlns:p14="http://schemas.microsoft.com/office/powerpoint/2010/main" val="2908283831"/>
              </p:ext>
            </p:extLst>
          </p:nvPr>
        </p:nvGraphicFramePr>
        <p:xfrm>
          <a:off x="395536" y="3407504"/>
          <a:ext cx="6400800" cy="2397760"/>
        </p:xfrm>
        <a:graphic>
          <a:graphicData uri="http://schemas.openxmlformats.org/drawingml/2006/table">
            <a:tbl>
              <a:tblPr firstRow="1" bandRow="1">
                <a:tableStyleId>{5C22544A-7EE6-4342-B048-85BDC9FD1C3A}</a:tableStyleId>
              </a:tblPr>
              <a:tblGrid>
                <a:gridCol w="1600200"/>
                <a:gridCol w="1600200"/>
                <a:gridCol w="1600200"/>
                <a:gridCol w="1600200"/>
              </a:tblGrid>
              <a:tr h="45226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smtClean="0">
                          <a:solidFill>
                            <a:schemeClr val="tx1"/>
                          </a:solidFill>
                          <a:latin typeface="+mn-lt"/>
                          <a:ea typeface="+mn-ea"/>
                          <a:cs typeface="+mn-cs"/>
                        </a:rPr>
                        <a:t>用例编号</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smtClean="0">
                          <a:solidFill>
                            <a:schemeClr val="tx1"/>
                          </a:solidFill>
                          <a:latin typeface="+mn-lt"/>
                          <a:ea typeface="+mn-ea"/>
                          <a:cs typeface="+mn-cs"/>
                        </a:rPr>
                        <a:t>输入</a:t>
                      </a:r>
                      <a:endParaRPr lang="en-US" altLang="zh-CN" sz="18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err="1" smtClean="0">
                          <a:solidFill>
                            <a:schemeClr val="tx1"/>
                          </a:solidFill>
                          <a:latin typeface="+mn-lt"/>
                          <a:ea typeface="+mn-ea"/>
                          <a:cs typeface="+mn-cs"/>
                        </a:rPr>
                        <a:t>a,b,c,x</a:t>
                      </a:r>
                      <a:endParaRPr lang="zh-CN" altLang="en-US" sz="180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zh-CN" altLang="en-US" sz="1800" kern="1200" dirty="0" smtClean="0">
                          <a:solidFill>
                            <a:schemeClr val="tx1"/>
                          </a:solidFill>
                          <a:latin typeface="+mn-lt"/>
                          <a:ea typeface="+mn-ea"/>
                          <a:cs typeface="+mn-cs"/>
                        </a:rPr>
                        <a:t>预期输出</a:t>
                      </a:r>
                      <a:endParaRPr lang="en-US" altLang="zh-CN" sz="18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err="1" smtClean="0">
                          <a:solidFill>
                            <a:schemeClr val="tx1"/>
                          </a:solidFill>
                          <a:latin typeface="+mn-lt"/>
                          <a:ea typeface="+mn-ea"/>
                          <a:cs typeface="+mn-cs"/>
                        </a:rPr>
                        <a:t>a,b,c,x</a:t>
                      </a:r>
                      <a:endParaRPr lang="zh-CN" altLang="en-US" sz="1800" kern="1200" dirty="0" smtClean="0">
                        <a:solidFill>
                          <a:schemeClr val="tx1"/>
                        </a:solidFill>
                        <a:latin typeface="+mn-lt"/>
                        <a:ea typeface="+mn-ea"/>
                        <a:cs typeface="+mn-cs"/>
                      </a:endParaRPr>
                    </a:p>
                    <a:p>
                      <a:pPr marL="0" algn="l" defTabSz="914400" rtl="0" eaLnBrk="1" latinLnBrk="0" hangingPunct="1"/>
                      <a:endParaRPr lang="zh-CN" altLang="en-US" sz="18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zh-CN" altLang="en-US" sz="1800" kern="1200" dirty="0" smtClean="0">
                          <a:solidFill>
                            <a:schemeClr val="tx1"/>
                          </a:solidFill>
                          <a:latin typeface="+mn-lt"/>
                          <a:ea typeface="+mn-ea"/>
                          <a:cs typeface="+mn-cs"/>
                        </a:rPr>
                        <a:t>执行路径</a:t>
                      </a:r>
                      <a:endParaRPr lang="zh-CN" altLang="en-US" sz="18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altLang="zh-CN" b="0" dirty="0" smtClean="0">
                          <a:solidFill>
                            <a:schemeClr val="tx1"/>
                          </a:solidFill>
                        </a:rPr>
                        <a:t>TestCase1</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0,</a:t>
                      </a:r>
                      <a:r>
                        <a:rPr lang="en-US" altLang="zh-CN" dirty="0" smtClean="0">
                          <a:solidFill>
                            <a:srgbClr val="FF0000"/>
                          </a:solidFill>
                        </a:rPr>
                        <a:t>1</a:t>
                      </a:r>
                      <a:r>
                        <a:rPr lang="en-US" altLang="zh-CN" dirty="0" smtClean="0">
                          <a:solidFill>
                            <a:schemeClr val="tx1"/>
                          </a:solidFill>
                        </a:rPr>
                        <a:t>,0,4</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0,1,0,4</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p1,p4</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0" dirty="0" smtClean="0">
                          <a:solidFill>
                            <a:schemeClr val="tx1"/>
                          </a:solidFill>
                        </a:rPr>
                        <a:t>TestCase2</a:t>
                      </a:r>
                      <a:endParaRPr lang="zh-CN" altLang="en-US" b="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0,</a:t>
                      </a:r>
                      <a:r>
                        <a:rPr lang="en-US" altLang="zh-CN" dirty="0" smtClean="0">
                          <a:solidFill>
                            <a:srgbClr val="FF0000"/>
                          </a:solidFill>
                        </a:rPr>
                        <a:t>1</a:t>
                      </a:r>
                      <a:r>
                        <a:rPr lang="en-US" altLang="zh-CN" dirty="0" smtClean="0">
                          <a:solidFill>
                            <a:schemeClr val="tx1"/>
                          </a:solidFill>
                        </a:rPr>
                        <a:t>,3,-3</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0,1,3,-3</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p1,p3</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altLang="zh-CN" dirty="0" smtClean="0">
                          <a:solidFill>
                            <a:schemeClr val="tx1"/>
                          </a:solidFill>
                        </a:rPr>
                        <a:t>TestCase3</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2,</a:t>
                      </a:r>
                      <a:r>
                        <a:rPr lang="en-US" altLang="zh-CN" dirty="0" smtClean="0">
                          <a:solidFill>
                            <a:srgbClr val="FF0000"/>
                          </a:solidFill>
                        </a:rPr>
                        <a:t>1</a:t>
                      </a:r>
                      <a:r>
                        <a:rPr lang="en-US" altLang="zh-CN" dirty="0" smtClean="0">
                          <a:solidFill>
                            <a:schemeClr val="tx1"/>
                          </a:solidFill>
                        </a:rPr>
                        <a:t>,0,-3</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2,1,0,1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p2,p3</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altLang="zh-CN" dirty="0" smtClean="0">
                          <a:solidFill>
                            <a:schemeClr val="tx1"/>
                          </a:solidFill>
                        </a:rPr>
                        <a:t>TestCase4</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tx1"/>
                          </a:solidFill>
                        </a:rPr>
                        <a:t>3,</a:t>
                      </a:r>
                      <a:r>
                        <a:rPr lang="en-US" altLang="zh-CN" dirty="0" smtClean="0">
                          <a:solidFill>
                            <a:srgbClr val="FF0000"/>
                          </a:solidFill>
                        </a:rPr>
                        <a:t>1</a:t>
                      </a:r>
                      <a:r>
                        <a:rPr lang="en-US" altLang="zh-CN" dirty="0" smtClean="0">
                          <a:solidFill>
                            <a:schemeClr val="tx1"/>
                          </a:solidFill>
                        </a:rPr>
                        <a:t>,0,-3</a:t>
                      </a:r>
                      <a:endParaRPr lang="zh-CN" altLang="en-US"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tx1"/>
                          </a:solidFill>
                        </a:rPr>
                        <a:t>3,1,0,1</a:t>
                      </a:r>
                      <a:endParaRPr lang="zh-CN" altLang="en-US"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p2,p4</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4" name="灯片编号占位符 3"/>
          <p:cNvSpPr>
            <a:spLocks noGrp="1"/>
          </p:cNvSpPr>
          <p:nvPr>
            <p:ph type="sldNum" sz="quarter" idx="12"/>
          </p:nvPr>
        </p:nvSpPr>
        <p:spPr/>
        <p:txBody>
          <a:bodyPr/>
          <a:lstStyle/>
          <a:p>
            <a:pPr>
              <a:defRPr/>
            </a:pPr>
            <a:fld id="{A46EDDFE-DE16-4C84-9756-421DC338CB59}" type="slidenum">
              <a:rPr lang="en-US" altLang="zh-CN" smtClean="0"/>
              <a:pPr>
                <a:defRPr/>
              </a:pPr>
              <a:t>46</a:t>
            </a:fld>
            <a:endParaRPr lang="en-US" altLang="zh-CN"/>
          </a:p>
        </p:txBody>
      </p:sp>
      <p:pic>
        <p:nvPicPr>
          <p:cNvPr id="5" name="Picture 6" descr="5t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4328" y="476671"/>
            <a:ext cx="3781762" cy="5566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395536" y="1896580"/>
            <a:ext cx="6768752" cy="1569660"/>
          </a:xfrm>
          <a:prstGeom prst="rect">
            <a:avLst/>
          </a:prstGeom>
          <a:noFill/>
        </p:spPr>
        <p:txBody>
          <a:bodyPr wrap="square" rtlCol="0">
            <a:spAutoFit/>
          </a:bodyPr>
          <a:lstStyle/>
          <a:p>
            <a:r>
              <a:rPr lang="zh-CN" altLang="en-US" sz="2400" b="1" dirty="0">
                <a:latin typeface="+mn-lt"/>
                <a:ea typeface="+mn-ea"/>
              </a:rPr>
              <a:t>路径覆盖就是设计足够多的测试用例</a:t>
            </a:r>
            <a:r>
              <a:rPr lang="zh-CN" altLang="en-US" sz="2400" b="1" dirty="0" smtClean="0">
                <a:latin typeface="+mn-lt"/>
                <a:ea typeface="+mn-ea"/>
              </a:rPr>
              <a:t>，</a:t>
            </a:r>
            <a:endParaRPr lang="en-US" altLang="zh-CN" sz="2400" b="1" dirty="0" smtClean="0">
              <a:latin typeface="+mn-lt"/>
              <a:ea typeface="+mn-ea"/>
            </a:endParaRPr>
          </a:p>
          <a:p>
            <a:r>
              <a:rPr lang="zh-CN" altLang="en-US" sz="2400" b="1" dirty="0" smtClean="0">
                <a:latin typeface="+mn-lt"/>
                <a:ea typeface="+mn-ea"/>
              </a:rPr>
              <a:t>使得</a:t>
            </a:r>
            <a:r>
              <a:rPr lang="zh-CN" altLang="en-US" sz="2400" b="1" dirty="0">
                <a:latin typeface="+mn-lt"/>
                <a:ea typeface="+mn-ea"/>
              </a:rPr>
              <a:t>被测试程序中的每一条路径至少被覆盖一</a:t>
            </a:r>
            <a:r>
              <a:rPr lang="zh-CN" altLang="en-US" sz="2400" b="1" dirty="0" smtClean="0">
                <a:latin typeface="+mn-lt"/>
                <a:ea typeface="+mn-ea"/>
              </a:rPr>
              <a:t>次</a:t>
            </a:r>
            <a:endParaRPr lang="en-US" altLang="zh-CN" sz="2400" b="1" dirty="0" smtClean="0">
              <a:latin typeface="+mn-lt"/>
              <a:ea typeface="+mn-ea"/>
            </a:endParaRPr>
          </a:p>
          <a:p>
            <a:r>
              <a:rPr lang="zh-CN" altLang="en-US" sz="2400" b="1" dirty="0" smtClean="0">
                <a:latin typeface="+mn-lt"/>
                <a:ea typeface="+mn-ea"/>
              </a:rPr>
              <a:t>注意：</a:t>
            </a:r>
            <a:r>
              <a:rPr lang="zh-CN" altLang="en-US" sz="2400" b="1" dirty="0" smtClean="0">
                <a:solidFill>
                  <a:srgbClr val="FF0000"/>
                </a:solidFill>
                <a:latin typeface="+mn-lt"/>
                <a:ea typeface="+mn-ea"/>
              </a:rPr>
              <a:t>路径测试</a:t>
            </a:r>
            <a:r>
              <a:rPr lang="zh-CN" altLang="en-US" sz="2400" b="1" dirty="0" smtClean="0">
                <a:solidFill>
                  <a:srgbClr val="0000FF"/>
                </a:solidFill>
                <a:latin typeface="+mn-lt"/>
                <a:ea typeface="+mn-ea"/>
              </a:rPr>
              <a:t>不一定</a:t>
            </a:r>
            <a:r>
              <a:rPr lang="zh-CN" altLang="en-US" sz="2400" b="1" dirty="0" smtClean="0">
                <a:solidFill>
                  <a:srgbClr val="FF0000"/>
                </a:solidFill>
                <a:latin typeface="+mn-lt"/>
                <a:ea typeface="+mn-ea"/>
              </a:rPr>
              <a:t>满足条件覆盖，一定满足判定覆盖</a:t>
            </a:r>
            <a:endParaRPr lang="zh-CN" altLang="en-US" sz="2400" b="1" dirty="0">
              <a:solidFill>
                <a:srgbClr val="FF0000"/>
              </a:solidFill>
              <a:latin typeface="+mn-lt"/>
              <a:ea typeface="+mn-ea"/>
            </a:endParaRPr>
          </a:p>
        </p:txBody>
      </p:sp>
    </p:spTree>
    <p:extLst>
      <p:ext uri="{BB962C8B-B14F-4D97-AF65-F5344CB8AC3E}">
        <p14:creationId xmlns:p14="http://schemas.microsoft.com/office/powerpoint/2010/main" val="1638774327"/>
      </p:ext>
    </p:extLst>
  </p:cSld>
  <p:clrMapOvr>
    <a:masterClrMapping/>
  </p:clrMapOvr>
  <p:transition>
    <p:blinds dir="ver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5A60C045-5480-4075-A4F9-9849EC2F69B2}" type="slidenum">
              <a:rPr lang="en-US" altLang="zh-CN" smtClean="0"/>
              <a:pPr eaLnBrk="1" hangingPunct="1"/>
              <a:t>47</a:t>
            </a:fld>
            <a:endParaRPr lang="en-US" altLang="zh-CN" smtClean="0"/>
          </a:p>
        </p:txBody>
      </p:sp>
      <p:sp>
        <p:nvSpPr>
          <p:cNvPr id="34819"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34820" name="Rectangle 3"/>
          <p:cNvSpPr>
            <a:spLocks noGrp="1" noChangeArrowheads="1"/>
          </p:cNvSpPr>
          <p:nvPr>
            <p:ph type="body" idx="1"/>
          </p:nvPr>
        </p:nvSpPr>
        <p:spPr/>
        <p:txBody>
          <a:bodyPr/>
          <a:lstStyle/>
          <a:p>
            <a:pPr eaLnBrk="1" hangingPunct="1"/>
            <a:r>
              <a:rPr lang="zh-CN" altLang="en-US" sz="3400" b="1" smtClean="0"/>
              <a:t>相关概念</a:t>
            </a:r>
          </a:p>
          <a:p>
            <a:pPr lvl="1" eaLnBrk="1" hangingPunct="1"/>
            <a:r>
              <a:rPr lang="zh-CN" altLang="en-US" sz="3100" b="1" smtClean="0">
                <a:solidFill>
                  <a:srgbClr val="0000FF"/>
                </a:solidFill>
              </a:rPr>
              <a:t>程序图</a:t>
            </a:r>
            <a:endParaRPr lang="en-US" altLang="zh-CN" sz="3100" b="1" smtClean="0">
              <a:solidFill>
                <a:srgbClr val="0000FF"/>
              </a:solidFill>
            </a:endParaRPr>
          </a:p>
          <a:p>
            <a:pPr lvl="1" eaLnBrk="1" hangingPunct="1"/>
            <a:r>
              <a:rPr lang="zh-CN" altLang="en-US" sz="3100" b="1" smtClean="0"/>
              <a:t>环复杂度</a:t>
            </a:r>
            <a:endParaRPr lang="en-US" altLang="zh-CN" sz="3100" b="1" smtClean="0"/>
          </a:p>
          <a:p>
            <a:pPr lvl="1" eaLnBrk="1" hangingPunct="1"/>
            <a:r>
              <a:rPr lang="zh-CN" altLang="en-US" sz="3100" b="1" smtClean="0"/>
              <a:t>基本复杂度</a:t>
            </a:r>
            <a:endParaRPr lang="en-US" altLang="zh-CN" sz="3100" b="1" smtClean="0"/>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b="1" dirty="0" smtClean="0"/>
              <a:t>控制流图的特点：</a:t>
            </a:r>
            <a:endParaRPr lang="en-US" altLang="zh-CN" b="1" dirty="0" smtClean="0"/>
          </a:p>
          <a:p>
            <a:pPr lvl="1"/>
            <a:r>
              <a:rPr lang="zh-CN" altLang="en-US" b="1" dirty="0" smtClean="0"/>
              <a:t>具有唯一入口点，表示程序段的开始语句</a:t>
            </a:r>
            <a:endParaRPr lang="en-US" altLang="zh-CN" b="1" dirty="0" smtClean="0"/>
          </a:p>
          <a:p>
            <a:pPr lvl="1"/>
            <a:r>
              <a:rPr lang="zh-CN" altLang="en-US" b="1" dirty="0" smtClean="0"/>
              <a:t>具有唯一出口点，表示程序段的结束语句</a:t>
            </a:r>
            <a:endParaRPr lang="en-US" altLang="zh-CN" b="1" dirty="0" smtClean="0"/>
          </a:p>
          <a:p>
            <a:pPr marL="471487" lvl="1" indent="0">
              <a:buNone/>
            </a:pPr>
            <a:r>
              <a:rPr lang="zh-CN" altLang="en-US" b="1" dirty="0" smtClean="0"/>
              <a:t>如果有多个出口，需要虚拟化一个</a:t>
            </a:r>
            <a:r>
              <a:rPr lang="en-US" altLang="zh-CN" b="1" dirty="0" smtClean="0"/>
              <a:t>end</a:t>
            </a:r>
            <a:r>
              <a:rPr lang="zh-CN" altLang="en-US" b="1" dirty="0" smtClean="0"/>
              <a:t>节点</a:t>
            </a:r>
            <a:endParaRPr lang="en-US" altLang="zh-CN" b="1" dirty="0" smtClean="0"/>
          </a:p>
          <a:p>
            <a:pPr lvl="1"/>
            <a:r>
              <a:rPr lang="zh-CN" altLang="en-US" b="1" dirty="0" smtClean="0"/>
              <a:t>节点有带标号的圆圈表示，表示一个或无分支的源程序语句</a:t>
            </a:r>
            <a:endParaRPr lang="en-US" altLang="zh-CN" b="1" dirty="0" smtClean="0"/>
          </a:p>
          <a:p>
            <a:pPr lvl="1"/>
            <a:r>
              <a:rPr lang="zh-CN" altLang="en-US" b="1" dirty="0" smtClean="0"/>
              <a:t>控制流由带箭头的直线或弧线表示，称为边，表示控制流的方向</a:t>
            </a:r>
            <a:endParaRPr lang="zh-CN" altLang="en-US" b="1" dirty="0"/>
          </a:p>
        </p:txBody>
      </p:sp>
      <p:sp>
        <p:nvSpPr>
          <p:cNvPr id="4" name="灯片编号占位符 3"/>
          <p:cNvSpPr>
            <a:spLocks noGrp="1"/>
          </p:cNvSpPr>
          <p:nvPr>
            <p:ph type="sldNum" sz="quarter" idx="12"/>
          </p:nvPr>
        </p:nvSpPr>
        <p:spPr/>
        <p:txBody>
          <a:bodyPr/>
          <a:lstStyle/>
          <a:p>
            <a:pPr>
              <a:defRPr/>
            </a:pPr>
            <a:fld id="{A46EDDFE-DE16-4C84-9756-421DC338CB59}" type="slidenum">
              <a:rPr lang="en-US" altLang="zh-CN" smtClean="0"/>
              <a:pPr>
                <a:defRPr/>
              </a:pPr>
              <a:t>48</a:t>
            </a:fld>
            <a:endParaRPr lang="en-US" altLang="zh-CN"/>
          </a:p>
        </p:txBody>
      </p:sp>
      <p:sp>
        <p:nvSpPr>
          <p:cNvPr id="5" name="Rectangle 2"/>
          <p:cNvSpPr>
            <a:spLocks noGrp="1" noChangeArrowheads="1"/>
          </p:cNvSpPr>
          <p:nvPr>
            <p:ph type="title"/>
          </p:nvPr>
        </p:nvSpPr>
        <p:spPr>
          <a:xfrm>
            <a:off x="574675" y="304800"/>
            <a:ext cx="8001000" cy="1216025"/>
          </a:xfrm>
        </p:spPr>
        <p:txBody>
          <a:bodyPr/>
          <a:lstStyle/>
          <a:p>
            <a:pPr eaLnBrk="1" hangingPunct="1"/>
            <a:r>
              <a:rPr lang="en-US" altLang="zh-CN" b="1" dirty="0" smtClean="0">
                <a:latin typeface="黑体" pitchFamily="49" charset="-122"/>
                <a:ea typeface="黑体" pitchFamily="49" charset="-122"/>
              </a:rPr>
              <a:t>5.4 </a:t>
            </a:r>
            <a:r>
              <a:rPr lang="zh-CN" altLang="en-US" b="1" dirty="0" smtClean="0">
                <a:latin typeface="黑体" pitchFamily="49" charset="-122"/>
                <a:ea typeface="黑体" pitchFamily="49" charset="-122"/>
              </a:rPr>
              <a:t>对路径的测试</a:t>
            </a:r>
          </a:p>
        </p:txBody>
      </p:sp>
    </p:spTree>
    <p:extLst>
      <p:ext uri="{BB962C8B-B14F-4D97-AF65-F5344CB8AC3E}">
        <p14:creationId xmlns:p14="http://schemas.microsoft.com/office/powerpoint/2010/main" val="2078854541"/>
      </p:ext>
    </p:extLst>
  </p:cSld>
  <p:clrMapOvr>
    <a:masterClrMapping/>
  </p:clrMapOvr>
  <p:transition>
    <p:blinds dir="ver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E80B517F-3312-4C69-994A-5D5B60C35E11}" type="slidenum">
              <a:rPr lang="en-US" altLang="zh-CN" smtClean="0"/>
              <a:pPr eaLnBrk="1" hangingPunct="1"/>
              <a:t>49</a:t>
            </a:fld>
            <a:endParaRPr lang="en-US" altLang="zh-CN" smtClean="0"/>
          </a:p>
        </p:txBody>
      </p:sp>
      <p:sp>
        <p:nvSpPr>
          <p:cNvPr id="39939"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5.4 </a:t>
            </a:r>
            <a:r>
              <a:rPr lang="zh-CN" altLang="en-US" b="1" dirty="0" smtClean="0">
                <a:latin typeface="黑体" pitchFamily="49" charset="-122"/>
                <a:ea typeface="黑体" pitchFamily="49" charset="-122"/>
              </a:rPr>
              <a:t>对路径的测试</a:t>
            </a:r>
          </a:p>
        </p:txBody>
      </p:sp>
      <p:sp>
        <p:nvSpPr>
          <p:cNvPr id="39940" name="Rectangle 3"/>
          <p:cNvSpPr>
            <a:spLocks noGrp="1" noChangeArrowheads="1"/>
          </p:cNvSpPr>
          <p:nvPr>
            <p:ph type="body" idx="1"/>
          </p:nvPr>
        </p:nvSpPr>
        <p:spPr/>
        <p:txBody>
          <a:bodyPr/>
          <a:lstStyle/>
          <a:p>
            <a:pPr eaLnBrk="1" hangingPunct="1"/>
            <a:r>
              <a:rPr lang="zh-CN" altLang="en-US" sz="3400" b="1" dirty="0" smtClean="0"/>
              <a:t>多出口的控制流图的改造</a:t>
            </a:r>
            <a:endParaRPr lang="en-US" altLang="zh-CN" sz="3400" b="1" dirty="0" smtClean="0"/>
          </a:p>
        </p:txBody>
      </p:sp>
      <p:sp>
        <p:nvSpPr>
          <p:cNvPr id="3994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3994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pic>
        <p:nvPicPr>
          <p:cNvPr id="39944" name="Picture 3" descr="5t19"/>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69577"/>
          <a:stretch/>
        </p:blipFill>
        <p:spPr bwMode="auto">
          <a:xfrm>
            <a:off x="683568" y="2465564"/>
            <a:ext cx="2685274" cy="328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3" descr="5t19"/>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72630"/>
          <a:stretch/>
        </p:blipFill>
        <p:spPr bwMode="auto">
          <a:xfrm>
            <a:off x="4604647" y="2492894"/>
            <a:ext cx="2415828" cy="328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5.1 </a:t>
            </a:r>
            <a:r>
              <a:rPr lang="zh-CN" altLang="en-US" b="1" smtClean="0">
                <a:latin typeface="黑体" pitchFamily="49" charset="-122"/>
                <a:ea typeface="黑体" pitchFamily="49" charset="-122"/>
              </a:rPr>
              <a:t>概述</a:t>
            </a:r>
          </a:p>
        </p:txBody>
      </p:sp>
      <p:sp>
        <p:nvSpPr>
          <p:cNvPr id="9220" name="Rectangle 3"/>
          <p:cNvSpPr>
            <a:spLocks noGrp="1" noChangeArrowheads="1"/>
          </p:cNvSpPr>
          <p:nvPr>
            <p:ph idx="1"/>
          </p:nvPr>
        </p:nvSpPr>
        <p:spPr/>
        <p:txBody>
          <a:bodyPr/>
          <a:lstStyle/>
          <a:p>
            <a:pPr algn="just" eaLnBrk="1" hangingPunct="1">
              <a:defRPr/>
            </a:pPr>
            <a:r>
              <a:rPr lang="zh-CN" altLang="en-US" sz="3400" b="1" dirty="0" smtClean="0"/>
              <a:t>白盒测试关注的对象</a:t>
            </a:r>
            <a:endParaRPr lang="en-US" altLang="zh-CN" sz="3400" b="1" dirty="0" smtClean="0"/>
          </a:p>
          <a:p>
            <a:pPr lvl="1" algn="just" eaLnBrk="1" hangingPunct="1">
              <a:defRPr/>
            </a:pPr>
            <a:r>
              <a:rPr lang="zh-CN" altLang="en-US" b="1" dirty="0" smtClean="0">
                <a:solidFill>
                  <a:srgbClr val="FF0000"/>
                </a:solidFill>
                <a:cs typeface="+mn-cs"/>
              </a:rPr>
              <a:t>源代码</a:t>
            </a:r>
            <a:r>
              <a:rPr lang="zh-CN" altLang="en-US" b="1" dirty="0" smtClean="0">
                <a:cs typeface="+mn-cs"/>
              </a:rPr>
              <a:t>：直接查看源代码，查看代码的</a:t>
            </a:r>
            <a:r>
              <a:rPr lang="zh-CN" altLang="en-US" b="1" dirty="0" smtClean="0">
                <a:solidFill>
                  <a:srgbClr val="FF0000"/>
                </a:solidFill>
                <a:cs typeface="+mn-cs"/>
              </a:rPr>
              <a:t>规范性</a:t>
            </a:r>
            <a:r>
              <a:rPr lang="zh-CN" altLang="en-US" b="1" dirty="0" smtClean="0">
                <a:cs typeface="+mn-cs"/>
              </a:rPr>
              <a:t>，并对照函数功能查找代码的逻辑缺陷、内存管理缺陷、数据定义和使用缺陷等</a:t>
            </a:r>
            <a:endParaRPr lang="en-US" altLang="zh-CN" b="1" dirty="0" smtClean="0">
              <a:cs typeface="+mn-cs"/>
            </a:endParaRPr>
          </a:p>
          <a:p>
            <a:pPr lvl="1" algn="just" eaLnBrk="1" hangingPunct="1">
              <a:defRPr/>
            </a:pPr>
            <a:r>
              <a:rPr lang="zh-CN" altLang="en-US" b="1" dirty="0" smtClean="0">
                <a:solidFill>
                  <a:srgbClr val="FF0000"/>
                </a:solidFill>
                <a:cs typeface="+mn-cs"/>
              </a:rPr>
              <a:t>程序结构</a:t>
            </a:r>
            <a:r>
              <a:rPr lang="zh-CN" altLang="en-US" b="1" dirty="0" smtClean="0">
                <a:cs typeface="+mn-cs"/>
              </a:rPr>
              <a:t>：通过函数调用图、算法流程图等反映程序设计的相关图表，找到程序设计的缺陷，或评价程序的执行效率，以利于程序的结构优化</a:t>
            </a:r>
            <a:endParaRPr lang="en-US" altLang="zh-CN" b="1" dirty="0" smtClean="0">
              <a:cs typeface="+mn-cs"/>
            </a:endParaRPr>
          </a:p>
        </p:txBody>
      </p:sp>
      <p:sp>
        <p:nvSpPr>
          <p:cNvPr id="71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F93F8415-1B2C-43CF-B556-76103839E396}" type="slidenum">
              <a:rPr lang="en-US" altLang="zh-CN" smtClean="0"/>
              <a:pPr eaLnBrk="1" hangingPunct="1"/>
              <a:t>5</a:t>
            </a:fld>
            <a:endParaRPr lang="en-US" altLang="zh-CN" smtClean="0"/>
          </a:p>
        </p:txBody>
      </p:sp>
    </p:spTree>
    <p:extLst>
      <p:ext uri="{BB962C8B-B14F-4D97-AF65-F5344CB8AC3E}">
        <p14:creationId xmlns:p14="http://schemas.microsoft.com/office/powerpoint/2010/main" val="1116888413"/>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A46EDDFE-DE16-4C84-9756-421DC338CB59}" type="slidenum">
              <a:rPr lang="en-US" altLang="zh-CN" smtClean="0"/>
              <a:pPr>
                <a:defRPr/>
              </a:pPr>
              <a:t>50</a:t>
            </a:fld>
            <a:endParaRPr lang="en-US" altLang="zh-CN"/>
          </a:p>
        </p:txBody>
      </p:sp>
      <p:pic>
        <p:nvPicPr>
          <p:cNvPr id="5" name="Picture 6" descr="5t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3213" y="2321719"/>
            <a:ext cx="8537575" cy="221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a:spLocks noGrp="1" noChangeArrowheads="1"/>
          </p:cNvSpPr>
          <p:nvPr>
            <p:ph type="title"/>
          </p:nvPr>
        </p:nvSpPr>
        <p:spPr>
          <a:xfrm>
            <a:off x="574675" y="304800"/>
            <a:ext cx="8001000" cy="1216025"/>
          </a:xfrm>
        </p:spPr>
        <p:txBody>
          <a:bodyPr/>
          <a:lstStyle/>
          <a:p>
            <a:pPr eaLnBrk="1" hangingPunct="1"/>
            <a:r>
              <a:rPr lang="en-US" altLang="zh-CN" b="1" dirty="0" smtClean="0">
                <a:latin typeface="黑体" pitchFamily="49" charset="-122"/>
                <a:ea typeface="黑体" pitchFamily="49" charset="-122"/>
              </a:rPr>
              <a:t>5.4 </a:t>
            </a:r>
            <a:r>
              <a:rPr lang="zh-CN" altLang="en-US" b="1" dirty="0" smtClean="0">
                <a:latin typeface="黑体" pitchFamily="49" charset="-122"/>
                <a:ea typeface="黑体" pitchFamily="49" charset="-122"/>
              </a:rPr>
              <a:t>对路径的测试</a:t>
            </a:r>
          </a:p>
        </p:txBody>
      </p:sp>
    </p:spTree>
    <p:extLst>
      <p:ext uri="{BB962C8B-B14F-4D97-AF65-F5344CB8AC3E}">
        <p14:creationId xmlns:p14="http://schemas.microsoft.com/office/powerpoint/2010/main" val="145449394"/>
      </p:ext>
    </p:extLst>
  </p:cSld>
  <p:clrMapOvr>
    <a:masterClrMapping/>
  </p:clrMapOvr>
  <p:transition>
    <p:blinds dir="ver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B4C9E337-DC88-411B-B2BC-DB7D9E9B1C78}" type="slidenum">
              <a:rPr lang="en-US" altLang="zh-CN" smtClean="0"/>
              <a:pPr eaLnBrk="1" hangingPunct="1"/>
              <a:t>51</a:t>
            </a:fld>
            <a:endParaRPr lang="en-US" altLang="zh-CN" smtClean="0"/>
          </a:p>
        </p:txBody>
      </p:sp>
      <p:sp>
        <p:nvSpPr>
          <p:cNvPr id="35843"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5.4 </a:t>
            </a:r>
            <a:r>
              <a:rPr lang="zh-CN" altLang="en-US" b="1" dirty="0" smtClean="0">
                <a:latin typeface="黑体" pitchFamily="49" charset="-122"/>
                <a:ea typeface="黑体" pitchFamily="49" charset="-122"/>
              </a:rPr>
              <a:t>对路径的测试</a:t>
            </a:r>
          </a:p>
        </p:txBody>
      </p:sp>
      <p:sp>
        <p:nvSpPr>
          <p:cNvPr id="35844" name="Rectangle 3"/>
          <p:cNvSpPr>
            <a:spLocks noGrp="1" noChangeArrowheads="1"/>
          </p:cNvSpPr>
          <p:nvPr>
            <p:ph type="body" idx="1"/>
          </p:nvPr>
        </p:nvSpPr>
        <p:spPr>
          <a:xfrm>
            <a:off x="611560" y="1844824"/>
            <a:ext cx="8001000" cy="4267200"/>
          </a:xfrm>
        </p:spPr>
        <p:txBody>
          <a:bodyPr/>
          <a:lstStyle/>
          <a:p>
            <a:pPr eaLnBrk="1" hangingPunct="1"/>
            <a:r>
              <a:rPr lang="zh-CN" altLang="en-US" sz="3100" b="1" dirty="0" smtClean="0"/>
              <a:t>压缩的控制流</a:t>
            </a:r>
            <a:r>
              <a:rPr lang="zh-CN" altLang="en-US" sz="3100" b="1" dirty="0"/>
              <a:t>图（注意</a:t>
            </a:r>
            <a:r>
              <a:rPr lang="zh-CN" altLang="en-US" sz="3100" b="1" dirty="0" smtClean="0"/>
              <a:t>事项）</a:t>
            </a:r>
            <a:endParaRPr lang="en-US" altLang="zh-CN" sz="3100" b="1" dirty="0" smtClean="0"/>
          </a:p>
          <a:p>
            <a:pPr lvl="1" eaLnBrk="1" hangingPunct="1"/>
            <a:r>
              <a:rPr lang="zh-CN" altLang="en-US" sz="2700" b="1" dirty="0"/>
              <a:t>剔除注释语句</a:t>
            </a:r>
            <a:endParaRPr lang="en-US" altLang="zh-CN" sz="2700" b="1" dirty="0"/>
          </a:p>
          <a:p>
            <a:pPr lvl="1" eaLnBrk="1" hangingPunct="1"/>
            <a:r>
              <a:rPr lang="zh-CN" altLang="en-US" sz="2700" b="1" dirty="0" smtClean="0"/>
              <a:t>剔除数据变量的声明语句</a:t>
            </a:r>
            <a:endParaRPr lang="en-US" altLang="zh-CN" sz="2700" b="1" dirty="0" smtClean="0"/>
          </a:p>
          <a:p>
            <a:pPr lvl="1" eaLnBrk="1" hangingPunct="1"/>
            <a:r>
              <a:rPr lang="zh-CN" altLang="en-US" sz="2700" b="1" dirty="0" smtClean="0"/>
              <a:t>所有连续的串行语句压缩为一个节点</a:t>
            </a:r>
            <a:endParaRPr lang="en-US" altLang="zh-CN" sz="2700" b="1" dirty="0" smtClean="0"/>
          </a:p>
          <a:p>
            <a:pPr lvl="1" eaLnBrk="1" hangingPunct="1"/>
            <a:r>
              <a:rPr lang="zh-CN" altLang="en-US" sz="2700" b="1" dirty="0" smtClean="0"/>
              <a:t>所有循环次数压缩为一次循环</a:t>
            </a:r>
            <a:endParaRPr lang="en-US" altLang="zh-CN" sz="2700" b="1" dirty="0" smtClean="0"/>
          </a:p>
          <a:p>
            <a:pPr eaLnBrk="1" hangingPunct="1"/>
            <a:endParaRPr lang="en-US" altLang="zh-CN" sz="3100" b="1" dirty="0" smtClean="0"/>
          </a:p>
          <a:p>
            <a:pPr eaLnBrk="1" hangingPunct="1"/>
            <a:endParaRPr lang="en-US" altLang="zh-CN" sz="3100" b="1" dirty="0" smtClean="0"/>
          </a:p>
        </p:txBody>
      </p:sp>
      <p:pic>
        <p:nvPicPr>
          <p:cNvPr id="35846" name="Picture 2" descr="5t1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84168" y="260648"/>
            <a:ext cx="3143250" cy="310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DA7A8E7E-97EB-41CB-9C99-B3FB3A74EFC2}" type="slidenum">
              <a:rPr lang="en-US" altLang="zh-CN" smtClean="0"/>
              <a:pPr eaLnBrk="1" hangingPunct="1"/>
              <a:t>52</a:t>
            </a:fld>
            <a:endParaRPr lang="en-US" altLang="zh-CN" smtClean="0"/>
          </a:p>
        </p:txBody>
      </p:sp>
      <p:sp>
        <p:nvSpPr>
          <p:cNvPr id="36867"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36868" name="Rectangle 3"/>
          <p:cNvSpPr>
            <a:spLocks noGrp="1" noChangeArrowheads="1"/>
          </p:cNvSpPr>
          <p:nvPr>
            <p:ph type="body" idx="1"/>
          </p:nvPr>
        </p:nvSpPr>
        <p:spPr/>
        <p:txBody>
          <a:bodyPr/>
          <a:lstStyle/>
          <a:p>
            <a:pPr eaLnBrk="1" hangingPunct="1"/>
            <a:r>
              <a:rPr lang="zh-CN" altLang="en-US" sz="3400" b="1" smtClean="0"/>
              <a:t>相关概念</a:t>
            </a:r>
          </a:p>
          <a:p>
            <a:pPr lvl="1" eaLnBrk="1" hangingPunct="1"/>
            <a:r>
              <a:rPr lang="zh-CN" altLang="en-US" sz="3100" b="1" smtClean="0"/>
              <a:t>程序图</a:t>
            </a:r>
            <a:endParaRPr lang="en-US" altLang="zh-CN" sz="3100" b="1" smtClean="0"/>
          </a:p>
          <a:p>
            <a:pPr lvl="1" eaLnBrk="1" hangingPunct="1"/>
            <a:r>
              <a:rPr lang="zh-CN" altLang="en-US" sz="3100" b="1" smtClean="0">
                <a:solidFill>
                  <a:srgbClr val="0000FF"/>
                </a:solidFill>
              </a:rPr>
              <a:t>环复杂度</a:t>
            </a:r>
            <a:endParaRPr lang="en-US" altLang="zh-CN" sz="3100" b="1" smtClean="0">
              <a:solidFill>
                <a:srgbClr val="0000FF"/>
              </a:solidFill>
            </a:endParaRPr>
          </a:p>
          <a:p>
            <a:pPr lvl="1" eaLnBrk="1" hangingPunct="1"/>
            <a:r>
              <a:rPr lang="zh-CN" altLang="en-US" sz="3100" b="1" smtClean="0"/>
              <a:t>基本复杂度</a:t>
            </a:r>
            <a:endParaRPr lang="en-US" altLang="zh-CN" sz="3100" b="1" smtClean="0"/>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47A046F0-F81E-407E-93B9-BE5632DC12B3}" type="slidenum">
              <a:rPr lang="en-US" altLang="zh-CN" smtClean="0"/>
              <a:pPr eaLnBrk="1" hangingPunct="1"/>
              <a:t>53</a:t>
            </a:fld>
            <a:endParaRPr lang="en-US" altLang="zh-CN" smtClean="0"/>
          </a:p>
        </p:txBody>
      </p:sp>
      <p:sp>
        <p:nvSpPr>
          <p:cNvPr id="37891"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37892" name="Rectangle 3"/>
          <p:cNvSpPr>
            <a:spLocks noGrp="1" noChangeArrowheads="1"/>
          </p:cNvSpPr>
          <p:nvPr>
            <p:ph type="body" idx="1"/>
          </p:nvPr>
        </p:nvSpPr>
        <p:spPr/>
        <p:txBody>
          <a:bodyPr/>
          <a:lstStyle/>
          <a:p>
            <a:pPr eaLnBrk="1" hangingPunct="1"/>
            <a:r>
              <a:rPr lang="zh-CN" altLang="en-US" sz="3400" b="1" dirty="0" smtClean="0"/>
              <a:t>环路复杂度</a:t>
            </a:r>
            <a:endParaRPr lang="en-US" altLang="zh-CN" sz="3400" b="1" dirty="0"/>
          </a:p>
          <a:p>
            <a:pPr marL="438150" lvl="1" indent="0" eaLnBrk="1" hangingPunct="1">
              <a:buNone/>
            </a:pPr>
            <a:r>
              <a:rPr lang="zh-CN" altLang="en-US" b="1" dirty="0" smtClean="0"/>
              <a:t>是描述程序逻辑复杂度的一种软件度量，该度量适用于独立路径方法，它可以给出程序的独立路径条数，这是确保程序中每个可执行语句至少执行一次所必需的测试用例数目的上界。</a:t>
            </a:r>
            <a:endParaRPr lang="en-US" altLang="zh-CN" b="1" dirty="0" smtClean="0"/>
          </a:p>
          <a:p>
            <a:pPr marL="438150" lvl="1" indent="0" eaLnBrk="1" hangingPunct="1">
              <a:buNone/>
            </a:pPr>
            <a:r>
              <a:rPr lang="zh-CN" altLang="en-US" b="1" dirty="0" smtClean="0">
                <a:solidFill>
                  <a:srgbClr val="FF0000"/>
                </a:solidFill>
              </a:rPr>
              <a:t>环路复杂度不应超过</a:t>
            </a:r>
            <a:r>
              <a:rPr lang="en-US" altLang="zh-CN" b="1" dirty="0" smtClean="0">
                <a:solidFill>
                  <a:srgbClr val="FF0000"/>
                </a:solidFill>
              </a:rPr>
              <a:t>10</a:t>
            </a:r>
            <a:r>
              <a:rPr lang="zh-CN" altLang="en-US" b="1" dirty="0" smtClean="0">
                <a:solidFill>
                  <a:srgbClr val="FF0000"/>
                </a:solidFill>
              </a:rPr>
              <a:t>。</a:t>
            </a:r>
            <a:endParaRPr lang="en-US" altLang="zh-CN" b="1" dirty="0" smtClean="0">
              <a:solidFill>
                <a:srgbClr val="FF0000"/>
              </a:solidFill>
            </a:endParaRPr>
          </a:p>
        </p:txBody>
      </p:sp>
      <p:sp>
        <p:nvSpPr>
          <p:cNvPr id="37894"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37896"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47A046F0-F81E-407E-93B9-BE5632DC12B3}" type="slidenum">
              <a:rPr lang="en-US" altLang="zh-CN" smtClean="0"/>
              <a:pPr eaLnBrk="1" hangingPunct="1"/>
              <a:t>54</a:t>
            </a:fld>
            <a:endParaRPr lang="en-US" altLang="zh-CN" smtClean="0"/>
          </a:p>
        </p:txBody>
      </p:sp>
      <p:sp>
        <p:nvSpPr>
          <p:cNvPr id="37891"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37892" name="Rectangle 3"/>
          <p:cNvSpPr>
            <a:spLocks noGrp="1" noChangeArrowheads="1"/>
          </p:cNvSpPr>
          <p:nvPr>
            <p:ph type="body" idx="1"/>
          </p:nvPr>
        </p:nvSpPr>
        <p:spPr/>
        <p:txBody>
          <a:bodyPr/>
          <a:lstStyle/>
          <a:p>
            <a:pPr eaLnBrk="1" hangingPunct="1"/>
            <a:r>
              <a:rPr lang="zh-CN" altLang="en-US" sz="3400" b="1" dirty="0" smtClean="0"/>
              <a:t>环复杂度计算</a:t>
            </a:r>
            <a:endParaRPr lang="en-US" altLang="zh-CN" sz="3400" b="1" dirty="0" smtClean="0"/>
          </a:p>
          <a:p>
            <a:pPr eaLnBrk="1" hangingPunct="1">
              <a:spcAft>
                <a:spcPts val="600"/>
              </a:spcAft>
            </a:pPr>
            <a:r>
              <a:rPr lang="zh-CN" altLang="en-US" sz="3400" b="1" dirty="0" smtClean="0"/>
              <a:t>直观观察法：程序图将二维平面分隔为封闭区域和开放区域的个数（封闭的区域</a:t>
            </a:r>
            <a:r>
              <a:rPr lang="en-US" altLang="zh-CN" sz="3400" b="1" dirty="0" smtClean="0"/>
              <a:t>+1</a:t>
            </a:r>
            <a:r>
              <a:rPr lang="zh-CN" altLang="en-US" sz="3400" b="1" dirty="0" smtClean="0"/>
              <a:t>）</a:t>
            </a:r>
            <a:endParaRPr lang="en-US" altLang="zh-CN" sz="3400" b="1" dirty="0" smtClean="0"/>
          </a:p>
          <a:p>
            <a:pPr eaLnBrk="1" hangingPunct="1">
              <a:spcAft>
                <a:spcPts val="600"/>
              </a:spcAft>
            </a:pPr>
            <a:r>
              <a:rPr lang="zh-CN" altLang="en-US" sz="3400" b="1" dirty="0" smtClean="0"/>
              <a:t>公式计算法：</a:t>
            </a:r>
            <a:r>
              <a:rPr lang="en-US" altLang="zh-CN" sz="3400" b="1" dirty="0" smtClean="0"/>
              <a:t>V(G)=e-n+2</a:t>
            </a:r>
          </a:p>
          <a:p>
            <a:pPr marL="0" indent="0" eaLnBrk="1" hangingPunct="1">
              <a:spcAft>
                <a:spcPts val="600"/>
              </a:spcAft>
              <a:buNone/>
            </a:pPr>
            <a:r>
              <a:rPr lang="en-US" altLang="zh-CN" sz="2000" b="1" dirty="0" smtClean="0"/>
              <a:t>e</a:t>
            </a:r>
            <a:r>
              <a:rPr lang="zh-CN" altLang="en-US" sz="2000" b="1" dirty="0" smtClean="0"/>
              <a:t>表示图中边的数目（</a:t>
            </a:r>
            <a:r>
              <a:rPr lang="en-US" altLang="zh-CN" sz="2000" b="1" dirty="0"/>
              <a:t>E</a:t>
            </a:r>
            <a:r>
              <a:rPr lang="en-US" altLang="zh-CN" sz="2000" b="1" dirty="0" smtClean="0"/>
              <a:t>dge</a:t>
            </a:r>
            <a:r>
              <a:rPr lang="zh-CN" altLang="en-US" sz="2000" b="1" dirty="0" smtClean="0"/>
              <a:t>）</a:t>
            </a:r>
            <a:r>
              <a:rPr lang="en-US" altLang="zh-CN" sz="2000" b="1" dirty="0" smtClean="0"/>
              <a:t>,n</a:t>
            </a:r>
            <a:r>
              <a:rPr lang="zh-CN" altLang="en-US" sz="2000" b="1" dirty="0" smtClean="0"/>
              <a:t>表示图中节点的总数（</a:t>
            </a:r>
            <a:r>
              <a:rPr lang="en-US" altLang="zh-CN" sz="2000" b="1" dirty="0" smtClean="0"/>
              <a:t>Node</a:t>
            </a:r>
            <a:r>
              <a:rPr lang="zh-CN" altLang="en-US" sz="2000" b="1" dirty="0" smtClean="0"/>
              <a:t>）</a:t>
            </a:r>
            <a:endParaRPr lang="en-US" altLang="zh-CN" sz="2000" b="1" dirty="0" smtClean="0"/>
          </a:p>
          <a:p>
            <a:pPr eaLnBrk="1" hangingPunct="1">
              <a:spcAft>
                <a:spcPts val="600"/>
              </a:spcAft>
            </a:pPr>
            <a:r>
              <a:rPr lang="zh-CN" altLang="en-US" sz="3400" b="1" dirty="0" smtClean="0"/>
              <a:t>独立判定节点法：</a:t>
            </a:r>
            <a:r>
              <a:rPr lang="en-US" altLang="zh-CN" sz="3400" b="1" dirty="0" smtClean="0"/>
              <a:t>V(G)=P+1</a:t>
            </a:r>
          </a:p>
          <a:p>
            <a:pPr marL="0" indent="0" eaLnBrk="1" hangingPunct="1">
              <a:spcAft>
                <a:spcPts val="600"/>
              </a:spcAft>
              <a:buNone/>
            </a:pPr>
            <a:endParaRPr lang="en-US" altLang="zh-CN" sz="3400" b="1" dirty="0" smtClean="0"/>
          </a:p>
        </p:txBody>
      </p:sp>
      <p:sp>
        <p:nvSpPr>
          <p:cNvPr id="37894"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37896"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extLst>
      <p:ext uri="{BB962C8B-B14F-4D97-AF65-F5344CB8AC3E}">
        <p14:creationId xmlns:p14="http://schemas.microsoft.com/office/powerpoint/2010/main" val="436375458"/>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2C35DB43-08C5-4673-BCF6-EF7C89676D90}" type="slidenum">
              <a:rPr lang="en-US" altLang="zh-CN" smtClean="0"/>
              <a:pPr eaLnBrk="1" hangingPunct="1"/>
              <a:t>55</a:t>
            </a:fld>
            <a:endParaRPr lang="en-US" altLang="zh-CN" smtClean="0"/>
          </a:p>
        </p:txBody>
      </p:sp>
      <p:sp>
        <p:nvSpPr>
          <p:cNvPr id="38915"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5.4 </a:t>
            </a:r>
            <a:r>
              <a:rPr lang="zh-CN" altLang="en-US" b="1" dirty="0" smtClean="0">
                <a:latin typeface="黑体" pitchFamily="49" charset="-122"/>
                <a:ea typeface="黑体" pitchFamily="49" charset="-122"/>
              </a:rPr>
              <a:t>对路径的测试</a:t>
            </a:r>
          </a:p>
        </p:txBody>
      </p:sp>
      <p:sp>
        <p:nvSpPr>
          <p:cNvPr id="38916" name="Rectangle 3"/>
          <p:cNvSpPr>
            <a:spLocks noGrp="1" noChangeArrowheads="1"/>
          </p:cNvSpPr>
          <p:nvPr>
            <p:ph type="body" idx="1"/>
          </p:nvPr>
        </p:nvSpPr>
        <p:spPr/>
        <p:txBody>
          <a:bodyPr/>
          <a:lstStyle/>
          <a:p>
            <a:pPr eaLnBrk="1" hangingPunct="1"/>
            <a:r>
              <a:rPr lang="zh-CN" altLang="en-US" sz="3400" b="1" dirty="0" smtClean="0"/>
              <a:t>环复杂度计算</a:t>
            </a:r>
            <a:endParaRPr lang="en-US" altLang="zh-CN" sz="3400" b="1" dirty="0" smtClean="0"/>
          </a:p>
          <a:p>
            <a:pPr marL="0" indent="0" eaLnBrk="1" hangingPunct="1">
              <a:buNone/>
            </a:pPr>
            <a:endParaRPr lang="en-US" altLang="zh-CN" sz="3400" b="1" dirty="0" smtClean="0"/>
          </a:p>
          <a:p>
            <a:pPr lvl="1" algn="just" eaLnBrk="1" hangingPunct="1"/>
            <a:r>
              <a:rPr lang="en-US" altLang="zh-CN" b="1" dirty="0" smtClean="0"/>
              <a:t>1</a:t>
            </a:r>
            <a:r>
              <a:rPr lang="zh-CN" altLang="en-US" b="1" dirty="0" smtClean="0"/>
              <a:t>）</a:t>
            </a:r>
            <a:r>
              <a:rPr lang="en-US" altLang="zh-CN" b="1" dirty="0" smtClean="0"/>
              <a:t>P</a:t>
            </a:r>
            <a:r>
              <a:rPr lang="zh-CN" altLang="en-US" b="1" dirty="0"/>
              <a:t>代表独立判定节点，即两分支的判定</a:t>
            </a:r>
            <a:endParaRPr lang="en-US" altLang="zh-CN" b="1" dirty="0"/>
          </a:p>
          <a:p>
            <a:pPr lvl="1" algn="just" eaLnBrk="1" hangingPunct="1"/>
            <a:r>
              <a:rPr lang="en-US" altLang="zh-CN" b="1" dirty="0"/>
              <a:t>2</a:t>
            </a:r>
            <a:r>
              <a:rPr lang="zh-CN" altLang="en-US" b="1" dirty="0"/>
              <a:t>）如果判定节点是</a:t>
            </a:r>
            <a:r>
              <a:rPr lang="en-US" altLang="zh-CN" b="1" dirty="0"/>
              <a:t>n</a:t>
            </a:r>
            <a:r>
              <a:rPr lang="zh-CN" altLang="en-US" b="1" dirty="0"/>
              <a:t>分支（</a:t>
            </a:r>
            <a:r>
              <a:rPr lang="en-US" altLang="zh-CN" b="1" dirty="0"/>
              <a:t>n&gt;2</a:t>
            </a:r>
            <a:r>
              <a:rPr lang="zh-CN" altLang="en-US" b="1" dirty="0"/>
              <a:t>），该判定节点应视为</a:t>
            </a:r>
            <a:r>
              <a:rPr lang="en-US" altLang="zh-CN" b="1" dirty="0"/>
              <a:t>(n-1)</a:t>
            </a:r>
            <a:r>
              <a:rPr lang="zh-CN" altLang="en-US" b="1" dirty="0"/>
              <a:t>个独立判定节点</a:t>
            </a:r>
            <a:endParaRPr lang="en-US" altLang="zh-CN" b="1" dirty="0"/>
          </a:p>
          <a:p>
            <a:pPr lvl="1" algn="just" eaLnBrk="1" hangingPunct="1"/>
            <a:r>
              <a:rPr lang="en-US" altLang="zh-CN" b="1" dirty="0"/>
              <a:t>3</a:t>
            </a:r>
            <a:r>
              <a:rPr lang="zh-CN" altLang="en-US" b="1" dirty="0"/>
              <a:t>）若判断中条件表达式是由逻辑运算符 </a:t>
            </a:r>
            <a:r>
              <a:rPr lang="en-US" altLang="zh-CN" b="1" dirty="0"/>
              <a:t>(OR, AND) </a:t>
            </a:r>
            <a:r>
              <a:rPr lang="zh-CN" altLang="en-US" b="1" dirty="0"/>
              <a:t>连接的复合条件表达式，则需改为一系列只有单条件的嵌套的判断</a:t>
            </a:r>
            <a:endParaRPr lang="en-US" altLang="zh-CN" b="1" dirty="0"/>
          </a:p>
          <a:p>
            <a:pPr marL="0" indent="0" eaLnBrk="1" hangingPunct="1">
              <a:buNone/>
            </a:pPr>
            <a:endParaRPr lang="en-US" altLang="zh-CN" sz="3400" b="1" dirty="0"/>
          </a:p>
          <a:p>
            <a:pPr eaLnBrk="1" hangingPunct="1"/>
            <a:endParaRPr lang="en-US" altLang="zh-CN" sz="3400" b="1" dirty="0" smtClean="0"/>
          </a:p>
        </p:txBody>
      </p:sp>
      <p:sp>
        <p:nvSpPr>
          <p:cNvPr id="38918"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38920"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2" name="矩形 1"/>
          <p:cNvSpPr/>
          <p:nvPr/>
        </p:nvSpPr>
        <p:spPr>
          <a:xfrm>
            <a:off x="755576" y="2471192"/>
            <a:ext cx="6609811" cy="492443"/>
          </a:xfrm>
          <a:prstGeom prst="rect">
            <a:avLst/>
          </a:prstGeom>
        </p:spPr>
        <p:txBody>
          <a:bodyPr wrap="square">
            <a:spAutoFit/>
          </a:bodyPr>
          <a:lstStyle/>
          <a:p>
            <a:pPr marL="471487" lvl="1" algn="just">
              <a:spcBef>
                <a:spcPct val="20000"/>
              </a:spcBef>
              <a:buClr>
                <a:schemeClr val="accent2"/>
              </a:buClr>
            </a:pPr>
            <a:r>
              <a:rPr lang="zh-CN" altLang="en-US" sz="2600" b="1" dirty="0">
                <a:latin typeface="+mn-lt"/>
                <a:ea typeface="+mn-ea"/>
              </a:rPr>
              <a:t>判定节点法：</a:t>
            </a:r>
            <a:r>
              <a:rPr lang="en-US" altLang="zh-CN" sz="2600" b="1" dirty="0">
                <a:latin typeface="+mn-lt"/>
                <a:ea typeface="+mn-ea"/>
              </a:rPr>
              <a:t>V(G)=P+1</a:t>
            </a:r>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en-US" altLang="zh-CN" sz="3400" b="1" dirty="0"/>
              <a:t>4</a:t>
            </a:r>
            <a:r>
              <a:rPr lang="zh-CN" altLang="en-US" sz="3400" b="1" dirty="0"/>
              <a:t>个判定节点为</a:t>
            </a:r>
            <a:r>
              <a:rPr lang="en-US" altLang="zh-CN" sz="3400" b="1" dirty="0"/>
              <a:t>A</a:t>
            </a:r>
            <a:r>
              <a:rPr lang="zh-CN" altLang="en-US" sz="3400" b="1" dirty="0"/>
              <a:t>、</a:t>
            </a:r>
            <a:r>
              <a:rPr lang="en-US" altLang="zh-CN" sz="3400" b="1" dirty="0"/>
              <a:t>B</a:t>
            </a:r>
            <a:r>
              <a:rPr lang="zh-CN" altLang="en-US" sz="3400" b="1" dirty="0"/>
              <a:t>、</a:t>
            </a:r>
            <a:r>
              <a:rPr lang="en-US" altLang="zh-CN" sz="3400" b="1" dirty="0"/>
              <a:t>C</a:t>
            </a:r>
            <a:r>
              <a:rPr lang="zh-CN" altLang="en-US" sz="3400" b="1" dirty="0"/>
              <a:t>、</a:t>
            </a:r>
            <a:r>
              <a:rPr lang="en-US" altLang="zh-CN" sz="3400" b="1" dirty="0"/>
              <a:t>D</a:t>
            </a:r>
            <a:r>
              <a:rPr lang="zh-CN" altLang="en-US" sz="3400" b="1" dirty="0"/>
              <a:t>，因此环路复杂度为</a:t>
            </a:r>
            <a:r>
              <a:rPr lang="en-US" altLang="zh-CN" sz="3400" b="1" dirty="0"/>
              <a:t>5</a:t>
            </a:r>
            <a:endParaRPr lang="zh-CN" altLang="en-US" sz="3400" b="1" dirty="0"/>
          </a:p>
        </p:txBody>
      </p:sp>
      <p:sp>
        <p:nvSpPr>
          <p:cNvPr id="4" name="灯片编号占位符 3"/>
          <p:cNvSpPr>
            <a:spLocks noGrp="1"/>
          </p:cNvSpPr>
          <p:nvPr>
            <p:ph type="sldNum" sz="quarter" idx="12"/>
          </p:nvPr>
        </p:nvSpPr>
        <p:spPr/>
        <p:txBody>
          <a:bodyPr/>
          <a:lstStyle/>
          <a:p>
            <a:pPr>
              <a:defRPr/>
            </a:pPr>
            <a:fld id="{A46EDDFE-DE16-4C84-9756-421DC338CB59}" type="slidenum">
              <a:rPr lang="en-US" altLang="zh-CN" smtClean="0"/>
              <a:pPr>
                <a:defRPr/>
              </a:pPr>
              <a:t>56</a:t>
            </a:fld>
            <a:endParaRPr lang="en-US" altLang="zh-CN"/>
          </a:p>
        </p:txBody>
      </p:sp>
      <p:sp>
        <p:nvSpPr>
          <p:cNvPr id="5"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5.4 </a:t>
            </a:r>
            <a:r>
              <a:rPr lang="zh-CN" altLang="en-US" b="1" dirty="0" smtClean="0">
                <a:latin typeface="黑体" pitchFamily="49" charset="-122"/>
                <a:ea typeface="黑体" pitchFamily="49" charset="-122"/>
              </a:rPr>
              <a:t>对路径的测试</a:t>
            </a:r>
          </a:p>
        </p:txBody>
      </p:sp>
      <p:pic>
        <p:nvPicPr>
          <p:cNvPr id="6" name="Picture 2" descr="5t1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23928" y="2564904"/>
            <a:ext cx="3800344" cy="375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23564084"/>
      </p:ext>
    </p:extLst>
  </p:cSld>
  <p:clrMapOvr>
    <a:masterClrMapping/>
  </p:clrMapOvr>
  <p:transition>
    <p:blinds dir="vert"/>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A46EDDFE-DE16-4C84-9756-421DC338CB59}" type="slidenum">
              <a:rPr lang="en-US" altLang="zh-CN" smtClean="0"/>
              <a:pPr>
                <a:defRPr/>
              </a:pPr>
              <a:t>57</a:t>
            </a:fld>
            <a:endParaRPr lang="en-US" altLang="zh-CN"/>
          </a:p>
        </p:txBody>
      </p:sp>
      <p:cxnSp>
        <p:nvCxnSpPr>
          <p:cNvPr id="6" name="直接箭头连接符 5"/>
          <p:cNvCxnSpPr>
            <a:stCxn id="22" idx="4"/>
          </p:cNvCxnSpPr>
          <p:nvPr/>
        </p:nvCxnSpPr>
        <p:spPr bwMode="auto">
          <a:xfrm flipH="1">
            <a:off x="1727895" y="4293096"/>
            <a:ext cx="341933" cy="125500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8" name="椭圆 7"/>
          <p:cNvSpPr/>
          <p:nvPr/>
        </p:nvSpPr>
        <p:spPr bwMode="auto">
          <a:xfrm>
            <a:off x="1090279" y="2739719"/>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2</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9" name="椭圆 8"/>
          <p:cNvSpPr/>
          <p:nvPr/>
        </p:nvSpPr>
        <p:spPr bwMode="auto">
          <a:xfrm>
            <a:off x="71711" y="3685919"/>
            <a:ext cx="683865" cy="618577"/>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CN" dirty="0" smtClean="0">
                <a:latin typeface="微软雅黑" panose="020B0503020204020204" pitchFamily="34" charset="-122"/>
                <a:ea typeface="微软雅黑" panose="020B0503020204020204" pitchFamily="34" charset="-122"/>
              </a:rPr>
              <a:t>3</a:t>
            </a:r>
            <a:endParaRPr kumimoji="0" lang="zh-CN" altLang="en-US"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1" name="椭圆 10"/>
          <p:cNvSpPr/>
          <p:nvPr/>
        </p:nvSpPr>
        <p:spPr bwMode="auto">
          <a:xfrm>
            <a:off x="935807" y="3789188"/>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4</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13" name="直接箭头连接符 12"/>
          <p:cNvCxnSpPr/>
          <p:nvPr/>
        </p:nvCxnSpPr>
        <p:spPr bwMode="auto">
          <a:xfrm flipH="1">
            <a:off x="439766" y="3231357"/>
            <a:ext cx="776785" cy="45456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4" name="直接箭头连接符 13"/>
          <p:cNvCxnSpPr/>
          <p:nvPr/>
        </p:nvCxnSpPr>
        <p:spPr bwMode="auto">
          <a:xfrm>
            <a:off x="598681" y="4304496"/>
            <a:ext cx="833531" cy="132796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5" name="直接箭头连接符 14"/>
          <p:cNvCxnSpPr>
            <a:endCxn id="11" idx="0"/>
          </p:cNvCxnSpPr>
          <p:nvPr/>
        </p:nvCxnSpPr>
        <p:spPr bwMode="auto">
          <a:xfrm flipH="1">
            <a:off x="1277740" y="3303328"/>
            <a:ext cx="92476" cy="48586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7" name="直接箭头连接符 16"/>
          <p:cNvCxnSpPr>
            <a:stCxn id="11" idx="4"/>
          </p:cNvCxnSpPr>
          <p:nvPr/>
        </p:nvCxnSpPr>
        <p:spPr bwMode="auto">
          <a:xfrm>
            <a:off x="1277740" y="4365178"/>
            <a:ext cx="396255" cy="118292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8" name="椭圆 17"/>
          <p:cNvSpPr/>
          <p:nvPr/>
        </p:nvSpPr>
        <p:spPr bwMode="auto">
          <a:xfrm>
            <a:off x="1079823" y="1700882"/>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19" name="直接箭头连接符 18"/>
          <p:cNvCxnSpPr>
            <a:endCxn id="8" idx="0"/>
          </p:cNvCxnSpPr>
          <p:nvPr/>
        </p:nvCxnSpPr>
        <p:spPr bwMode="auto">
          <a:xfrm flipH="1">
            <a:off x="1432212" y="2276872"/>
            <a:ext cx="16207" cy="46284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2" name="椭圆 21"/>
          <p:cNvSpPr/>
          <p:nvPr/>
        </p:nvSpPr>
        <p:spPr bwMode="auto">
          <a:xfrm>
            <a:off x="1727895" y="3717106"/>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5</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23" name="直接箭头连接符 22"/>
          <p:cNvCxnSpPr>
            <a:stCxn id="8" idx="5"/>
          </p:cNvCxnSpPr>
          <p:nvPr/>
        </p:nvCxnSpPr>
        <p:spPr bwMode="auto">
          <a:xfrm>
            <a:off x="1673994" y="3231357"/>
            <a:ext cx="341511" cy="49374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4" name="椭圆 23"/>
          <p:cNvSpPr/>
          <p:nvPr/>
        </p:nvSpPr>
        <p:spPr bwMode="auto">
          <a:xfrm>
            <a:off x="2591991" y="3645172"/>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6</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25" name="直接箭头连接符 24"/>
          <p:cNvCxnSpPr>
            <a:stCxn id="8" idx="6"/>
            <a:endCxn id="24" idx="1"/>
          </p:cNvCxnSpPr>
          <p:nvPr/>
        </p:nvCxnSpPr>
        <p:spPr bwMode="auto">
          <a:xfrm>
            <a:off x="1774144" y="3027714"/>
            <a:ext cx="917997" cy="70181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6" name="直接箭头连接符 35"/>
          <p:cNvCxnSpPr>
            <a:stCxn id="24" idx="4"/>
          </p:cNvCxnSpPr>
          <p:nvPr/>
        </p:nvCxnSpPr>
        <p:spPr bwMode="auto">
          <a:xfrm flipH="1">
            <a:off x="1915777" y="4221162"/>
            <a:ext cx="1018147" cy="141129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5" name="椭圆 44"/>
          <p:cNvSpPr/>
          <p:nvPr/>
        </p:nvSpPr>
        <p:spPr bwMode="auto">
          <a:xfrm>
            <a:off x="5436096" y="5473689"/>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7</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47" name="直接箭头连接符 46"/>
          <p:cNvCxnSpPr>
            <a:stCxn id="57" idx="4"/>
          </p:cNvCxnSpPr>
          <p:nvPr/>
        </p:nvCxnSpPr>
        <p:spPr bwMode="auto">
          <a:xfrm flipH="1">
            <a:off x="6003317" y="4284675"/>
            <a:ext cx="341933" cy="125500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8" name="椭圆 47"/>
          <p:cNvSpPr/>
          <p:nvPr/>
        </p:nvSpPr>
        <p:spPr bwMode="auto">
          <a:xfrm>
            <a:off x="5194735" y="2667637"/>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2</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49" name="椭圆 48"/>
          <p:cNvSpPr/>
          <p:nvPr/>
        </p:nvSpPr>
        <p:spPr bwMode="auto">
          <a:xfrm>
            <a:off x="4176167" y="3613837"/>
            <a:ext cx="683865" cy="618577"/>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CN" dirty="0" smtClean="0">
                <a:latin typeface="微软雅黑" panose="020B0503020204020204" pitchFamily="34" charset="-122"/>
                <a:ea typeface="微软雅黑" panose="020B0503020204020204" pitchFamily="34" charset="-122"/>
              </a:rPr>
              <a:t>3</a:t>
            </a:r>
            <a:endParaRPr kumimoji="0" lang="zh-CN" altLang="en-US"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50" name="椭圆 49"/>
          <p:cNvSpPr/>
          <p:nvPr/>
        </p:nvSpPr>
        <p:spPr bwMode="auto">
          <a:xfrm>
            <a:off x="5040263" y="3717106"/>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4</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51" name="直接箭头连接符 50"/>
          <p:cNvCxnSpPr/>
          <p:nvPr/>
        </p:nvCxnSpPr>
        <p:spPr bwMode="auto">
          <a:xfrm flipH="1">
            <a:off x="4544222" y="3159275"/>
            <a:ext cx="776785" cy="45456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2" name="直接箭头连接符 51"/>
          <p:cNvCxnSpPr/>
          <p:nvPr/>
        </p:nvCxnSpPr>
        <p:spPr bwMode="auto">
          <a:xfrm>
            <a:off x="4703137" y="4232414"/>
            <a:ext cx="833531" cy="132796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3" name="直接箭头连接符 52"/>
          <p:cNvCxnSpPr>
            <a:stCxn id="63" idx="3"/>
            <a:endCxn id="50" idx="0"/>
          </p:cNvCxnSpPr>
          <p:nvPr/>
        </p:nvCxnSpPr>
        <p:spPr bwMode="auto">
          <a:xfrm flipH="1">
            <a:off x="5382196" y="3192174"/>
            <a:ext cx="1076092" cy="52493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4" name="直接箭头连接符 53"/>
          <p:cNvCxnSpPr>
            <a:stCxn id="50" idx="4"/>
          </p:cNvCxnSpPr>
          <p:nvPr/>
        </p:nvCxnSpPr>
        <p:spPr bwMode="auto">
          <a:xfrm>
            <a:off x="5382196" y="4293096"/>
            <a:ext cx="396255" cy="118292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5" name="椭圆 54"/>
          <p:cNvSpPr/>
          <p:nvPr/>
        </p:nvSpPr>
        <p:spPr bwMode="auto">
          <a:xfrm>
            <a:off x="5188020" y="1628800"/>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56" name="直接箭头连接符 55"/>
          <p:cNvCxnSpPr>
            <a:endCxn id="48" idx="0"/>
          </p:cNvCxnSpPr>
          <p:nvPr/>
        </p:nvCxnSpPr>
        <p:spPr bwMode="auto">
          <a:xfrm flipH="1">
            <a:off x="5536668" y="2204790"/>
            <a:ext cx="16207" cy="46284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7" name="椭圆 56"/>
          <p:cNvSpPr/>
          <p:nvPr/>
        </p:nvSpPr>
        <p:spPr bwMode="auto">
          <a:xfrm>
            <a:off x="6003317" y="3708685"/>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5</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58" name="直接箭头连接符 57"/>
          <p:cNvCxnSpPr>
            <a:endCxn id="57" idx="7"/>
          </p:cNvCxnSpPr>
          <p:nvPr/>
        </p:nvCxnSpPr>
        <p:spPr bwMode="auto">
          <a:xfrm flipH="1">
            <a:off x="6587032" y="3168423"/>
            <a:ext cx="1065052" cy="62461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9" name="椭圆 58"/>
          <p:cNvSpPr/>
          <p:nvPr/>
        </p:nvSpPr>
        <p:spPr bwMode="auto">
          <a:xfrm>
            <a:off x="7280162" y="3954904"/>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6</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60" name="直接箭头连接符 59"/>
          <p:cNvCxnSpPr>
            <a:stCxn id="64" idx="3"/>
            <a:endCxn id="59" idx="7"/>
          </p:cNvCxnSpPr>
          <p:nvPr/>
        </p:nvCxnSpPr>
        <p:spPr bwMode="auto">
          <a:xfrm>
            <a:off x="7784343" y="3192174"/>
            <a:ext cx="79534" cy="84708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61" name="直接箭头连接符 60"/>
          <p:cNvCxnSpPr>
            <a:stCxn id="59" idx="4"/>
          </p:cNvCxnSpPr>
          <p:nvPr/>
        </p:nvCxnSpPr>
        <p:spPr bwMode="auto">
          <a:xfrm flipH="1">
            <a:off x="6089740" y="4530894"/>
            <a:ext cx="1532355" cy="113519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62" name="椭圆 61"/>
          <p:cNvSpPr/>
          <p:nvPr/>
        </p:nvSpPr>
        <p:spPr bwMode="auto">
          <a:xfrm>
            <a:off x="1335557" y="5632457"/>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7</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63" name="椭圆 62"/>
          <p:cNvSpPr/>
          <p:nvPr/>
        </p:nvSpPr>
        <p:spPr bwMode="auto">
          <a:xfrm>
            <a:off x="6337157" y="2700536"/>
            <a:ext cx="827131"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CN" sz="2000" dirty="0" smtClean="0">
                <a:latin typeface="微软雅黑" panose="020B0503020204020204" pitchFamily="34" charset="-122"/>
                <a:ea typeface="微软雅黑" panose="020B0503020204020204" pitchFamily="34" charset="-122"/>
              </a:rPr>
              <a:t>3.5</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64" name="椭圆 63"/>
          <p:cNvSpPr/>
          <p:nvPr/>
        </p:nvSpPr>
        <p:spPr bwMode="auto">
          <a:xfrm>
            <a:off x="7668344" y="2700536"/>
            <a:ext cx="792088"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4.5</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67" name="直接箭头连接符 66"/>
          <p:cNvCxnSpPr>
            <a:stCxn id="48" idx="6"/>
            <a:endCxn id="63" idx="2"/>
          </p:cNvCxnSpPr>
          <p:nvPr/>
        </p:nvCxnSpPr>
        <p:spPr bwMode="auto">
          <a:xfrm>
            <a:off x="5878600" y="2955632"/>
            <a:ext cx="458557" cy="3289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71" name="直接箭头连接符 70"/>
          <p:cNvCxnSpPr>
            <a:stCxn id="63" idx="6"/>
            <a:endCxn id="64" idx="2"/>
          </p:cNvCxnSpPr>
          <p:nvPr/>
        </p:nvCxnSpPr>
        <p:spPr bwMode="auto">
          <a:xfrm>
            <a:off x="7164288" y="2988531"/>
            <a:ext cx="504056"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82" name="TextBox 81"/>
          <p:cNvSpPr txBox="1"/>
          <p:nvPr/>
        </p:nvSpPr>
        <p:spPr>
          <a:xfrm>
            <a:off x="1090279" y="6381328"/>
            <a:ext cx="1580882" cy="369332"/>
          </a:xfrm>
          <a:prstGeom prst="rect">
            <a:avLst/>
          </a:prstGeom>
          <a:noFill/>
        </p:spPr>
        <p:txBody>
          <a:bodyPr wrap="none" rtlCol="0">
            <a:spAutoFit/>
          </a:bodyPr>
          <a:lstStyle/>
          <a:p>
            <a:r>
              <a:rPr lang="en-US" altLang="zh-CN" dirty="0" smtClean="0"/>
              <a:t>a)</a:t>
            </a:r>
            <a:r>
              <a:rPr lang="zh-CN" altLang="en-US" dirty="0" smtClean="0"/>
              <a:t>原始程序图</a:t>
            </a:r>
            <a:endParaRPr lang="zh-CN" altLang="en-US" dirty="0"/>
          </a:p>
        </p:txBody>
      </p:sp>
      <p:sp>
        <p:nvSpPr>
          <p:cNvPr id="83" name="TextBox 82"/>
          <p:cNvSpPr txBox="1"/>
          <p:nvPr/>
        </p:nvSpPr>
        <p:spPr>
          <a:xfrm>
            <a:off x="5329520" y="6245122"/>
            <a:ext cx="2048959" cy="369332"/>
          </a:xfrm>
          <a:prstGeom prst="rect">
            <a:avLst/>
          </a:prstGeom>
          <a:noFill/>
        </p:spPr>
        <p:txBody>
          <a:bodyPr wrap="none" rtlCol="0">
            <a:spAutoFit/>
          </a:bodyPr>
          <a:lstStyle/>
          <a:p>
            <a:r>
              <a:rPr lang="en-US" altLang="zh-CN" dirty="0" smtClean="0"/>
              <a:t>b)</a:t>
            </a:r>
            <a:r>
              <a:rPr lang="zh-CN" altLang="en-US" dirty="0" smtClean="0"/>
              <a:t>转换后的程序图</a:t>
            </a:r>
            <a:endParaRPr lang="zh-CN" altLang="en-US" dirty="0"/>
          </a:p>
        </p:txBody>
      </p:sp>
      <p:sp>
        <p:nvSpPr>
          <p:cNvPr id="84" name="Rectangle 2"/>
          <p:cNvSpPr txBox="1">
            <a:spLocks noChangeArrowheads="1"/>
          </p:cNvSpPr>
          <p:nvPr/>
        </p:nvSpPr>
        <p:spPr bwMode="auto">
          <a:xfrm>
            <a:off x="539552" y="332656"/>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b="1" dirty="0" smtClean="0">
                <a:latin typeface="黑体" pitchFamily="49" charset="-122"/>
                <a:ea typeface="黑体" pitchFamily="49" charset="-122"/>
              </a:rPr>
              <a:t>5.4 </a:t>
            </a:r>
            <a:r>
              <a:rPr lang="zh-CN" altLang="en-US" b="1" dirty="0" smtClean="0">
                <a:latin typeface="黑体" pitchFamily="49" charset="-122"/>
                <a:ea typeface="黑体" pitchFamily="49" charset="-122"/>
              </a:rPr>
              <a:t>对路径的测试</a:t>
            </a:r>
          </a:p>
        </p:txBody>
      </p:sp>
    </p:spTree>
    <p:extLst>
      <p:ext uri="{BB962C8B-B14F-4D97-AF65-F5344CB8AC3E}">
        <p14:creationId xmlns:p14="http://schemas.microsoft.com/office/powerpoint/2010/main" val="4259395262"/>
      </p:ext>
    </p:extLst>
  </p:cSld>
  <p:clrMapOvr>
    <a:masterClrMapping/>
  </p:clrMapOvr>
  <p:transition>
    <p:blinds dir="vert"/>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A46EDDFE-DE16-4C84-9756-421DC338CB59}" type="slidenum">
              <a:rPr lang="en-US" altLang="zh-CN" smtClean="0"/>
              <a:pPr>
                <a:defRPr/>
              </a:pPr>
              <a:t>58</a:t>
            </a:fld>
            <a:endParaRPr lang="en-US" altLang="zh-CN"/>
          </a:p>
        </p:txBody>
      </p:sp>
      <p:sp>
        <p:nvSpPr>
          <p:cNvPr id="5" name="AutoShape 48"/>
          <p:cNvSpPr>
            <a:spLocks noChangeArrowheads="1"/>
          </p:cNvSpPr>
          <p:nvPr/>
        </p:nvSpPr>
        <p:spPr bwMode="auto">
          <a:xfrm>
            <a:off x="567607" y="1914557"/>
            <a:ext cx="2721049" cy="1738363"/>
          </a:xfrm>
          <a:prstGeom prst="foldedCorner">
            <a:avLst>
              <a:gd name="adj" fmla="val 125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lstStyle/>
          <a:p>
            <a:pPr lvl="1" algn="l"/>
            <a:r>
              <a:rPr lang="en-US" altLang="zh-CN" sz="2400" b="0" dirty="0">
                <a:latin typeface="微软雅黑" panose="020B0503020204020204" pitchFamily="34" charset="-122"/>
                <a:ea typeface="微软雅黑" panose="020B0503020204020204" pitchFamily="34" charset="-122"/>
              </a:rPr>
              <a:t>  1 if a or b</a:t>
            </a:r>
          </a:p>
          <a:p>
            <a:pPr lvl="1" algn="l"/>
            <a:r>
              <a:rPr lang="en-US" altLang="zh-CN" sz="2400" b="0" dirty="0">
                <a:latin typeface="微软雅黑" panose="020B0503020204020204" pitchFamily="34" charset="-122"/>
                <a:ea typeface="微软雅黑" panose="020B0503020204020204" pitchFamily="34" charset="-122"/>
              </a:rPr>
              <a:t>  2    x</a:t>
            </a:r>
          </a:p>
          <a:p>
            <a:pPr lvl="1" algn="l"/>
            <a:r>
              <a:rPr lang="en-US" altLang="zh-CN" sz="2400" b="0" dirty="0">
                <a:latin typeface="微软雅黑" panose="020B0503020204020204" pitchFamily="34" charset="-122"/>
                <a:ea typeface="微软雅黑" panose="020B0503020204020204" pitchFamily="34" charset="-122"/>
              </a:rPr>
              <a:t>  3 else</a:t>
            </a:r>
          </a:p>
          <a:p>
            <a:pPr lvl="1" algn="l"/>
            <a:r>
              <a:rPr lang="en-US" altLang="zh-CN" sz="2400" b="0" dirty="0">
                <a:latin typeface="微软雅黑" panose="020B0503020204020204" pitchFamily="34" charset="-122"/>
                <a:ea typeface="微软雅黑" panose="020B0503020204020204" pitchFamily="34" charset="-122"/>
              </a:rPr>
              <a:t>  4    y</a:t>
            </a:r>
          </a:p>
          <a:p>
            <a:pPr algn="l"/>
            <a:endParaRPr lang="en-US" altLang="zh-CN" sz="2400" b="0" dirty="0">
              <a:latin typeface="微软雅黑" panose="020B0503020204020204" pitchFamily="34" charset="-122"/>
              <a:ea typeface="微软雅黑" panose="020B0503020204020204" pitchFamily="34" charset="-122"/>
            </a:endParaRPr>
          </a:p>
        </p:txBody>
      </p:sp>
      <p:sp>
        <p:nvSpPr>
          <p:cNvPr id="6" name="Rectangle 57"/>
          <p:cNvSpPr>
            <a:spLocks noChangeArrowheads="1"/>
          </p:cNvSpPr>
          <p:nvPr/>
        </p:nvSpPr>
        <p:spPr bwMode="auto">
          <a:xfrm>
            <a:off x="0" y="3797944"/>
            <a:ext cx="4807423" cy="2226783"/>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lstStyle/>
          <a:p>
            <a:pPr algn="l"/>
            <a:r>
              <a:rPr lang="zh-CN" altLang="en-US" sz="2400" dirty="0" smtClean="0">
                <a:latin typeface="微软雅黑" panose="020B0503020204020204" pitchFamily="34" charset="-122"/>
                <a:ea typeface="微软雅黑" panose="020B0503020204020204" pitchFamily="34" charset="-122"/>
              </a:rPr>
              <a:t>如果程序中的条件判断表达式</a:t>
            </a:r>
            <a:endParaRPr lang="en-US" altLang="zh-CN" sz="2400" dirty="0" smtClean="0">
              <a:latin typeface="微软雅黑" panose="020B0503020204020204" pitchFamily="34" charset="-122"/>
              <a:ea typeface="微软雅黑" panose="020B0503020204020204" pitchFamily="34" charset="-122"/>
            </a:endParaRPr>
          </a:p>
          <a:p>
            <a:pPr algn="l"/>
            <a:r>
              <a:rPr lang="zh-CN" altLang="en-US" sz="2400" dirty="0" smtClean="0">
                <a:latin typeface="微软雅黑" panose="020B0503020204020204" pitchFamily="34" charset="-122"/>
                <a:ea typeface="微软雅黑" panose="020B0503020204020204" pitchFamily="34" charset="-122"/>
              </a:rPr>
              <a:t>由一个或多个逻辑运算符</a:t>
            </a:r>
            <a:endParaRPr lang="en-US" altLang="zh-CN" sz="2400" dirty="0" smtClean="0">
              <a:latin typeface="微软雅黑" panose="020B0503020204020204" pitchFamily="34" charset="-122"/>
              <a:ea typeface="微软雅黑" panose="020B0503020204020204" pitchFamily="34" charset="-122"/>
            </a:endParaRPr>
          </a:p>
          <a:p>
            <a:pPr algn="l"/>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and</a:t>
            </a: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or</a:t>
            </a:r>
            <a:r>
              <a:rPr lang="zh-CN" altLang="en-US" sz="2400" dirty="0" smtClean="0">
                <a:latin typeface="微软雅黑" panose="020B0503020204020204" pitchFamily="34" charset="-122"/>
                <a:ea typeface="微软雅黑" panose="020B0503020204020204" pitchFamily="34" charset="-122"/>
              </a:rPr>
              <a:t>）连接的复合条件表达式，</a:t>
            </a:r>
            <a:endParaRPr lang="en-US" altLang="zh-CN" sz="2400" dirty="0" smtClean="0">
              <a:latin typeface="微软雅黑" panose="020B0503020204020204" pitchFamily="34" charset="-122"/>
              <a:ea typeface="微软雅黑" panose="020B0503020204020204" pitchFamily="34" charset="-122"/>
            </a:endParaRPr>
          </a:p>
          <a:p>
            <a:pPr algn="l"/>
            <a:r>
              <a:rPr lang="zh-CN" altLang="en-US" sz="2400" dirty="0" smtClean="0">
                <a:latin typeface="微软雅黑" panose="020B0503020204020204" pitchFamily="34" charset="-122"/>
                <a:ea typeface="微软雅黑" panose="020B0503020204020204" pitchFamily="34" charset="-122"/>
              </a:rPr>
              <a:t>则需要变换为一系列只有单个条件</a:t>
            </a:r>
            <a:endParaRPr lang="en-US" altLang="zh-CN" sz="2400" dirty="0" smtClean="0">
              <a:latin typeface="微软雅黑" panose="020B0503020204020204" pitchFamily="34" charset="-122"/>
              <a:ea typeface="微软雅黑" panose="020B0503020204020204" pitchFamily="34" charset="-122"/>
            </a:endParaRPr>
          </a:p>
          <a:p>
            <a:pPr algn="l"/>
            <a:r>
              <a:rPr lang="zh-CN" altLang="en-US" sz="2400" dirty="0" smtClean="0">
                <a:latin typeface="微软雅黑" panose="020B0503020204020204" pitchFamily="34" charset="-122"/>
                <a:ea typeface="微软雅黑" panose="020B0503020204020204" pitchFamily="34" charset="-122"/>
              </a:rPr>
              <a:t>的嵌套判断</a:t>
            </a:r>
            <a:r>
              <a:rPr lang="zh-CN" altLang="en-US" sz="2400" dirty="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p:txBody>
      </p:sp>
      <p:sp>
        <p:nvSpPr>
          <p:cNvPr id="8" name="云形标注 7"/>
          <p:cNvSpPr/>
          <p:nvPr/>
        </p:nvSpPr>
        <p:spPr bwMode="auto">
          <a:xfrm>
            <a:off x="5729066" y="1340768"/>
            <a:ext cx="1593230" cy="936774"/>
          </a:xfrm>
          <a:prstGeom prst="cloudCallout">
            <a:avLst>
              <a:gd name="adj1" fmla="val 90456"/>
              <a:gd name="adj2" fmla="val 93543"/>
            </a:avLst>
          </a:prstGeom>
          <a:solidFill>
            <a:schemeClr val="accent1">
              <a:alpha val="2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or </a:t>
            </a:r>
            <a:r>
              <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修改为 </a:t>
            </a: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and</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grpSp>
        <p:nvGrpSpPr>
          <p:cNvPr id="9" name="组合 8"/>
          <p:cNvGrpSpPr/>
          <p:nvPr/>
        </p:nvGrpSpPr>
        <p:grpSpPr>
          <a:xfrm>
            <a:off x="6804670" y="2708920"/>
            <a:ext cx="2375842" cy="3384376"/>
            <a:chOff x="6732240" y="2028079"/>
            <a:chExt cx="2375842" cy="3384376"/>
          </a:xfrm>
        </p:grpSpPr>
        <p:cxnSp>
          <p:nvCxnSpPr>
            <p:cNvPr id="10" name="直接箭头连接符 9"/>
            <p:cNvCxnSpPr>
              <a:stCxn id="14" idx="5"/>
              <a:endCxn id="16" idx="2"/>
            </p:cNvCxnSpPr>
            <p:nvPr/>
          </p:nvCxnSpPr>
          <p:spPr bwMode="auto">
            <a:xfrm>
              <a:off x="7315955" y="4395160"/>
              <a:ext cx="470359" cy="7293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nvGrpSpPr>
            <p:cNvPr id="11" name="组合 10"/>
            <p:cNvGrpSpPr/>
            <p:nvPr/>
          </p:nvGrpSpPr>
          <p:grpSpPr>
            <a:xfrm>
              <a:off x="6732240" y="2028079"/>
              <a:ext cx="2375842" cy="3384376"/>
              <a:chOff x="8208615" y="1844824"/>
              <a:chExt cx="2375842" cy="3384376"/>
            </a:xfrm>
          </p:grpSpPr>
          <p:sp>
            <p:nvSpPr>
              <p:cNvPr id="12" name="椭圆 11"/>
              <p:cNvSpPr/>
              <p:nvPr/>
            </p:nvSpPr>
            <p:spPr bwMode="auto">
              <a:xfrm>
                <a:off x="9252520" y="1844824"/>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1a</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3" name="椭圆 12"/>
              <p:cNvSpPr/>
              <p:nvPr/>
            </p:nvSpPr>
            <p:spPr bwMode="auto">
              <a:xfrm>
                <a:off x="8640663" y="2791024"/>
                <a:ext cx="683865" cy="618577"/>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CN" dirty="0">
                    <a:latin typeface="微软雅黑" panose="020B0503020204020204" pitchFamily="34" charset="-122"/>
                    <a:ea typeface="微软雅黑" panose="020B0503020204020204" pitchFamily="34" charset="-122"/>
                  </a:rPr>
                  <a:t>1</a:t>
                </a:r>
                <a:r>
                  <a:rPr kumimoji="0" lang="en-US" altLang="zh-CN"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b</a:t>
                </a:r>
                <a:endParaRPr kumimoji="0" lang="zh-CN" altLang="en-US"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4" name="椭圆 13"/>
              <p:cNvSpPr/>
              <p:nvPr/>
            </p:nvSpPr>
            <p:spPr bwMode="auto">
              <a:xfrm>
                <a:off x="8208615" y="3720267"/>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2</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5" name="椭圆 14"/>
              <p:cNvSpPr/>
              <p:nvPr/>
            </p:nvSpPr>
            <p:spPr bwMode="auto">
              <a:xfrm>
                <a:off x="9900592" y="2780928"/>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4</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6" name="椭圆 15"/>
              <p:cNvSpPr/>
              <p:nvPr/>
            </p:nvSpPr>
            <p:spPr bwMode="auto">
              <a:xfrm>
                <a:off x="9262689" y="4653210"/>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17" name="直接箭头连接符 16"/>
              <p:cNvCxnSpPr>
                <a:stCxn id="12" idx="3"/>
                <a:endCxn id="13" idx="0"/>
              </p:cNvCxnSpPr>
              <p:nvPr/>
            </p:nvCxnSpPr>
            <p:spPr bwMode="auto">
              <a:xfrm flipH="1">
                <a:off x="8982596" y="2336462"/>
                <a:ext cx="370074" cy="45456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8" name="直接箭头连接符 17"/>
              <p:cNvCxnSpPr>
                <a:stCxn id="13" idx="3"/>
                <a:endCxn id="14" idx="0"/>
              </p:cNvCxnSpPr>
              <p:nvPr/>
            </p:nvCxnSpPr>
            <p:spPr bwMode="auto">
              <a:xfrm flipH="1">
                <a:off x="8550548" y="3319012"/>
                <a:ext cx="190265" cy="40125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9" name="直接箭头连接符 18"/>
              <p:cNvCxnSpPr>
                <a:stCxn id="12" idx="5"/>
                <a:endCxn id="15" idx="0"/>
              </p:cNvCxnSpPr>
              <p:nvPr/>
            </p:nvCxnSpPr>
            <p:spPr bwMode="auto">
              <a:xfrm>
                <a:off x="9836235" y="2336462"/>
                <a:ext cx="406290" cy="44446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0" name="直接箭头连接符 19"/>
              <p:cNvCxnSpPr>
                <a:stCxn id="13" idx="6"/>
                <a:endCxn id="15" idx="2"/>
              </p:cNvCxnSpPr>
              <p:nvPr/>
            </p:nvCxnSpPr>
            <p:spPr bwMode="auto">
              <a:xfrm flipV="1">
                <a:off x="9324528" y="3068923"/>
                <a:ext cx="576064" cy="3139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1" name="直接箭头连接符 20"/>
              <p:cNvCxnSpPr>
                <a:stCxn id="15" idx="4"/>
                <a:endCxn id="16" idx="7"/>
              </p:cNvCxnSpPr>
              <p:nvPr/>
            </p:nvCxnSpPr>
            <p:spPr bwMode="auto">
              <a:xfrm flipH="1">
                <a:off x="9846404" y="3356918"/>
                <a:ext cx="396121" cy="138064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grpSp>
      <p:grpSp>
        <p:nvGrpSpPr>
          <p:cNvPr id="22" name="组合 21"/>
          <p:cNvGrpSpPr/>
          <p:nvPr/>
        </p:nvGrpSpPr>
        <p:grpSpPr>
          <a:xfrm>
            <a:off x="4788446" y="2636912"/>
            <a:ext cx="2375842" cy="3384376"/>
            <a:chOff x="6732240" y="2028079"/>
            <a:chExt cx="2375842" cy="3384376"/>
          </a:xfrm>
        </p:grpSpPr>
        <p:cxnSp>
          <p:nvCxnSpPr>
            <p:cNvPr id="23" name="直接箭头连接符 22"/>
            <p:cNvCxnSpPr>
              <a:stCxn id="27" idx="5"/>
              <a:endCxn id="29" idx="2"/>
            </p:cNvCxnSpPr>
            <p:nvPr/>
          </p:nvCxnSpPr>
          <p:spPr bwMode="auto">
            <a:xfrm>
              <a:off x="7315955" y="4395160"/>
              <a:ext cx="470359" cy="7293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nvGrpSpPr>
            <p:cNvPr id="24" name="组合 23"/>
            <p:cNvGrpSpPr/>
            <p:nvPr/>
          </p:nvGrpSpPr>
          <p:grpSpPr>
            <a:xfrm>
              <a:off x="6732240" y="2028079"/>
              <a:ext cx="2375842" cy="3384376"/>
              <a:chOff x="8208615" y="1844824"/>
              <a:chExt cx="2375842" cy="3384376"/>
            </a:xfrm>
          </p:grpSpPr>
          <p:sp>
            <p:nvSpPr>
              <p:cNvPr id="25" name="椭圆 24"/>
              <p:cNvSpPr/>
              <p:nvPr/>
            </p:nvSpPr>
            <p:spPr bwMode="auto">
              <a:xfrm>
                <a:off x="9252520" y="1844824"/>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1a</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26" name="椭圆 25"/>
              <p:cNvSpPr/>
              <p:nvPr/>
            </p:nvSpPr>
            <p:spPr bwMode="auto">
              <a:xfrm>
                <a:off x="8640663" y="2791024"/>
                <a:ext cx="683865" cy="618577"/>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CN" dirty="0">
                    <a:latin typeface="微软雅黑" panose="020B0503020204020204" pitchFamily="34" charset="-122"/>
                    <a:ea typeface="微软雅黑" panose="020B0503020204020204" pitchFamily="34" charset="-122"/>
                  </a:rPr>
                  <a:t>1</a:t>
                </a:r>
                <a:r>
                  <a:rPr kumimoji="0" lang="en-US" altLang="zh-CN"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b</a:t>
                </a:r>
                <a:endParaRPr kumimoji="0" lang="zh-CN" altLang="en-US"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27" name="椭圆 26"/>
              <p:cNvSpPr/>
              <p:nvPr/>
            </p:nvSpPr>
            <p:spPr bwMode="auto">
              <a:xfrm>
                <a:off x="8208615" y="3720267"/>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4</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28" name="椭圆 27"/>
              <p:cNvSpPr/>
              <p:nvPr/>
            </p:nvSpPr>
            <p:spPr bwMode="auto">
              <a:xfrm>
                <a:off x="9900592" y="2780928"/>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CN" sz="2000" dirty="0">
                    <a:latin typeface="微软雅黑" panose="020B0503020204020204" pitchFamily="34" charset="-122"/>
                    <a:ea typeface="微软雅黑" panose="020B0503020204020204" pitchFamily="34" charset="-122"/>
                  </a:rPr>
                  <a:t>2</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29" name="椭圆 28"/>
              <p:cNvSpPr/>
              <p:nvPr/>
            </p:nvSpPr>
            <p:spPr bwMode="auto">
              <a:xfrm>
                <a:off x="9262689" y="4653210"/>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30" name="直接箭头连接符 29"/>
              <p:cNvCxnSpPr>
                <a:stCxn id="25" idx="3"/>
                <a:endCxn id="26" idx="0"/>
              </p:cNvCxnSpPr>
              <p:nvPr/>
            </p:nvCxnSpPr>
            <p:spPr bwMode="auto">
              <a:xfrm flipH="1">
                <a:off x="8982596" y="2336462"/>
                <a:ext cx="370074" cy="45456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1" name="直接箭头连接符 30"/>
              <p:cNvCxnSpPr>
                <a:stCxn id="26" idx="3"/>
                <a:endCxn id="27" idx="0"/>
              </p:cNvCxnSpPr>
              <p:nvPr/>
            </p:nvCxnSpPr>
            <p:spPr bwMode="auto">
              <a:xfrm flipH="1">
                <a:off x="8550548" y="3319012"/>
                <a:ext cx="190265" cy="40125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2" name="直接箭头连接符 31"/>
              <p:cNvCxnSpPr>
                <a:stCxn id="25" idx="5"/>
                <a:endCxn id="28" idx="0"/>
              </p:cNvCxnSpPr>
              <p:nvPr/>
            </p:nvCxnSpPr>
            <p:spPr bwMode="auto">
              <a:xfrm>
                <a:off x="9836235" y="2336462"/>
                <a:ext cx="406290" cy="44446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3" name="直接箭头连接符 32"/>
              <p:cNvCxnSpPr>
                <a:stCxn id="26" idx="6"/>
                <a:endCxn id="28" idx="2"/>
              </p:cNvCxnSpPr>
              <p:nvPr/>
            </p:nvCxnSpPr>
            <p:spPr bwMode="auto">
              <a:xfrm flipV="1">
                <a:off x="9324528" y="3068923"/>
                <a:ext cx="576064" cy="3139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4" name="直接箭头连接符 33"/>
              <p:cNvCxnSpPr>
                <a:stCxn id="28" idx="4"/>
                <a:endCxn id="29" idx="7"/>
              </p:cNvCxnSpPr>
              <p:nvPr/>
            </p:nvCxnSpPr>
            <p:spPr bwMode="auto">
              <a:xfrm flipH="1">
                <a:off x="9846404" y="3356918"/>
                <a:ext cx="396121" cy="138064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grpSp>
      <p:sp>
        <p:nvSpPr>
          <p:cNvPr id="35"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5.4 </a:t>
            </a:r>
            <a:r>
              <a:rPr lang="zh-CN" altLang="en-US" b="1" dirty="0" smtClean="0">
                <a:latin typeface="黑体" pitchFamily="49" charset="-122"/>
                <a:ea typeface="黑体" pitchFamily="49" charset="-122"/>
              </a:rPr>
              <a:t>对路径的测试</a:t>
            </a:r>
          </a:p>
        </p:txBody>
      </p:sp>
    </p:spTree>
    <p:extLst>
      <p:ext uri="{BB962C8B-B14F-4D97-AF65-F5344CB8AC3E}">
        <p14:creationId xmlns:p14="http://schemas.microsoft.com/office/powerpoint/2010/main" val="554393906"/>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anim calcmode="lin" valueType="num">
                                      <p:cBhvr>
                                        <p:cTn id="12" dur="1000" fill="hold"/>
                                        <p:tgtEl>
                                          <p:spTgt spid="9"/>
                                        </p:tgtEl>
                                        <p:attrNameLst>
                                          <p:attrName>ppt_x</p:attrName>
                                        </p:attrNameLst>
                                      </p:cBhvr>
                                      <p:tavLst>
                                        <p:tav tm="0">
                                          <p:val>
                                            <p:strVal val="#ppt_x"/>
                                          </p:val>
                                        </p:tav>
                                        <p:tav tm="100000">
                                          <p:val>
                                            <p:strVal val="#ppt_x"/>
                                          </p:val>
                                        </p:tav>
                                      </p:tavLst>
                                    </p:anim>
                                    <p:anim calcmode="lin" valueType="num">
                                      <p:cBhvr>
                                        <p:cTn id="1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1000"/>
                                        <p:tgtEl>
                                          <p:spTgt spid="22"/>
                                        </p:tgtEl>
                                      </p:cBhvr>
                                    </p:animEffect>
                                    <p:anim calcmode="lin" valueType="num">
                                      <p:cBhvr>
                                        <p:cTn id="19" dur="1000" fill="hold"/>
                                        <p:tgtEl>
                                          <p:spTgt spid="22"/>
                                        </p:tgtEl>
                                        <p:attrNameLst>
                                          <p:attrName>ppt_x</p:attrName>
                                        </p:attrNameLst>
                                      </p:cBhvr>
                                      <p:tavLst>
                                        <p:tav tm="0">
                                          <p:val>
                                            <p:strVal val="#ppt_x"/>
                                          </p:val>
                                        </p:tav>
                                        <p:tav tm="100000">
                                          <p:val>
                                            <p:strVal val="#ppt_x"/>
                                          </p:val>
                                        </p:tav>
                                      </p:tavLst>
                                    </p:anim>
                                    <p:anim calcmode="lin" valueType="num">
                                      <p:cBhvr>
                                        <p:cTn id="20"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D4A574C5-D31F-4728-83DF-E389F5512460}" type="slidenum">
              <a:rPr lang="en-US" altLang="zh-CN" smtClean="0"/>
              <a:pPr eaLnBrk="1" hangingPunct="1"/>
              <a:t>59</a:t>
            </a:fld>
            <a:endParaRPr lang="en-US" altLang="zh-CN" smtClean="0"/>
          </a:p>
        </p:txBody>
      </p:sp>
      <p:sp>
        <p:nvSpPr>
          <p:cNvPr id="40963"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40964" name="Rectangle 3"/>
          <p:cNvSpPr>
            <a:spLocks noGrp="1" noChangeArrowheads="1"/>
          </p:cNvSpPr>
          <p:nvPr>
            <p:ph type="body" idx="1"/>
          </p:nvPr>
        </p:nvSpPr>
        <p:spPr/>
        <p:txBody>
          <a:bodyPr/>
          <a:lstStyle/>
          <a:p>
            <a:pPr eaLnBrk="1" hangingPunct="1"/>
            <a:r>
              <a:rPr lang="zh-CN" altLang="en-US" sz="3400" b="1" smtClean="0"/>
              <a:t>相关概念</a:t>
            </a:r>
          </a:p>
          <a:p>
            <a:pPr lvl="1" eaLnBrk="1" hangingPunct="1"/>
            <a:r>
              <a:rPr lang="zh-CN" altLang="en-US" sz="3100" b="1" smtClean="0"/>
              <a:t>程序图</a:t>
            </a:r>
            <a:endParaRPr lang="en-US" altLang="zh-CN" sz="3100" b="1" smtClean="0"/>
          </a:p>
          <a:p>
            <a:pPr lvl="1" eaLnBrk="1" hangingPunct="1"/>
            <a:r>
              <a:rPr lang="zh-CN" altLang="en-US" sz="3100" b="1" smtClean="0"/>
              <a:t>环复杂度</a:t>
            </a:r>
            <a:endParaRPr lang="en-US" altLang="zh-CN" sz="3100" b="1" smtClean="0"/>
          </a:p>
          <a:p>
            <a:pPr lvl="1" eaLnBrk="1" hangingPunct="1"/>
            <a:r>
              <a:rPr lang="zh-CN" altLang="en-US" sz="3100" b="1" smtClean="0">
                <a:solidFill>
                  <a:srgbClr val="0000FF"/>
                </a:solidFill>
              </a:rPr>
              <a:t>基本复杂度</a:t>
            </a:r>
            <a:endParaRPr lang="en-US" altLang="zh-CN" sz="3100" b="1" smtClean="0">
              <a:solidFill>
                <a:srgbClr val="0000FF"/>
              </a:solidFill>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5.1 </a:t>
            </a:r>
            <a:r>
              <a:rPr lang="zh-CN" altLang="en-US" b="1" smtClean="0">
                <a:latin typeface="黑体" pitchFamily="49" charset="-122"/>
                <a:ea typeface="黑体" pitchFamily="49" charset="-122"/>
              </a:rPr>
              <a:t>概述</a:t>
            </a:r>
          </a:p>
        </p:txBody>
      </p:sp>
      <p:sp>
        <p:nvSpPr>
          <p:cNvPr id="9220" name="Rectangle 3"/>
          <p:cNvSpPr>
            <a:spLocks noGrp="1" noChangeArrowheads="1"/>
          </p:cNvSpPr>
          <p:nvPr>
            <p:ph idx="1"/>
          </p:nvPr>
        </p:nvSpPr>
        <p:spPr/>
        <p:txBody>
          <a:bodyPr/>
          <a:lstStyle/>
          <a:p>
            <a:pPr algn="just" eaLnBrk="1" hangingPunct="1">
              <a:defRPr/>
            </a:pPr>
            <a:r>
              <a:rPr lang="zh-CN" altLang="en-US" sz="3400" b="1" dirty="0" smtClean="0"/>
              <a:t>优势</a:t>
            </a:r>
            <a:endParaRPr lang="en-US" altLang="zh-CN" sz="3400" b="1" dirty="0" smtClean="0"/>
          </a:p>
          <a:p>
            <a:pPr lvl="1" algn="just">
              <a:defRPr/>
            </a:pPr>
            <a:r>
              <a:rPr lang="zh-CN" altLang="en-US" b="1" dirty="0">
                <a:cs typeface="+mn-cs"/>
              </a:rPr>
              <a:t>针对性强，便于快速定位缺陷</a:t>
            </a:r>
            <a:endParaRPr lang="en-US" altLang="zh-CN" b="1" dirty="0">
              <a:cs typeface="+mn-cs"/>
            </a:endParaRPr>
          </a:p>
          <a:p>
            <a:pPr lvl="1" algn="just">
              <a:defRPr/>
            </a:pPr>
            <a:r>
              <a:rPr lang="zh-CN" altLang="en-US" b="1" dirty="0" smtClean="0">
                <a:cs typeface="+mn-cs"/>
              </a:rPr>
              <a:t>有助于</a:t>
            </a:r>
            <a:r>
              <a:rPr lang="zh-CN" altLang="en-US" b="1" dirty="0">
                <a:cs typeface="+mn-cs"/>
              </a:rPr>
              <a:t>代码优化和缺陷预防 </a:t>
            </a:r>
          </a:p>
          <a:p>
            <a:pPr lvl="1" algn="just" eaLnBrk="1" hangingPunct="1">
              <a:defRPr/>
            </a:pPr>
            <a:r>
              <a:rPr lang="zh-CN" altLang="en-US" b="1" dirty="0" smtClean="0">
                <a:cs typeface="+mn-cs"/>
              </a:rPr>
              <a:t>测试</a:t>
            </a:r>
            <a:r>
              <a:rPr lang="zh-CN" altLang="en-US" b="1" dirty="0">
                <a:cs typeface="+mn-cs"/>
              </a:rPr>
              <a:t>效率高，通过不同的白盒覆盖指标有助于</a:t>
            </a:r>
            <a:r>
              <a:rPr lang="zh-CN" altLang="en-US" b="1" dirty="0" smtClean="0">
                <a:cs typeface="+mn-cs"/>
              </a:rPr>
              <a:t>衡量对被测对象的测试覆盖程度</a:t>
            </a:r>
            <a:endParaRPr lang="en-US" altLang="zh-CN" b="1" dirty="0" smtClean="0">
              <a:cs typeface="+mn-cs"/>
            </a:endParaRPr>
          </a:p>
          <a:p>
            <a:pPr lvl="1" algn="just" eaLnBrk="1" hangingPunct="1">
              <a:defRPr/>
            </a:pPr>
            <a:r>
              <a:rPr lang="zh-CN" altLang="en-US" b="1" dirty="0" smtClean="0">
                <a:cs typeface="+mn-cs"/>
              </a:rPr>
              <a:t>在函数级别开始测试工作，缺陷修复的成本低</a:t>
            </a:r>
            <a:endParaRPr lang="en-US" altLang="zh-CN" b="1" dirty="0" smtClean="0">
              <a:cs typeface="+mn-cs"/>
            </a:endParaRPr>
          </a:p>
        </p:txBody>
      </p:sp>
      <p:sp>
        <p:nvSpPr>
          <p:cNvPr id="81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DF63C25B-2B21-40D6-B18C-82E34AAF7B4E}" type="slidenum">
              <a:rPr lang="en-US" altLang="zh-CN" smtClean="0"/>
              <a:pPr eaLnBrk="1" hangingPunct="1"/>
              <a:t>6</a:t>
            </a:fld>
            <a:endParaRPr lang="en-US" altLang="zh-CN" smtClean="0"/>
          </a:p>
        </p:txBody>
      </p:sp>
    </p:spTree>
    <p:extLst>
      <p:ext uri="{BB962C8B-B14F-4D97-AF65-F5344CB8AC3E}">
        <p14:creationId xmlns:p14="http://schemas.microsoft.com/office/powerpoint/2010/main" val="1465858027"/>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CF588701-22A2-4724-9819-4AB24053BFE2}" type="slidenum">
              <a:rPr lang="en-US" altLang="zh-CN" smtClean="0"/>
              <a:pPr eaLnBrk="1" hangingPunct="1"/>
              <a:t>60</a:t>
            </a:fld>
            <a:endParaRPr lang="en-US" altLang="zh-CN" smtClean="0"/>
          </a:p>
        </p:txBody>
      </p:sp>
      <p:sp>
        <p:nvSpPr>
          <p:cNvPr id="41987"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41988" name="Rectangle 3"/>
          <p:cNvSpPr>
            <a:spLocks noGrp="1" noChangeArrowheads="1"/>
          </p:cNvSpPr>
          <p:nvPr>
            <p:ph type="body" idx="1"/>
          </p:nvPr>
        </p:nvSpPr>
        <p:spPr/>
        <p:txBody>
          <a:bodyPr/>
          <a:lstStyle/>
          <a:p>
            <a:pPr eaLnBrk="1" hangingPunct="1"/>
            <a:r>
              <a:rPr lang="zh-CN" altLang="en-US" sz="3400" b="1" dirty="0" smtClean="0"/>
              <a:t>基本复杂度</a:t>
            </a:r>
            <a:endParaRPr lang="en-US" altLang="zh-CN" sz="3400" b="1" dirty="0" smtClean="0"/>
          </a:p>
          <a:p>
            <a:pPr eaLnBrk="1" hangingPunct="1"/>
            <a:r>
              <a:rPr lang="zh-CN" altLang="en-US" sz="3400" b="1" dirty="0" smtClean="0"/>
              <a:t>通过</a:t>
            </a:r>
            <a:r>
              <a:rPr lang="zh-CN" altLang="en-US" sz="3400" b="1" dirty="0" smtClean="0">
                <a:solidFill>
                  <a:srgbClr val="FF0000"/>
                </a:solidFill>
              </a:rPr>
              <a:t>对程序图中的结构化设计节点进行不断压缩</a:t>
            </a:r>
            <a:r>
              <a:rPr lang="zh-CN" altLang="en-US" sz="3400" b="1" dirty="0" smtClean="0"/>
              <a:t>，最终得到一个无法压缩的程序图，该图的环复杂度就称为基本复杂度</a:t>
            </a:r>
            <a:endParaRPr lang="en-US" altLang="zh-CN" sz="3400" b="1" dirty="0" smtClean="0"/>
          </a:p>
          <a:p>
            <a:pPr eaLnBrk="1" hangingPunct="1"/>
            <a:endParaRPr lang="en-US" altLang="zh-CN" sz="3400" b="1" dirty="0" smtClean="0"/>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F9AD2A44-06E3-49F4-B406-B37E32438953}" type="slidenum">
              <a:rPr lang="en-US" altLang="zh-CN" smtClean="0"/>
              <a:pPr eaLnBrk="1" hangingPunct="1"/>
              <a:t>61</a:t>
            </a:fld>
            <a:endParaRPr lang="en-US" altLang="zh-CN" smtClean="0"/>
          </a:p>
        </p:txBody>
      </p:sp>
      <p:sp>
        <p:nvSpPr>
          <p:cNvPr id="43011"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43012" name="Rectangle 3"/>
          <p:cNvSpPr>
            <a:spLocks noGrp="1" noChangeArrowheads="1"/>
          </p:cNvSpPr>
          <p:nvPr>
            <p:ph type="body" idx="1"/>
          </p:nvPr>
        </p:nvSpPr>
        <p:spPr/>
        <p:txBody>
          <a:bodyPr/>
          <a:lstStyle/>
          <a:p>
            <a:pPr eaLnBrk="1" hangingPunct="1"/>
            <a:r>
              <a:rPr lang="zh-CN" altLang="en-US" sz="3400" b="1" smtClean="0"/>
              <a:t>基本复杂度关注的是程序中所有非结构化设计的代码，包含测试优化和设计优化的思想</a:t>
            </a:r>
            <a:endParaRPr lang="en-US" altLang="zh-CN" sz="3400" b="1" smtClean="0"/>
          </a:p>
          <a:p>
            <a:pPr eaLnBrk="1" hangingPunct="1"/>
            <a:r>
              <a:rPr lang="zh-CN" altLang="en-US" sz="3400" b="1" smtClean="0"/>
              <a:t>即使程序环复杂度较高，但若基本复杂度不高，则说明该程序多为结构化的设计，设计本身较优，引入缺陷的风险更低，也更利于分别针对被压缩的结构化设计展开独立测试</a:t>
            </a:r>
            <a:endParaRPr lang="en-US" altLang="zh-CN" sz="3400" b="1" smtClean="0"/>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C6E90175-3F9E-4324-80CB-4CE1C0A63F70}" type="slidenum">
              <a:rPr lang="en-US" altLang="zh-CN" smtClean="0"/>
              <a:pPr eaLnBrk="1" hangingPunct="1"/>
              <a:t>62</a:t>
            </a:fld>
            <a:endParaRPr lang="en-US" altLang="zh-CN" smtClean="0"/>
          </a:p>
        </p:txBody>
      </p:sp>
      <p:sp>
        <p:nvSpPr>
          <p:cNvPr id="44035"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44036" name="Rectangle 3"/>
          <p:cNvSpPr>
            <a:spLocks noGrp="1" noChangeArrowheads="1"/>
          </p:cNvSpPr>
          <p:nvPr>
            <p:ph type="body" idx="1"/>
          </p:nvPr>
        </p:nvSpPr>
        <p:spPr/>
        <p:txBody>
          <a:bodyPr/>
          <a:lstStyle/>
          <a:p>
            <a:pPr eaLnBrk="1" hangingPunct="1"/>
            <a:r>
              <a:rPr lang="zh-CN" altLang="en-US" sz="3400" b="1" smtClean="0"/>
              <a:t>基本原理</a:t>
            </a:r>
            <a:endParaRPr lang="en-US" altLang="zh-CN" sz="3100" b="1" smtClean="0"/>
          </a:p>
        </p:txBody>
      </p:sp>
      <p:pic>
        <p:nvPicPr>
          <p:cNvPr id="44038" name="Picture 6" descr="5t2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438" y="2428875"/>
            <a:ext cx="8847137"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5E6636A2-212B-4A6F-B504-22305F0CF664}" type="slidenum">
              <a:rPr lang="en-US" altLang="zh-CN" smtClean="0"/>
              <a:pPr eaLnBrk="1" hangingPunct="1"/>
              <a:t>63</a:t>
            </a:fld>
            <a:endParaRPr lang="en-US" altLang="zh-CN" smtClean="0"/>
          </a:p>
        </p:txBody>
      </p:sp>
      <p:sp>
        <p:nvSpPr>
          <p:cNvPr id="55299"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28676" name="Rectangle 3"/>
          <p:cNvSpPr>
            <a:spLocks noGrp="1" noChangeArrowheads="1"/>
          </p:cNvSpPr>
          <p:nvPr>
            <p:ph type="body" idx="1"/>
          </p:nvPr>
        </p:nvSpPr>
        <p:spPr/>
        <p:txBody>
          <a:bodyPr/>
          <a:lstStyle/>
          <a:p>
            <a:pPr marL="469900" lvl="1" indent="-469900" eaLnBrk="1" hangingPunct="1">
              <a:buFont typeface="Wingdings" pitchFamily="2" charset="2"/>
              <a:buChar char="o"/>
              <a:defRPr/>
            </a:pPr>
            <a:r>
              <a:rPr lang="zh-CN" altLang="en-US" sz="3100" b="1" dirty="0" smtClean="0">
                <a:cs typeface="+mn-cs"/>
              </a:rPr>
              <a:t>基于独立路径的测试用例设计步骤</a:t>
            </a:r>
            <a:endParaRPr lang="en-US" altLang="zh-CN" sz="3100" b="1" dirty="0" smtClean="0">
              <a:cs typeface="+mn-cs"/>
            </a:endParaRPr>
          </a:p>
          <a:p>
            <a:pPr marL="911225" lvl="2" indent="-514350" eaLnBrk="1" hangingPunct="1">
              <a:buFont typeface="+mj-lt"/>
              <a:buAutoNum type="arabicPeriod"/>
              <a:defRPr/>
            </a:pPr>
            <a:r>
              <a:rPr lang="zh-CN" altLang="en-US" sz="2800" b="1" dirty="0" smtClean="0">
                <a:cs typeface="+mn-cs"/>
              </a:rPr>
              <a:t>根据程序源代码生成程序图</a:t>
            </a:r>
            <a:endParaRPr lang="en-US" altLang="zh-CN" sz="2800" b="1" dirty="0" smtClean="0">
              <a:cs typeface="+mn-cs"/>
            </a:endParaRPr>
          </a:p>
          <a:p>
            <a:pPr marL="911225" lvl="2" indent="-514350" eaLnBrk="1" hangingPunct="1">
              <a:buFont typeface="+mj-lt"/>
              <a:buAutoNum type="arabicPeriod"/>
              <a:defRPr/>
            </a:pPr>
            <a:r>
              <a:rPr lang="zh-CN" altLang="en-US" sz="2800" b="1" dirty="0" smtClean="0">
                <a:cs typeface="+mn-cs"/>
              </a:rPr>
              <a:t>计算程序图的环复杂度，确定独立路径集合的大小</a:t>
            </a:r>
            <a:endParaRPr lang="en-US" altLang="zh-CN" sz="2800" b="1" dirty="0" smtClean="0">
              <a:cs typeface="+mn-cs"/>
            </a:endParaRPr>
          </a:p>
          <a:p>
            <a:pPr marL="911225" lvl="2" indent="-514350" eaLnBrk="1" hangingPunct="1">
              <a:buFont typeface="+mj-lt"/>
              <a:buAutoNum type="arabicPeriod"/>
              <a:defRPr/>
            </a:pPr>
            <a:r>
              <a:rPr lang="zh-CN" altLang="en-US" sz="2800" b="1" dirty="0" smtClean="0">
                <a:cs typeface="+mn-cs"/>
              </a:rPr>
              <a:t>以最复杂的路径为基础路径，通过覆盖所有判定分支确定其他路径，抽取独立路径集合</a:t>
            </a:r>
            <a:endParaRPr lang="en-US" altLang="zh-CN" sz="2800" b="1" dirty="0" smtClean="0">
              <a:cs typeface="+mn-cs"/>
            </a:endParaRPr>
          </a:p>
          <a:p>
            <a:pPr marL="911225" lvl="2" indent="-514350" eaLnBrk="1" hangingPunct="1">
              <a:buFont typeface="+mj-lt"/>
              <a:buAutoNum type="arabicPeriod"/>
              <a:defRPr/>
            </a:pPr>
            <a:r>
              <a:rPr lang="zh-CN" altLang="en-US" sz="2800" b="1" dirty="0" smtClean="0">
                <a:cs typeface="+mn-cs"/>
              </a:rPr>
              <a:t>注意剔除不可行路径，必要时补充其他重要的路径</a:t>
            </a:r>
            <a:endParaRPr lang="en-US" altLang="zh-CN" sz="2800" b="1" dirty="0" smtClean="0">
              <a:cs typeface="+mn-cs"/>
            </a:endParaRPr>
          </a:p>
          <a:p>
            <a:pPr marL="911225" lvl="2" indent="-514350" eaLnBrk="1" hangingPunct="1">
              <a:buFont typeface="+mj-lt"/>
              <a:buAutoNum type="arabicPeriod"/>
              <a:defRPr/>
            </a:pPr>
            <a:r>
              <a:rPr lang="zh-CN" altLang="en-US" sz="2800" b="1" dirty="0" smtClean="0">
                <a:cs typeface="+mn-cs"/>
              </a:rPr>
              <a:t>根据得到的路径集合对应设计测试用例</a:t>
            </a:r>
            <a:endParaRPr lang="en-US" altLang="zh-CN" sz="2800" b="1" dirty="0" smtClean="0">
              <a:cs typeface="+mn-cs"/>
            </a:endParaRPr>
          </a:p>
        </p:txBody>
      </p:sp>
    </p:spTree>
    <p:extLst>
      <p:ext uri="{BB962C8B-B14F-4D97-AF65-F5344CB8AC3E}">
        <p14:creationId xmlns:p14="http://schemas.microsoft.com/office/powerpoint/2010/main" val="3026429954"/>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55576" y="404664"/>
            <a:ext cx="8001000" cy="4267200"/>
          </a:xfrm>
        </p:spPr>
        <p:txBody>
          <a:bodyPr/>
          <a:lstStyle/>
          <a:p>
            <a:pPr marL="0" indent="0">
              <a:spcBef>
                <a:spcPts val="0"/>
              </a:spcBef>
              <a:buNone/>
            </a:pPr>
            <a:r>
              <a:rPr lang="en-US" altLang="zh-CN" sz="2400" b="1" dirty="0" smtClean="0"/>
              <a:t>int SampleFunc1(int </a:t>
            </a:r>
            <a:r>
              <a:rPr lang="en-US" altLang="zh-CN" sz="2400" b="1" dirty="0" err="1"/>
              <a:t>i</a:t>
            </a:r>
            <a:r>
              <a:rPr lang="en-US" altLang="zh-CN" sz="2400" b="1" dirty="0" err="1" smtClean="0"/>
              <a:t>,int</a:t>
            </a:r>
            <a:r>
              <a:rPr lang="en-US" altLang="zh-CN" sz="2400" b="1" dirty="0" smtClean="0"/>
              <a:t> j)</a:t>
            </a:r>
          </a:p>
          <a:p>
            <a:pPr marL="0" indent="0">
              <a:spcBef>
                <a:spcPts val="0"/>
              </a:spcBef>
              <a:buNone/>
            </a:pPr>
            <a:r>
              <a:rPr lang="en-US" altLang="zh-CN" sz="2400" b="1" dirty="0" smtClean="0"/>
              <a:t>{</a:t>
            </a:r>
          </a:p>
          <a:p>
            <a:pPr marL="0" indent="0">
              <a:spcBef>
                <a:spcPts val="0"/>
              </a:spcBef>
              <a:buNone/>
            </a:pPr>
            <a:r>
              <a:rPr lang="en-US" altLang="zh-CN" sz="2400" b="1" dirty="0" smtClean="0"/>
              <a:t>int num1=0;</a:t>
            </a:r>
          </a:p>
          <a:p>
            <a:pPr marL="0" indent="0">
              <a:spcBef>
                <a:spcPts val="0"/>
              </a:spcBef>
              <a:buNone/>
            </a:pPr>
            <a:r>
              <a:rPr lang="en-US" altLang="zh-CN" sz="2400" b="1" dirty="0" smtClean="0"/>
              <a:t>int num2=0;</a:t>
            </a:r>
          </a:p>
          <a:p>
            <a:pPr marL="514350" indent="-514350">
              <a:spcBef>
                <a:spcPts val="0"/>
              </a:spcBef>
              <a:buAutoNum type="arabicPlain"/>
            </a:pPr>
            <a:r>
              <a:rPr lang="en-US" altLang="zh-CN" sz="2400" b="1" dirty="0" smtClean="0"/>
              <a:t>while(i&lt;10)</a:t>
            </a:r>
          </a:p>
          <a:p>
            <a:pPr marL="514350" indent="-514350">
              <a:spcBef>
                <a:spcPts val="0"/>
              </a:spcBef>
              <a:buAutoNum type="arabicPlain"/>
            </a:pPr>
            <a:r>
              <a:rPr lang="en-US" altLang="zh-CN" sz="2400" b="1" dirty="0" smtClean="0"/>
              <a:t>{</a:t>
            </a:r>
          </a:p>
          <a:p>
            <a:pPr marL="514350" indent="-514350">
              <a:spcBef>
                <a:spcPts val="0"/>
              </a:spcBef>
              <a:buAutoNum type="arabicPlain"/>
            </a:pPr>
            <a:r>
              <a:rPr lang="en-US" altLang="zh-CN" sz="2400" b="1" dirty="0"/>
              <a:t> </a:t>
            </a:r>
            <a:r>
              <a:rPr lang="en-US" altLang="zh-CN" sz="2400" b="1" dirty="0" smtClean="0"/>
              <a:t>    if(j==</a:t>
            </a:r>
            <a:r>
              <a:rPr lang="en-US" altLang="zh-CN" sz="2400" b="1" smtClean="0"/>
              <a:t>0 || </a:t>
            </a:r>
            <a:r>
              <a:rPr lang="en-US" altLang="zh-CN" sz="2400" b="1" dirty="0" smtClean="0"/>
              <a:t>j==2)</a:t>
            </a:r>
          </a:p>
          <a:p>
            <a:pPr marL="514350" indent="-514350">
              <a:spcBef>
                <a:spcPts val="0"/>
              </a:spcBef>
              <a:buAutoNum type="arabicPlain"/>
            </a:pPr>
            <a:r>
              <a:rPr lang="en-US" altLang="zh-CN" sz="2400" b="1" dirty="0"/>
              <a:t> </a:t>
            </a:r>
            <a:r>
              <a:rPr lang="en-US" altLang="zh-CN" sz="2400" b="1" dirty="0" smtClean="0"/>
              <a:t>   {</a:t>
            </a:r>
          </a:p>
          <a:p>
            <a:pPr marL="514350" indent="-514350">
              <a:spcBef>
                <a:spcPts val="0"/>
              </a:spcBef>
              <a:buAutoNum type="arabicPlain"/>
            </a:pPr>
            <a:r>
              <a:rPr lang="en-US" altLang="zh-CN" sz="2400" b="1" dirty="0"/>
              <a:t> </a:t>
            </a:r>
            <a:r>
              <a:rPr lang="en-US" altLang="zh-CN" sz="2400" b="1" dirty="0" smtClean="0"/>
              <a:t> 	</a:t>
            </a:r>
            <a:r>
              <a:rPr lang="en-US" altLang="zh-CN" sz="2400" b="1" dirty="0"/>
              <a:t> </a:t>
            </a:r>
            <a:r>
              <a:rPr lang="en-US" altLang="zh-CN" sz="2400" b="1" dirty="0" smtClean="0"/>
              <a:t>    num1++;</a:t>
            </a:r>
          </a:p>
          <a:p>
            <a:pPr marL="514350" indent="-514350">
              <a:spcBef>
                <a:spcPts val="0"/>
              </a:spcBef>
              <a:buAutoNum type="arabicPlain"/>
            </a:pPr>
            <a:r>
              <a:rPr lang="en-US" altLang="zh-CN" sz="2400" b="1" dirty="0" smtClean="0"/>
              <a:t>    }</a:t>
            </a:r>
          </a:p>
          <a:p>
            <a:pPr marL="514350" indent="-514350">
              <a:spcBef>
                <a:spcPts val="0"/>
              </a:spcBef>
              <a:buAutoNum type="arabicPlain"/>
            </a:pPr>
            <a:r>
              <a:rPr lang="en-US" altLang="zh-CN" sz="2400" b="1" dirty="0"/>
              <a:t> </a:t>
            </a:r>
            <a:r>
              <a:rPr lang="en-US" altLang="zh-CN" sz="2400" b="1" dirty="0" smtClean="0"/>
              <a:t>    else if(j==1)</a:t>
            </a:r>
          </a:p>
          <a:p>
            <a:pPr marL="514350" indent="-514350">
              <a:spcBef>
                <a:spcPts val="0"/>
              </a:spcBef>
              <a:buAutoNum type="arabicPlain"/>
            </a:pPr>
            <a:r>
              <a:rPr lang="en-US" altLang="zh-CN" sz="2400" b="1" dirty="0" smtClean="0"/>
              <a:t>     {</a:t>
            </a:r>
          </a:p>
          <a:p>
            <a:pPr marL="514350" indent="-514350">
              <a:spcBef>
                <a:spcPts val="0"/>
              </a:spcBef>
              <a:buAutoNum type="arabicPlain"/>
            </a:pPr>
            <a:r>
              <a:rPr lang="en-US" altLang="zh-CN" sz="2400" b="1" dirty="0"/>
              <a:t> </a:t>
            </a:r>
            <a:r>
              <a:rPr lang="en-US" altLang="zh-CN" sz="2400" b="1" dirty="0" smtClean="0"/>
              <a:t>          num2++;   </a:t>
            </a:r>
          </a:p>
          <a:p>
            <a:pPr marL="514350" indent="-514350">
              <a:spcBef>
                <a:spcPts val="0"/>
              </a:spcBef>
              <a:buAutoNum type="arabicPlain"/>
            </a:pPr>
            <a:r>
              <a:rPr lang="en-US" altLang="zh-CN" sz="2400" b="1" dirty="0" smtClean="0"/>
              <a:t>    } </a:t>
            </a:r>
          </a:p>
          <a:p>
            <a:pPr marL="514350" indent="-514350">
              <a:spcBef>
                <a:spcPts val="0"/>
              </a:spcBef>
              <a:buAutoNum type="arabicPlain"/>
            </a:pPr>
            <a:r>
              <a:rPr lang="en-US" altLang="zh-CN" sz="2400" b="1" dirty="0"/>
              <a:t> </a:t>
            </a:r>
            <a:r>
              <a:rPr lang="en-US" altLang="zh-CN" sz="2400" b="1" dirty="0" smtClean="0"/>
              <a:t>  i++;</a:t>
            </a:r>
          </a:p>
          <a:p>
            <a:pPr marL="514350" indent="-514350">
              <a:spcBef>
                <a:spcPts val="0"/>
              </a:spcBef>
              <a:buAutoNum type="arabicPlain"/>
            </a:pPr>
            <a:r>
              <a:rPr lang="en-US" altLang="zh-CN" sz="2400" b="1" dirty="0" smtClean="0"/>
              <a:t>}</a:t>
            </a:r>
          </a:p>
          <a:p>
            <a:pPr marL="514350" indent="-514350">
              <a:spcBef>
                <a:spcPts val="0"/>
              </a:spcBef>
              <a:buAutoNum type="arabicPlain"/>
            </a:pPr>
            <a:r>
              <a:rPr lang="en-US" altLang="zh-CN" sz="2400" b="1" dirty="0" err="1" smtClean="0"/>
              <a:t>printf</a:t>
            </a:r>
            <a:r>
              <a:rPr lang="en-US" altLang="zh-CN" sz="2400" b="1" dirty="0" smtClean="0"/>
              <a:t>(“num1=%d,num2=%d”,num1,num2)</a:t>
            </a:r>
          </a:p>
          <a:p>
            <a:pPr marL="514350" indent="-514350">
              <a:buAutoNum type="arabicPlain"/>
            </a:pPr>
            <a:r>
              <a:rPr lang="en-US" altLang="zh-CN" sz="2000" b="1" dirty="0"/>
              <a:t>}</a:t>
            </a:r>
            <a:endParaRPr lang="en-US" altLang="zh-CN" sz="2000" b="1" dirty="0" smtClean="0"/>
          </a:p>
          <a:p>
            <a:pPr marL="0" indent="0">
              <a:buNone/>
            </a:pPr>
            <a:endParaRPr lang="en-US" altLang="zh-CN" sz="2000" b="1" dirty="0" smtClean="0"/>
          </a:p>
          <a:p>
            <a:pPr marL="0" indent="0">
              <a:buNone/>
            </a:pPr>
            <a:endParaRPr lang="zh-CN" altLang="en-US" sz="1800" dirty="0"/>
          </a:p>
        </p:txBody>
      </p:sp>
      <p:sp>
        <p:nvSpPr>
          <p:cNvPr id="4" name="灯片编号占位符 3"/>
          <p:cNvSpPr>
            <a:spLocks noGrp="1"/>
          </p:cNvSpPr>
          <p:nvPr>
            <p:ph type="sldNum" sz="quarter" idx="12"/>
          </p:nvPr>
        </p:nvSpPr>
        <p:spPr/>
        <p:txBody>
          <a:bodyPr/>
          <a:lstStyle/>
          <a:p>
            <a:pPr>
              <a:defRPr/>
            </a:pPr>
            <a:fld id="{A46EDDFE-DE16-4C84-9756-421DC338CB59}" type="slidenum">
              <a:rPr lang="en-US" altLang="zh-CN" smtClean="0"/>
              <a:pPr>
                <a:defRPr/>
              </a:pPr>
              <a:t>64</a:t>
            </a:fld>
            <a:endParaRPr lang="en-US" altLang="zh-CN"/>
          </a:p>
        </p:txBody>
      </p:sp>
    </p:spTree>
    <p:extLst>
      <p:ext uri="{BB962C8B-B14F-4D97-AF65-F5344CB8AC3E}">
        <p14:creationId xmlns:p14="http://schemas.microsoft.com/office/powerpoint/2010/main" val="1320795549"/>
      </p:ext>
    </p:extLst>
  </p:cSld>
  <p:clrMapOvr>
    <a:masterClrMapping/>
  </p:clrMapOvr>
  <p:transition>
    <p:blinds dir="vert"/>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AEE20549-A146-4F28-85BA-46362E8AC0A7}" type="slidenum">
              <a:rPr lang="en-US" altLang="zh-CN" smtClean="0"/>
              <a:pPr eaLnBrk="1" hangingPunct="1"/>
              <a:t>65</a:t>
            </a:fld>
            <a:endParaRPr lang="en-US" altLang="zh-CN" smtClean="0"/>
          </a:p>
        </p:txBody>
      </p:sp>
      <p:sp>
        <p:nvSpPr>
          <p:cNvPr id="45059"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45060" name="Rectangle 3"/>
          <p:cNvSpPr>
            <a:spLocks noGrp="1" noChangeArrowheads="1"/>
          </p:cNvSpPr>
          <p:nvPr>
            <p:ph type="body" idx="1"/>
          </p:nvPr>
        </p:nvSpPr>
        <p:spPr/>
        <p:txBody>
          <a:bodyPr/>
          <a:lstStyle/>
          <a:p>
            <a:pPr eaLnBrk="1" hangingPunct="1"/>
            <a:r>
              <a:rPr lang="zh-CN" altLang="en-US" sz="3400" b="1" smtClean="0"/>
              <a:t>测试用例设计</a:t>
            </a:r>
            <a:endParaRPr lang="en-US" altLang="zh-CN" sz="3400" b="1" smtClean="0"/>
          </a:p>
          <a:p>
            <a:pPr lvl="1" eaLnBrk="1" hangingPunct="1"/>
            <a:r>
              <a:rPr lang="zh-CN" altLang="en-US" sz="2700" b="1" smtClean="0">
                <a:solidFill>
                  <a:srgbClr val="0000FF"/>
                </a:solidFill>
              </a:rPr>
              <a:t>测试难点</a:t>
            </a:r>
            <a:endParaRPr lang="en-US" altLang="zh-CN" sz="2700" b="1" smtClean="0">
              <a:solidFill>
                <a:srgbClr val="0000FF"/>
              </a:solidFill>
            </a:endParaRPr>
          </a:p>
          <a:p>
            <a:pPr lvl="1" eaLnBrk="1" hangingPunct="1"/>
            <a:r>
              <a:rPr lang="zh-CN" altLang="en-US" sz="2700" b="1" smtClean="0"/>
              <a:t>独立路径集合规模确定</a:t>
            </a:r>
            <a:endParaRPr lang="en-US" altLang="zh-CN" sz="2700" b="1" smtClean="0"/>
          </a:p>
          <a:p>
            <a:pPr lvl="1" eaLnBrk="1" hangingPunct="1"/>
            <a:r>
              <a:rPr lang="zh-CN" altLang="en-US" sz="2700" b="1" smtClean="0"/>
              <a:t>独立路径的抽取</a:t>
            </a:r>
            <a:endParaRPr lang="en-US" altLang="zh-CN" sz="2700" b="1" smtClean="0"/>
          </a:p>
          <a:p>
            <a:pPr lvl="1" eaLnBrk="1" hangingPunct="1"/>
            <a:r>
              <a:rPr lang="zh-CN" altLang="en-US" sz="2700" b="1" smtClean="0"/>
              <a:t>不可行路径的处理</a:t>
            </a:r>
            <a:endParaRPr lang="en-US" altLang="zh-CN" sz="2700" b="1" smtClean="0"/>
          </a:p>
          <a:p>
            <a:pPr lvl="1" eaLnBrk="1" hangingPunct="1"/>
            <a:r>
              <a:rPr lang="zh-CN" altLang="en-US" sz="2700" b="1" smtClean="0"/>
              <a:t>测试用例的设计</a:t>
            </a:r>
            <a:endParaRPr lang="en-US" altLang="zh-CN" sz="2700" b="1" smtClean="0"/>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376F5AD9-96CE-4958-AE28-FF5D5DEFE7A6}" type="slidenum">
              <a:rPr lang="en-US" altLang="zh-CN" smtClean="0"/>
              <a:pPr eaLnBrk="1" hangingPunct="1"/>
              <a:t>66</a:t>
            </a:fld>
            <a:endParaRPr lang="en-US" altLang="zh-CN" smtClean="0"/>
          </a:p>
        </p:txBody>
      </p:sp>
      <p:sp>
        <p:nvSpPr>
          <p:cNvPr id="46083"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46084" name="Rectangle 3"/>
          <p:cNvSpPr>
            <a:spLocks noGrp="1" noChangeArrowheads="1"/>
          </p:cNvSpPr>
          <p:nvPr>
            <p:ph type="body" idx="1"/>
          </p:nvPr>
        </p:nvSpPr>
        <p:spPr/>
        <p:txBody>
          <a:bodyPr/>
          <a:lstStyle/>
          <a:p>
            <a:pPr eaLnBrk="1" hangingPunct="1"/>
            <a:r>
              <a:rPr lang="zh-CN" altLang="en-US" sz="3400" b="1" dirty="0" smtClean="0"/>
              <a:t>测试难点</a:t>
            </a:r>
            <a:endParaRPr lang="en-US" altLang="zh-CN" sz="3400" b="1" dirty="0" smtClean="0"/>
          </a:p>
          <a:p>
            <a:pPr lvl="1"/>
            <a:r>
              <a:rPr lang="zh-CN" altLang="en-US" b="1" dirty="0" smtClean="0"/>
              <a:t>如何确定独立路径集合的规模（环路复杂度）</a:t>
            </a:r>
          </a:p>
          <a:p>
            <a:pPr lvl="1"/>
            <a:r>
              <a:rPr lang="zh-CN" altLang="en-US" b="1" dirty="0" smtClean="0"/>
              <a:t>如何从整个路径集合中抽取独立路径的集合，以确保路径的独立性和独立路径集合的完备性</a:t>
            </a:r>
          </a:p>
          <a:p>
            <a:pPr lvl="1"/>
            <a:r>
              <a:rPr lang="zh-CN" altLang="en-US" b="1" dirty="0" smtClean="0"/>
              <a:t>如何保证每条独立路径的可行性</a:t>
            </a:r>
          </a:p>
          <a:p>
            <a:pPr lvl="1"/>
            <a:r>
              <a:rPr lang="zh-CN" altLang="en-US" b="1" dirty="0" smtClean="0"/>
              <a:t>如何从独立路径设计测试用例</a:t>
            </a:r>
            <a:endParaRPr lang="en-US" altLang="zh-CN" b="1" dirty="0" smtClean="0"/>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FB09E2A1-6C67-4A6A-A32F-2CFD2311037C}" type="slidenum">
              <a:rPr lang="en-US" altLang="zh-CN" smtClean="0"/>
              <a:pPr eaLnBrk="1" hangingPunct="1"/>
              <a:t>67</a:t>
            </a:fld>
            <a:endParaRPr lang="en-US" altLang="zh-CN" smtClean="0"/>
          </a:p>
        </p:txBody>
      </p:sp>
      <p:sp>
        <p:nvSpPr>
          <p:cNvPr id="47107"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47108" name="Rectangle 3"/>
          <p:cNvSpPr>
            <a:spLocks noGrp="1" noChangeArrowheads="1"/>
          </p:cNvSpPr>
          <p:nvPr>
            <p:ph type="body" idx="1"/>
          </p:nvPr>
        </p:nvSpPr>
        <p:spPr/>
        <p:txBody>
          <a:bodyPr/>
          <a:lstStyle/>
          <a:p>
            <a:pPr eaLnBrk="1" hangingPunct="1"/>
            <a:r>
              <a:rPr lang="zh-CN" altLang="en-US" sz="3400" b="1" smtClean="0"/>
              <a:t>测试用例设计</a:t>
            </a:r>
            <a:endParaRPr lang="en-US" altLang="zh-CN" sz="3400" b="1" smtClean="0"/>
          </a:p>
          <a:p>
            <a:pPr lvl="1" eaLnBrk="1" hangingPunct="1"/>
            <a:r>
              <a:rPr lang="zh-CN" altLang="en-US" sz="2700" b="1" smtClean="0"/>
              <a:t>测试难点</a:t>
            </a:r>
            <a:endParaRPr lang="en-US" altLang="zh-CN" sz="2700" b="1" smtClean="0"/>
          </a:p>
          <a:p>
            <a:pPr lvl="1" eaLnBrk="1" hangingPunct="1"/>
            <a:r>
              <a:rPr lang="zh-CN" altLang="en-US" sz="2700" b="1" smtClean="0">
                <a:solidFill>
                  <a:srgbClr val="0000FF"/>
                </a:solidFill>
              </a:rPr>
              <a:t>独立路径集合规模确定</a:t>
            </a:r>
            <a:endParaRPr lang="en-US" altLang="zh-CN" sz="2700" b="1" smtClean="0">
              <a:solidFill>
                <a:srgbClr val="0000FF"/>
              </a:solidFill>
            </a:endParaRPr>
          </a:p>
          <a:p>
            <a:pPr lvl="1" eaLnBrk="1" hangingPunct="1"/>
            <a:r>
              <a:rPr lang="zh-CN" altLang="en-US" sz="2700" b="1" smtClean="0"/>
              <a:t>独立路径的抽取</a:t>
            </a:r>
            <a:endParaRPr lang="en-US" altLang="zh-CN" sz="2700" b="1" smtClean="0"/>
          </a:p>
          <a:p>
            <a:pPr lvl="1" eaLnBrk="1" hangingPunct="1"/>
            <a:r>
              <a:rPr lang="zh-CN" altLang="en-US" sz="2700" b="1" smtClean="0"/>
              <a:t>不可行路径的处理</a:t>
            </a:r>
            <a:endParaRPr lang="en-US" altLang="zh-CN" sz="2700" b="1" smtClean="0"/>
          </a:p>
          <a:p>
            <a:pPr lvl="1" eaLnBrk="1" hangingPunct="1"/>
            <a:r>
              <a:rPr lang="zh-CN" altLang="en-US" sz="2700" b="1" smtClean="0"/>
              <a:t>测试用例的设计</a:t>
            </a:r>
            <a:endParaRPr lang="en-US" altLang="zh-CN" sz="2700" b="1" smtClean="0"/>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EB81872C-0380-467C-9072-566C4E50411C}" type="slidenum">
              <a:rPr lang="en-US" altLang="zh-CN" smtClean="0"/>
              <a:pPr eaLnBrk="1" hangingPunct="1"/>
              <a:t>68</a:t>
            </a:fld>
            <a:endParaRPr lang="en-US" altLang="zh-CN" smtClean="0"/>
          </a:p>
        </p:txBody>
      </p:sp>
      <p:sp>
        <p:nvSpPr>
          <p:cNvPr id="48131"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48132" name="Rectangle 3"/>
          <p:cNvSpPr>
            <a:spLocks noGrp="1" noChangeArrowheads="1"/>
          </p:cNvSpPr>
          <p:nvPr>
            <p:ph type="body" idx="1"/>
          </p:nvPr>
        </p:nvSpPr>
        <p:spPr/>
        <p:txBody>
          <a:bodyPr/>
          <a:lstStyle/>
          <a:p>
            <a:pPr eaLnBrk="1" hangingPunct="1"/>
            <a:r>
              <a:rPr lang="zh-CN" altLang="en-US" sz="3400" b="1" dirty="0" smtClean="0"/>
              <a:t>按照</a:t>
            </a:r>
            <a:r>
              <a:rPr lang="en-US" altLang="en-US" sz="3400" b="1" dirty="0" smtClean="0"/>
              <a:t>McCabe</a:t>
            </a:r>
            <a:r>
              <a:rPr lang="zh-CN" altLang="en-US" sz="3400" b="1" dirty="0" smtClean="0"/>
              <a:t>的环复杂度概念，对于指定的程序图，对路径的测试中所需独立路径集合的大小就等</a:t>
            </a:r>
            <a:r>
              <a:rPr lang="zh-CN" altLang="en-US" sz="3400" b="1" dirty="0" smtClean="0">
                <a:solidFill>
                  <a:srgbClr val="FF0000"/>
                </a:solidFill>
              </a:rPr>
              <a:t>于其程序图的环复杂度</a:t>
            </a:r>
            <a:endParaRPr lang="en-US" altLang="zh-CN" sz="3400" b="1" dirty="0" smtClean="0">
              <a:solidFill>
                <a:srgbClr val="FF0000"/>
              </a:solidFill>
            </a:endParaRPr>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8BAC5BFF-5020-4230-92D4-732453E45E0D}" type="slidenum">
              <a:rPr lang="en-US" altLang="zh-CN" smtClean="0"/>
              <a:pPr eaLnBrk="1" hangingPunct="1"/>
              <a:t>69</a:t>
            </a:fld>
            <a:endParaRPr lang="en-US" altLang="zh-CN" smtClean="0"/>
          </a:p>
        </p:txBody>
      </p:sp>
      <p:sp>
        <p:nvSpPr>
          <p:cNvPr id="49155"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49156" name="Rectangle 3"/>
          <p:cNvSpPr>
            <a:spLocks noGrp="1" noChangeArrowheads="1"/>
          </p:cNvSpPr>
          <p:nvPr>
            <p:ph type="body" idx="1"/>
          </p:nvPr>
        </p:nvSpPr>
        <p:spPr/>
        <p:txBody>
          <a:bodyPr/>
          <a:lstStyle/>
          <a:p>
            <a:pPr eaLnBrk="1" hangingPunct="1"/>
            <a:r>
              <a:rPr lang="zh-CN" altLang="en-US" sz="3400" b="1" smtClean="0"/>
              <a:t>测试用例设计</a:t>
            </a:r>
            <a:endParaRPr lang="en-US" altLang="zh-CN" sz="3400" b="1" smtClean="0"/>
          </a:p>
          <a:p>
            <a:pPr lvl="1" eaLnBrk="1" hangingPunct="1"/>
            <a:r>
              <a:rPr lang="zh-CN" altLang="en-US" sz="2700" b="1" smtClean="0"/>
              <a:t>测试难点</a:t>
            </a:r>
            <a:endParaRPr lang="en-US" altLang="zh-CN" sz="2700" b="1" smtClean="0"/>
          </a:p>
          <a:p>
            <a:pPr lvl="1" eaLnBrk="1" hangingPunct="1"/>
            <a:r>
              <a:rPr lang="zh-CN" altLang="en-US" sz="2700" b="1" smtClean="0"/>
              <a:t>独立路径集合规模确定</a:t>
            </a:r>
            <a:endParaRPr lang="en-US" altLang="zh-CN" sz="2700" b="1" smtClean="0"/>
          </a:p>
          <a:p>
            <a:pPr lvl="1" eaLnBrk="1" hangingPunct="1"/>
            <a:r>
              <a:rPr lang="zh-CN" altLang="en-US" sz="2700" b="1" smtClean="0">
                <a:solidFill>
                  <a:srgbClr val="0000FF"/>
                </a:solidFill>
              </a:rPr>
              <a:t>独立路径的抽取</a:t>
            </a:r>
            <a:endParaRPr lang="en-US" altLang="zh-CN" sz="2700" b="1" smtClean="0">
              <a:solidFill>
                <a:srgbClr val="0000FF"/>
              </a:solidFill>
            </a:endParaRPr>
          </a:p>
          <a:p>
            <a:pPr lvl="1" eaLnBrk="1" hangingPunct="1"/>
            <a:r>
              <a:rPr lang="zh-CN" altLang="en-US" sz="2700" b="1" smtClean="0"/>
              <a:t>不可行路径的处理</a:t>
            </a:r>
            <a:endParaRPr lang="en-US" altLang="zh-CN" sz="2700" b="1" smtClean="0"/>
          </a:p>
          <a:p>
            <a:pPr lvl="1" eaLnBrk="1" hangingPunct="1"/>
            <a:r>
              <a:rPr lang="zh-CN" altLang="en-US" sz="2700" b="1" smtClean="0"/>
              <a:t>测试用例的设计</a:t>
            </a:r>
            <a:endParaRPr lang="en-US" altLang="zh-CN" sz="2700" b="1" smtClean="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5.1 </a:t>
            </a:r>
            <a:r>
              <a:rPr lang="zh-CN" altLang="en-US" b="1" smtClean="0">
                <a:latin typeface="黑体" pitchFamily="49" charset="-122"/>
                <a:ea typeface="黑体" pitchFamily="49" charset="-122"/>
              </a:rPr>
              <a:t>概述</a:t>
            </a:r>
          </a:p>
        </p:txBody>
      </p:sp>
      <p:sp>
        <p:nvSpPr>
          <p:cNvPr id="9220" name="Rectangle 3"/>
          <p:cNvSpPr>
            <a:spLocks noGrp="1" noChangeArrowheads="1"/>
          </p:cNvSpPr>
          <p:nvPr>
            <p:ph idx="1"/>
          </p:nvPr>
        </p:nvSpPr>
        <p:spPr/>
        <p:txBody>
          <a:bodyPr/>
          <a:lstStyle/>
          <a:p>
            <a:pPr algn="just" eaLnBrk="1" hangingPunct="1">
              <a:defRPr/>
            </a:pPr>
            <a:r>
              <a:rPr lang="zh-CN" altLang="en-US" sz="3400" b="1" dirty="0" smtClean="0"/>
              <a:t>局限性</a:t>
            </a:r>
            <a:endParaRPr lang="en-US" altLang="zh-CN" sz="3400" b="1" dirty="0" smtClean="0"/>
          </a:p>
          <a:p>
            <a:pPr lvl="1" algn="just">
              <a:defRPr/>
            </a:pPr>
            <a:r>
              <a:rPr lang="zh-CN" altLang="en-US" b="1" dirty="0" smtClean="0"/>
              <a:t>对测试人员的技术要求高</a:t>
            </a:r>
            <a:r>
              <a:rPr lang="zh-CN" altLang="en-US" b="1" dirty="0"/>
              <a:t>，具有广博的</a:t>
            </a:r>
            <a:r>
              <a:rPr lang="zh-CN" altLang="en-US" b="1" dirty="0" smtClean="0"/>
              <a:t>知识面，没有一定</a:t>
            </a:r>
            <a:r>
              <a:rPr lang="zh-CN" altLang="en-US" b="1" dirty="0" smtClean="0">
                <a:solidFill>
                  <a:srgbClr val="FF0000"/>
                </a:solidFill>
              </a:rPr>
              <a:t>项目编程经验</a:t>
            </a:r>
            <a:r>
              <a:rPr lang="zh-CN" altLang="en-US" b="1" dirty="0" smtClean="0"/>
              <a:t>的人是无法做白盒测试的；</a:t>
            </a:r>
            <a:endParaRPr lang="en-US" altLang="zh-CN" b="1" dirty="0" smtClean="0"/>
          </a:p>
          <a:p>
            <a:pPr lvl="1" algn="just" eaLnBrk="1" hangingPunct="1">
              <a:defRPr/>
            </a:pPr>
            <a:r>
              <a:rPr lang="zh-CN" altLang="en-US" b="1" dirty="0" smtClean="0"/>
              <a:t>成本高</a:t>
            </a:r>
            <a:endParaRPr lang="en-US" altLang="zh-CN" b="1" dirty="0" smtClean="0"/>
          </a:p>
          <a:p>
            <a:pPr lvl="1" algn="just" eaLnBrk="1" hangingPunct="1">
              <a:defRPr/>
            </a:pPr>
            <a:r>
              <a:rPr lang="zh-CN" altLang="en-US" b="1" dirty="0" smtClean="0"/>
              <a:t>白盒测试准备时间较长</a:t>
            </a:r>
            <a:endParaRPr lang="en-US" altLang="zh-CN" b="1" dirty="0" smtClean="0"/>
          </a:p>
        </p:txBody>
      </p:sp>
      <p:sp>
        <p:nvSpPr>
          <p:cNvPr id="81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DF63C25B-2B21-40D6-B18C-82E34AAF7B4E}" type="slidenum">
              <a:rPr lang="en-US" altLang="zh-CN" smtClean="0"/>
              <a:pPr eaLnBrk="1" hangingPunct="1"/>
              <a:t>7</a:t>
            </a:fld>
            <a:endParaRPr lang="en-US" altLang="zh-CN" smtClean="0"/>
          </a:p>
        </p:txBody>
      </p:sp>
    </p:spTree>
    <p:extLst>
      <p:ext uri="{BB962C8B-B14F-4D97-AF65-F5344CB8AC3E}">
        <p14:creationId xmlns:p14="http://schemas.microsoft.com/office/powerpoint/2010/main" val="2704019433"/>
      </p:ext>
    </p:extLst>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30FAC73A-FCAA-4D8A-A897-C4330F32E7C6}" type="slidenum">
              <a:rPr lang="en-US" altLang="zh-CN" smtClean="0"/>
              <a:pPr eaLnBrk="1" hangingPunct="1"/>
              <a:t>70</a:t>
            </a:fld>
            <a:endParaRPr lang="en-US" altLang="zh-CN" smtClean="0"/>
          </a:p>
        </p:txBody>
      </p:sp>
      <p:sp>
        <p:nvSpPr>
          <p:cNvPr id="50179"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50180" name="Rectangle 3"/>
          <p:cNvSpPr>
            <a:spLocks noGrp="1" noChangeArrowheads="1"/>
          </p:cNvSpPr>
          <p:nvPr>
            <p:ph type="body" idx="1"/>
          </p:nvPr>
        </p:nvSpPr>
        <p:spPr/>
        <p:txBody>
          <a:bodyPr/>
          <a:lstStyle/>
          <a:p>
            <a:pPr eaLnBrk="1" hangingPunct="1"/>
            <a:r>
              <a:rPr lang="zh-CN" altLang="en-US" sz="3400" b="1" dirty="0" smtClean="0"/>
              <a:t>独立路径抽取</a:t>
            </a:r>
            <a:endParaRPr lang="en-US" altLang="zh-CN" sz="3400" b="1" dirty="0" smtClean="0"/>
          </a:p>
          <a:p>
            <a:pPr eaLnBrk="1" hangingPunct="1"/>
            <a:r>
              <a:rPr lang="en-US" altLang="zh-CN" sz="3400" b="1" dirty="0" smtClean="0"/>
              <a:t>1</a:t>
            </a:r>
            <a:r>
              <a:rPr lang="zh-CN" altLang="en-US" sz="3400" b="1" dirty="0" smtClean="0"/>
              <a:t>、确定主路径</a:t>
            </a:r>
            <a:endParaRPr lang="en-US" altLang="zh-CN" sz="3400" b="1" dirty="0" smtClean="0"/>
          </a:p>
          <a:p>
            <a:pPr lvl="1" eaLnBrk="1" hangingPunct="1"/>
            <a:r>
              <a:rPr lang="zh-CN" altLang="en-US" b="1" dirty="0" smtClean="0"/>
              <a:t>该路径应包含尽可能多的判定节点</a:t>
            </a:r>
            <a:endParaRPr lang="en-US" altLang="zh-CN" b="1" dirty="0" smtClean="0"/>
          </a:p>
          <a:p>
            <a:pPr lvl="1" eaLnBrk="1" hangingPunct="1"/>
            <a:r>
              <a:rPr lang="zh-CN" altLang="en-US" b="1" dirty="0" smtClean="0"/>
              <a:t>应包含尽可能复杂的判定表达式</a:t>
            </a:r>
            <a:endParaRPr lang="en-US" altLang="zh-CN" b="1" dirty="0" smtClean="0"/>
          </a:p>
          <a:p>
            <a:pPr lvl="1" eaLnBrk="1" hangingPunct="1"/>
            <a:r>
              <a:rPr lang="zh-CN" altLang="en-US" b="1" dirty="0" smtClean="0"/>
              <a:t>应对应尽可能高的执行概率</a:t>
            </a:r>
            <a:endParaRPr lang="en-US" altLang="zh-CN" b="1" dirty="0" smtClean="0"/>
          </a:p>
          <a:p>
            <a:pPr lvl="1" eaLnBrk="1" hangingPunct="1"/>
            <a:r>
              <a:rPr lang="zh-CN" altLang="en-US" b="1" dirty="0" smtClean="0"/>
              <a:t>应包含尽可能多的语句</a:t>
            </a:r>
            <a:endParaRPr lang="en-US" altLang="zh-CN" b="1" dirty="0" smtClean="0"/>
          </a:p>
          <a:p>
            <a:pPr eaLnBrk="1" hangingPunct="1"/>
            <a:r>
              <a:rPr lang="en-US" altLang="zh-CN" sz="3400" b="1" dirty="0" smtClean="0"/>
              <a:t>2</a:t>
            </a:r>
            <a:r>
              <a:rPr lang="zh-CN" altLang="en-US" sz="3400" b="1" dirty="0" smtClean="0"/>
              <a:t>、根据基础路径抽取其他独立路径</a:t>
            </a:r>
            <a:endParaRPr lang="en-US" altLang="zh-CN" sz="3400" b="1" dirty="0" smtClean="0"/>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C1DCABFD-BD21-4C7B-92DA-5B9ABD17A757}" type="slidenum">
              <a:rPr lang="en-US" altLang="zh-CN" smtClean="0"/>
              <a:pPr eaLnBrk="1" hangingPunct="1"/>
              <a:t>71</a:t>
            </a:fld>
            <a:endParaRPr lang="en-US" altLang="zh-CN" smtClean="0"/>
          </a:p>
        </p:txBody>
      </p:sp>
      <p:sp>
        <p:nvSpPr>
          <p:cNvPr id="51203"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51204" name="Rectangle 3"/>
          <p:cNvSpPr>
            <a:spLocks noGrp="1" noChangeArrowheads="1"/>
          </p:cNvSpPr>
          <p:nvPr>
            <p:ph type="body" idx="1"/>
          </p:nvPr>
        </p:nvSpPr>
        <p:spPr/>
        <p:txBody>
          <a:bodyPr/>
          <a:lstStyle/>
          <a:p>
            <a:pPr eaLnBrk="1" hangingPunct="1"/>
            <a:r>
              <a:rPr lang="zh-CN" altLang="en-US" sz="3400" b="1" smtClean="0"/>
              <a:t>独立路径</a:t>
            </a:r>
            <a:endParaRPr lang="en-US" altLang="zh-CN" sz="3400" b="1" smtClean="0"/>
          </a:p>
          <a:p>
            <a:pPr lvl="1"/>
            <a:r>
              <a:rPr lang="en-US" altLang="en-US" sz="2400" b="1" smtClean="0"/>
              <a:t>Path1</a:t>
            </a:r>
            <a:r>
              <a:rPr lang="zh-CN" altLang="en-US" sz="2400" b="1" smtClean="0"/>
              <a:t>：</a:t>
            </a:r>
            <a:r>
              <a:rPr lang="en-US" altLang="en-US" sz="2400" b="1" smtClean="0"/>
              <a:t>A, B, C, G(</a:t>
            </a:r>
            <a:r>
              <a:rPr lang="zh-CN" altLang="en-US" sz="2400" b="1" smtClean="0"/>
              <a:t>经过判定节点</a:t>
            </a:r>
            <a:r>
              <a:rPr lang="en-US" altLang="en-US" sz="2400" b="1" smtClean="0"/>
              <a:t>A</a:t>
            </a:r>
            <a:r>
              <a:rPr lang="zh-CN" altLang="en-US" sz="2400" b="1" smtClean="0"/>
              <a:t>、</a:t>
            </a:r>
            <a:r>
              <a:rPr lang="en-US" altLang="en-US" sz="2400" b="1" smtClean="0"/>
              <a:t>B</a:t>
            </a:r>
            <a:r>
              <a:rPr lang="zh-CN" altLang="en-US" sz="2400" b="1" smtClean="0"/>
              <a:t>、</a:t>
            </a:r>
            <a:r>
              <a:rPr lang="en-US" altLang="en-US" sz="2400" b="1" smtClean="0"/>
              <a:t>C)</a:t>
            </a:r>
            <a:r>
              <a:rPr lang="zh-CN" altLang="en-US" sz="2400" b="1" smtClean="0"/>
              <a:t>；</a:t>
            </a:r>
          </a:p>
          <a:p>
            <a:pPr lvl="1"/>
            <a:r>
              <a:rPr lang="en-US" altLang="en-US" sz="2400" b="1" smtClean="0"/>
              <a:t>Path2</a:t>
            </a:r>
            <a:r>
              <a:rPr lang="zh-CN" altLang="en-US" sz="2400" b="1" smtClean="0"/>
              <a:t>：</a:t>
            </a:r>
            <a:r>
              <a:rPr lang="en-US" altLang="en-US" sz="2400" b="1" smtClean="0"/>
              <a:t>A, D, E, F, G(</a:t>
            </a:r>
            <a:r>
              <a:rPr lang="zh-CN" altLang="en-US" sz="2400" b="1" smtClean="0"/>
              <a:t>在判定节点</a:t>
            </a:r>
            <a:r>
              <a:rPr lang="en-US" altLang="en-US" sz="2400" b="1" smtClean="0"/>
              <a:t>A</a:t>
            </a:r>
            <a:r>
              <a:rPr lang="zh-CN" altLang="en-US" sz="2400" b="1" smtClean="0"/>
              <a:t>处执行</a:t>
            </a:r>
            <a:r>
              <a:rPr lang="en-US" altLang="en-US" sz="2400" b="1" smtClean="0"/>
              <a:t>e2</a:t>
            </a:r>
            <a:r>
              <a:rPr lang="zh-CN" altLang="en-US" sz="2400" b="1" smtClean="0"/>
              <a:t>分支</a:t>
            </a:r>
            <a:r>
              <a:rPr lang="en-US" altLang="en-US" sz="2400" b="1" smtClean="0"/>
              <a:t>)</a:t>
            </a:r>
            <a:r>
              <a:rPr lang="zh-CN" altLang="en-US" sz="2400" b="1" smtClean="0"/>
              <a:t>；</a:t>
            </a:r>
          </a:p>
          <a:p>
            <a:pPr lvl="1"/>
            <a:r>
              <a:rPr lang="en-US" altLang="en-US" sz="2400" b="1" smtClean="0"/>
              <a:t>Path3</a:t>
            </a:r>
            <a:r>
              <a:rPr lang="zh-CN" altLang="en-US" sz="2400" b="1" smtClean="0"/>
              <a:t>：</a:t>
            </a:r>
            <a:r>
              <a:rPr lang="en-US" altLang="en-US" sz="2400" b="1" smtClean="0"/>
              <a:t>A, B, E, F, G(</a:t>
            </a:r>
            <a:r>
              <a:rPr lang="zh-CN" altLang="en-US" sz="2400" b="1" smtClean="0"/>
              <a:t>在判定节点</a:t>
            </a:r>
            <a:r>
              <a:rPr lang="en-US" altLang="en-US" sz="2400" b="1" smtClean="0"/>
              <a:t>B</a:t>
            </a:r>
            <a:r>
              <a:rPr lang="zh-CN" altLang="en-US" sz="2400" b="1" smtClean="0"/>
              <a:t>处执行</a:t>
            </a:r>
            <a:r>
              <a:rPr lang="en-US" altLang="en-US" sz="2400" b="1" smtClean="0"/>
              <a:t>e5</a:t>
            </a:r>
            <a:r>
              <a:rPr lang="zh-CN" altLang="en-US" sz="2400" b="1" smtClean="0"/>
              <a:t>分支</a:t>
            </a:r>
            <a:r>
              <a:rPr lang="en-US" altLang="en-US" sz="2400" b="1" smtClean="0"/>
              <a:t>)</a:t>
            </a:r>
            <a:r>
              <a:rPr lang="zh-CN" altLang="en-US" sz="2400" b="1" smtClean="0"/>
              <a:t>；</a:t>
            </a:r>
          </a:p>
          <a:p>
            <a:pPr lvl="1"/>
            <a:r>
              <a:rPr lang="en-US" altLang="en-US" sz="2400" b="1" smtClean="0"/>
              <a:t>Path4</a:t>
            </a:r>
            <a:r>
              <a:rPr lang="zh-CN" altLang="en-US" sz="2400" b="1" smtClean="0"/>
              <a:t>：</a:t>
            </a:r>
            <a:r>
              <a:rPr lang="en-US" altLang="en-US" sz="2400" b="1" smtClean="0"/>
              <a:t>A, B, C, B, C, G(</a:t>
            </a:r>
            <a:r>
              <a:rPr lang="zh-CN" altLang="en-US" sz="2400" b="1" smtClean="0"/>
              <a:t>在判定节点</a:t>
            </a:r>
            <a:r>
              <a:rPr lang="en-US" altLang="en-US" sz="2400" b="1" smtClean="0"/>
              <a:t>C</a:t>
            </a:r>
            <a:r>
              <a:rPr lang="zh-CN" altLang="en-US" sz="2400" b="1" smtClean="0"/>
              <a:t>处执行</a:t>
            </a:r>
            <a:r>
              <a:rPr lang="en-US" altLang="en-US" sz="2400" b="1" smtClean="0"/>
              <a:t>e3</a:t>
            </a:r>
            <a:r>
              <a:rPr lang="zh-CN" altLang="en-US" sz="2400" b="1" smtClean="0"/>
              <a:t>分支</a:t>
            </a:r>
            <a:r>
              <a:rPr lang="en-US" altLang="en-US" sz="2400" b="1" smtClean="0"/>
              <a:t>)</a:t>
            </a:r>
            <a:r>
              <a:rPr lang="zh-CN" altLang="en-US" sz="2400" b="1" smtClean="0"/>
              <a:t>；</a:t>
            </a:r>
          </a:p>
          <a:p>
            <a:pPr lvl="1"/>
            <a:r>
              <a:rPr lang="en-US" altLang="en-US" sz="2400" b="1" smtClean="0"/>
              <a:t>Path5</a:t>
            </a:r>
            <a:r>
              <a:rPr lang="zh-CN" altLang="en-US" sz="2400" b="1" smtClean="0"/>
              <a:t>：</a:t>
            </a:r>
            <a:r>
              <a:rPr lang="en-US" altLang="en-US" sz="2400" b="1" smtClean="0"/>
              <a:t>A, D, F, G(</a:t>
            </a:r>
            <a:r>
              <a:rPr lang="zh-CN" altLang="en-US" sz="2400" b="1" smtClean="0"/>
              <a:t>在判定节点</a:t>
            </a:r>
            <a:r>
              <a:rPr lang="en-US" altLang="en-US" sz="2400" b="1" smtClean="0"/>
              <a:t>D</a:t>
            </a:r>
            <a:r>
              <a:rPr lang="zh-CN" altLang="en-US" sz="2400" b="1" smtClean="0"/>
              <a:t>处执行</a:t>
            </a:r>
            <a:r>
              <a:rPr lang="en-US" altLang="en-US" sz="2400" b="1" smtClean="0"/>
              <a:t>e7</a:t>
            </a:r>
            <a:r>
              <a:rPr lang="zh-CN" altLang="en-US" sz="2400" b="1" smtClean="0"/>
              <a:t>分支</a:t>
            </a:r>
            <a:r>
              <a:rPr lang="en-US" altLang="en-US" sz="2400" b="1" smtClean="0"/>
              <a:t>)</a:t>
            </a:r>
            <a:endParaRPr lang="en-US" altLang="zh-CN" sz="2400" b="1" smtClean="0"/>
          </a:p>
        </p:txBody>
      </p:sp>
      <p:pic>
        <p:nvPicPr>
          <p:cNvPr id="51206" name="Picture 2" descr="5t1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72188" y="214313"/>
            <a:ext cx="2143125" cy="211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60F240B2-BED8-45A3-AEF0-1EB8F27B7615}" type="slidenum">
              <a:rPr lang="en-US" altLang="zh-CN" smtClean="0"/>
              <a:pPr eaLnBrk="1" hangingPunct="1"/>
              <a:t>72</a:t>
            </a:fld>
            <a:endParaRPr lang="en-US" altLang="zh-CN" smtClean="0"/>
          </a:p>
        </p:txBody>
      </p:sp>
      <p:sp>
        <p:nvSpPr>
          <p:cNvPr id="52227"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52228" name="Rectangle 3"/>
          <p:cNvSpPr>
            <a:spLocks noGrp="1" noChangeArrowheads="1"/>
          </p:cNvSpPr>
          <p:nvPr>
            <p:ph type="body" idx="1"/>
          </p:nvPr>
        </p:nvSpPr>
        <p:spPr/>
        <p:txBody>
          <a:bodyPr/>
          <a:lstStyle/>
          <a:p>
            <a:pPr eaLnBrk="1" hangingPunct="1"/>
            <a:r>
              <a:rPr lang="zh-CN" altLang="en-US" sz="3400" b="1" smtClean="0"/>
              <a:t>测试用例设计</a:t>
            </a:r>
            <a:endParaRPr lang="en-US" altLang="zh-CN" sz="3400" b="1" smtClean="0"/>
          </a:p>
          <a:p>
            <a:pPr lvl="1" eaLnBrk="1" hangingPunct="1"/>
            <a:r>
              <a:rPr lang="zh-CN" altLang="en-US" sz="2700" b="1" smtClean="0"/>
              <a:t>测试难点</a:t>
            </a:r>
            <a:endParaRPr lang="en-US" altLang="zh-CN" sz="2700" b="1" smtClean="0"/>
          </a:p>
          <a:p>
            <a:pPr lvl="1" eaLnBrk="1" hangingPunct="1"/>
            <a:r>
              <a:rPr lang="zh-CN" altLang="en-US" sz="2700" b="1" smtClean="0"/>
              <a:t>独立路径集合规模确定</a:t>
            </a:r>
            <a:endParaRPr lang="en-US" altLang="zh-CN" sz="2700" b="1" smtClean="0"/>
          </a:p>
          <a:p>
            <a:pPr lvl="1" eaLnBrk="1" hangingPunct="1"/>
            <a:r>
              <a:rPr lang="zh-CN" altLang="en-US" sz="2700" b="1" smtClean="0"/>
              <a:t>独立路径的抽取</a:t>
            </a:r>
            <a:endParaRPr lang="en-US" altLang="zh-CN" sz="2700" b="1" smtClean="0"/>
          </a:p>
          <a:p>
            <a:pPr lvl="1" eaLnBrk="1" hangingPunct="1"/>
            <a:r>
              <a:rPr lang="zh-CN" altLang="en-US" sz="2700" b="1" smtClean="0">
                <a:solidFill>
                  <a:srgbClr val="0000FF"/>
                </a:solidFill>
              </a:rPr>
              <a:t>不可行路径的处理</a:t>
            </a:r>
            <a:endParaRPr lang="en-US" altLang="zh-CN" sz="2700" b="1" smtClean="0">
              <a:solidFill>
                <a:srgbClr val="0000FF"/>
              </a:solidFill>
            </a:endParaRPr>
          </a:p>
          <a:p>
            <a:pPr lvl="1" eaLnBrk="1" hangingPunct="1"/>
            <a:r>
              <a:rPr lang="zh-CN" altLang="en-US" sz="2700" b="1" smtClean="0"/>
              <a:t>测试用例的设计</a:t>
            </a:r>
            <a:endParaRPr lang="en-US" altLang="zh-CN" sz="2700" b="1" smtClean="0"/>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998CA796-3B6F-416D-A4B6-F9ECDE6377E7}" type="slidenum">
              <a:rPr lang="en-US" altLang="zh-CN" smtClean="0"/>
              <a:pPr eaLnBrk="1" hangingPunct="1"/>
              <a:t>73</a:t>
            </a:fld>
            <a:endParaRPr lang="en-US" altLang="zh-CN" smtClean="0"/>
          </a:p>
        </p:txBody>
      </p:sp>
      <p:sp>
        <p:nvSpPr>
          <p:cNvPr id="53251"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28676" name="Rectangle 3"/>
          <p:cNvSpPr>
            <a:spLocks noGrp="1" noChangeArrowheads="1"/>
          </p:cNvSpPr>
          <p:nvPr>
            <p:ph type="body" idx="1"/>
          </p:nvPr>
        </p:nvSpPr>
        <p:spPr/>
        <p:txBody>
          <a:bodyPr/>
          <a:lstStyle/>
          <a:p>
            <a:pPr marL="469900" lvl="1" indent="-469900" eaLnBrk="1" hangingPunct="1">
              <a:buFont typeface="Wingdings" pitchFamily="2" charset="2"/>
              <a:buChar char="o"/>
              <a:defRPr/>
            </a:pPr>
            <a:r>
              <a:rPr lang="zh-CN" altLang="en-US" sz="3400" b="1" dirty="0" smtClean="0">
                <a:cs typeface="+mn-cs"/>
              </a:rPr>
              <a:t>不可行路径的处理</a:t>
            </a:r>
            <a:endParaRPr lang="en-US" altLang="zh-CN" sz="3400" b="1" dirty="0" smtClean="0">
              <a:cs typeface="+mn-cs"/>
            </a:endParaRPr>
          </a:p>
          <a:p>
            <a:pPr marL="866775" lvl="2" indent="-469900" eaLnBrk="1" hangingPunct="1">
              <a:defRPr/>
            </a:pPr>
            <a:r>
              <a:rPr lang="zh-CN" altLang="en-US" sz="3100" b="1" dirty="0" smtClean="0">
                <a:cs typeface="+mn-cs"/>
              </a:rPr>
              <a:t>程序的设计缺陷导致不可行路径</a:t>
            </a:r>
            <a:endParaRPr lang="en-US" altLang="zh-CN" sz="3100" b="1" dirty="0" smtClean="0">
              <a:cs typeface="+mn-cs"/>
            </a:endParaRPr>
          </a:p>
          <a:p>
            <a:pPr marL="866775" lvl="2" indent="-469900" eaLnBrk="1" hangingPunct="1">
              <a:defRPr/>
            </a:pPr>
            <a:r>
              <a:rPr lang="zh-CN" altLang="en-US" sz="3100" b="1" dirty="0" smtClean="0">
                <a:cs typeface="+mn-cs"/>
              </a:rPr>
              <a:t>原因在于：构成判定表达式的多个简单</a:t>
            </a:r>
            <a:r>
              <a:rPr lang="zh-CN" altLang="en-US" sz="3100" b="1" dirty="0" smtClean="0">
                <a:solidFill>
                  <a:srgbClr val="FF0000"/>
                </a:solidFill>
                <a:cs typeface="+mn-cs"/>
              </a:rPr>
              <a:t>判定条件之间存在一定关联</a:t>
            </a:r>
            <a:r>
              <a:rPr lang="zh-CN" altLang="en-US" sz="3100" b="1" dirty="0" smtClean="0">
                <a:cs typeface="+mn-cs"/>
              </a:rPr>
              <a:t>，体现在多个简单判定条件的取值相互约束，从而导致部分路径不可行。若完全根据程序图来设计测试用例，往往无法发现这些不可行路径，最终导致测试失败</a:t>
            </a:r>
            <a:endParaRPr lang="en-US" altLang="zh-CN" sz="3100" b="1" dirty="0" smtClean="0">
              <a:cs typeface="+mn-cs"/>
            </a:endParaRPr>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231C67C2-AC78-4C8F-8097-95FA39FC85E2}" type="slidenum">
              <a:rPr lang="en-US" altLang="zh-CN" smtClean="0"/>
              <a:pPr eaLnBrk="1" hangingPunct="1"/>
              <a:t>74</a:t>
            </a:fld>
            <a:endParaRPr lang="en-US" altLang="zh-CN" smtClean="0"/>
          </a:p>
        </p:txBody>
      </p:sp>
      <p:sp>
        <p:nvSpPr>
          <p:cNvPr id="54275"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54276" name="Rectangle 3"/>
          <p:cNvSpPr>
            <a:spLocks noGrp="1" noChangeArrowheads="1"/>
          </p:cNvSpPr>
          <p:nvPr>
            <p:ph type="body" idx="1"/>
          </p:nvPr>
        </p:nvSpPr>
        <p:spPr/>
        <p:txBody>
          <a:bodyPr/>
          <a:lstStyle/>
          <a:p>
            <a:pPr eaLnBrk="1" hangingPunct="1"/>
            <a:r>
              <a:rPr lang="zh-CN" altLang="en-US" sz="3400" b="1" dirty="0" smtClean="0"/>
              <a:t>测试用例设计</a:t>
            </a:r>
            <a:endParaRPr lang="en-US" altLang="zh-CN" sz="3400" b="1" dirty="0" smtClean="0"/>
          </a:p>
          <a:p>
            <a:pPr lvl="1" eaLnBrk="1" hangingPunct="1"/>
            <a:r>
              <a:rPr lang="zh-CN" altLang="en-US" sz="2700" b="1" dirty="0" smtClean="0"/>
              <a:t>测试难点</a:t>
            </a:r>
            <a:endParaRPr lang="en-US" altLang="zh-CN" sz="2700" b="1" dirty="0" smtClean="0"/>
          </a:p>
          <a:p>
            <a:pPr lvl="1" eaLnBrk="1" hangingPunct="1"/>
            <a:r>
              <a:rPr lang="zh-CN" altLang="en-US" sz="2700" b="1" dirty="0" smtClean="0"/>
              <a:t>独立路径集合规模确定</a:t>
            </a:r>
            <a:endParaRPr lang="en-US" altLang="zh-CN" sz="2700" b="1" dirty="0" smtClean="0"/>
          </a:p>
          <a:p>
            <a:pPr lvl="1" eaLnBrk="1" hangingPunct="1"/>
            <a:r>
              <a:rPr lang="zh-CN" altLang="en-US" sz="2700" b="1" dirty="0" smtClean="0"/>
              <a:t>独立路径的抽取</a:t>
            </a:r>
            <a:endParaRPr lang="en-US" altLang="zh-CN" sz="2700" b="1" dirty="0" smtClean="0"/>
          </a:p>
          <a:p>
            <a:pPr lvl="1" eaLnBrk="1" hangingPunct="1"/>
            <a:r>
              <a:rPr lang="zh-CN" altLang="en-US" sz="2700" b="1" dirty="0" smtClean="0"/>
              <a:t>不可行路径的处理</a:t>
            </a:r>
            <a:endParaRPr lang="en-US" altLang="zh-CN" sz="2700" b="1" dirty="0" smtClean="0"/>
          </a:p>
          <a:p>
            <a:pPr lvl="1" eaLnBrk="1" hangingPunct="1"/>
            <a:r>
              <a:rPr lang="zh-CN" altLang="en-US" sz="2700" b="1" dirty="0" smtClean="0">
                <a:solidFill>
                  <a:srgbClr val="0000FF"/>
                </a:solidFill>
              </a:rPr>
              <a:t>测试用例的设计</a:t>
            </a:r>
            <a:endParaRPr lang="en-US" altLang="zh-CN" sz="2700" b="1" dirty="0" smtClean="0">
              <a:solidFill>
                <a:srgbClr val="0000FF"/>
              </a:solidFill>
            </a:endParaRPr>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E14857A1-568D-4A87-A34B-903A10889FC9}" type="slidenum">
              <a:rPr lang="en-US" altLang="zh-CN" smtClean="0"/>
              <a:pPr eaLnBrk="1" hangingPunct="1"/>
              <a:t>75</a:t>
            </a:fld>
            <a:endParaRPr lang="en-US" altLang="zh-CN" smtClean="0"/>
          </a:p>
        </p:txBody>
      </p:sp>
      <p:sp>
        <p:nvSpPr>
          <p:cNvPr id="56323"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56324" name="Rectangle 3"/>
          <p:cNvSpPr>
            <a:spLocks noGrp="1" noChangeArrowheads="1"/>
          </p:cNvSpPr>
          <p:nvPr>
            <p:ph type="body" idx="1"/>
          </p:nvPr>
        </p:nvSpPr>
        <p:spPr/>
        <p:txBody>
          <a:bodyPr/>
          <a:lstStyle/>
          <a:p>
            <a:pPr eaLnBrk="1" hangingPunct="1"/>
            <a:r>
              <a:rPr lang="zh-CN" altLang="en-US" sz="3800" b="1" smtClean="0">
                <a:solidFill>
                  <a:srgbClr val="0000FF"/>
                </a:solidFill>
                <a:ea typeface="华文新魏" pitchFamily="2" charset="-122"/>
              </a:rPr>
              <a:t>捉虫实践</a:t>
            </a:r>
            <a:r>
              <a:rPr lang="en-US" altLang="zh-CN" sz="3800" b="1" smtClean="0">
                <a:solidFill>
                  <a:srgbClr val="0000FF"/>
                </a:solidFill>
                <a:ea typeface="华文新魏" pitchFamily="2" charset="-122"/>
              </a:rPr>
              <a:t>4</a:t>
            </a:r>
            <a:r>
              <a:rPr lang="zh-CN" altLang="en-US" sz="3800" b="1" smtClean="0">
                <a:solidFill>
                  <a:srgbClr val="0000FF"/>
                </a:solidFill>
                <a:ea typeface="华文新魏" pitchFamily="2" charset="-122"/>
              </a:rPr>
              <a:t>：第二日问题</a:t>
            </a:r>
          </a:p>
          <a:p>
            <a:pPr lvl="1" eaLnBrk="1" hangingPunct="1"/>
            <a:r>
              <a:rPr lang="zh-CN" altLang="en-US" sz="3400" b="1" smtClean="0">
                <a:solidFill>
                  <a:srgbClr val="0000FF"/>
                </a:solidFill>
                <a:ea typeface="华文新魏" pitchFamily="2" charset="-122"/>
              </a:rPr>
              <a:t>环复杂度计算</a:t>
            </a:r>
            <a:endParaRPr lang="en-US" altLang="zh-CN" sz="3400" b="1" smtClean="0">
              <a:solidFill>
                <a:srgbClr val="0000FF"/>
              </a:solidFill>
              <a:ea typeface="华文新魏" pitchFamily="2" charset="-122"/>
            </a:endParaRPr>
          </a:p>
          <a:p>
            <a:pPr lvl="1" eaLnBrk="1" hangingPunct="1"/>
            <a:r>
              <a:rPr lang="zh-CN" altLang="en-US" sz="3400" b="1" smtClean="0">
                <a:solidFill>
                  <a:srgbClr val="0000FF"/>
                </a:solidFill>
                <a:ea typeface="华文新魏" pitchFamily="2" charset="-122"/>
              </a:rPr>
              <a:t>独立路径抽取</a:t>
            </a:r>
            <a:endParaRPr lang="en-US" altLang="zh-CN" sz="3400" b="1" smtClean="0">
              <a:solidFill>
                <a:srgbClr val="0000FF"/>
              </a:solidFill>
              <a:ea typeface="华文新魏" pitchFamily="2" charset="-122"/>
            </a:endParaRPr>
          </a:p>
          <a:p>
            <a:pPr lvl="1" eaLnBrk="1" hangingPunct="1"/>
            <a:r>
              <a:rPr lang="zh-CN" altLang="en-US" sz="3400" b="1" smtClean="0">
                <a:solidFill>
                  <a:srgbClr val="0000FF"/>
                </a:solidFill>
                <a:ea typeface="华文新魏" pitchFamily="2" charset="-122"/>
              </a:rPr>
              <a:t>不可行路径分析</a:t>
            </a:r>
            <a:endParaRPr lang="en-US" altLang="zh-CN" sz="3400" b="1" smtClean="0">
              <a:solidFill>
                <a:srgbClr val="0000FF"/>
              </a:solidFill>
              <a:ea typeface="华文新魏" pitchFamily="2" charset="-122"/>
            </a:endParaRPr>
          </a:p>
          <a:p>
            <a:pPr lvl="1" eaLnBrk="1" hangingPunct="1"/>
            <a:r>
              <a:rPr lang="zh-CN" altLang="en-US" sz="3400" b="1" smtClean="0">
                <a:solidFill>
                  <a:srgbClr val="0000FF"/>
                </a:solidFill>
                <a:ea typeface="华文新魏" pitchFamily="2" charset="-122"/>
              </a:rPr>
              <a:t>测试用例设计</a:t>
            </a:r>
            <a:endParaRPr lang="en-US" altLang="zh-CN" sz="3400" b="1" smtClean="0">
              <a:solidFill>
                <a:srgbClr val="0000FF"/>
              </a:solidFill>
              <a:ea typeface="华文新魏" pitchFamily="2" charset="-122"/>
            </a:endParaRPr>
          </a:p>
          <a:p>
            <a:pPr lvl="1" eaLnBrk="1" hangingPunct="1"/>
            <a:r>
              <a:rPr lang="zh-CN" altLang="en-US" sz="3400" b="1" smtClean="0">
                <a:solidFill>
                  <a:srgbClr val="0000FF"/>
                </a:solidFill>
                <a:ea typeface="华文新魏" pitchFamily="2" charset="-122"/>
              </a:rPr>
              <a:t>测试分析</a:t>
            </a:r>
            <a:endParaRPr lang="en-US" altLang="zh-CN" sz="3500" b="1" smtClean="0"/>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7DB35596-B752-4532-A0FC-F56D4B55CF2A}" type="slidenum">
              <a:rPr lang="en-US" altLang="zh-CN" smtClean="0"/>
              <a:pPr eaLnBrk="1" hangingPunct="1"/>
              <a:t>76</a:t>
            </a:fld>
            <a:endParaRPr lang="en-US" altLang="zh-CN" smtClean="0"/>
          </a:p>
        </p:txBody>
      </p:sp>
      <p:sp>
        <p:nvSpPr>
          <p:cNvPr id="57347"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57348" name="Rectangle 3"/>
          <p:cNvSpPr>
            <a:spLocks noGrp="1" noChangeArrowheads="1"/>
          </p:cNvSpPr>
          <p:nvPr>
            <p:ph type="body" idx="1"/>
          </p:nvPr>
        </p:nvSpPr>
        <p:spPr/>
        <p:txBody>
          <a:bodyPr/>
          <a:lstStyle/>
          <a:p>
            <a:pPr eaLnBrk="1" hangingPunct="1"/>
            <a:r>
              <a:rPr lang="zh-CN" altLang="en-US" sz="3800" b="1" smtClean="0">
                <a:solidFill>
                  <a:srgbClr val="0000FF"/>
                </a:solidFill>
                <a:ea typeface="华文新魏" pitchFamily="2" charset="-122"/>
              </a:rPr>
              <a:t>环复杂度：</a:t>
            </a:r>
            <a:r>
              <a:rPr lang="en-US" altLang="zh-CN" sz="3800" b="1" smtClean="0">
                <a:solidFill>
                  <a:srgbClr val="0000FF"/>
                </a:solidFill>
                <a:ea typeface="华文新魏" pitchFamily="2" charset="-122"/>
              </a:rPr>
              <a:t>6</a:t>
            </a:r>
            <a:endParaRPr lang="en-US" altLang="zh-CN" sz="3500" b="1" smtClean="0"/>
          </a:p>
        </p:txBody>
      </p:sp>
      <p:pic>
        <p:nvPicPr>
          <p:cNvPr id="57350" name="Picture 2" descr="5t2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46588" y="214313"/>
            <a:ext cx="4340225" cy="628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39BAADDC-CA00-42C2-984A-F26E7B1565FA}" type="slidenum">
              <a:rPr lang="en-US" altLang="zh-CN" smtClean="0"/>
              <a:pPr eaLnBrk="1" hangingPunct="1"/>
              <a:t>77</a:t>
            </a:fld>
            <a:endParaRPr lang="en-US" altLang="zh-CN" smtClean="0"/>
          </a:p>
        </p:txBody>
      </p:sp>
      <p:sp>
        <p:nvSpPr>
          <p:cNvPr id="58371"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58372" name="Rectangle 3"/>
          <p:cNvSpPr>
            <a:spLocks noGrp="1" noChangeArrowheads="1"/>
          </p:cNvSpPr>
          <p:nvPr>
            <p:ph type="body" idx="1"/>
          </p:nvPr>
        </p:nvSpPr>
        <p:spPr/>
        <p:txBody>
          <a:bodyPr/>
          <a:lstStyle/>
          <a:p>
            <a:pPr eaLnBrk="1" hangingPunct="1"/>
            <a:r>
              <a:rPr lang="zh-CN" altLang="en-US" sz="3400" b="1" smtClean="0">
                <a:solidFill>
                  <a:srgbClr val="0000FF"/>
                </a:solidFill>
                <a:ea typeface="华文新魏" pitchFamily="2" charset="-122"/>
              </a:rPr>
              <a:t>独立路径</a:t>
            </a:r>
            <a:endParaRPr lang="en-US" altLang="zh-CN" sz="3400" b="1" smtClean="0">
              <a:solidFill>
                <a:srgbClr val="0000FF"/>
              </a:solidFill>
              <a:ea typeface="华文新魏" pitchFamily="2" charset="-122"/>
            </a:endParaRPr>
          </a:p>
          <a:p>
            <a:pPr lvl="1" eaLnBrk="1" hangingPunct="1"/>
            <a:r>
              <a:rPr lang="en-US" altLang="en-US" sz="2200" b="1" smtClean="0">
                <a:solidFill>
                  <a:srgbClr val="0000FF"/>
                </a:solidFill>
                <a:ea typeface="华文新魏" pitchFamily="2" charset="-122"/>
              </a:rPr>
              <a:t>Path1</a:t>
            </a:r>
            <a:r>
              <a:rPr lang="zh-CN" altLang="en-US" sz="2200" b="1" smtClean="0">
                <a:solidFill>
                  <a:srgbClr val="0000FF"/>
                </a:solidFill>
                <a:ea typeface="华文新魏" pitchFamily="2" charset="-122"/>
              </a:rPr>
              <a:t>：</a:t>
            </a:r>
            <a:r>
              <a:rPr lang="en-US" altLang="en-US" sz="2200" b="1" smtClean="0">
                <a:solidFill>
                  <a:srgbClr val="0000FF"/>
                </a:solidFill>
                <a:ea typeface="华文新魏" pitchFamily="2" charset="-122"/>
              </a:rPr>
              <a:t>A, 6, 8, 12, 13, 16, 18, 20, 21, B, 34, 35 </a:t>
            </a:r>
          </a:p>
          <a:p>
            <a:pPr lvl="1" eaLnBrk="1" hangingPunct="1"/>
            <a:r>
              <a:rPr lang="en-US" altLang="en-US" sz="2200" b="1" smtClean="0">
                <a:solidFill>
                  <a:srgbClr val="0000FF"/>
                </a:solidFill>
                <a:ea typeface="华文新魏" pitchFamily="2" charset="-122"/>
              </a:rPr>
              <a:t>Path2</a:t>
            </a:r>
            <a:r>
              <a:rPr lang="zh-CN" altLang="en-US" sz="2200" b="1" smtClean="0">
                <a:solidFill>
                  <a:srgbClr val="0000FF"/>
                </a:solidFill>
                <a:ea typeface="华文新魏" pitchFamily="2" charset="-122"/>
              </a:rPr>
              <a:t>：</a:t>
            </a:r>
            <a:r>
              <a:rPr lang="en-US" altLang="en-US" sz="2200" b="1" smtClean="0">
                <a:solidFill>
                  <a:srgbClr val="0000FF"/>
                </a:solidFill>
                <a:ea typeface="华文新魏" pitchFamily="2" charset="-122"/>
              </a:rPr>
              <a:t>A, 6, 7, 16, 18, 20, 21, B, 34, 35</a:t>
            </a:r>
          </a:p>
          <a:p>
            <a:pPr lvl="1" eaLnBrk="1" hangingPunct="1"/>
            <a:r>
              <a:rPr lang="en-US" altLang="en-US" sz="2200" b="1" smtClean="0">
                <a:solidFill>
                  <a:srgbClr val="0000FF"/>
                </a:solidFill>
                <a:ea typeface="华文新魏" pitchFamily="2" charset="-122"/>
              </a:rPr>
              <a:t>Path3</a:t>
            </a:r>
            <a:r>
              <a:rPr lang="zh-CN" altLang="en-US" sz="2200" b="1" smtClean="0">
                <a:solidFill>
                  <a:srgbClr val="0000FF"/>
                </a:solidFill>
                <a:ea typeface="华文新魏" pitchFamily="2" charset="-122"/>
              </a:rPr>
              <a:t>：</a:t>
            </a:r>
            <a:r>
              <a:rPr lang="en-US" altLang="en-US" sz="2200" b="1" smtClean="0">
                <a:solidFill>
                  <a:srgbClr val="0000FF"/>
                </a:solidFill>
                <a:ea typeface="华文新魏" pitchFamily="2" charset="-122"/>
              </a:rPr>
              <a:t>A, 6, 8, 9, 16, 18, 20, 21, B, 34, 35</a:t>
            </a:r>
          </a:p>
          <a:p>
            <a:pPr lvl="1"/>
            <a:r>
              <a:rPr lang="en-US" altLang="en-US" sz="2200" b="1" smtClean="0">
                <a:solidFill>
                  <a:srgbClr val="0000FF"/>
                </a:solidFill>
                <a:ea typeface="华文新魏" pitchFamily="2" charset="-122"/>
              </a:rPr>
              <a:t>Path4</a:t>
            </a:r>
            <a:r>
              <a:rPr lang="zh-CN" altLang="en-US" sz="2200" b="1" smtClean="0">
                <a:solidFill>
                  <a:srgbClr val="0000FF"/>
                </a:solidFill>
                <a:ea typeface="华文新魏" pitchFamily="2" charset="-122"/>
              </a:rPr>
              <a:t>：</a:t>
            </a:r>
            <a:r>
              <a:rPr lang="en-US" altLang="en-US" sz="2200" b="1" smtClean="0">
                <a:solidFill>
                  <a:srgbClr val="0000FF"/>
                </a:solidFill>
                <a:ea typeface="华文新魏" pitchFamily="2" charset="-122"/>
              </a:rPr>
              <a:t>A, 6, 8, 12, 15, 16, 18, 20, 21, B, 34, 35</a:t>
            </a:r>
            <a:endParaRPr lang="zh-CN" altLang="en-US" sz="2200" b="1" smtClean="0">
              <a:solidFill>
                <a:srgbClr val="0000FF"/>
              </a:solidFill>
              <a:ea typeface="华文新魏" pitchFamily="2" charset="-122"/>
            </a:endParaRPr>
          </a:p>
          <a:p>
            <a:pPr lvl="1"/>
            <a:r>
              <a:rPr lang="en-US" altLang="en-US" sz="2200" b="1" smtClean="0">
                <a:solidFill>
                  <a:srgbClr val="0000FF"/>
                </a:solidFill>
                <a:ea typeface="华文新魏" pitchFamily="2" charset="-122"/>
              </a:rPr>
              <a:t>Path5</a:t>
            </a:r>
            <a:r>
              <a:rPr lang="zh-CN" altLang="en-US" sz="2200" b="1" smtClean="0">
                <a:solidFill>
                  <a:srgbClr val="0000FF"/>
                </a:solidFill>
                <a:ea typeface="华文新魏" pitchFamily="2" charset="-122"/>
              </a:rPr>
              <a:t>：</a:t>
            </a:r>
            <a:r>
              <a:rPr lang="en-US" altLang="en-US" sz="2200" b="1" smtClean="0">
                <a:solidFill>
                  <a:srgbClr val="0000FF"/>
                </a:solidFill>
                <a:ea typeface="华文新魏" pitchFamily="2" charset="-122"/>
              </a:rPr>
              <a:t>A, 6, 8, 12, 13, 16, 18, 33, 34, 35</a:t>
            </a:r>
            <a:endParaRPr lang="zh-CN" altLang="en-US" sz="2200" b="1" smtClean="0">
              <a:solidFill>
                <a:srgbClr val="0000FF"/>
              </a:solidFill>
              <a:ea typeface="华文新魏" pitchFamily="2" charset="-122"/>
            </a:endParaRPr>
          </a:p>
          <a:p>
            <a:pPr lvl="1"/>
            <a:r>
              <a:rPr lang="en-US" altLang="en-US" sz="2200" b="1" smtClean="0">
                <a:solidFill>
                  <a:srgbClr val="0000FF"/>
                </a:solidFill>
                <a:ea typeface="华文新魏" pitchFamily="2" charset="-122"/>
              </a:rPr>
              <a:t>Path6</a:t>
            </a:r>
            <a:r>
              <a:rPr lang="zh-CN" altLang="en-US" sz="2200" b="1" smtClean="0">
                <a:solidFill>
                  <a:srgbClr val="0000FF"/>
                </a:solidFill>
                <a:ea typeface="华文新魏" pitchFamily="2" charset="-122"/>
              </a:rPr>
              <a:t>：</a:t>
            </a:r>
            <a:r>
              <a:rPr lang="en-US" altLang="en-US" sz="2200" b="1" smtClean="0">
                <a:solidFill>
                  <a:srgbClr val="0000FF"/>
                </a:solidFill>
                <a:ea typeface="华文新魏" pitchFamily="2" charset="-122"/>
              </a:rPr>
              <a:t>A, 6, 8, 12, 13, 16, 18, 20, 21, 28, 34, 35</a:t>
            </a:r>
            <a:endParaRPr lang="en-US" altLang="zh-CN" sz="3500" b="1" smtClean="0"/>
          </a:p>
        </p:txBody>
      </p:sp>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030161DD-5532-426C-9B1E-169EE93930A9}" type="slidenum">
              <a:rPr lang="en-US" altLang="zh-CN" smtClean="0"/>
              <a:pPr eaLnBrk="1" hangingPunct="1"/>
              <a:t>78</a:t>
            </a:fld>
            <a:endParaRPr lang="en-US" altLang="zh-CN" smtClean="0"/>
          </a:p>
        </p:txBody>
      </p:sp>
      <p:sp>
        <p:nvSpPr>
          <p:cNvPr id="59395"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59396" name="Rectangle 3"/>
          <p:cNvSpPr>
            <a:spLocks noGrp="1" noChangeArrowheads="1"/>
          </p:cNvSpPr>
          <p:nvPr>
            <p:ph type="body" idx="1"/>
          </p:nvPr>
        </p:nvSpPr>
        <p:spPr/>
        <p:txBody>
          <a:bodyPr/>
          <a:lstStyle/>
          <a:p>
            <a:pPr eaLnBrk="1" hangingPunct="1"/>
            <a:r>
              <a:rPr lang="zh-CN" altLang="en-US" sz="3400" b="1" smtClean="0">
                <a:solidFill>
                  <a:srgbClr val="0000FF"/>
                </a:solidFill>
                <a:ea typeface="华文新魏" pitchFamily="2" charset="-122"/>
              </a:rPr>
              <a:t>不可行路径分析</a:t>
            </a:r>
            <a:endParaRPr lang="en-US" altLang="zh-CN" sz="3400" b="1" smtClean="0">
              <a:solidFill>
                <a:srgbClr val="0000FF"/>
              </a:solidFill>
              <a:ea typeface="华文新魏" pitchFamily="2" charset="-122"/>
            </a:endParaRPr>
          </a:p>
          <a:p>
            <a:pPr eaLnBrk="1" hangingPunct="1"/>
            <a:r>
              <a:rPr lang="en-US" altLang="en-US" sz="3400" b="1" smtClean="0">
                <a:solidFill>
                  <a:srgbClr val="0000FF"/>
                </a:solidFill>
                <a:ea typeface="华文新魏" pitchFamily="2" charset="-122"/>
              </a:rPr>
              <a:t>Path1</a:t>
            </a:r>
            <a:r>
              <a:rPr lang="zh-CN" altLang="en-US" sz="3400" b="1" smtClean="0">
                <a:solidFill>
                  <a:srgbClr val="0000FF"/>
                </a:solidFill>
                <a:ea typeface="华文新魏" pitchFamily="2" charset="-122"/>
              </a:rPr>
              <a:t>、</a:t>
            </a:r>
            <a:r>
              <a:rPr lang="en-US" altLang="en-US" sz="3400" b="1" smtClean="0">
                <a:solidFill>
                  <a:srgbClr val="0000FF"/>
                </a:solidFill>
                <a:ea typeface="华文新魏" pitchFamily="2" charset="-122"/>
              </a:rPr>
              <a:t>Path3</a:t>
            </a:r>
            <a:r>
              <a:rPr lang="zh-CN" altLang="en-US" sz="3400" b="1" smtClean="0">
                <a:solidFill>
                  <a:srgbClr val="0000FF"/>
                </a:solidFill>
                <a:ea typeface="华文新魏" pitchFamily="2" charset="-122"/>
              </a:rPr>
              <a:t>、</a:t>
            </a:r>
            <a:r>
              <a:rPr lang="en-US" altLang="en-US" sz="3400" b="1" smtClean="0">
                <a:solidFill>
                  <a:srgbClr val="0000FF"/>
                </a:solidFill>
                <a:ea typeface="华文新魏" pitchFamily="2" charset="-122"/>
              </a:rPr>
              <a:t>Path4</a:t>
            </a:r>
            <a:r>
              <a:rPr lang="zh-CN" altLang="en-US" sz="3400" b="1" smtClean="0">
                <a:solidFill>
                  <a:srgbClr val="0000FF"/>
                </a:solidFill>
                <a:ea typeface="华文新魏" pitchFamily="2" charset="-122"/>
              </a:rPr>
              <a:t>都是不可行路径</a:t>
            </a:r>
            <a:endParaRPr lang="en-US" altLang="zh-CN" sz="3400" b="1" smtClean="0">
              <a:solidFill>
                <a:srgbClr val="0000FF"/>
              </a:solidFill>
              <a:ea typeface="华文新魏" pitchFamily="2" charset="-122"/>
            </a:endParaRPr>
          </a:p>
          <a:p>
            <a:pPr eaLnBrk="1" hangingPunct="1"/>
            <a:r>
              <a:rPr lang="zh-CN" altLang="en-US" sz="3400" b="1" smtClean="0">
                <a:solidFill>
                  <a:srgbClr val="0000FF"/>
                </a:solidFill>
                <a:ea typeface="华文新魏" pitchFamily="2" charset="-122"/>
              </a:rPr>
              <a:t>原因：多个判定表达式中涉及的简单判定条件存在一定的约束关系</a:t>
            </a:r>
            <a:endParaRPr lang="en-US" altLang="zh-CN" sz="3400" b="1" smtClean="0">
              <a:solidFill>
                <a:srgbClr val="0000FF"/>
              </a:solidFill>
              <a:ea typeface="华文新魏" pitchFamily="2" charset="-122"/>
            </a:endParaRPr>
          </a:p>
        </p:txBody>
      </p:sp>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0BCC77EF-16C0-4E22-8A3D-08B6F4756511}" type="slidenum">
              <a:rPr lang="en-US" altLang="zh-CN" smtClean="0"/>
              <a:pPr eaLnBrk="1" hangingPunct="1"/>
              <a:t>79</a:t>
            </a:fld>
            <a:endParaRPr lang="en-US" altLang="zh-CN" smtClean="0"/>
          </a:p>
        </p:txBody>
      </p:sp>
      <p:sp>
        <p:nvSpPr>
          <p:cNvPr id="60419"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60420" name="Rectangle 3"/>
          <p:cNvSpPr>
            <a:spLocks noGrp="1" noChangeArrowheads="1"/>
          </p:cNvSpPr>
          <p:nvPr>
            <p:ph type="body" idx="1"/>
          </p:nvPr>
        </p:nvSpPr>
        <p:spPr/>
        <p:txBody>
          <a:bodyPr/>
          <a:lstStyle/>
          <a:p>
            <a:pPr eaLnBrk="1" hangingPunct="1"/>
            <a:r>
              <a:rPr lang="zh-CN" altLang="en-US" sz="3400" b="1" smtClean="0">
                <a:solidFill>
                  <a:srgbClr val="0000FF"/>
                </a:solidFill>
                <a:ea typeface="华文新魏" pitchFamily="2" charset="-122"/>
              </a:rPr>
              <a:t>路径改进</a:t>
            </a:r>
            <a:endParaRPr lang="en-US" altLang="zh-CN" sz="3400" b="1" smtClean="0">
              <a:solidFill>
                <a:srgbClr val="0000FF"/>
              </a:solidFill>
              <a:ea typeface="华文新魏" pitchFamily="2" charset="-122"/>
            </a:endParaRPr>
          </a:p>
          <a:p>
            <a:pPr lvl="1"/>
            <a:r>
              <a:rPr lang="en-US" altLang="en-US" sz="2400" b="1" smtClean="0">
                <a:solidFill>
                  <a:srgbClr val="0000FF"/>
                </a:solidFill>
                <a:ea typeface="华文新魏" pitchFamily="2" charset="-122"/>
              </a:rPr>
              <a:t>Path1</a:t>
            </a:r>
            <a:r>
              <a:rPr lang="zh-CN" altLang="en-US" sz="2400" b="1" smtClean="0">
                <a:solidFill>
                  <a:srgbClr val="0000FF"/>
                </a:solidFill>
                <a:ea typeface="华文新魏" pitchFamily="2" charset="-122"/>
              </a:rPr>
              <a:t>：</a:t>
            </a:r>
            <a:r>
              <a:rPr lang="en-US" altLang="en-US" sz="2400" b="1" smtClean="0">
                <a:solidFill>
                  <a:srgbClr val="0000FF"/>
                </a:solidFill>
                <a:ea typeface="华文新魏" pitchFamily="2" charset="-122"/>
              </a:rPr>
              <a:t>A, 6, 8, 12, 13, 16, 18, 20, 21, 28, 34, 35</a:t>
            </a:r>
            <a:endParaRPr lang="zh-CN" altLang="en-US" sz="2400" b="1" smtClean="0">
              <a:solidFill>
                <a:srgbClr val="0000FF"/>
              </a:solidFill>
              <a:ea typeface="华文新魏" pitchFamily="2" charset="-122"/>
            </a:endParaRPr>
          </a:p>
          <a:p>
            <a:pPr lvl="1"/>
            <a:r>
              <a:rPr lang="en-US" altLang="en-US" sz="2400" b="1" smtClean="0">
                <a:solidFill>
                  <a:srgbClr val="0000FF"/>
                </a:solidFill>
                <a:ea typeface="华文新魏" pitchFamily="2" charset="-122"/>
              </a:rPr>
              <a:t>Path2</a:t>
            </a:r>
            <a:r>
              <a:rPr lang="zh-CN" altLang="en-US" sz="2400" b="1" smtClean="0">
                <a:solidFill>
                  <a:srgbClr val="0000FF"/>
                </a:solidFill>
                <a:ea typeface="华文新魏" pitchFamily="2" charset="-122"/>
              </a:rPr>
              <a:t>：</a:t>
            </a:r>
            <a:r>
              <a:rPr lang="en-US" altLang="en-US" sz="2400" b="1" smtClean="0">
                <a:solidFill>
                  <a:srgbClr val="0000FF"/>
                </a:solidFill>
                <a:ea typeface="华文新魏" pitchFamily="2" charset="-122"/>
              </a:rPr>
              <a:t>A, 6, 7, 16, 18, 20, 21, B, 34, 35</a:t>
            </a:r>
            <a:endParaRPr lang="zh-CN" altLang="en-US" sz="2400" b="1" smtClean="0">
              <a:solidFill>
                <a:srgbClr val="0000FF"/>
              </a:solidFill>
              <a:ea typeface="华文新魏" pitchFamily="2" charset="-122"/>
            </a:endParaRPr>
          </a:p>
          <a:p>
            <a:pPr lvl="1"/>
            <a:r>
              <a:rPr lang="en-US" altLang="en-US" sz="2400" b="1" smtClean="0">
                <a:solidFill>
                  <a:srgbClr val="0000FF"/>
                </a:solidFill>
                <a:ea typeface="华文新魏" pitchFamily="2" charset="-122"/>
              </a:rPr>
              <a:t>Path3</a:t>
            </a:r>
            <a:r>
              <a:rPr lang="zh-CN" altLang="en-US" sz="2400" b="1" smtClean="0">
                <a:solidFill>
                  <a:srgbClr val="0000FF"/>
                </a:solidFill>
                <a:ea typeface="华文新魏" pitchFamily="2" charset="-122"/>
              </a:rPr>
              <a:t>：</a:t>
            </a:r>
            <a:r>
              <a:rPr lang="en-US" altLang="en-US" sz="2400" b="1" smtClean="0">
                <a:solidFill>
                  <a:srgbClr val="0000FF"/>
                </a:solidFill>
                <a:ea typeface="华文新魏" pitchFamily="2" charset="-122"/>
              </a:rPr>
              <a:t>A, 6, 8, 9, 16, 18, 20, 21, 28, 34, 35</a:t>
            </a:r>
            <a:endParaRPr lang="zh-CN" altLang="en-US" sz="2400" b="1" smtClean="0">
              <a:solidFill>
                <a:srgbClr val="0000FF"/>
              </a:solidFill>
              <a:ea typeface="华文新魏" pitchFamily="2" charset="-122"/>
            </a:endParaRPr>
          </a:p>
          <a:p>
            <a:pPr lvl="1"/>
            <a:r>
              <a:rPr lang="en-US" altLang="en-US" sz="2400" b="1" smtClean="0">
                <a:solidFill>
                  <a:srgbClr val="0000FF"/>
                </a:solidFill>
                <a:ea typeface="华文新魏" pitchFamily="2" charset="-122"/>
              </a:rPr>
              <a:t>Path4</a:t>
            </a:r>
            <a:r>
              <a:rPr lang="zh-CN" altLang="en-US" sz="2400" b="1" smtClean="0">
                <a:solidFill>
                  <a:srgbClr val="0000FF"/>
                </a:solidFill>
                <a:ea typeface="华文新魏" pitchFamily="2" charset="-122"/>
              </a:rPr>
              <a:t>：</a:t>
            </a:r>
            <a:r>
              <a:rPr lang="en-US" altLang="en-US" sz="2400" b="1" smtClean="0">
                <a:solidFill>
                  <a:srgbClr val="0000FF"/>
                </a:solidFill>
                <a:ea typeface="华文新魏" pitchFamily="2" charset="-122"/>
              </a:rPr>
              <a:t>A, 6, 8, 12, 15, 16, 18, 20, 21, 28, 34, 35</a:t>
            </a:r>
            <a:endParaRPr lang="zh-CN" altLang="en-US" sz="2400" b="1" smtClean="0">
              <a:solidFill>
                <a:srgbClr val="0000FF"/>
              </a:solidFill>
              <a:ea typeface="华文新魏" pitchFamily="2" charset="-122"/>
            </a:endParaRPr>
          </a:p>
          <a:p>
            <a:pPr lvl="1"/>
            <a:r>
              <a:rPr lang="en-US" altLang="en-US" sz="2400" b="1" smtClean="0">
                <a:solidFill>
                  <a:srgbClr val="0000FF"/>
                </a:solidFill>
                <a:ea typeface="华文新魏" pitchFamily="2" charset="-122"/>
              </a:rPr>
              <a:t>Path5</a:t>
            </a:r>
            <a:r>
              <a:rPr lang="zh-CN" altLang="en-US" sz="2400" b="1" smtClean="0">
                <a:solidFill>
                  <a:srgbClr val="0000FF"/>
                </a:solidFill>
                <a:ea typeface="华文新魏" pitchFamily="2" charset="-122"/>
              </a:rPr>
              <a:t>：</a:t>
            </a:r>
            <a:r>
              <a:rPr lang="en-US" altLang="en-US" sz="2400" b="1" smtClean="0">
                <a:solidFill>
                  <a:srgbClr val="0000FF"/>
                </a:solidFill>
                <a:ea typeface="华文新魏" pitchFamily="2" charset="-122"/>
              </a:rPr>
              <a:t>A, 6, 8, 12, 13, 16, 18, 33, 34, 35</a:t>
            </a:r>
            <a:endParaRPr lang="en-US" altLang="zh-CN" sz="2400" b="1" smtClean="0">
              <a:solidFill>
                <a:srgbClr val="0000FF"/>
              </a:solidFill>
              <a:ea typeface="华文新魏" pitchFamily="2" charset="-122"/>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5.1 </a:t>
            </a:r>
            <a:r>
              <a:rPr lang="zh-CN" altLang="en-US" b="1" smtClean="0">
                <a:latin typeface="黑体" pitchFamily="49" charset="-122"/>
                <a:ea typeface="黑体" pitchFamily="49" charset="-122"/>
              </a:rPr>
              <a:t>概述</a:t>
            </a:r>
          </a:p>
        </p:txBody>
      </p:sp>
      <p:sp>
        <p:nvSpPr>
          <p:cNvPr id="9220" name="Rectangle 3"/>
          <p:cNvSpPr>
            <a:spLocks noGrp="1" noChangeArrowheads="1"/>
          </p:cNvSpPr>
          <p:nvPr>
            <p:ph idx="1"/>
          </p:nvPr>
        </p:nvSpPr>
        <p:spPr/>
        <p:txBody>
          <a:bodyPr/>
          <a:lstStyle/>
          <a:p>
            <a:pPr algn="just" eaLnBrk="1" hangingPunct="1"/>
            <a:r>
              <a:rPr lang="zh-CN" altLang="en-US" sz="3400" b="1" dirty="0" smtClean="0"/>
              <a:t>适用阶段</a:t>
            </a:r>
            <a:endParaRPr lang="en-US" altLang="zh-CN" sz="3400" b="1" dirty="0" smtClean="0"/>
          </a:p>
          <a:p>
            <a:pPr algn="just" eaLnBrk="1" hangingPunct="1"/>
            <a:r>
              <a:rPr lang="zh-CN" altLang="en-US" sz="3400" b="1" dirty="0" smtClean="0"/>
              <a:t>当被测对象为函数时</a:t>
            </a:r>
            <a:endParaRPr lang="en-US" altLang="zh-CN" sz="3400" b="1" dirty="0" smtClean="0"/>
          </a:p>
          <a:p>
            <a:pPr lvl="1" algn="just" eaLnBrk="1" hangingPunct="1"/>
            <a:r>
              <a:rPr lang="zh-CN" altLang="en-US" b="1" dirty="0" smtClean="0"/>
              <a:t>完成对函数代码和结构的测试</a:t>
            </a:r>
            <a:endParaRPr lang="en-US" altLang="zh-CN" b="1" dirty="0" smtClean="0"/>
          </a:p>
          <a:p>
            <a:pPr lvl="1" algn="just" eaLnBrk="1" hangingPunct="1"/>
            <a:r>
              <a:rPr lang="zh-CN" altLang="en-US" b="1" dirty="0" smtClean="0"/>
              <a:t>主要关注的是</a:t>
            </a:r>
            <a:r>
              <a:rPr lang="zh-CN" altLang="en-US" b="1" dirty="0" smtClean="0">
                <a:solidFill>
                  <a:srgbClr val="FF0000"/>
                </a:solidFill>
              </a:rPr>
              <a:t>函数源代码的逻辑</a:t>
            </a:r>
            <a:r>
              <a:rPr lang="zh-CN" altLang="en-US" b="1" dirty="0" smtClean="0"/>
              <a:t>是否符合该函数的功能要求，查看源代码中是否存在典型的编程缺陷，或从设计优化的角度观察源代码结构是否合理、是否过于复杂等</a:t>
            </a:r>
            <a:endParaRPr lang="en-US" altLang="zh-CN" b="1" dirty="0" smtClean="0"/>
          </a:p>
          <a:p>
            <a:pPr lvl="1" algn="just" eaLnBrk="1" hangingPunct="1"/>
            <a:r>
              <a:rPr lang="zh-CN" altLang="en-US" b="1" dirty="0" smtClean="0"/>
              <a:t>对应的是单元测试阶段，主要由开发人员自己来完成测试工作</a:t>
            </a:r>
          </a:p>
        </p:txBody>
      </p:sp>
      <p:sp>
        <p:nvSpPr>
          <p:cNvPr id="92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AFFF1B95-3759-496B-9B0B-F4E0C843DE1C}" type="slidenum">
              <a:rPr lang="en-US" altLang="zh-CN" smtClean="0"/>
              <a:pPr eaLnBrk="1" hangingPunct="1"/>
              <a:t>8</a:t>
            </a:fld>
            <a:endParaRPr lang="en-US" altLang="zh-CN" smtClean="0"/>
          </a:p>
        </p:txBody>
      </p:sp>
    </p:spTree>
    <p:extLst>
      <p:ext uri="{BB962C8B-B14F-4D97-AF65-F5344CB8AC3E}">
        <p14:creationId xmlns:p14="http://schemas.microsoft.com/office/powerpoint/2010/main" val="3239853952"/>
      </p:ext>
    </p:extLst>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9E7016BD-8D51-44B9-A343-4DFA1755778A}" type="slidenum">
              <a:rPr lang="en-US" altLang="zh-CN" smtClean="0"/>
              <a:pPr eaLnBrk="1" hangingPunct="1"/>
              <a:t>80</a:t>
            </a:fld>
            <a:endParaRPr lang="en-US" altLang="zh-CN" smtClean="0"/>
          </a:p>
        </p:txBody>
      </p:sp>
      <p:sp>
        <p:nvSpPr>
          <p:cNvPr id="61443"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61444" name="Rectangle 3"/>
          <p:cNvSpPr>
            <a:spLocks noGrp="1" noChangeArrowheads="1"/>
          </p:cNvSpPr>
          <p:nvPr>
            <p:ph type="body" idx="1"/>
          </p:nvPr>
        </p:nvSpPr>
        <p:spPr/>
        <p:txBody>
          <a:bodyPr/>
          <a:lstStyle/>
          <a:p>
            <a:pPr eaLnBrk="1" hangingPunct="1"/>
            <a:r>
              <a:rPr lang="zh-CN" altLang="en-US" sz="3400" b="1" smtClean="0">
                <a:solidFill>
                  <a:srgbClr val="0000FF"/>
                </a:solidFill>
                <a:ea typeface="华文新魏" pitchFamily="2" charset="-122"/>
              </a:rPr>
              <a:t>测试用例设计</a:t>
            </a:r>
            <a:endParaRPr lang="en-US" altLang="zh-CN" sz="2400" b="1" smtClean="0">
              <a:solidFill>
                <a:srgbClr val="0000FF"/>
              </a:solidFill>
              <a:ea typeface="华文新魏" pitchFamily="2" charset="-122"/>
            </a:endParaRPr>
          </a:p>
        </p:txBody>
      </p:sp>
      <p:pic>
        <p:nvPicPr>
          <p:cNvPr id="614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88" y="2500313"/>
            <a:ext cx="8389937" cy="264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FCEED51D-4EDF-437A-99B5-604A28D5FEA6}" type="slidenum">
              <a:rPr lang="en-US" altLang="zh-CN" smtClean="0"/>
              <a:pPr eaLnBrk="1" hangingPunct="1"/>
              <a:t>81</a:t>
            </a:fld>
            <a:endParaRPr lang="en-US" altLang="zh-CN" smtClean="0"/>
          </a:p>
        </p:txBody>
      </p:sp>
      <p:sp>
        <p:nvSpPr>
          <p:cNvPr id="62467"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62468" name="Rectangle 3"/>
          <p:cNvSpPr>
            <a:spLocks noGrp="1" noChangeArrowheads="1"/>
          </p:cNvSpPr>
          <p:nvPr>
            <p:ph type="body" idx="1"/>
          </p:nvPr>
        </p:nvSpPr>
        <p:spPr/>
        <p:txBody>
          <a:bodyPr/>
          <a:lstStyle/>
          <a:p>
            <a:pPr eaLnBrk="1" hangingPunct="1"/>
            <a:r>
              <a:rPr lang="zh-CN" altLang="en-US" sz="3400" b="1" smtClean="0">
                <a:solidFill>
                  <a:srgbClr val="0000FF"/>
                </a:solidFill>
                <a:ea typeface="华文新魏" pitchFamily="2" charset="-122"/>
              </a:rPr>
              <a:t>测试分析</a:t>
            </a:r>
            <a:endParaRPr lang="en-US" altLang="zh-CN" sz="3400" b="1" smtClean="0">
              <a:solidFill>
                <a:srgbClr val="0000FF"/>
              </a:solidFill>
              <a:ea typeface="华文新魏" pitchFamily="2" charset="-122"/>
            </a:endParaRPr>
          </a:p>
          <a:p>
            <a:pPr lvl="1" eaLnBrk="1" hangingPunct="1"/>
            <a:r>
              <a:rPr lang="zh-CN" altLang="en-US" b="1" smtClean="0">
                <a:solidFill>
                  <a:srgbClr val="0000FF"/>
                </a:solidFill>
                <a:ea typeface="华文新魏" pitchFamily="2" charset="-122"/>
              </a:rPr>
              <a:t>独立路径测试的理论基础保证了测试的完备性和无冗余性</a:t>
            </a:r>
            <a:endParaRPr lang="en-US" altLang="zh-CN" b="1" smtClean="0">
              <a:solidFill>
                <a:srgbClr val="0000FF"/>
              </a:solidFill>
              <a:ea typeface="华文新魏" pitchFamily="2" charset="-122"/>
            </a:endParaRPr>
          </a:p>
          <a:p>
            <a:pPr lvl="1" eaLnBrk="1" hangingPunct="1"/>
            <a:r>
              <a:rPr lang="zh-CN" altLang="en-US" b="1" smtClean="0">
                <a:solidFill>
                  <a:srgbClr val="0000FF"/>
                </a:solidFill>
                <a:ea typeface="华文新魏" pitchFamily="2" charset="-122"/>
              </a:rPr>
              <a:t>基于独立路径的测试适用于多个判定节点串联和存在循环的情况</a:t>
            </a:r>
            <a:endParaRPr lang="en-US" altLang="zh-CN" b="1" smtClean="0">
              <a:solidFill>
                <a:srgbClr val="0000FF"/>
              </a:solidFill>
              <a:ea typeface="华文新魏" pitchFamily="2" charset="-122"/>
            </a:endParaRPr>
          </a:p>
          <a:p>
            <a:pPr lvl="1" eaLnBrk="1" hangingPunct="1"/>
            <a:r>
              <a:rPr lang="zh-CN" altLang="en-US" b="1" smtClean="0">
                <a:solidFill>
                  <a:srgbClr val="0000FF"/>
                </a:solidFill>
                <a:ea typeface="华文新魏" pitchFamily="2" charset="-122"/>
              </a:rPr>
              <a:t>避免引入不可行路径是程序优化的思想</a:t>
            </a:r>
            <a:endParaRPr lang="en-US" altLang="zh-CN" b="1" smtClean="0">
              <a:solidFill>
                <a:srgbClr val="0000FF"/>
              </a:solidFill>
              <a:ea typeface="华文新魏" pitchFamily="2" charset="-122"/>
            </a:endParaRPr>
          </a:p>
          <a:p>
            <a:pPr lvl="1" eaLnBrk="1" hangingPunct="1"/>
            <a:r>
              <a:rPr lang="zh-CN" altLang="en-US" b="1" smtClean="0">
                <a:solidFill>
                  <a:srgbClr val="0000FF"/>
                </a:solidFill>
                <a:ea typeface="华文新魏" pitchFamily="2" charset="-122"/>
              </a:rPr>
              <a:t>基于程序图和环复杂度的独立路径测试仅关注结构的测试覆盖</a:t>
            </a:r>
            <a:endParaRPr lang="en-US" altLang="zh-CN" b="1" smtClean="0">
              <a:solidFill>
                <a:srgbClr val="0000FF"/>
              </a:solidFill>
              <a:ea typeface="华文新魏" pitchFamily="2" charset="-122"/>
            </a:endParaRPr>
          </a:p>
        </p:txBody>
      </p:sp>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BA03C0ED-E1C4-4DB4-B896-DB6E42740023}" type="slidenum">
              <a:rPr lang="en-US" altLang="zh-CN" smtClean="0"/>
              <a:pPr eaLnBrk="1" hangingPunct="1"/>
              <a:t>82</a:t>
            </a:fld>
            <a:endParaRPr lang="en-US" altLang="zh-CN" smtClean="0"/>
          </a:p>
        </p:txBody>
      </p:sp>
      <p:sp>
        <p:nvSpPr>
          <p:cNvPr id="70659"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70660" name="Rectangle 3"/>
          <p:cNvSpPr>
            <a:spLocks noGrp="1" noChangeArrowheads="1"/>
          </p:cNvSpPr>
          <p:nvPr>
            <p:ph type="body" idx="1"/>
          </p:nvPr>
        </p:nvSpPr>
        <p:spPr/>
        <p:txBody>
          <a:bodyPr/>
          <a:lstStyle/>
          <a:p>
            <a:pPr eaLnBrk="1" hangingPunct="1"/>
            <a:r>
              <a:rPr lang="zh-CN" altLang="en-US" sz="3400" b="1" smtClean="0"/>
              <a:t>小结</a:t>
            </a:r>
            <a:endParaRPr lang="en-US" altLang="zh-CN" sz="3400" b="1" smtClean="0"/>
          </a:p>
          <a:p>
            <a:pPr eaLnBrk="1" hangingPunct="1"/>
            <a:r>
              <a:rPr lang="zh-CN" altLang="en-US" sz="3400" b="1" smtClean="0"/>
              <a:t>是最重要的白盒测试方法之一，其思想可用于任何动态模型中</a:t>
            </a:r>
            <a:endParaRPr lang="en-US" altLang="zh-CN" sz="3400" b="1" smtClean="0"/>
          </a:p>
          <a:p>
            <a:pPr lvl="1" eaLnBrk="1" hangingPunct="1"/>
            <a:r>
              <a:rPr lang="zh-CN" altLang="en-US" b="1" smtClean="0"/>
              <a:t>单元测试阶段，主要用于对程序源代码的执行测试</a:t>
            </a:r>
            <a:endParaRPr lang="en-US" altLang="zh-CN" b="1" smtClean="0"/>
          </a:p>
          <a:p>
            <a:pPr lvl="1" eaLnBrk="1" hangingPunct="1"/>
            <a:r>
              <a:rPr lang="zh-CN" altLang="en-US" b="1" smtClean="0"/>
              <a:t>集成测试或系统测试阶段，主要用于对业务流程、页面跳转等类似动态执行路径的测试</a:t>
            </a:r>
          </a:p>
        </p:txBody>
      </p:sp>
    </p:spTree>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Z</a:t>
            </a:r>
            <a:r>
              <a:rPr lang="zh-CN" altLang="en-US" b="1" dirty="0" smtClean="0"/>
              <a:t>路径覆盖</a:t>
            </a:r>
            <a:endParaRPr lang="zh-CN" altLang="en-US" b="1" dirty="0"/>
          </a:p>
        </p:txBody>
      </p:sp>
      <p:sp>
        <p:nvSpPr>
          <p:cNvPr id="3" name="内容占位符 2"/>
          <p:cNvSpPr>
            <a:spLocks noGrp="1"/>
          </p:cNvSpPr>
          <p:nvPr>
            <p:ph idx="1"/>
          </p:nvPr>
        </p:nvSpPr>
        <p:spPr/>
        <p:txBody>
          <a:bodyPr/>
          <a:lstStyle/>
          <a:p>
            <a:r>
              <a:rPr lang="zh-CN" altLang="en-US" b="1" dirty="0" smtClean="0">
                <a:solidFill>
                  <a:srgbClr val="FF0000"/>
                </a:solidFill>
              </a:rPr>
              <a:t>简化循环</a:t>
            </a:r>
            <a:r>
              <a:rPr lang="zh-CN" altLang="en-US" b="1" dirty="0" smtClean="0"/>
              <a:t>方法的路径覆盖</a:t>
            </a:r>
            <a:endParaRPr lang="en-US" altLang="zh-CN" b="1" dirty="0" smtClean="0"/>
          </a:p>
          <a:p>
            <a:pPr marL="0" indent="0">
              <a:buNone/>
            </a:pPr>
            <a:r>
              <a:rPr lang="zh-CN" altLang="en-US" sz="2800" b="1" dirty="0"/>
              <a:t>不</a:t>
            </a:r>
            <a:r>
              <a:rPr lang="zh-CN" altLang="en-US" sz="2800" b="1" dirty="0" smtClean="0"/>
              <a:t>考虑循环体的内容和复杂度，不考虑循环的次数，只考虑循环体</a:t>
            </a:r>
            <a:r>
              <a:rPr lang="zh-CN" altLang="en-US" sz="2800" b="1" dirty="0" smtClean="0">
                <a:solidFill>
                  <a:srgbClr val="FF0000"/>
                </a:solidFill>
              </a:rPr>
              <a:t>零次</a:t>
            </a:r>
            <a:r>
              <a:rPr lang="zh-CN" altLang="en-US" sz="2800" b="1" dirty="0" smtClean="0"/>
              <a:t>和</a:t>
            </a:r>
            <a:r>
              <a:rPr lang="zh-CN" altLang="en-US" sz="2800" b="1" dirty="0" smtClean="0">
                <a:solidFill>
                  <a:srgbClr val="FF0000"/>
                </a:solidFill>
              </a:rPr>
              <a:t>一次</a:t>
            </a:r>
            <a:r>
              <a:rPr lang="zh-CN" altLang="en-US" sz="2800" b="1" dirty="0" smtClean="0"/>
              <a:t>这两种情况。</a:t>
            </a:r>
            <a:endParaRPr lang="en-US" altLang="zh-CN" sz="2800" b="1" dirty="0" smtClean="0"/>
          </a:p>
          <a:p>
            <a:pPr marL="0" indent="0">
              <a:buNone/>
            </a:pPr>
            <a:r>
              <a:rPr lang="zh-CN" altLang="en-US" sz="2800" b="1" dirty="0" smtClean="0"/>
              <a:t>把循环结构简化为选择结构，路径的数量大大减少，这样就可以实现路径覆盖测试了。</a:t>
            </a:r>
            <a:endParaRPr lang="zh-CN" altLang="en-US" sz="2800" b="1" dirty="0"/>
          </a:p>
        </p:txBody>
      </p:sp>
      <p:sp>
        <p:nvSpPr>
          <p:cNvPr id="4" name="灯片编号占位符 3"/>
          <p:cNvSpPr>
            <a:spLocks noGrp="1"/>
          </p:cNvSpPr>
          <p:nvPr>
            <p:ph type="sldNum" sz="quarter" idx="12"/>
          </p:nvPr>
        </p:nvSpPr>
        <p:spPr/>
        <p:txBody>
          <a:bodyPr/>
          <a:lstStyle/>
          <a:p>
            <a:pPr>
              <a:defRPr/>
            </a:pPr>
            <a:fld id="{A46EDDFE-DE16-4C84-9756-421DC338CB59}" type="slidenum">
              <a:rPr lang="en-US" altLang="zh-CN" smtClean="0"/>
              <a:pPr>
                <a:defRPr/>
              </a:pPr>
              <a:t>83</a:t>
            </a:fld>
            <a:endParaRPr lang="en-US" altLang="zh-CN" dirty="0"/>
          </a:p>
        </p:txBody>
      </p:sp>
      <p:sp>
        <p:nvSpPr>
          <p:cNvPr id="5" name="菱形 4"/>
          <p:cNvSpPr/>
          <p:nvPr/>
        </p:nvSpPr>
        <p:spPr>
          <a:xfrm>
            <a:off x="971600" y="4437111"/>
            <a:ext cx="1440160" cy="667961"/>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024717" y="5589240"/>
            <a:ext cx="1368152"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箭头连接符 7"/>
          <p:cNvCxnSpPr>
            <a:stCxn id="5" idx="2"/>
            <a:endCxn id="6" idx="0"/>
          </p:cNvCxnSpPr>
          <p:nvPr/>
        </p:nvCxnSpPr>
        <p:spPr>
          <a:xfrm>
            <a:off x="1691680" y="5105072"/>
            <a:ext cx="17113" cy="48416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肘形连接符 9"/>
          <p:cNvCxnSpPr>
            <a:stCxn id="5" idx="3"/>
          </p:cNvCxnSpPr>
          <p:nvPr/>
        </p:nvCxnSpPr>
        <p:spPr>
          <a:xfrm>
            <a:off x="2411760" y="4771092"/>
            <a:ext cx="648072" cy="1466220"/>
          </a:xfrm>
          <a:prstGeom prst="bentConnector2">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肘形连接符 11"/>
          <p:cNvCxnSpPr>
            <a:stCxn id="6" idx="2"/>
            <a:endCxn id="5" idx="1"/>
          </p:cNvCxnSpPr>
          <p:nvPr/>
        </p:nvCxnSpPr>
        <p:spPr>
          <a:xfrm rot="5400000" flipH="1">
            <a:off x="751103" y="4991590"/>
            <a:ext cx="1178188" cy="737193"/>
          </a:xfrm>
          <a:prstGeom prst="bentConnector4">
            <a:avLst>
              <a:gd name="adj1" fmla="val -19403"/>
              <a:gd name="adj2" fmla="val 131010"/>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1657926" y="3952943"/>
            <a:ext cx="17113" cy="48416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475656" y="4581128"/>
            <a:ext cx="364202" cy="369332"/>
          </a:xfrm>
          <a:prstGeom prst="rect">
            <a:avLst/>
          </a:prstGeom>
          <a:noFill/>
        </p:spPr>
        <p:txBody>
          <a:bodyPr wrap="none" rtlCol="0">
            <a:spAutoFit/>
          </a:bodyPr>
          <a:lstStyle/>
          <a:p>
            <a:r>
              <a:rPr lang="en-US" altLang="zh-CN" b="1" dirty="0" smtClean="0"/>
              <a:t>A</a:t>
            </a:r>
            <a:endParaRPr lang="zh-CN" altLang="en-US" b="1" dirty="0"/>
          </a:p>
        </p:txBody>
      </p:sp>
      <p:sp>
        <p:nvSpPr>
          <p:cNvPr id="23" name="TextBox 22"/>
          <p:cNvSpPr txBox="1"/>
          <p:nvPr/>
        </p:nvSpPr>
        <p:spPr>
          <a:xfrm>
            <a:off x="1520800" y="5589240"/>
            <a:ext cx="360996" cy="369332"/>
          </a:xfrm>
          <a:prstGeom prst="rect">
            <a:avLst/>
          </a:prstGeom>
          <a:noFill/>
        </p:spPr>
        <p:txBody>
          <a:bodyPr wrap="none" rtlCol="0">
            <a:spAutoFit/>
          </a:bodyPr>
          <a:lstStyle/>
          <a:p>
            <a:r>
              <a:rPr lang="en-US" altLang="zh-CN" b="1" dirty="0" smtClean="0"/>
              <a:t>B</a:t>
            </a:r>
            <a:endParaRPr lang="zh-CN" altLang="en-US" b="1" dirty="0"/>
          </a:p>
        </p:txBody>
      </p:sp>
      <p:cxnSp>
        <p:nvCxnSpPr>
          <p:cNvPr id="35" name="直接箭头连接符 34"/>
          <p:cNvCxnSpPr>
            <a:stCxn id="39" idx="2"/>
            <a:endCxn id="46" idx="0"/>
          </p:cNvCxnSpPr>
          <p:nvPr/>
        </p:nvCxnSpPr>
        <p:spPr>
          <a:xfrm flipH="1">
            <a:off x="4572000" y="4978530"/>
            <a:ext cx="36482" cy="42639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肘形连接符 35"/>
          <p:cNvCxnSpPr>
            <a:stCxn id="46" idx="3"/>
          </p:cNvCxnSpPr>
          <p:nvPr/>
        </p:nvCxnSpPr>
        <p:spPr>
          <a:xfrm>
            <a:off x="5292080" y="5645189"/>
            <a:ext cx="648072" cy="844151"/>
          </a:xfrm>
          <a:prstGeom prst="bentConnector2">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肘形连接符 36"/>
          <p:cNvCxnSpPr/>
          <p:nvPr/>
        </p:nvCxnSpPr>
        <p:spPr>
          <a:xfrm rot="5400000" flipH="1">
            <a:off x="3703431" y="4927765"/>
            <a:ext cx="1178188" cy="737193"/>
          </a:xfrm>
          <a:prstGeom prst="bentConnector4">
            <a:avLst>
              <a:gd name="adj1" fmla="val -19403"/>
              <a:gd name="adj2" fmla="val 131010"/>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a:off x="4563443" y="4149080"/>
            <a:ext cx="17113" cy="48416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427984" y="4609198"/>
            <a:ext cx="360996" cy="369332"/>
          </a:xfrm>
          <a:prstGeom prst="rect">
            <a:avLst/>
          </a:prstGeom>
          <a:noFill/>
        </p:spPr>
        <p:txBody>
          <a:bodyPr wrap="none" rtlCol="0">
            <a:spAutoFit/>
          </a:bodyPr>
          <a:lstStyle/>
          <a:p>
            <a:r>
              <a:rPr lang="en-US" altLang="zh-CN" b="1" dirty="0"/>
              <a:t>B</a:t>
            </a:r>
            <a:endParaRPr lang="zh-CN" altLang="en-US" b="1" dirty="0"/>
          </a:p>
        </p:txBody>
      </p:sp>
      <p:sp>
        <p:nvSpPr>
          <p:cNvPr id="40" name="TextBox 39"/>
          <p:cNvSpPr txBox="1"/>
          <p:nvPr/>
        </p:nvSpPr>
        <p:spPr>
          <a:xfrm>
            <a:off x="4473128" y="5525415"/>
            <a:ext cx="442750" cy="369332"/>
          </a:xfrm>
          <a:prstGeom prst="rect">
            <a:avLst/>
          </a:prstGeom>
          <a:noFill/>
        </p:spPr>
        <p:txBody>
          <a:bodyPr wrap="none" rtlCol="0">
            <a:spAutoFit/>
          </a:bodyPr>
          <a:lstStyle/>
          <a:p>
            <a:r>
              <a:rPr lang="en-US" altLang="zh-CN" b="1" dirty="0" smtClean="0"/>
              <a:t>A </a:t>
            </a:r>
            <a:endParaRPr lang="zh-CN" altLang="en-US" b="1" dirty="0"/>
          </a:p>
        </p:txBody>
      </p:sp>
      <p:sp>
        <p:nvSpPr>
          <p:cNvPr id="45" name="矩形 44"/>
          <p:cNvSpPr/>
          <p:nvPr/>
        </p:nvSpPr>
        <p:spPr>
          <a:xfrm>
            <a:off x="3943291" y="4619142"/>
            <a:ext cx="1368152"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菱形 45"/>
          <p:cNvSpPr/>
          <p:nvPr/>
        </p:nvSpPr>
        <p:spPr>
          <a:xfrm>
            <a:off x="3851920" y="5404922"/>
            <a:ext cx="1440160" cy="480534"/>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菱形 48"/>
          <p:cNvSpPr/>
          <p:nvPr/>
        </p:nvSpPr>
        <p:spPr>
          <a:xfrm>
            <a:off x="7020272" y="4201200"/>
            <a:ext cx="1440160" cy="667961"/>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6513301" y="5268291"/>
            <a:ext cx="1368152"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2" name="肘形连接符 51"/>
          <p:cNvCxnSpPr>
            <a:stCxn id="49" idx="3"/>
          </p:cNvCxnSpPr>
          <p:nvPr/>
        </p:nvCxnSpPr>
        <p:spPr>
          <a:xfrm>
            <a:off x="8460432" y="4535181"/>
            <a:ext cx="648072" cy="1666127"/>
          </a:xfrm>
          <a:prstGeom prst="bentConnector2">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a:off x="7706598" y="3717032"/>
            <a:ext cx="17113" cy="48416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7524328" y="4345217"/>
            <a:ext cx="364202" cy="369332"/>
          </a:xfrm>
          <a:prstGeom prst="rect">
            <a:avLst/>
          </a:prstGeom>
          <a:noFill/>
        </p:spPr>
        <p:txBody>
          <a:bodyPr wrap="none" rtlCol="0">
            <a:spAutoFit/>
          </a:bodyPr>
          <a:lstStyle/>
          <a:p>
            <a:r>
              <a:rPr lang="en-US" altLang="zh-CN" b="1" dirty="0" smtClean="0"/>
              <a:t>A</a:t>
            </a:r>
            <a:endParaRPr lang="zh-CN" altLang="en-US" b="1" dirty="0"/>
          </a:p>
        </p:txBody>
      </p:sp>
      <p:sp>
        <p:nvSpPr>
          <p:cNvPr id="56" name="TextBox 55"/>
          <p:cNvSpPr txBox="1"/>
          <p:nvPr/>
        </p:nvSpPr>
        <p:spPr>
          <a:xfrm>
            <a:off x="7016879" y="5258999"/>
            <a:ext cx="360996" cy="369332"/>
          </a:xfrm>
          <a:prstGeom prst="rect">
            <a:avLst/>
          </a:prstGeom>
          <a:noFill/>
        </p:spPr>
        <p:txBody>
          <a:bodyPr wrap="none" rtlCol="0">
            <a:spAutoFit/>
          </a:bodyPr>
          <a:lstStyle/>
          <a:p>
            <a:r>
              <a:rPr lang="en-US" altLang="zh-CN" b="1" dirty="0" smtClean="0"/>
              <a:t>B</a:t>
            </a:r>
            <a:endParaRPr lang="zh-CN" altLang="en-US" b="1" dirty="0"/>
          </a:p>
        </p:txBody>
      </p:sp>
      <p:cxnSp>
        <p:nvCxnSpPr>
          <p:cNvPr id="63" name="肘形连接符 62"/>
          <p:cNvCxnSpPr>
            <a:stCxn id="49" idx="1"/>
          </p:cNvCxnSpPr>
          <p:nvPr/>
        </p:nvCxnSpPr>
        <p:spPr>
          <a:xfrm rot="10800000" flipV="1">
            <a:off x="6804248" y="4535181"/>
            <a:ext cx="216025" cy="733110"/>
          </a:xfrm>
          <a:prstGeom prst="bentConnector2">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肘形连接符 65"/>
          <p:cNvCxnSpPr/>
          <p:nvPr/>
        </p:nvCxnSpPr>
        <p:spPr>
          <a:xfrm>
            <a:off x="7020273" y="5628331"/>
            <a:ext cx="2088231" cy="572977"/>
          </a:xfrm>
          <a:prstGeom prst="bentConnector3">
            <a:avLst>
              <a:gd name="adj1" fmla="val -8768"/>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4" name="下弧形箭头 73"/>
          <p:cNvSpPr/>
          <p:nvPr/>
        </p:nvSpPr>
        <p:spPr>
          <a:xfrm>
            <a:off x="2267744" y="6237312"/>
            <a:ext cx="4929633" cy="504056"/>
          </a:xfrm>
          <a:prstGeom prst="curvedUp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Tree>
    <p:extLst>
      <p:ext uri="{BB962C8B-B14F-4D97-AF65-F5344CB8AC3E}">
        <p14:creationId xmlns:p14="http://schemas.microsoft.com/office/powerpoint/2010/main" val="4077943520"/>
      </p:ext>
    </p:extLst>
  </p:cSld>
  <p:clrMapOvr>
    <a:masterClrMapping/>
  </p:clrMapOvr>
  <p:transition>
    <p:blinds dir="vert"/>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5EEA7886-02BA-45C1-BAFA-9B2ED59B2611}" type="slidenum">
              <a:rPr lang="en-US" altLang="zh-CN" smtClean="0"/>
              <a:pPr eaLnBrk="1" hangingPunct="1"/>
              <a:t>84</a:t>
            </a:fld>
            <a:endParaRPr lang="en-US" altLang="zh-CN" smtClean="0"/>
          </a:p>
        </p:txBody>
      </p:sp>
      <p:sp>
        <p:nvSpPr>
          <p:cNvPr id="71683"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5.5 </a:t>
            </a:r>
            <a:r>
              <a:rPr lang="zh-CN" altLang="en-US" b="1" smtClean="0">
                <a:latin typeface="黑体" pitchFamily="49" charset="-122"/>
                <a:ea typeface="黑体" pitchFamily="49" charset="-122"/>
              </a:rPr>
              <a:t>对循环的测试</a:t>
            </a:r>
          </a:p>
        </p:txBody>
      </p:sp>
      <p:sp>
        <p:nvSpPr>
          <p:cNvPr id="71684" name="Rectangle 3"/>
          <p:cNvSpPr>
            <a:spLocks noGrp="1" noChangeArrowheads="1"/>
          </p:cNvSpPr>
          <p:nvPr>
            <p:ph type="body" idx="1"/>
          </p:nvPr>
        </p:nvSpPr>
        <p:spPr/>
        <p:txBody>
          <a:bodyPr/>
          <a:lstStyle/>
          <a:p>
            <a:pPr eaLnBrk="1" hangingPunct="1"/>
            <a:r>
              <a:rPr lang="zh-CN" altLang="en-US" sz="3400" b="1" smtClean="0"/>
              <a:t>基本原理</a:t>
            </a:r>
            <a:endParaRPr lang="en-US" altLang="zh-CN" sz="3400" b="1" smtClean="0"/>
          </a:p>
          <a:p>
            <a:pPr eaLnBrk="1" hangingPunct="1"/>
            <a:r>
              <a:rPr lang="zh-CN" altLang="en-US" sz="3400" b="1" smtClean="0"/>
              <a:t>重点关注循环的过程正确性，即在循环的边界和运行界限内对循环体的执行过程进行测试</a:t>
            </a:r>
          </a:p>
        </p:txBody>
      </p:sp>
    </p:spTree>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FB724BC2-4311-4A8E-9323-07622B0E6779}" type="slidenum">
              <a:rPr lang="en-US" altLang="zh-CN" smtClean="0"/>
              <a:pPr eaLnBrk="1" hangingPunct="1"/>
              <a:t>85</a:t>
            </a:fld>
            <a:endParaRPr lang="en-US" altLang="zh-CN" smtClean="0"/>
          </a:p>
        </p:txBody>
      </p:sp>
      <p:sp>
        <p:nvSpPr>
          <p:cNvPr id="72707"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5.5 </a:t>
            </a:r>
            <a:r>
              <a:rPr lang="zh-CN" altLang="en-US" b="1" smtClean="0">
                <a:latin typeface="黑体" pitchFamily="49" charset="-122"/>
                <a:ea typeface="黑体" pitchFamily="49" charset="-122"/>
              </a:rPr>
              <a:t>对循环的测试</a:t>
            </a:r>
          </a:p>
        </p:txBody>
      </p:sp>
      <p:sp>
        <p:nvSpPr>
          <p:cNvPr id="72708" name="Rectangle 3"/>
          <p:cNvSpPr>
            <a:spLocks noGrp="1" noChangeArrowheads="1"/>
          </p:cNvSpPr>
          <p:nvPr>
            <p:ph type="body" idx="1"/>
          </p:nvPr>
        </p:nvSpPr>
        <p:spPr/>
        <p:txBody>
          <a:bodyPr/>
          <a:lstStyle/>
          <a:p>
            <a:pPr eaLnBrk="1" hangingPunct="1"/>
            <a:r>
              <a:rPr lang="zh-CN" altLang="en-US" sz="3400" b="1" dirty="0" smtClean="0"/>
              <a:t>测试用例设计</a:t>
            </a:r>
            <a:endParaRPr lang="en-US" altLang="zh-CN" sz="3400" b="1" dirty="0" smtClean="0"/>
          </a:p>
          <a:p>
            <a:pPr lvl="1" eaLnBrk="1" hangingPunct="1"/>
            <a:r>
              <a:rPr lang="zh-CN" altLang="en-US" sz="3100" b="1" dirty="0" smtClean="0">
                <a:solidFill>
                  <a:srgbClr val="0000FF"/>
                </a:solidFill>
              </a:rPr>
              <a:t>循环结构的分类</a:t>
            </a:r>
            <a:endParaRPr lang="en-US" altLang="zh-CN" sz="3100" b="1" dirty="0" smtClean="0">
              <a:solidFill>
                <a:srgbClr val="0000FF"/>
              </a:solidFill>
            </a:endParaRPr>
          </a:p>
          <a:p>
            <a:pPr lvl="1" eaLnBrk="1" hangingPunct="1"/>
            <a:r>
              <a:rPr lang="zh-CN" altLang="en-US" sz="3100" b="1" dirty="0" smtClean="0"/>
              <a:t>测试难点</a:t>
            </a:r>
            <a:endParaRPr lang="en-US" altLang="zh-CN" sz="3100" b="1" dirty="0" smtClean="0"/>
          </a:p>
          <a:p>
            <a:pPr lvl="1" eaLnBrk="1" hangingPunct="1"/>
            <a:r>
              <a:rPr lang="zh-CN" altLang="en-US" sz="3100" b="1" dirty="0" smtClean="0"/>
              <a:t>针对单个循环节点循环次数的测试</a:t>
            </a:r>
            <a:endParaRPr lang="en-US" altLang="zh-CN" sz="3100" b="1" dirty="0" smtClean="0"/>
          </a:p>
          <a:p>
            <a:pPr lvl="1" eaLnBrk="1" hangingPunct="1"/>
            <a:r>
              <a:rPr lang="zh-CN" altLang="en-US" sz="3100" b="1" dirty="0" smtClean="0"/>
              <a:t>针对</a:t>
            </a:r>
            <a:r>
              <a:rPr lang="zh-CN" altLang="en-US" sz="3100" b="1" dirty="0"/>
              <a:t>单</a:t>
            </a:r>
            <a:r>
              <a:rPr lang="zh-CN" altLang="en-US" sz="3100" b="1" dirty="0" smtClean="0"/>
              <a:t>个循环节点循环过程的测试</a:t>
            </a:r>
            <a:endParaRPr lang="en-US" altLang="zh-CN" sz="3100" b="1" dirty="0" smtClean="0"/>
          </a:p>
          <a:p>
            <a:pPr lvl="1" eaLnBrk="1" hangingPunct="1"/>
            <a:r>
              <a:rPr lang="zh-CN" altLang="en-US" sz="3100" b="1" dirty="0" smtClean="0"/>
              <a:t>针对多个循环结构的测试</a:t>
            </a:r>
          </a:p>
        </p:txBody>
      </p:sp>
    </p:spTree>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5D5D701A-C203-43E1-B2F0-B2726AF4D75E}" type="slidenum">
              <a:rPr lang="en-US" altLang="zh-CN" smtClean="0"/>
              <a:pPr eaLnBrk="1" hangingPunct="1"/>
              <a:t>86</a:t>
            </a:fld>
            <a:endParaRPr lang="en-US" altLang="zh-CN" smtClean="0"/>
          </a:p>
        </p:txBody>
      </p:sp>
      <p:sp>
        <p:nvSpPr>
          <p:cNvPr id="73731"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5.5 </a:t>
            </a:r>
            <a:r>
              <a:rPr lang="zh-CN" altLang="en-US" b="1" smtClean="0">
                <a:latin typeface="黑体" pitchFamily="49" charset="-122"/>
                <a:ea typeface="黑体" pitchFamily="49" charset="-122"/>
              </a:rPr>
              <a:t>对循环的测试</a:t>
            </a:r>
          </a:p>
        </p:txBody>
      </p:sp>
      <p:sp>
        <p:nvSpPr>
          <p:cNvPr id="34820" name="Rectangle 3"/>
          <p:cNvSpPr>
            <a:spLocks noGrp="1" noChangeArrowheads="1"/>
          </p:cNvSpPr>
          <p:nvPr>
            <p:ph type="body" idx="1"/>
          </p:nvPr>
        </p:nvSpPr>
        <p:spPr/>
        <p:txBody>
          <a:bodyPr/>
          <a:lstStyle/>
          <a:p>
            <a:pPr marL="469900" lvl="1" indent="-469900" eaLnBrk="1" hangingPunct="1">
              <a:buFont typeface="Wingdings" pitchFamily="2" charset="2"/>
              <a:buChar char="o"/>
              <a:defRPr/>
            </a:pPr>
            <a:r>
              <a:rPr lang="zh-CN" altLang="en-US" sz="3400" b="1" dirty="0" smtClean="0">
                <a:cs typeface="+mn-cs"/>
              </a:rPr>
              <a:t>循环结构的分类</a:t>
            </a:r>
            <a:endParaRPr lang="en-US" altLang="zh-CN" sz="3400" b="1" dirty="0" smtClean="0">
              <a:cs typeface="+mn-cs"/>
            </a:endParaRPr>
          </a:p>
        </p:txBody>
      </p:sp>
      <p:pic>
        <p:nvPicPr>
          <p:cNvPr id="73734" name="Picture 2" descr="5t2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2680" y="2571749"/>
            <a:ext cx="8426450" cy="328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971453FD-C294-4F9E-A67F-8ABFAE1B57A8}" type="slidenum">
              <a:rPr lang="en-US" altLang="zh-CN" smtClean="0"/>
              <a:pPr eaLnBrk="1" hangingPunct="1"/>
              <a:t>87</a:t>
            </a:fld>
            <a:endParaRPr lang="en-US" altLang="zh-CN" smtClean="0"/>
          </a:p>
        </p:txBody>
      </p:sp>
      <p:sp>
        <p:nvSpPr>
          <p:cNvPr id="74755"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5.5 </a:t>
            </a:r>
            <a:r>
              <a:rPr lang="zh-CN" altLang="en-US" b="1" smtClean="0">
                <a:latin typeface="黑体" pitchFamily="49" charset="-122"/>
                <a:ea typeface="黑体" pitchFamily="49" charset="-122"/>
              </a:rPr>
              <a:t>对循环的测试</a:t>
            </a:r>
          </a:p>
        </p:txBody>
      </p:sp>
      <p:sp>
        <p:nvSpPr>
          <p:cNvPr id="74756" name="Rectangle 3"/>
          <p:cNvSpPr>
            <a:spLocks noGrp="1" noChangeArrowheads="1"/>
          </p:cNvSpPr>
          <p:nvPr>
            <p:ph type="body" idx="1"/>
          </p:nvPr>
        </p:nvSpPr>
        <p:spPr/>
        <p:txBody>
          <a:bodyPr/>
          <a:lstStyle/>
          <a:p>
            <a:pPr eaLnBrk="1" hangingPunct="1"/>
            <a:r>
              <a:rPr lang="zh-CN" altLang="en-US" sz="3400" b="1" dirty="0" smtClean="0"/>
              <a:t>测试用例设计</a:t>
            </a:r>
            <a:endParaRPr lang="en-US" altLang="zh-CN" sz="3400" b="1" dirty="0" smtClean="0"/>
          </a:p>
          <a:p>
            <a:pPr lvl="1" eaLnBrk="1" hangingPunct="1"/>
            <a:r>
              <a:rPr lang="zh-CN" altLang="en-US" sz="3100" b="1" dirty="0" smtClean="0"/>
              <a:t>循环结构的分类</a:t>
            </a:r>
            <a:endParaRPr lang="en-US" altLang="zh-CN" sz="3100" b="1" dirty="0" smtClean="0"/>
          </a:p>
          <a:p>
            <a:pPr lvl="1" eaLnBrk="1" hangingPunct="1"/>
            <a:r>
              <a:rPr lang="zh-CN" altLang="en-US" sz="3100" b="1" dirty="0" smtClean="0">
                <a:solidFill>
                  <a:srgbClr val="0000FF"/>
                </a:solidFill>
              </a:rPr>
              <a:t>测试难点</a:t>
            </a:r>
            <a:endParaRPr lang="en-US" altLang="zh-CN" sz="3100" b="1" dirty="0" smtClean="0">
              <a:solidFill>
                <a:srgbClr val="0000FF"/>
              </a:solidFill>
            </a:endParaRPr>
          </a:p>
          <a:p>
            <a:pPr lvl="1" eaLnBrk="1" hangingPunct="1"/>
            <a:r>
              <a:rPr lang="zh-CN" altLang="en-US" sz="3100" b="1" dirty="0" smtClean="0"/>
              <a:t>针对单个循环节点循环次数的测试</a:t>
            </a:r>
            <a:endParaRPr lang="en-US" altLang="zh-CN" sz="3100" b="1" dirty="0" smtClean="0"/>
          </a:p>
          <a:p>
            <a:pPr lvl="1" eaLnBrk="1" hangingPunct="1"/>
            <a:r>
              <a:rPr lang="zh-CN" altLang="en-US" sz="3100" b="1" dirty="0" smtClean="0"/>
              <a:t>针对单个循环节点循环过程的测试</a:t>
            </a:r>
            <a:endParaRPr lang="en-US" altLang="zh-CN" sz="3100" b="1" dirty="0" smtClean="0"/>
          </a:p>
          <a:p>
            <a:pPr lvl="1" eaLnBrk="1" hangingPunct="1"/>
            <a:r>
              <a:rPr lang="zh-CN" altLang="en-US" sz="3100" b="1" dirty="0" smtClean="0"/>
              <a:t>针对多个循环结构的测试</a:t>
            </a:r>
          </a:p>
        </p:txBody>
      </p:sp>
    </p:spTree>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3C0B5BEC-582B-4E46-B628-43F86EB76354}" type="slidenum">
              <a:rPr lang="en-US" altLang="zh-CN" smtClean="0"/>
              <a:pPr eaLnBrk="1" hangingPunct="1"/>
              <a:t>88</a:t>
            </a:fld>
            <a:endParaRPr lang="en-US" altLang="zh-CN" smtClean="0"/>
          </a:p>
        </p:txBody>
      </p:sp>
      <p:sp>
        <p:nvSpPr>
          <p:cNvPr id="75779"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5.5 </a:t>
            </a:r>
            <a:r>
              <a:rPr lang="zh-CN" altLang="en-US" b="1" dirty="0" smtClean="0">
                <a:latin typeface="黑体" pitchFamily="49" charset="-122"/>
                <a:ea typeface="黑体" pitchFamily="49" charset="-122"/>
              </a:rPr>
              <a:t>对循环的测试</a:t>
            </a:r>
          </a:p>
        </p:txBody>
      </p:sp>
      <p:sp>
        <p:nvSpPr>
          <p:cNvPr id="75780" name="Rectangle 3"/>
          <p:cNvSpPr>
            <a:spLocks noGrp="1" noChangeArrowheads="1"/>
          </p:cNvSpPr>
          <p:nvPr>
            <p:ph type="body" idx="1"/>
          </p:nvPr>
        </p:nvSpPr>
        <p:spPr/>
        <p:txBody>
          <a:bodyPr/>
          <a:lstStyle/>
          <a:p>
            <a:pPr eaLnBrk="1" hangingPunct="1"/>
            <a:r>
              <a:rPr lang="zh-CN" altLang="en-US" sz="3400" b="1" smtClean="0"/>
              <a:t>测试难点</a:t>
            </a:r>
            <a:endParaRPr lang="en-US" altLang="zh-CN" sz="3400" b="1" smtClean="0"/>
          </a:p>
          <a:p>
            <a:pPr lvl="1"/>
            <a:r>
              <a:rPr lang="zh-CN" altLang="en-US" b="1" smtClean="0"/>
              <a:t>对于单个循环节点，如何结合循环次数的边界进行测试</a:t>
            </a:r>
          </a:p>
          <a:p>
            <a:pPr lvl="1"/>
            <a:r>
              <a:rPr lang="zh-CN" altLang="en-US" b="1" smtClean="0"/>
              <a:t>对于单个循环节点，如何设计测试用例来保证循环的完整性</a:t>
            </a:r>
          </a:p>
          <a:p>
            <a:pPr lvl="1"/>
            <a:r>
              <a:rPr lang="zh-CN" altLang="en-US" b="1" smtClean="0"/>
              <a:t>对于串联的循环节点，如何保证测试的全面性</a:t>
            </a:r>
          </a:p>
          <a:p>
            <a:pPr lvl="1"/>
            <a:r>
              <a:rPr lang="zh-CN" altLang="en-US" b="1" smtClean="0"/>
              <a:t>对于非结构化的循环，如何进行测试</a:t>
            </a:r>
          </a:p>
        </p:txBody>
      </p:sp>
    </p:spTree>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B5B2AA56-B63F-4196-8AC5-BFB04BC2029D}" type="slidenum">
              <a:rPr lang="en-US" altLang="zh-CN" smtClean="0"/>
              <a:pPr eaLnBrk="1" hangingPunct="1"/>
              <a:t>89</a:t>
            </a:fld>
            <a:endParaRPr lang="en-US" altLang="zh-CN" smtClean="0"/>
          </a:p>
        </p:txBody>
      </p:sp>
      <p:sp>
        <p:nvSpPr>
          <p:cNvPr id="76803"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5.5 </a:t>
            </a:r>
            <a:r>
              <a:rPr lang="zh-CN" altLang="en-US" b="1" smtClean="0">
                <a:latin typeface="黑体" pitchFamily="49" charset="-122"/>
                <a:ea typeface="黑体" pitchFamily="49" charset="-122"/>
              </a:rPr>
              <a:t>对循环的测试</a:t>
            </a:r>
          </a:p>
        </p:txBody>
      </p:sp>
      <p:sp>
        <p:nvSpPr>
          <p:cNvPr id="76804" name="Rectangle 3"/>
          <p:cNvSpPr>
            <a:spLocks noGrp="1" noChangeArrowheads="1"/>
          </p:cNvSpPr>
          <p:nvPr>
            <p:ph type="body" idx="1"/>
          </p:nvPr>
        </p:nvSpPr>
        <p:spPr/>
        <p:txBody>
          <a:bodyPr/>
          <a:lstStyle/>
          <a:p>
            <a:pPr eaLnBrk="1" hangingPunct="1"/>
            <a:r>
              <a:rPr lang="zh-CN" altLang="en-US" sz="3400" b="1" dirty="0" smtClean="0"/>
              <a:t>测试用例设计</a:t>
            </a:r>
            <a:endParaRPr lang="en-US" altLang="zh-CN" sz="3400" b="1" dirty="0" smtClean="0"/>
          </a:p>
          <a:p>
            <a:pPr lvl="1" eaLnBrk="1" hangingPunct="1"/>
            <a:r>
              <a:rPr lang="zh-CN" altLang="en-US" sz="3100" b="1" dirty="0" smtClean="0"/>
              <a:t>循环结构的分类</a:t>
            </a:r>
            <a:endParaRPr lang="en-US" altLang="zh-CN" sz="3100" b="1" dirty="0" smtClean="0"/>
          </a:p>
          <a:p>
            <a:pPr lvl="1" eaLnBrk="1" hangingPunct="1"/>
            <a:r>
              <a:rPr lang="zh-CN" altLang="en-US" sz="3100" b="1" dirty="0" smtClean="0"/>
              <a:t>测试难点</a:t>
            </a:r>
            <a:endParaRPr lang="en-US" altLang="zh-CN" sz="3100" b="1" dirty="0" smtClean="0"/>
          </a:p>
          <a:p>
            <a:pPr lvl="1" eaLnBrk="1" hangingPunct="1"/>
            <a:r>
              <a:rPr lang="zh-CN" altLang="en-US" sz="3100" b="1" dirty="0" smtClean="0">
                <a:solidFill>
                  <a:srgbClr val="0000FF"/>
                </a:solidFill>
              </a:rPr>
              <a:t>针对单个循环节点循环次数的测试</a:t>
            </a:r>
            <a:endParaRPr lang="en-US" altLang="zh-CN" sz="3100" b="1" dirty="0" smtClean="0">
              <a:solidFill>
                <a:srgbClr val="0000FF"/>
              </a:solidFill>
            </a:endParaRPr>
          </a:p>
          <a:p>
            <a:pPr lvl="1" eaLnBrk="1" hangingPunct="1"/>
            <a:r>
              <a:rPr lang="zh-CN" altLang="en-US" sz="3100" b="1" dirty="0" smtClean="0"/>
              <a:t>针对单个循环节点循环过程的测试</a:t>
            </a:r>
            <a:endParaRPr lang="en-US" altLang="zh-CN" sz="3100" b="1" dirty="0" smtClean="0"/>
          </a:p>
          <a:p>
            <a:pPr lvl="1" eaLnBrk="1" hangingPunct="1"/>
            <a:r>
              <a:rPr lang="zh-CN" altLang="en-US" sz="3100" b="1" dirty="0" smtClean="0"/>
              <a:t>针对多个循环结构的测试</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5.1 </a:t>
            </a:r>
            <a:r>
              <a:rPr lang="zh-CN" altLang="en-US" b="1" smtClean="0">
                <a:latin typeface="黑体" pitchFamily="49" charset="-122"/>
                <a:ea typeface="黑体" pitchFamily="49" charset="-122"/>
              </a:rPr>
              <a:t>概述</a:t>
            </a:r>
          </a:p>
        </p:txBody>
      </p:sp>
      <p:sp>
        <p:nvSpPr>
          <p:cNvPr id="10244" name="Rectangle 3"/>
          <p:cNvSpPr>
            <a:spLocks noGrp="1" noChangeArrowheads="1"/>
          </p:cNvSpPr>
          <p:nvPr>
            <p:ph idx="1"/>
          </p:nvPr>
        </p:nvSpPr>
        <p:spPr/>
        <p:txBody>
          <a:bodyPr/>
          <a:lstStyle/>
          <a:p>
            <a:pPr algn="just" eaLnBrk="1" hangingPunct="1"/>
            <a:r>
              <a:rPr lang="zh-CN" altLang="en-US" sz="3400" b="1" dirty="0" smtClean="0"/>
              <a:t>适用阶段</a:t>
            </a:r>
            <a:endParaRPr lang="en-US" altLang="zh-CN" sz="3400" b="1" dirty="0" smtClean="0"/>
          </a:p>
          <a:p>
            <a:pPr algn="just" eaLnBrk="1" hangingPunct="1"/>
            <a:r>
              <a:rPr lang="zh-CN" altLang="en-US" sz="3400" b="1" dirty="0" smtClean="0"/>
              <a:t>当被测对象为功能时</a:t>
            </a:r>
            <a:endParaRPr lang="en-US" altLang="zh-CN" sz="3400" b="1" dirty="0" smtClean="0"/>
          </a:p>
          <a:p>
            <a:pPr lvl="1" algn="just" eaLnBrk="1" hangingPunct="1"/>
            <a:r>
              <a:rPr lang="zh-CN" altLang="en-US" b="1" dirty="0" smtClean="0"/>
              <a:t>白盒测试不再对源代码进行检查，此时更多的是</a:t>
            </a:r>
            <a:r>
              <a:rPr lang="zh-CN" altLang="en-US" b="1" dirty="0" smtClean="0">
                <a:solidFill>
                  <a:srgbClr val="FF0000"/>
                </a:solidFill>
              </a:rPr>
              <a:t>借鉴白盒测试方法</a:t>
            </a:r>
            <a:r>
              <a:rPr lang="zh-CN" altLang="en-US" b="1" dirty="0" smtClean="0"/>
              <a:t>的思想，完成对业务流程的覆盖测试</a:t>
            </a:r>
            <a:endParaRPr lang="en-US" altLang="zh-CN" b="1" dirty="0" smtClean="0"/>
          </a:p>
          <a:p>
            <a:pPr lvl="1" algn="just" eaLnBrk="1" hangingPunct="1"/>
            <a:r>
              <a:rPr lang="zh-CN" altLang="en-US" b="1" dirty="0" smtClean="0"/>
              <a:t>对应的是集成测试甚至系统测试阶段，主要由测试人员来完成测试工作</a:t>
            </a:r>
          </a:p>
        </p:txBody>
      </p:sp>
      <p:sp>
        <p:nvSpPr>
          <p:cNvPr id="102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774CB8E5-422A-47EA-AE0F-4BB8C05353C2}" type="slidenum">
              <a:rPr lang="en-US" altLang="zh-CN" smtClean="0"/>
              <a:pPr eaLnBrk="1" hangingPunct="1"/>
              <a:t>9</a:t>
            </a:fld>
            <a:endParaRPr lang="en-US" altLang="zh-CN" smtClean="0"/>
          </a:p>
        </p:txBody>
      </p:sp>
    </p:spTree>
    <p:extLst>
      <p:ext uri="{BB962C8B-B14F-4D97-AF65-F5344CB8AC3E}">
        <p14:creationId xmlns:p14="http://schemas.microsoft.com/office/powerpoint/2010/main" val="1031393278"/>
      </p:ext>
    </p:extLst>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B5A258DF-0155-4CE4-B48F-BE912AE87A7A}" type="slidenum">
              <a:rPr lang="en-US" altLang="zh-CN" smtClean="0"/>
              <a:pPr eaLnBrk="1" hangingPunct="1"/>
              <a:t>90</a:t>
            </a:fld>
            <a:endParaRPr lang="en-US" altLang="zh-CN" smtClean="0"/>
          </a:p>
        </p:txBody>
      </p:sp>
      <p:sp>
        <p:nvSpPr>
          <p:cNvPr id="77827"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5.5 </a:t>
            </a:r>
            <a:r>
              <a:rPr lang="zh-CN" altLang="en-US" b="1" smtClean="0">
                <a:latin typeface="黑体" pitchFamily="49" charset="-122"/>
                <a:ea typeface="黑体" pitchFamily="49" charset="-122"/>
              </a:rPr>
              <a:t>对循环的测试</a:t>
            </a:r>
          </a:p>
        </p:txBody>
      </p:sp>
      <p:sp>
        <p:nvSpPr>
          <p:cNvPr id="77828" name="Rectangle 3"/>
          <p:cNvSpPr>
            <a:spLocks noGrp="1" noChangeArrowheads="1"/>
          </p:cNvSpPr>
          <p:nvPr>
            <p:ph type="body" idx="1"/>
          </p:nvPr>
        </p:nvSpPr>
        <p:spPr/>
        <p:txBody>
          <a:bodyPr/>
          <a:lstStyle/>
          <a:p>
            <a:pPr eaLnBrk="1" hangingPunct="1"/>
            <a:r>
              <a:rPr lang="zh-CN" altLang="en-US" sz="3400" b="1" dirty="0" smtClean="0"/>
              <a:t>针对单个循环节点循环次数的测试</a:t>
            </a:r>
            <a:endParaRPr lang="en-US" altLang="zh-CN" sz="3400" b="1" dirty="0" smtClean="0"/>
          </a:p>
          <a:p>
            <a:pPr lvl="1"/>
            <a:r>
              <a:rPr lang="zh-CN" altLang="en-US" b="1" dirty="0" smtClean="0"/>
              <a:t>循环</a:t>
            </a:r>
            <a:r>
              <a:rPr lang="en-US" altLang="en-US" b="1" dirty="0" smtClean="0"/>
              <a:t>0</a:t>
            </a:r>
            <a:r>
              <a:rPr lang="zh-CN" altLang="en-US" b="1" dirty="0" smtClean="0"/>
              <a:t>次</a:t>
            </a:r>
            <a:r>
              <a:rPr lang="en-US" altLang="en-US" b="1" dirty="0" smtClean="0"/>
              <a:t>(</a:t>
            </a:r>
            <a:r>
              <a:rPr lang="zh-CN" altLang="en-US" b="1" dirty="0" smtClean="0"/>
              <a:t>即不执行循环体</a:t>
            </a:r>
            <a:r>
              <a:rPr lang="en-US" altLang="en-US" b="1" dirty="0" smtClean="0"/>
              <a:t>)</a:t>
            </a:r>
            <a:r>
              <a:rPr lang="zh-CN" altLang="en-US" b="1" dirty="0" smtClean="0"/>
              <a:t>；</a:t>
            </a:r>
          </a:p>
          <a:p>
            <a:pPr lvl="1"/>
            <a:r>
              <a:rPr lang="zh-CN" altLang="en-US" b="1" dirty="0" smtClean="0"/>
              <a:t>循环</a:t>
            </a:r>
            <a:r>
              <a:rPr lang="en-US" altLang="en-US" b="1" dirty="0" smtClean="0"/>
              <a:t>1</a:t>
            </a:r>
            <a:r>
              <a:rPr lang="zh-CN" altLang="en-US" b="1" dirty="0" smtClean="0"/>
              <a:t>次；</a:t>
            </a:r>
          </a:p>
          <a:p>
            <a:pPr lvl="1"/>
            <a:r>
              <a:rPr lang="zh-CN" altLang="en-US" b="1" dirty="0" smtClean="0"/>
              <a:t>循环</a:t>
            </a:r>
            <a:r>
              <a:rPr lang="en-US" altLang="en-US" b="1" dirty="0" smtClean="0"/>
              <a:t>2</a:t>
            </a:r>
            <a:r>
              <a:rPr lang="zh-CN" altLang="en-US" b="1" dirty="0" smtClean="0"/>
              <a:t>次；</a:t>
            </a:r>
          </a:p>
          <a:p>
            <a:pPr lvl="1"/>
            <a:r>
              <a:rPr lang="zh-CN" altLang="en-US" b="1" dirty="0" smtClean="0"/>
              <a:t>循环</a:t>
            </a:r>
            <a:r>
              <a:rPr lang="en-US" altLang="zh-CN" b="1" dirty="0" smtClean="0"/>
              <a:t>m</a:t>
            </a:r>
            <a:r>
              <a:rPr lang="zh-CN" altLang="en-US" b="1" dirty="0" smtClean="0"/>
              <a:t>次</a:t>
            </a:r>
            <a:r>
              <a:rPr lang="en-US" altLang="zh-CN" b="1" dirty="0" smtClean="0"/>
              <a:t>/</a:t>
            </a:r>
            <a:r>
              <a:rPr lang="zh-CN" altLang="en-US" b="1" dirty="0" smtClean="0"/>
              <a:t>正常次数</a:t>
            </a:r>
            <a:r>
              <a:rPr lang="en-US" altLang="en-US" b="1" dirty="0" smtClean="0"/>
              <a:t>(</a:t>
            </a:r>
            <a:r>
              <a:rPr lang="zh-CN" altLang="en-US" b="1" dirty="0" smtClean="0"/>
              <a:t>通常为最大次数的一半</a:t>
            </a:r>
            <a:r>
              <a:rPr lang="en-US" altLang="en-US" b="1" dirty="0" smtClean="0"/>
              <a:t>)</a:t>
            </a:r>
            <a:r>
              <a:rPr lang="zh-CN" altLang="en-US" b="1" dirty="0" smtClean="0"/>
              <a:t>；</a:t>
            </a:r>
          </a:p>
          <a:p>
            <a:pPr lvl="1"/>
            <a:r>
              <a:rPr lang="zh-CN" altLang="en-US" b="1" dirty="0" smtClean="0"/>
              <a:t>循环</a:t>
            </a:r>
            <a:r>
              <a:rPr lang="en-US" altLang="en-US" b="1" dirty="0" smtClean="0"/>
              <a:t>n-1</a:t>
            </a:r>
            <a:r>
              <a:rPr lang="zh-CN" altLang="en-US" b="1" dirty="0" smtClean="0"/>
              <a:t>次；</a:t>
            </a:r>
          </a:p>
          <a:p>
            <a:pPr lvl="1"/>
            <a:r>
              <a:rPr lang="zh-CN" altLang="en-US" b="1" dirty="0" smtClean="0"/>
              <a:t>循环</a:t>
            </a:r>
            <a:r>
              <a:rPr lang="en-US" altLang="en-US" b="1" dirty="0" smtClean="0"/>
              <a:t>n</a:t>
            </a:r>
            <a:r>
              <a:rPr lang="zh-CN" altLang="en-US" b="1" dirty="0" smtClean="0"/>
              <a:t>次</a:t>
            </a:r>
            <a:endParaRPr lang="en-US" altLang="zh-CN" b="1" dirty="0" smtClean="0"/>
          </a:p>
          <a:p>
            <a:pPr lvl="1"/>
            <a:r>
              <a:rPr lang="zh-CN" altLang="en-US" b="1" dirty="0"/>
              <a:t>循环</a:t>
            </a:r>
            <a:r>
              <a:rPr lang="en-US" altLang="en-US" b="1" dirty="0" smtClean="0"/>
              <a:t>n+1</a:t>
            </a:r>
            <a:r>
              <a:rPr lang="zh-CN" altLang="en-US" b="1" dirty="0" smtClean="0"/>
              <a:t>次</a:t>
            </a:r>
            <a:endParaRPr lang="en-US" altLang="zh-CN" b="1" dirty="0"/>
          </a:p>
          <a:p>
            <a:pPr lvl="1"/>
            <a:endParaRPr lang="zh-CN" altLang="en-US" b="1" dirty="0" smtClean="0"/>
          </a:p>
        </p:txBody>
      </p:sp>
    </p:spTree>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B5A258DF-0155-4CE4-B48F-BE912AE87A7A}" type="slidenum">
              <a:rPr lang="en-US" altLang="zh-CN" smtClean="0"/>
              <a:pPr eaLnBrk="1" hangingPunct="1"/>
              <a:t>91</a:t>
            </a:fld>
            <a:endParaRPr lang="en-US" altLang="zh-CN" smtClean="0"/>
          </a:p>
        </p:txBody>
      </p:sp>
      <p:sp>
        <p:nvSpPr>
          <p:cNvPr id="77827"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5.5 </a:t>
            </a:r>
            <a:r>
              <a:rPr lang="zh-CN" altLang="en-US" b="1" smtClean="0">
                <a:latin typeface="黑体" pitchFamily="49" charset="-122"/>
                <a:ea typeface="黑体" pitchFamily="49" charset="-122"/>
              </a:rPr>
              <a:t>对循环的测试</a:t>
            </a:r>
          </a:p>
        </p:txBody>
      </p:sp>
      <p:sp>
        <p:nvSpPr>
          <p:cNvPr id="77828" name="Rectangle 3"/>
          <p:cNvSpPr>
            <a:spLocks noGrp="1" noChangeArrowheads="1"/>
          </p:cNvSpPr>
          <p:nvPr>
            <p:ph type="body" idx="1"/>
          </p:nvPr>
        </p:nvSpPr>
        <p:spPr/>
        <p:txBody>
          <a:bodyPr/>
          <a:lstStyle/>
          <a:p>
            <a:pPr eaLnBrk="1" hangingPunct="1"/>
            <a:r>
              <a:rPr lang="zh-CN" altLang="en-US" sz="3400" b="1" dirty="0" smtClean="0"/>
              <a:t>循环次数不固定时</a:t>
            </a:r>
            <a:endParaRPr lang="en-US" altLang="zh-CN" sz="3400" b="1" dirty="0" smtClean="0"/>
          </a:p>
          <a:p>
            <a:pPr marL="0" indent="0" eaLnBrk="1" hangingPunct="1">
              <a:buNone/>
            </a:pPr>
            <a:r>
              <a:rPr lang="en-US" altLang="zh-CN" sz="2800" b="1" dirty="0" smtClean="0"/>
              <a:t>void SampleFunc4(</a:t>
            </a:r>
            <a:r>
              <a:rPr lang="en-US" altLang="zh-CN" sz="2800" b="1" dirty="0" err="1" smtClean="0"/>
              <a:t>int</a:t>
            </a:r>
            <a:r>
              <a:rPr lang="en-US" altLang="zh-CN" sz="2800" b="1" dirty="0" smtClean="0"/>
              <a:t> iteration)</a:t>
            </a:r>
          </a:p>
          <a:p>
            <a:pPr marL="0" indent="0" eaLnBrk="1" hangingPunct="1">
              <a:buNone/>
            </a:pPr>
            <a:r>
              <a:rPr lang="en-US" altLang="zh-CN" sz="2800" b="1" dirty="0" smtClean="0"/>
              <a:t>{</a:t>
            </a:r>
          </a:p>
          <a:p>
            <a:pPr marL="0" indent="0" eaLnBrk="1" hangingPunct="1">
              <a:buNone/>
            </a:pPr>
            <a:r>
              <a:rPr lang="en-US" altLang="zh-CN" sz="2800" b="1" dirty="0" smtClean="0"/>
              <a:t>//iteration</a:t>
            </a:r>
            <a:r>
              <a:rPr lang="zh-CN" altLang="en-US" sz="2800" b="1" dirty="0" smtClean="0"/>
              <a:t>决定循环次数</a:t>
            </a:r>
            <a:endParaRPr lang="en-US" altLang="zh-CN" sz="2800" b="1" dirty="0" smtClean="0"/>
          </a:p>
          <a:p>
            <a:pPr marL="0" indent="0" eaLnBrk="1" hangingPunct="1">
              <a:buNone/>
            </a:pPr>
            <a:r>
              <a:rPr lang="en-US" altLang="zh-CN" sz="2800" b="1" dirty="0"/>
              <a:t> </a:t>
            </a:r>
            <a:r>
              <a:rPr lang="en-US" altLang="zh-CN" sz="2800" b="1" dirty="0" smtClean="0"/>
              <a:t>for(</a:t>
            </a:r>
            <a:r>
              <a:rPr lang="en-US" altLang="zh-CN" sz="2800" b="1" dirty="0" err="1" smtClean="0"/>
              <a:t>int</a:t>
            </a:r>
            <a:r>
              <a:rPr lang="en-US" altLang="zh-CN" sz="2800" b="1" dirty="0" smtClean="0"/>
              <a:t> </a:t>
            </a:r>
            <a:r>
              <a:rPr lang="en-US" altLang="zh-CN" sz="2800" b="1" dirty="0"/>
              <a:t>i</a:t>
            </a:r>
            <a:r>
              <a:rPr lang="en-US" altLang="zh-CN" sz="2800" b="1" dirty="0" smtClean="0"/>
              <a:t> = 1;i &lt; </a:t>
            </a:r>
            <a:r>
              <a:rPr lang="en-US" altLang="zh-CN" sz="2800" b="1" dirty="0" err="1" smtClean="0"/>
              <a:t>iteration;i</a:t>
            </a:r>
            <a:r>
              <a:rPr lang="en-US" altLang="zh-CN" sz="2800" b="1" dirty="0" smtClean="0"/>
              <a:t>++ )</a:t>
            </a:r>
          </a:p>
          <a:p>
            <a:pPr marL="0" indent="0" eaLnBrk="1" hangingPunct="1">
              <a:buNone/>
            </a:pPr>
            <a:r>
              <a:rPr lang="en-US" altLang="zh-CN" sz="2800" b="1"/>
              <a:t> </a:t>
            </a:r>
            <a:r>
              <a:rPr lang="en-US" altLang="zh-CN" sz="2800" b="1" smtClean="0"/>
              <a:t>	 </a:t>
            </a:r>
            <a:r>
              <a:rPr lang="en-US" altLang="zh-CN" sz="2800" b="1" dirty="0" err="1" smtClean="0"/>
              <a:t>printf</a:t>
            </a:r>
            <a:r>
              <a:rPr lang="en-US" altLang="zh-CN" sz="2800" b="1" dirty="0" smtClean="0"/>
              <a:t>(“i=%</a:t>
            </a:r>
            <a:r>
              <a:rPr lang="en-US" altLang="zh-CN" sz="2800" b="1" dirty="0" err="1" smtClean="0"/>
              <a:t>d”,i</a:t>
            </a:r>
            <a:r>
              <a:rPr lang="en-US" altLang="zh-CN" sz="2800" b="1" dirty="0" smtClean="0"/>
              <a:t>);</a:t>
            </a:r>
          </a:p>
          <a:p>
            <a:pPr marL="0" indent="0" eaLnBrk="1" hangingPunct="1">
              <a:buNone/>
            </a:pPr>
            <a:r>
              <a:rPr lang="en-US" altLang="zh-CN" sz="2800" b="1" dirty="0" smtClean="0"/>
              <a:t>}</a:t>
            </a:r>
          </a:p>
        </p:txBody>
      </p:sp>
    </p:spTree>
    <p:extLst>
      <p:ext uri="{BB962C8B-B14F-4D97-AF65-F5344CB8AC3E}">
        <p14:creationId xmlns:p14="http://schemas.microsoft.com/office/powerpoint/2010/main" val="3996325497"/>
      </p:ext>
    </p:extLst>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B5A258DF-0155-4CE4-B48F-BE912AE87A7A}" type="slidenum">
              <a:rPr lang="en-US" altLang="zh-CN" smtClean="0"/>
              <a:pPr eaLnBrk="1" hangingPunct="1"/>
              <a:t>92</a:t>
            </a:fld>
            <a:endParaRPr lang="en-US" altLang="zh-CN" smtClean="0"/>
          </a:p>
        </p:txBody>
      </p:sp>
      <p:sp>
        <p:nvSpPr>
          <p:cNvPr id="77827"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5.5 </a:t>
            </a:r>
            <a:r>
              <a:rPr lang="zh-CN" altLang="en-US" b="1" smtClean="0">
                <a:latin typeface="黑体" pitchFamily="49" charset="-122"/>
                <a:ea typeface="黑体" pitchFamily="49" charset="-122"/>
              </a:rPr>
              <a:t>对循环的测试</a:t>
            </a:r>
          </a:p>
        </p:txBody>
      </p:sp>
      <p:sp>
        <p:nvSpPr>
          <p:cNvPr id="77828" name="Rectangle 3"/>
          <p:cNvSpPr>
            <a:spLocks noGrp="1" noChangeArrowheads="1"/>
          </p:cNvSpPr>
          <p:nvPr>
            <p:ph type="body" idx="1"/>
          </p:nvPr>
        </p:nvSpPr>
        <p:spPr/>
        <p:txBody>
          <a:bodyPr/>
          <a:lstStyle/>
          <a:p>
            <a:pPr eaLnBrk="1" hangingPunct="1"/>
            <a:r>
              <a:rPr lang="zh-CN" altLang="en-US" sz="3400" b="1" dirty="0" smtClean="0"/>
              <a:t>循环次数不固定时</a:t>
            </a:r>
            <a:endParaRPr lang="en-US" altLang="zh-CN" sz="3400" b="1" dirty="0" smtClean="0"/>
          </a:p>
          <a:p>
            <a:pPr marL="0" indent="0" eaLnBrk="1" hangingPunct="1">
              <a:buNone/>
            </a:pPr>
            <a:endParaRPr lang="en-US" altLang="zh-CN" sz="3400" b="1" dirty="0" smtClean="0"/>
          </a:p>
        </p:txBody>
      </p:sp>
      <p:graphicFrame>
        <p:nvGraphicFramePr>
          <p:cNvPr id="2" name="表格 1"/>
          <p:cNvGraphicFramePr>
            <a:graphicFrameLocks noGrp="1"/>
          </p:cNvGraphicFramePr>
          <p:nvPr>
            <p:extLst>
              <p:ext uri="{D42A27DB-BD31-4B8C-83A1-F6EECF244321}">
                <p14:modId xmlns:p14="http://schemas.microsoft.com/office/powerpoint/2010/main" val="2639069298"/>
              </p:ext>
            </p:extLst>
          </p:nvPr>
        </p:nvGraphicFramePr>
        <p:xfrm>
          <a:off x="1115616" y="2564904"/>
          <a:ext cx="6096000" cy="3337560"/>
        </p:xfrm>
        <a:graphic>
          <a:graphicData uri="http://schemas.openxmlformats.org/drawingml/2006/table">
            <a:tbl>
              <a:tblPr firstRow="1" bandRow="1">
                <a:tableStyleId>{5C22544A-7EE6-4342-B048-85BDC9FD1C3A}</a:tableStyleId>
              </a:tblPr>
              <a:tblGrid>
                <a:gridCol w="2016224"/>
                <a:gridCol w="2047776"/>
                <a:gridCol w="2032000"/>
              </a:tblGrid>
              <a:tr h="370840">
                <a:tc>
                  <a:txBody>
                    <a:bodyPr/>
                    <a:lstStyle/>
                    <a:p>
                      <a:r>
                        <a:rPr lang="zh-CN" altLang="en-US" dirty="0" smtClean="0">
                          <a:solidFill>
                            <a:schemeClr val="tx1"/>
                          </a:solidFill>
                        </a:rPr>
                        <a:t>测试项</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smtClean="0">
                          <a:solidFill>
                            <a:schemeClr val="tx1"/>
                          </a:solidFill>
                        </a:rPr>
                        <a:t>输入条件</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smtClean="0">
                          <a:solidFill>
                            <a:schemeClr val="tx1"/>
                          </a:solidFill>
                        </a:rPr>
                        <a:t>预期输出</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rowSpan="2">
                  <a:txBody>
                    <a:bodyPr/>
                    <a:lstStyle/>
                    <a:p>
                      <a:r>
                        <a:rPr lang="zh-CN" altLang="en-US" dirty="0" smtClean="0">
                          <a:solidFill>
                            <a:schemeClr val="tx1"/>
                          </a:solidFill>
                        </a:rPr>
                        <a:t>循环</a:t>
                      </a:r>
                      <a:r>
                        <a:rPr lang="en-US" altLang="zh-CN" dirty="0" smtClean="0">
                          <a:solidFill>
                            <a:schemeClr val="tx1"/>
                          </a:solidFill>
                        </a:rPr>
                        <a:t>0</a:t>
                      </a:r>
                      <a:r>
                        <a:rPr lang="zh-CN" altLang="en-US" dirty="0" smtClean="0">
                          <a:solidFill>
                            <a:schemeClr val="tx1"/>
                          </a:solidFill>
                        </a:rPr>
                        <a:t>次</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iteration=0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vMerge="1">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tx1"/>
                          </a:solidFill>
                        </a:rPr>
                        <a:t>iteration=1</a:t>
                      </a:r>
                      <a:endParaRPr lang="zh-CN" altLang="en-US"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zh-CN" alt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tx1"/>
                          </a:solidFill>
                        </a:rPr>
                        <a:t>iteration=10</a:t>
                      </a:r>
                      <a:endParaRPr lang="zh-CN" altLang="en-US"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zh-CN" altLang="en-US" dirty="0" smtClean="0">
                          <a:solidFill>
                            <a:schemeClr val="tx1"/>
                          </a:solidFill>
                        </a:rPr>
                        <a:t>循环</a:t>
                      </a:r>
                      <a:r>
                        <a:rPr lang="en-US" altLang="zh-CN" dirty="0" smtClean="0">
                          <a:solidFill>
                            <a:schemeClr val="tx1"/>
                          </a:solidFill>
                        </a:rPr>
                        <a:t>1</a:t>
                      </a:r>
                      <a:r>
                        <a:rPr lang="zh-CN" altLang="en-US" dirty="0" smtClean="0">
                          <a:solidFill>
                            <a:schemeClr val="tx1"/>
                          </a:solidFill>
                        </a:rPr>
                        <a:t>次</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i=1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zh-CN" altLang="en-US" dirty="0" smtClean="0">
                          <a:solidFill>
                            <a:schemeClr val="tx1"/>
                          </a:solidFill>
                        </a:rPr>
                        <a:t>循环</a:t>
                      </a:r>
                      <a:r>
                        <a:rPr lang="en-US" altLang="zh-CN" dirty="0" smtClean="0">
                          <a:solidFill>
                            <a:schemeClr val="tx1"/>
                          </a:solidFill>
                        </a:rPr>
                        <a:t>2</a:t>
                      </a:r>
                      <a:r>
                        <a:rPr lang="zh-CN" altLang="en-US" dirty="0" smtClean="0">
                          <a:solidFill>
                            <a:schemeClr val="tx1"/>
                          </a:solidFill>
                        </a:rPr>
                        <a:t>次</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i=2</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zh-CN" altLang="en-US" dirty="0" smtClean="0">
                          <a:solidFill>
                            <a:schemeClr val="tx1"/>
                          </a:solidFill>
                        </a:rPr>
                        <a:t>循环正常次数</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i=5</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zh-CN" altLang="en-US" dirty="0" smtClean="0">
                          <a:solidFill>
                            <a:schemeClr val="tx1"/>
                          </a:solidFill>
                        </a:rPr>
                        <a:t>循环最大次数少</a:t>
                      </a:r>
                      <a:r>
                        <a:rPr lang="en-US" altLang="zh-CN" dirty="0" smtClean="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i=8</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zh-CN" altLang="en-US" dirty="0" smtClean="0">
                          <a:solidFill>
                            <a:schemeClr val="tx1"/>
                          </a:solidFill>
                        </a:rPr>
                        <a:t>循环最大次数</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i=9</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3769653931"/>
      </p:ext>
    </p:extLst>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21321FC8-0BD8-4A4B-9A2E-0F2B2FCB7EFA}" type="slidenum">
              <a:rPr lang="en-US" altLang="zh-CN" smtClean="0"/>
              <a:pPr eaLnBrk="1" hangingPunct="1"/>
              <a:t>93</a:t>
            </a:fld>
            <a:endParaRPr lang="en-US" altLang="zh-CN" smtClean="0"/>
          </a:p>
        </p:txBody>
      </p:sp>
      <p:sp>
        <p:nvSpPr>
          <p:cNvPr id="78851"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5.5 </a:t>
            </a:r>
            <a:r>
              <a:rPr lang="zh-CN" altLang="en-US" b="1" smtClean="0">
                <a:latin typeface="黑体" pitchFamily="49" charset="-122"/>
                <a:ea typeface="黑体" pitchFamily="49" charset="-122"/>
              </a:rPr>
              <a:t>对循环的测试</a:t>
            </a:r>
          </a:p>
        </p:txBody>
      </p:sp>
      <p:sp>
        <p:nvSpPr>
          <p:cNvPr id="78852" name="Rectangle 3"/>
          <p:cNvSpPr>
            <a:spLocks noGrp="1" noChangeArrowheads="1"/>
          </p:cNvSpPr>
          <p:nvPr>
            <p:ph type="body" idx="1"/>
          </p:nvPr>
        </p:nvSpPr>
        <p:spPr/>
        <p:txBody>
          <a:bodyPr/>
          <a:lstStyle/>
          <a:p>
            <a:pPr eaLnBrk="1" hangingPunct="1"/>
            <a:r>
              <a:rPr lang="zh-CN" altLang="en-US" sz="3400" b="1" dirty="0" smtClean="0"/>
              <a:t>测试用例设计</a:t>
            </a:r>
            <a:endParaRPr lang="en-US" altLang="zh-CN" sz="3400" b="1" dirty="0" smtClean="0"/>
          </a:p>
          <a:p>
            <a:pPr lvl="1" eaLnBrk="1" hangingPunct="1"/>
            <a:r>
              <a:rPr lang="zh-CN" altLang="en-US" sz="3100" b="1" dirty="0" smtClean="0"/>
              <a:t>循环结构的分类</a:t>
            </a:r>
            <a:endParaRPr lang="en-US" altLang="zh-CN" sz="3100" b="1" dirty="0" smtClean="0"/>
          </a:p>
          <a:p>
            <a:pPr lvl="1" eaLnBrk="1" hangingPunct="1"/>
            <a:r>
              <a:rPr lang="zh-CN" altLang="en-US" sz="3100" b="1" dirty="0" smtClean="0"/>
              <a:t>测试难点</a:t>
            </a:r>
            <a:endParaRPr lang="en-US" altLang="zh-CN" sz="3100" b="1" dirty="0" smtClean="0"/>
          </a:p>
          <a:p>
            <a:pPr lvl="1" eaLnBrk="1" hangingPunct="1"/>
            <a:r>
              <a:rPr lang="zh-CN" altLang="en-US" sz="3100" b="1" dirty="0" smtClean="0"/>
              <a:t>针对单个循环节点循环次数的测试</a:t>
            </a:r>
            <a:endParaRPr lang="en-US" altLang="zh-CN" sz="3100" b="1" dirty="0" smtClean="0"/>
          </a:p>
          <a:p>
            <a:pPr lvl="1" eaLnBrk="1" hangingPunct="1"/>
            <a:r>
              <a:rPr lang="zh-CN" altLang="en-US" sz="3100" b="1" dirty="0" smtClean="0">
                <a:solidFill>
                  <a:srgbClr val="0000FF"/>
                </a:solidFill>
              </a:rPr>
              <a:t>针对单个循环节点循环过程的测试</a:t>
            </a:r>
            <a:endParaRPr lang="en-US" altLang="zh-CN" sz="3100" b="1" dirty="0" smtClean="0">
              <a:solidFill>
                <a:srgbClr val="0000FF"/>
              </a:solidFill>
            </a:endParaRPr>
          </a:p>
          <a:p>
            <a:pPr lvl="1" eaLnBrk="1" hangingPunct="1"/>
            <a:r>
              <a:rPr lang="zh-CN" altLang="en-US" sz="3100" b="1" dirty="0" smtClean="0"/>
              <a:t>针对多个循环结构的测试</a:t>
            </a:r>
          </a:p>
        </p:txBody>
      </p:sp>
    </p:spTree>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F5EFF59D-7805-4CA9-ABDA-4A634D9EC291}" type="slidenum">
              <a:rPr lang="en-US" altLang="zh-CN" smtClean="0"/>
              <a:pPr eaLnBrk="1" hangingPunct="1"/>
              <a:t>94</a:t>
            </a:fld>
            <a:endParaRPr lang="en-US" altLang="zh-CN" smtClean="0"/>
          </a:p>
        </p:txBody>
      </p:sp>
      <p:sp>
        <p:nvSpPr>
          <p:cNvPr id="79875"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5.5 </a:t>
            </a:r>
            <a:r>
              <a:rPr lang="zh-CN" altLang="en-US" b="1" smtClean="0">
                <a:latin typeface="黑体" pitchFamily="49" charset="-122"/>
                <a:ea typeface="黑体" pitchFamily="49" charset="-122"/>
              </a:rPr>
              <a:t>对循环的测试</a:t>
            </a:r>
          </a:p>
        </p:txBody>
      </p:sp>
      <p:sp>
        <p:nvSpPr>
          <p:cNvPr id="79876" name="Rectangle 3"/>
          <p:cNvSpPr>
            <a:spLocks noGrp="1" noChangeArrowheads="1"/>
          </p:cNvSpPr>
          <p:nvPr>
            <p:ph type="body" idx="1"/>
          </p:nvPr>
        </p:nvSpPr>
        <p:spPr/>
        <p:txBody>
          <a:bodyPr/>
          <a:lstStyle/>
          <a:p>
            <a:pPr eaLnBrk="1" hangingPunct="1"/>
            <a:r>
              <a:rPr lang="zh-CN" altLang="en-US" sz="3400" b="1" dirty="0" smtClean="0"/>
              <a:t>针对单个循环节点循环过程的测试</a:t>
            </a:r>
            <a:endParaRPr lang="en-US" altLang="zh-CN" sz="3400" b="1" dirty="0" smtClean="0"/>
          </a:p>
          <a:p>
            <a:pPr lvl="1" eaLnBrk="1" hangingPunct="1"/>
            <a:r>
              <a:rPr lang="zh-CN" altLang="en-US" b="1" dirty="0" smtClean="0"/>
              <a:t>循环的初始化</a:t>
            </a:r>
            <a:endParaRPr lang="en-US" altLang="zh-CN" b="1" dirty="0" smtClean="0"/>
          </a:p>
          <a:p>
            <a:pPr lvl="1" eaLnBrk="1" hangingPunct="1"/>
            <a:r>
              <a:rPr lang="zh-CN" altLang="en-US" b="1" dirty="0" smtClean="0"/>
              <a:t>循环的迭代</a:t>
            </a:r>
            <a:endParaRPr lang="en-US" altLang="zh-CN" b="1" dirty="0" smtClean="0"/>
          </a:p>
          <a:p>
            <a:pPr lvl="1" eaLnBrk="1" hangingPunct="1"/>
            <a:r>
              <a:rPr lang="zh-CN" altLang="en-US" b="1" dirty="0" smtClean="0"/>
              <a:t>循环的终止</a:t>
            </a:r>
          </a:p>
        </p:txBody>
      </p:sp>
    </p:spTree>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D8778DC1-C54F-4A5E-AF0E-AA52B38CB933}" type="slidenum">
              <a:rPr lang="en-US" altLang="zh-CN" smtClean="0"/>
              <a:pPr eaLnBrk="1" hangingPunct="1"/>
              <a:t>95</a:t>
            </a:fld>
            <a:endParaRPr lang="en-US" altLang="zh-CN" smtClean="0"/>
          </a:p>
        </p:txBody>
      </p:sp>
      <p:sp>
        <p:nvSpPr>
          <p:cNvPr id="80899"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5.5 </a:t>
            </a:r>
            <a:r>
              <a:rPr lang="zh-CN" altLang="en-US" b="1" smtClean="0">
                <a:latin typeface="黑体" pitchFamily="49" charset="-122"/>
                <a:ea typeface="黑体" pitchFamily="49" charset="-122"/>
              </a:rPr>
              <a:t>对循环的测试</a:t>
            </a:r>
          </a:p>
        </p:txBody>
      </p:sp>
      <p:sp>
        <p:nvSpPr>
          <p:cNvPr id="80900" name="Rectangle 3"/>
          <p:cNvSpPr>
            <a:spLocks noGrp="1" noChangeArrowheads="1"/>
          </p:cNvSpPr>
          <p:nvPr>
            <p:ph type="body" idx="1"/>
          </p:nvPr>
        </p:nvSpPr>
        <p:spPr/>
        <p:txBody>
          <a:bodyPr/>
          <a:lstStyle/>
          <a:p>
            <a:pPr eaLnBrk="1" hangingPunct="1"/>
            <a:r>
              <a:rPr lang="zh-CN" altLang="en-US" sz="3400" b="1" dirty="0" smtClean="0"/>
              <a:t>测试用例设计</a:t>
            </a:r>
            <a:endParaRPr lang="en-US" altLang="zh-CN" sz="3400" b="1" dirty="0" smtClean="0"/>
          </a:p>
          <a:p>
            <a:pPr lvl="1" eaLnBrk="1" hangingPunct="1"/>
            <a:r>
              <a:rPr lang="zh-CN" altLang="en-US" sz="3100" b="1" dirty="0" smtClean="0"/>
              <a:t>循环结构的分类</a:t>
            </a:r>
            <a:endParaRPr lang="en-US" altLang="zh-CN" sz="3100" b="1" dirty="0" smtClean="0"/>
          </a:p>
          <a:p>
            <a:pPr lvl="1" eaLnBrk="1" hangingPunct="1"/>
            <a:r>
              <a:rPr lang="zh-CN" altLang="en-US" sz="3100" b="1" dirty="0" smtClean="0"/>
              <a:t>测试难点</a:t>
            </a:r>
            <a:endParaRPr lang="en-US" altLang="zh-CN" sz="3100" b="1" dirty="0" smtClean="0"/>
          </a:p>
          <a:p>
            <a:pPr lvl="1" eaLnBrk="1" hangingPunct="1"/>
            <a:r>
              <a:rPr lang="zh-CN" altLang="en-US" sz="3100" b="1" dirty="0" smtClean="0"/>
              <a:t>针对单个循环节点循环次数的测试</a:t>
            </a:r>
            <a:endParaRPr lang="en-US" altLang="zh-CN" sz="3100" b="1" dirty="0" smtClean="0"/>
          </a:p>
          <a:p>
            <a:pPr lvl="1" eaLnBrk="1" hangingPunct="1"/>
            <a:r>
              <a:rPr lang="zh-CN" altLang="en-US" sz="3100" b="1" dirty="0" smtClean="0"/>
              <a:t>针对单个循环节点循环过程的测试</a:t>
            </a:r>
            <a:endParaRPr lang="en-US" altLang="zh-CN" sz="3100" b="1" dirty="0" smtClean="0"/>
          </a:p>
          <a:p>
            <a:pPr lvl="1" eaLnBrk="1" hangingPunct="1"/>
            <a:r>
              <a:rPr lang="zh-CN" altLang="en-US" sz="3100" b="1" dirty="0" smtClean="0">
                <a:solidFill>
                  <a:srgbClr val="0000FF"/>
                </a:solidFill>
              </a:rPr>
              <a:t>针对多个循环结构的测试</a:t>
            </a:r>
          </a:p>
        </p:txBody>
      </p:sp>
    </p:spTree>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68378381-A052-4AC2-A744-BA3FFC23628D}" type="slidenum">
              <a:rPr lang="en-US" altLang="zh-CN" smtClean="0"/>
              <a:pPr eaLnBrk="1" hangingPunct="1"/>
              <a:t>96</a:t>
            </a:fld>
            <a:endParaRPr lang="en-US" altLang="zh-CN" smtClean="0"/>
          </a:p>
        </p:txBody>
      </p:sp>
      <p:sp>
        <p:nvSpPr>
          <p:cNvPr id="81923"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5.5 </a:t>
            </a:r>
            <a:r>
              <a:rPr lang="zh-CN" altLang="en-US" b="1" smtClean="0">
                <a:latin typeface="黑体" pitchFamily="49" charset="-122"/>
                <a:ea typeface="黑体" pitchFamily="49" charset="-122"/>
              </a:rPr>
              <a:t>对循环的测试</a:t>
            </a:r>
          </a:p>
        </p:txBody>
      </p:sp>
      <p:sp>
        <p:nvSpPr>
          <p:cNvPr id="34820" name="Rectangle 3"/>
          <p:cNvSpPr>
            <a:spLocks noGrp="1" noChangeArrowheads="1"/>
          </p:cNvSpPr>
          <p:nvPr>
            <p:ph type="body" idx="1"/>
          </p:nvPr>
        </p:nvSpPr>
        <p:spPr/>
        <p:txBody>
          <a:bodyPr/>
          <a:lstStyle/>
          <a:p>
            <a:pPr marL="469900" lvl="1" indent="-469900" eaLnBrk="1" hangingPunct="1">
              <a:buFont typeface="Wingdings" pitchFamily="2" charset="2"/>
              <a:buChar char="o"/>
              <a:defRPr/>
            </a:pPr>
            <a:r>
              <a:rPr lang="zh-CN" altLang="en-US" sz="3400" b="1" dirty="0" smtClean="0">
                <a:cs typeface="+mn-cs"/>
              </a:rPr>
              <a:t>针对多个循环结构的测试</a:t>
            </a:r>
            <a:endParaRPr lang="en-US" altLang="zh-CN" sz="3400" b="1" dirty="0" smtClean="0">
              <a:cs typeface="+mn-cs"/>
            </a:endParaRPr>
          </a:p>
          <a:p>
            <a:pPr marL="866775" lvl="2" indent="-469900" eaLnBrk="1" hangingPunct="1">
              <a:defRPr/>
            </a:pPr>
            <a:r>
              <a:rPr lang="zh-CN" altLang="en-US" sz="2600" b="1" dirty="0" smtClean="0">
                <a:cs typeface="+mn-cs"/>
              </a:rPr>
              <a:t>循环节点的串联</a:t>
            </a:r>
            <a:endParaRPr lang="en-US" altLang="zh-CN" sz="2600" b="1" dirty="0" smtClean="0">
              <a:cs typeface="+mn-cs"/>
            </a:endParaRPr>
          </a:p>
          <a:p>
            <a:pPr marL="1255713" lvl="3" indent="-469900" eaLnBrk="1" hangingPunct="1">
              <a:defRPr/>
            </a:pPr>
            <a:r>
              <a:rPr lang="zh-CN" altLang="en-US" sz="2200" b="1" dirty="0">
                <a:cs typeface="+mn-cs"/>
              </a:rPr>
              <a:t>判定节点是独立的，根据单个循环体的测试原则进行测试即可。</a:t>
            </a:r>
            <a:endParaRPr lang="en-US" altLang="zh-CN" sz="2200" b="1" dirty="0">
              <a:cs typeface="+mn-cs"/>
            </a:endParaRPr>
          </a:p>
          <a:p>
            <a:pPr marL="1255713" lvl="3" indent="-469900" eaLnBrk="1" hangingPunct="1">
              <a:defRPr/>
            </a:pPr>
            <a:r>
              <a:rPr lang="zh-CN" altLang="en-US" sz="2200" b="1" dirty="0">
                <a:cs typeface="+mn-cs"/>
              </a:rPr>
              <a:t>判定节点是相互关联的，根据嵌套循环的原则进行</a:t>
            </a:r>
            <a:r>
              <a:rPr lang="zh-CN" altLang="en-US" sz="2200" b="1" dirty="0" smtClean="0">
                <a:cs typeface="+mn-cs"/>
              </a:rPr>
              <a:t>测试</a:t>
            </a:r>
          </a:p>
        </p:txBody>
      </p:sp>
    </p:spTree>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68378381-A052-4AC2-A744-BA3FFC23628D}" type="slidenum">
              <a:rPr lang="en-US" altLang="zh-CN" smtClean="0"/>
              <a:pPr eaLnBrk="1" hangingPunct="1"/>
              <a:t>97</a:t>
            </a:fld>
            <a:endParaRPr lang="en-US" altLang="zh-CN" smtClean="0"/>
          </a:p>
        </p:txBody>
      </p:sp>
      <p:sp>
        <p:nvSpPr>
          <p:cNvPr id="81923"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5.5 </a:t>
            </a:r>
            <a:r>
              <a:rPr lang="zh-CN" altLang="en-US" b="1" smtClean="0">
                <a:latin typeface="黑体" pitchFamily="49" charset="-122"/>
                <a:ea typeface="黑体" pitchFamily="49" charset="-122"/>
              </a:rPr>
              <a:t>对循环的测试</a:t>
            </a:r>
          </a:p>
        </p:txBody>
      </p:sp>
      <p:sp>
        <p:nvSpPr>
          <p:cNvPr id="34820" name="Rectangle 3"/>
          <p:cNvSpPr>
            <a:spLocks noGrp="1" noChangeArrowheads="1"/>
          </p:cNvSpPr>
          <p:nvPr>
            <p:ph type="body" idx="1"/>
          </p:nvPr>
        </p:nvSpPr>
        <p:spPr/>
        <p:txBody>
          <a:bodyPr/>
          <a:lstStyle/>
          <a:p>
            <a:pPr marL="469900" lvl="1" indent="-469900" eaLnBrk="1" hangingPunct="1">
              <a:buFont typeface="Wingdings" pitchFamily="2" charset="2"/>
              <a:buChar char="o"/>
              <a:defRPr/>
            </a:pPr>
            <a:r>
              <a:rPr lang="zh-CN" altLang="en-US" sz="3400" b="1" dirty="0" smtClean="0">
                <a:cs typeface="+mn-cs"/>
              </a:rPr>
              <a:t>针对多个循环结构的测试</a:t>
            </a:r>
            <a:endParaRPr lang="en-US" altLang="zh-CN" sz="3400" b="1" dirty="0" smtClean="0">
              <a:cs typeface="+mn-cs"/>
            </a:endParaRPr>
          </a:p>
          <a:p>
            <a:pPr marL="866775" lvl="2" indent="-469900" eaLnBrk="1" hangingPunct="1">
              <a:defRPr/>
            </a:pPr>
            <a:r>
              <a:rPr lang="zh-CN" altLang="en-US" sz="2600" b="1" dirty="0" smtClean="0">
                <a:cs typeface="+mn-cs"/>
              </a:rPr>
              <a:t>循环节点的嵌套</a:t>
            </a:r>
            <a:endParaRPr lang="en-US" altLang="zh-CN" sz="2600" b="1" dirty="0" smtClean="0">
              <a:cs typeface="+mn-cs"/>
            </a:endParaRPr>
          </a:p>
          <a:p>
            <a:pPr marL="911225" lvl="2" indent="-514350" eaLnBrk="1" hangingPunct="1">
              <a:buFont typeface="+mj-lt"/>
              <a:buAutoNum type="arabicPeriod"/>
              <a:defRPr/>
            </a:pPr>
            <a:r>
              <a:rPr lang="zh-CN" altLang="en-US" sz="2600" b="1" dirty="0" smtClean="0">
                <a:cs typeface="+mn-cs"/>
              </a:rPr>
              <a:t>对最内层循环按照单个循环的测试方法进行测试，把其他外层循环设置为最小值。</a:t>
            </a:r>
            <a:endParaRPr lang="en-US" altLang="zh-CN" sz="2600" b="1" dirty="0" smtClean="0">
              <a:cs typeface="+mn-cs"/>
            </a:endParaRPr>
          </a:p>
          <a:p>
            <a:pPr marL="911225" lvl="2" indent="-514350" eaLnBrk="1" hangingPunct="1">
              <a:buFont typeface="+mj-lt"/>
              <a:buAutoNum type="arabicPeriod"/>
              <a:defRPr/>
            </a:pPr>
            <a:r>
              <a:rPr lang="zh-CN" altLang="en-US" sz="2600" b="1" dirty="0" smtClean="0">
                <a:cs typeface="+mn-cs"/>
              </a:rPr>
              <a:t>逐步外推，对其外面的循环进行测试。测试时保持本次循环的外层循环仍取最小值，而由本层嵌套循环取“典型”值。</a:t>
            </a:r>
            <a:endParaRPr lang="en-US" altLang="zh-CN" sz="2600" b="1" dirty="0" smtClean="0">
              <a:cs typeface="+mn-cs"/>
            </a:endParaRPr>
          </a:p>
          <a:p>
            <a:pPr marL="911225" lvl="2" indent="-514350" eaLnBrk="1" hangingPunct="1">
              <a:buFont typeface="+mj-lt"/>
              <a:buAutoNum type="arabicPeriod"/>
              <a:defRPr/>
            </a:pPr>
            <a:r>
              <a:rPr lang="zh-CN" altLang="en-US" sz="2600" b="1" dirty="0" smtClean="0">
                <a:cs typeface="+mn-cs"/>
              </a:rPr>
              <a:t>反复进行第</a:t>
            </a:r>
            <a:r>
              <a:rPr lang="en-US" altLang="zh-CN" sz="2600" b="1" dirty="0" smtClean="0">
                <a:cs typeface="+mn-cs"/>
              </a:rPr>
              <a:t>2</a:t>
            </a:r>
            <a:r>
              <a:rPr lang="zh-CN" altLang="en-US" sz="2600" b="1" dirty="0" smtClean="0">
                <a:cs typeface="+mn-cs"/>
              </a:rPr>
              <a:t>步，向外层循环推进，直到所有循环测试完毕。</a:t>
            </a:r>
            <a:endParaRPr lang="en-US" altLang="zh-CN" sz="2600" b="1" dirty="0" smtClean="0">
              <a:cs typeface="+mn-cs"/>
            </a:endParaRPr>
          </a:p>
          <a:p>
            <a:pPr marL="396875" lvl="2" indent="0" eaLnBrk="1" hangingPunct="1">
              <a:buNone/>
              <a:defRPr/>
            </a:pPr>
            <a:endParaRPr lang="en-US" altLang="zh-CN" sz="2600" b="1" dirty="0" smtClean="0">
              <a:cs typeface="+mn-cs"/>
            </a:endParaRPr>
          </a:p>
        </p:txBody>
      </p:sp>
    </p:spTree>
    <p:extLst>
      <p:ext uri="{BB962C8B-B14F-4D97-AF65-F5344CB8AC3E}">
        <p14:creationId xmlns:p14="http://schemas.microsoft.com/office/powerpoint/2010/main" val="1777694412"/>
      </p:ext>
    </p:extLst>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68378381-A052-4AC2-A744-BA3FFC23628D}" type="slidenum">
              <a:rPr lang="en-US" altLang="zh-CN" smtClean="0"/>
              <a:pPr eaLnBrk="1" hangingPunct="1"/>
              <a:t>98</a:t>
            </a:fld>
            <a:endParaRPr lang="en-US" altLang="zh-CN" smtClean="0"/>
          </a:p>
        </p:txBody>
      </p:sp>
      <p:sp>
        <p:nvSpPr>
          <p:cNvPr id="81923"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5.5 </a:t>
            </a:r>
            <a:r>
              <a:rPr lang="zh-CN" altLang="en-US" b="1" smtClean="0">
                <a:latin typeface="黑体" pitchFamily="49" charset="-122"/>
                <a:ea typeface="黑体" pitchFamily="49" charset="-122"/>
              </a:rPr>
              <a:t>对循环的测试</a:t>
            </a:r>
          </a:p>
        </p:txBody>
      </p:sp>
      <p:sp>
        <p:nvSpPr>
          <p:cNvPr id="34820" name="Rectangle 3"/>
          <p:cNvSpPr>
            <a:spLocks noGrp="1" noChangeArrowheads="1"/>
          </p:cNvSpPr>
          <p:nvPr>
            <p:ph type="body" idx="1"/>
          </p:nvPr>
        </p:nvSpPr>
        <p:spPr/>
        <p:txBody>
          <a:bodyPr/>
          <a:lstStyle/>
          <a:p>
            <a:pPr marL="469900" lvl="1" indent="-469900" eaLnBrk="1" hangingPunct="1">
              <a:buFont typeface="Wingdings" pitchFamily="2" charset="2"/>
              <a:buChar char="o"/>
              <a:defRPr/>
            </a:pPr>
            <a:r>
              <a:rPr lang="zh-CN" altLang="en-US" sz="3400" b="1" dirty="0" smtClean="0">
                <a:cs typeface="+mn-cs"/>
              </a:rPr>
              <a:t>针对多个循环结构的测试</a:t>
            </a:r>
            <a:endParaRPr lang="en-US" altLang="zh-CN" sz="3400" b="1" dirty="0" smtClean="0">
              <a:cs typeface="+mn-cs"/>
            </a:endParaRPr>
          </a:p>
          <a:p>
            <a:pPr marL="866775" lvl="2" indent="-469900" eaLnBrk="1" hangingPunct="1">
              <a:defRPr/>
            </a:pPr>
            <a:r>
              <a:rPr lang="zh-CN" altLang="en-US" sz="2600" b="1" dirty="0" smtClean="0">
                <a:cs typeface="+mn-cs"/>
              </a:rPr>
              <a:t>循环节点的嵌套</a:t>
            </a:r>
            <a:endParaRPr lang="en-US" altLang="zh-CN" sz="2600" b="1" dirty="0" smtClean="0">
              <a:cs typeface="+mn-cs"/>
            </a:endParaRPr>
          </a:p>
          <a:p>
            <a:pPr marL="396875" lvl="2" indent="0" eaLnBrk="1" hangingPunct="1">
              <a:buNone/>
              <a:defRPr/>
            </a:pPr>
            <a:r>
              <a:rPr lang="zh-CN" altLang="en-US" sz="2600" b="1" dirty="0" smtClean="0">
                <a:cs typeface="+mn-cs"/>
              </a:rPr>
              <a:t>考虑特殊组合：</a:t>
            </a:r>
            <a:endParaRPr lang="en-US" altLang="zh-CN" sz="2600" b="1" dirty="0" smtClean="0">
              <a:cs typeface="+mn-cs"/>
            </a:endParaRPr>
          </a:p>
          <a:p>
            <a:pPr marL="1255713" lvl="3" indent="-469900" eaLnBrk="1" hangingPunct="1">
              <a:defRPr/>
            </a:pPr>
            <a:r>
              <a:rPr lang="zh-CN" altLang="en-US" sz="2200" b="1" dirty="0" smtClean="0">
                <a:cs typeface="+mn-cs"/>
              </a:rPr>
              <a:t>内层最小循环次数，外层最小循环次数，计算的结果</a:t>
            </a:r>
            <a:endParaRPr lang="en-US" altLang="zh-CN" sz="2200" b="1" dirty="0" smtClean="0">
              <a:cs typeface="+mn-cs"/>
            </a:endParaRPr>
          </a:p>
          <a:p>
            <a:pPr marL="1255713" lvl="3" indent="-469900" eaLnBrk="1" hangingPunct="1">
              <a:defRPr/>
            </a:pPr>
            <a:r>
              <a:rPr lang="zh-CN" altLang="en-US" sz="2200" b="1" dirty="0" smtClean="0">
                <a:cs typeface="+mn-cs"/>
              </a:rPr>
              <a:t>内层最小循环次数，外层最大循环次数，计算的结果</a:t>
            </a:r>
            <a:endParaRPr lang="en-US" altLang="zh-CN" sz="2200" b="1" dirty="0" smtClean="0">
              <a:cs typeface="+mn-cs"/>
            </a:endParaRPr>
          </a:p>
          <a:p>
            <a:pPr marL="1255713" lvl="3" indent="-469900" eaLnBrk="1" hangingPunct="1">
              <a:defRPr/>
            </a:pPr>
            <a:r>
              <a:rPr lang="zh-CN" altLang="en-US" sz="2200" b="1" dirty="0" smtClean="0">
                <a:cs typeface="+mn-cs"/>
              </a:rPr>
              <a:t>内层最大循环次数，外层最小循环次数，计算的结果</a:t>
            </a:r>
            <a:endParaRPr lang="en-US" altLang="zh-CN" sz="2200" b="1" dirty="0" smtClean="0">
              <a:cs typeface="+mn-cs"/>
            </a:endParaRPr>
          </a:p>
          <a:p>
            <a:pPr marL="1255713" lvl="3" indent="-469900" eaLnBrk="1" hangingPunct="1">
              <a:defRPr/>
            </a:pPr>
            <a:r>
              <a:rPr lang="zh-CN" altLang="en-US" sz="2200" b="1" dirty="0" smtClean="0">
                <a:cs typeface="+mn-cs"/>
              </a:rPr>
              <a:t>内层最大循环次数，外层最大循环次数，计算的结果</a:t>
            </a:r>
            <a:endParaRPr lang="en-US" altLang="zh-CN" sz="2200" b="1" dirty="0" smtClean="0">
              <a:cs typeface="+mn-cs"/>
            </a:endParaRPr>
          </a:p>
          <a:p>
            <a:pPr marL="866775" lvl="2" indent="-469900" eaLnBrk="1" hangingPunct="1">
              <a:defRPr/>
            </a:pPr>
            <a:r>
              <a:rPr lang="zh-CN" altLang="en-US" sz="2600" b="1" dirty="0" smtClean="0">
                <a:cs typeface="+mn-cs"/>
              </a:rPr>
              <a:t>非结构化的循环</a:t>
            </a:r>
            <a:endParaRPr lang="en-US" altLang="zh-CN" sz="2600" b="1" dirty="0" smtClean="0">
              <a:cs typeface="+mn-cs"/>
            </a:endParaRPr>
          </a:p>
          <a:p>
            <a:pPr marL="1255713" lvl="3" indent="-469900" eaLnBrk="1" hangingPunct="1">
              <a:defRPr/>
            </a:pPr>
            <a:r>
              <a:rPr lang="zh-CN" altLang="en-US" sz="2200" b="1" dirty="0">
                <a:cs typeface="+mn-cs"/>
              </a:rPr>
              <a:t>不予</a:t>
            </a:r>
            <a:r>
              <a:rPr lang="zh-CN" altLang="en-US" sz="2200" b="1" dirty="0" smtClean="0">
                <a:cs typeface="+mn-cs"/>
              </a:rPr>
              <a:t>测试</a:t>
            </a:r>
            <a:endParaRPr lang="en-US" altLang="zh-CN" sz="2200" b="1" dirty="0" smtClean="0">
              <a:cs typeface="+mn-cs"/>
            </a:endParaRPr>
          </a:p>
          <a:p>
            <a:pPr marL="1255713" lvl="3" indent="-469900" eaLnBrk="1" hangingPunct="1">
              <a:defRPr/>
            </a:pPr>
            <a:r>
              <a:rPr lang="zh-CN" altLang="en-US" sz="2200" b="1" dirty="0" smtClean="0">
                <a:cs typeface="+mn-cs"/>
              </a:rPr>
              <a:t>参照单个循环体的测试原则进行测试，兼顾特殊组合</a:t>
            </a:r>
            <a:endParaRPr lang="en-US" altLang="zh-CN" sz="2200" b="1" dirty="0">
              <a:cs typeface="+mn-cs"/>
            </a:endParaRPr>
          </a:p>
        </p:txBody>
      </p:sp>
    </p:spTree>
    <p:extLst>
      <p:ext uri="{BB962C8B-B14F-4D97-AF65-F5344CB8AC3E}">
        <p14:creationId xmlns:p14="http://schemas.microsoft.com/office/powerpoint/2010/main" val="770259544"/>
      </p:ext>
    </p:extLst>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F6A76AC5-9862-4089-ABFD-77BDD1D8EAC2}" type="slidenum">
              <a:rPr lang="en-US" altLang="zh-CN" smtClean="0"/>
              <a:pPr eaLnBrk="1" hangingPunct="1"/>
              <a:t>99</a:t>
            </a:fld>
            <a:endParaRPr lang="en-US" altLang="zh-CN" smtClean="0"/>
          </a:p>
        </p:txBody>
      </p:sp>
      <p:sp>
        <p:nvSpPr>
          <p:cNvPr id="118787"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5.5 </a:t>
            </a:r>
            <a:r>
              <a:rPr lang="zh-CN" altLang="en-US" b="1" smtClean="0">
                <a:latin typeface="黑体" pitchFamily="2" charset="-122"/>
                <a:ea typeface="黑体" pitchFamily="2" charset="-122"/>
              </a:rPr>
              <a:t>对循环的测试</a:t>
            </a:r>
          </a:p>
        </p:txBody>
      </p:sp>
      <p:sp>
        <p:nvSpPr>
          <p:cNvPr id="118788" name="Rectangle 3"/>
          <p:cNvSpPr>
            <a:spLocks noGrp="1" noChangeArrowheads="1"/>
          </p:cNvSpPr>
          <p:nvPr>
            <p:ph type="body" idx="1"/>
          </p:nvPr>
        </p:nvSpPr>
        <p:spPr/>
        <p:txBody>
          <a:bodyPr/>
          <a:lstStyle/>
          <a:p>
            <a:pPr eaLnBrk="1" hangingPunct="1"/>
            <a:r>
              <a:rPr lang="zh-CN" altLang="en-US" sz="3400" b="1" smtClean="0"/>
              <a:t>测试用例设计</a:t>
            </a:r>
            <a:endParaRPr lang="en-US" altLang="zh-CN" sz="3400" b="1" smtClean="0"/>
          </a:p>
          <a:p>
            <a:pPr lvl="1" eaLnBrk="1" hangingPunct="1"/>
            <a:r>
              <a:rPr lang="zh-CN" altLang="en-US" sz="3100" b="1" smtClean="0"/>
              <a:t>循环结构的分类</a:t>
            </a:r>
            <a:endParaRPr lang="en-US" altLang="zh-CN" sz="3100" b="1" smtClean="0"/>
          </a:p>
          <a:p>
            <a:pPr lvl="1" eaLnBrk="1" hangingPunct="1"/>
            <a:r>
              <a:rPr lang="zh-CN" altLang="en-US" sz="3100" b="1" smtClean="0"/>
              <a:t>测试难点</a:t>
            </a:r>
            <a:endParaRPr lang="en-US" altLang="zh-CN" sz="3100" b="1" smtClean="0"/>
          </a:p>
          <a:p>
            <a:pPr lvl="1" eaLnBrk="1" hangingPunct="1"/>
            <a:r>
              <a:rPr lang="zh-CN" altLang="en-US" sz="3100" b="1" smtClean="0"/>
              <a:t>针对单个循环节点循环次数的测试</a:t>
            </a:r>
            <a:endParaRPr lang="en-US" altLang="zh-CN" sz="3100" b="1" smtClean="0"/>
          </a:p>
          <a:p>
            <a:pPr lvl="1" eaLnBrk="1" hangingPunct="1"/>
            <a:r>
              <a:rPr lang="zh-CN" altLang="en-US" sz="3100" b="1" smtClean="0"/>
              <a:t>针对多个循环节点循环过程的测试</a:t>
            </a:r>
            <a:endParaRPr lang="en-US" altLang="zh-CN" sz="3100" b="1" smtClean="0"/>
          </a:p>
          <a:p>
            <a:pPr lvl="1" eaLnBrk="1" hangingPunct="1"/>
            <a:r>
              <a:rPr lang="zh-CN" altLang="en-US" sz="3100" b="1" smtClean="0">
                <a:solidFill>
                  <a:srgbClr val="0000FF"/>
                </a:solidFill>
              </a:rPr>
              <a:t>针对多个循环结构的测试</a:t>
            </a:r>
          </a:p>
        </p:txBody>
      </p:sp>
    </p:spTree>
    <p:extLst>
      <p:ext uri="{BB962C8B-B14F-4D97-AF65-F5344CB8AC3E}">
        <p14:creationId xmlns:p14="http://schemas.microsoft.com/office/powerpoint/2010/main" val="553994675"/>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第5章  白盒测试技术</Template>
  <TotalTime>715</TotalTime>
  <Words>5875</Words>
  <Application>Microsoft Office PowerPoint</Application>
  <PresentationFormat>全屏显示(4:3)</PresentationFormat>
  <Paragraphs>915</Paragraphs>
  <Slides>128</Slides>
  <Notes>6</Notes>
  <HiddenSlides>0</HiddenSlides>
  <MMClips>0</MMClips>
  <ScaleCrop>false</ScaleCrop>
  <HeadingPairs>
    <vt:vector size="4" baseType="variant">
      <vt:variant>
        <vt:lpstr>主题</vt:lpstr>
      </vt:variant>
      <vt:variant>
        <vt:i4>1</vt:i4>
      </vt:variant>
      <vt:variant>
        <vt:lpstr>幻灯片标题</vt:lpstr>
      </vt:variant>
      <vt:variant>
        <vt:i4>128</vt:i4>
      </vt:variant>
    </vt:vector>
  </HeadingPairs>
  <TitlesOfParts>
    <vt:vector size="129" baseType="lpstr">
      <vt:lpstr>Profile</vt:lpstr>
      <vt:lpstr>软件测试实用教程 ——方法与实践</vt:lpstr>
      <vt:lpstr>第5章  白盒测试技术</vt:lpstr>
      <vt:lpstr>第5章  白盒测试技术</vt:lpstr>
      <vt:lpstr>5.1 概述</vt:lpstr>
      <vt:lpstr>5.1 概述</vt:lpstr>
      <vt:lpstr>5.1 概述</vt:lpstr>
      <vt:lpstr>5.1 概述</vt:lpstr>
      <vt:lpstr>5.1 概述</vt:lpstr>
      <vt:lpstr>5.1 概述</vt:lpstr>
      <vt:lpstr>5.1 概述</vt:lpstr>
      <vt:lpstr>5.1 概述</vt:lpstr>
      <vt:lpstr>控制流分析技术</vt:lpstr>
      <vt:lpstr>控制流分析技术</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路径覆盖</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PowerPoint 演示文稿</vt:lpstr>
      <vt:lpstr>5.4 对路径的测试</vt:lpstr>
      <vt:lpstr>5.4 对路径的测试</vt:lpstr>
      <vt:lpstr>5.4 对路径的测试</vt:lpstr>
      <vt:lpstr>5.4 对路径的测试</vt:lpstr>
      <vt:lpstr>5.4 对路径的测试</vt:lpstr>
      <vt:lpstr>5.4 对路径的测试</vt:lpstr>
      <vt:lpstr>PowerPoint 演示文稿</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Z路径覆盖</vt:lpstr>
      <vt:lpstr>5.5 对循环的测试</vt:lpstr>
      <vt:lpstr>5.5 对循环的测试</vt:lpstr>
      <vt:lpstr>5.5 对循环的测试</vt:lpstr>
      <vt:lpstr>5.5 对循环的测试</vt:lpstr>
      <vt:lpstr>5.5 对循环的测试</vt:lpstr>
      <vt:lpstr>5.5 对循环的测试</vt:lpstr>
      <vt:lpstr>5.5 对循环的测试</vt:lpstr>
      <vt:lpstr>5.5 对循环的测试</vt:lpstr>
      <vt:lpstr>5.5 对循环的测试</vt:lpstr>
      <vt:lpstr>5.5 对循环的测试</vt:lpstr>
      <vt:lpstr>5.5 对循环的测试</vt:lpstr>
      <vt:lpstr>5.5 对循环的测试</vt:lpstr>
      <vt:lpstr>5.5 对循环的测试</vt:lpstr>
      <vt:lpstr>5.5 对循环的测试</vt:lpstr>
      <vt:lpstr>5.5 对循环的测试</vt:lpstr>
      <vt:lpstr>5.5 对循环的测试</vt:lpstr>
      <vt:lpstr>5.5 对循环的测试</vt:lpstr>
      <vt:lpstr>5.5 对循环的测试</vt:lpstr>
      <vt:lpstr>5.6 对变量的测试</vt:lpstr>
      <vt:lpstr>5.6 对变量的测试</vt:lpstr>
      <vt:lpstr>5.6 对变量的测试</vt:lpstr>
      <vt:lpstr>5.6 对变量的测试</vt:lpstr>
      <vt:lpstr>5.6 对变量的测试</vt:lpstr>
      <vt:lpstr>5.6 对变量的测试</vt:lpstr>
      <vt:lpstr>5.6 对变量的测试</vt:lpstr>
      <vt:lpstr>5.6 对变量的测试</vt:lpstr>
      <vt:lpstr>5.6 对变量的测试</vt:lpstr>
      <vt:lpstr>5.6 对变量的测试</vt:lpstr>
      <vt:lpstr>5.6 对变量的测试</vt:lpstr>
      <vt:lpstr>5.6 对变量的测试</vt:lpstr>
      <vt:lpstr>5.6 对变量的测试</vt:lpstr>
      <vt:lpstr>5.6 对变量的测试</vt:lpstr>
      <vt:lpstr>5.7 白盒测试总结</vt:lpstr>
      <vt:lpstr>5.7 白盒测试总结</vt:lpstr>
      <vt:lpstr>5.7 白盒测试总结</vt:lpstr>
      <vt:lpstr>5.7 白盒测试总结</vt:lpstr>
      <vt:lpstr>5.7 白盒测试总结</vt:lpstr>
      <vt:lpstr>5.7 白盒测试总结</vt:lpstr>
      <vt:lpstr>5.7 白盒测试总结</vt:lpstr>
      <vt:lpstr>5.7 白盒测试总结</vt:lpstr>
      <vt:lpstr>5.7 白盒测试总结</vt:lpstr>
      <vt:lpstr>5.7 白盒测试总结</vt:lpstr>
      <vt:lpstr>5.7 白盒测试总结</vt:lpstr>
      <vt:lpstr>5.7 白盒测试总结</vt:lpstr>
      <vt:lpstr>5.7 白盒测试总结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软件测试实用教程 ——方法与实践</dc:title>
  <dc:creator>admin</dc:creator>
  <cp:lastModifiedBy>admin</cp:lastModifiedBy>
  <cp:revision>26</cp:revision>
  <dcterms:created xsi:type="dcterms:W3CDTF">2017-06-13T08:17:54Z</dcterms:created>
  <dcterms:modified xsi:type="dcterms:W3CDTF">2018-02-09T00:28:05Z</dcterms:modified>
</cp:coreProperties>
</file>