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6" r:id="rId3"/>
    <p:sldId id="397" r:id="rId5"/>
    <p:sldId id="398" r:id="rId6"/>
    <p:sldId id="399" r:id="rId7"/>
    <p:sldId id="400" r:id="rId8"/>
    <p:sldId id="401" r:id="rId9"/>
    <p:sldId id="447" r:id="rId10"/>
    <p:sldId id="403" r:id="rId11"/>
    <p:sldId id="404" r:id="rId12"/>
    <p:sldId id="406" r:id="rId13"/>
    <p:sldId id="407" r:id="rId14"/>
    <p:sldId id="442" r:id="rId15"/>
    <p:sldId id="408" r:id="rId16"/>
    <p:sldId id="443" r:id="rId17"/>
    <p:sldId id="409" r:id="rId18"/>
    <p:sldId id="410" r:id="rId19"/>
    <p:sldId id="412" r:id="rId20"/>
    <p:sldId id="444" r:id="rId21"/>
    <p:sldId id="413" r:id="rId22"/>
    <p:sldId id="446" r:id="rId23"/>
    <p:sldId id="415" r:id="rId24"/>
    <p:sldId id="416" r:id="rId25"/>
    <p:sldId id="417" r:id="rId26"/>
    <p:sldId id="418" r:id="rId27"/>
    <p:sldId id="419" r:id="rId28"/>
    <p:sldId id="421" r:id="rId29"/>
    <p:sldId id="422" r:id="rId30"/>
    <p:sldId id="448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316" r:id="rId4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93874" autoAdjust="0"/>
  </p:normalViewPr>
  <p:slideViewPr>
    <p:cSldViewPr showGuides="1">
      <p:cViewPr varScale="1">
        <p:scale>
          <a:sx n="57" d="100"/>
          <a:sy n="57" d="100"/>
        </p:scale>
        <p:origin x="90" y="348"/>
      </p:cViewPr>
      <p:guideLst>
        <p:guide orient="horz" pos="2052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5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5" Type="http://schemas.openxmlformats.org/officeDocument/2006/relationships/hyperlink" Target="http://baike.baidu.com/view/1659.htm" TargetMode="External"/><Relationship Id="rId4" Type="http://schemas.openxmlformats.org/officeDocument/2006/relationships/hyperlink" Target="http://baike.baidu.com/view/190611.htm" TargetMode="External"/><Relationship Id="rId3" Type="http://schemas.openxmlformats.org/officeDocument/2006/relationships/hyperlink" Target="http://baike.baidu.com/view/16563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软件开发模型是软件开发的全部过程、活动、任务和管理的</a:t>
            </a:r>
            <a:r>
              <a:rPr lang="zh-CN" altLang="en-US" dirty="0" smtClean="0">
                <a:solidFill>
                  <a:srgbClr val="FF0000"/>
                </a:solidFill>
              </a:rPr>
              <a:t>结构框架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各阶段之间的关系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能够</a:t>
            </a:r>
            <a:r>
              <a:rPr lang="zh-CN" altLang="en-US" sz="1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清晰、直观地表达软件开发全过程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 smtClean="0"/>
              <a:t>那类比学习，何为测试模型呢？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hlinkClick r:id="rId3" action="ppaction://hlinkfile"/>
              </a:rPr>
              <a:t>软件测试</a:t>
            </a:r>
            <a:r>
              <a:rPr lang="zh-CN" altLang="en-US" dirty="0" smtClean="0"/>
              <a:t>和</a:t>
            </a:r>
            <a:r>
              <a:rPr lang="zh-CN" altLang="en-US" dirty="0" smtClean="0">
                <a:hlinkClick r:id="rId4" action="ppaction://hlinkfile"/>
              </a:rPr>
              <a:t>软件开发</a:t>
            </a:r>
            <a:r>
              <a:rPr lang="zh-CN" altLang="en-US" dirty="0" smtClean="0"/>
              <a:t>一样，都遵循</a:t>
            </a:r>
            <a:r>
              <a:rPr lang="zh-CN" altLang="en-US" dirty="0" smtClean="0">
                <a:hlinkClick r:id="rId5" action="ppaction://hlinkfile"/>
              </a:rPr>
              <a:t>软件工程</a:t>
            </a:r>
            <a:r>
              <a:rPr lang="zh-CN" altLang="en-US" dirty="0" smtClean="0"/>
              <a:t>原理，遵循管理学原理 。测试专家通过实践总结出了很多很好的测试模型。测试模型实质是将测试活动进行了抽象，明确了测试与开发之间的关系，是测试管理的重要参考依据。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以个体输入域为被测对象时，需分别针对每个输入条件的输入域</a:t>
            </a:r>
            <a:r>
              <a:rPr lang="en-US" altLang="en-US" dirty="0" smtClean="0"/>
              <a:t>(</a:t>
            </a:r>
            <a:r>
              <a:rPr lang="zh-CN" altLang="en-US" dirty="0" smtClean="0"/>
              <a:t>即每个个体输入域</a:t>
            </a:r>
            <a:r>
              <a:rPr lang="en-US" altLang="en-US" dirty="0" smtClean="0"/>
              <a:t>)</a:t>
            </a:r>
            <a:r>
              <a:rPr lang="zh-CN" altLang="en-US" dirty="0" smtClean="0"/>
              <a:t>分别确定其边界点</a:t>
            </a:r>
            <a:endParaRPr lang="en-US" altLang="zh-CN" dirty="0" smtClean="0"/>
          </a:p>
          <a:p>
            <a:r>
              <a:rPr lang="zh-CN" altLang="en-US" dirty="0" smtClean="0"/>
              <a:t>并遵循独立性假设，即假设各个输入条件之间相互独立，不产生相互影响，即不具有相互依赖关系。也就是说，当针对某个输入条件确定边界点时，不考虑其他输入条件可能对该输入条件所产生的任何影响。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并基于所有输入条件的所有边界点及其邻域来设计测试用例。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                         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  <a:endParaRPr lang="zh-CN" altLang="en-US" sz="6000" b="1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边界点</a:t>
            </a:r>
            <a:r>
              <a:rPr lang="zh-CN" altLang="en-US" dirty="0" smtClean="0">
                <a:solidFill>
                  <a:srgbClr val="FF0000"/>
                </a:solidFill>
              </a:rPr>
              <a:t>邻域</a:t>
            </a:r>
            <a:r>
              <a:rPr lang="zh-CN" altLang="en-US" dirty="0" smtClean="0"/>
              <a:t>的确定</a:t>
            </a:r>
            <a:endParaRPr lang="zh-CN" alt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320800"/>
            <a:ext cx="10864850" cy="4267200"/>
          </a:xfrm>
        </p:spPr>
        <p:txBody>
          <a:bodyPr/>
          <a:lstStyle/>
          <a:p>
            <a:r>
              <a:rPr lang="zh-CN" altLang="en-US" dirty="0" smtClean="0"/>
              <a:t>对于每个输入条件的每个边界点</a:t>
            </a:r>
            <a:r>
              <a:rPr lang="en-US" altLang="en-US" dirty="0" smtClean="0"/>
              <a:t>(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</a:t>
            </a:r>
            <a:r>
              <a:rPr lang="en-US" altLang="en-US" dirty="0" smtClean="0"/>
              <a:t>)</a:t>
            </a:r>
            <a:r>
              <a:rPr lang="zh-CN" altLang="en-US" dirty="0" smtClean="0"/>
              <a:t>，需在该点附近确定大小为</a:t>
            </a:r>
            <a:r>
              <a:rPr lang="en-US" altLang="en-US" dirty="0" smtClean="0"/>
              <a:t>1</a:t>
            </a:r>
            <a:r>
              <a:rPr lang="zh-CN" altLang="en-US" dirty="0" smtClean="0"/>
              <a:t>的邻域</a:t>
            </a:r>
            <a:endParaRPr lang="en-US" altLang="zh-CN" dirty="0" smtClean="0"/>
          </a:p>
          <a:p>
            <a:r>
              <a:rPr lang="zh-CN" altLang="en-US" dirty="0" smtClean="0"/>
              <a:t>注意：这里的“</a:t>
            </a:r>
            <a:r>
              <a:rPr lang="en-US" altLang="en-US" dirty="0" smtClean="0"/>
              <a:t>1</a:t>
            </a:r>
            <a:r>
              <a:rPr lang="zh-CN" altLang="en-US" dirty="0" smtClean="0"/>
              <a:t>”是指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单位长度</a:t>
            </a:r>
            <a:r>
              <a:rPr lang="zh-CN" altLang="en-US" dirty="0" smtClean="0"/>
              <a:t>，并未数字意义上的“</a:t>
            </a:r>
            <a:r>
              <a:rPr lang="en-US" altLang="en-US" dirty="0" smtClean="0"/>
              <a:t>1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某商品购买超过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个，单价下降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元，邻域为？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某商品单价为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元，售出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元以上，提成发生变化，销售额的</a:t>
            </a:r>
            <a:r>
              <a:rPr lang="zh-CN" altLang="en-US" dirty="0"/>
              <a:t>邻域为？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  <a:endParaRPr lang="zh-CN" alt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196752"/>
            <a:ext cx="10513168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dirty="0" smtClean="0"/>
              <a:t>穷举法</a:t>
            </a:r>
            <a:endParaRPr lang="en-US" altLang="zh-CN" dirty="0" smtClean="0"/>
          </a:p>
          <a:p>
            <a:pPr lvl="1"/>
            <a:r>
              <a:rPr lang="zh-CN" dirty="0" smtClean="0"/>
              <a:t>在每个边界点的邻域范围内取所有数据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优势：</a:t>
            </a:r>
            <a:r>
              <a:rPr lang="zh-CN" dirty="0" smtClean="0"/>
              <a:t>边界及其邻域范围内所有数据均可测试到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不足：</a:t>
            </a:r>
            <a:r>
              <a:rPr lang="zh-CN" dirty="0" smtClean="0"/>
              <a:t>邻域内的测试数据较多，导致的测试负担重</a:t>
            </a:r>
            <a:endParaRPr 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</a:t>
            </a:r>
            <a:r>
              <a:rPr lang="zh-CN" altLang="en-US" dirty="0" smtClean="0"/>
              <a:t>测试用例设计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99" y="1320552"/>
            <a:ext cx="10686833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、典型</a:t>
            </a:r>
            <a:r>
              <a:rPr lang="zh-CN" altLang="en-US" dirty="0"/>
              <a:t>值法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zh-CN" dirty="0"/>
              <a:t>边界点</a:t>
            </a:r>
            <a:r>
              <a:rPr lang="en-US" altLang="zh-CN" dirty="0"/>
              <a:t>a</a:t>
            </a:r>
            <a:r>
              <a:rPr lang="zh-CN" altLang="zh-CN" dirty="0"/>
              <a:t>处选择</a:t>
            </a:r>
            <a:r>
              <a:rPr lang="en-US" altLang="zh-CN" dirty="0"/>
              <a:t>a-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,a ,a+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zh-CN" dirty="0"/>
              <a:t>这三个值作为测试数据</a:t>
            </a:r>
            <a:endParaRPr lang="en-US" altLang="zh-CN" dirty="0"/>
          </a:p>
          <a:p>
            <a:pPr lvl="1"/>
            <a:r>
              <a:rPr lang="zh-CN" altLang="en-US" dirty="0"/>
              <a:t>优势：</a:t>
            </a:r>
            <a:r>
              <a:rPr lang="zh-CN" altLang="zh-CN" dirty="0"/>
              <a:t>测试数据包含了边界点本身以及最远离该边界点的邻域数据，具有典型性，且数据量大大降低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边界组合方式</a:t>
            </a:r>
            <a:endParaRPr lang="zh-CN" alt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、强边界法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测试用例覆盖</a:t>
            </a:r>
            <a:r>
              <a:rPr lang="zh-CN" altLang="zh-CN" dirty="0" smtClean="0">
                <a:solidFill>
                  <a:srgbClr val="FF0000"/>
                </a:solidFill>
              </a:rPr>
              <a:t>所有输入条件的所有边界组合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可测试到所有的边界组合</a:t>
            </a:r>
            <a:r>
              <a:rPr lang="zh-CN" altLang="en-US" dirty="0" smtClean="0"/>
              <a:t>，但</a:t>
            </a:r>
            <a:r>
              <a:rPr lang="zh-CN" altLang="zh-CN" dirty="0" smtClean="0"/>
              <a:t>不利于缺陷的隔离和定位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边界值测试</a:t>
            </a:r>
            <a:r>
              <a:rPr lang="en-US" altLang="zh-CN" dirty="0"/>
              <a:t>—</a:t>
            </a:r>
            <a:r>
              <a:rPr lang="zh-CN" altLang="en-US" dirty="0"/>
              <a:t>边界组合方式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2</a:t>
            </a:r>
            <a:r>
              <a:rPr lang="zh-CN" altLang="en-US" sz="2800" dirty="0">
                <a:cs typeface="+mn-cs"/>
              </a:rPr>
              <a:t>、弱边界法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en-US" dirty="0"/>
              <a:t>基于</a:t>
            </a:r>
            <a:r>
              <a:rPr lang="zh-CN" altLang="zh-CN" dirty="0"/>
              <a:t>单缺陷</a:t>
            </a:r>
            <a:r>
              <a:rPr lang="zh-CN" altLang="zh-CN" dirty="0" smtClean="0"/>
              <a:t>假设</a:t>
            </a:r>
            <a:r>
              <a:rPr lang="zh-CN" altLang="en-US" dirty="0" smtClean="0"/>
              <a:t>，仅覆盖输入条件的</a:t>
            </a:r>
            <a:r>
              <a:rPr lang="zh-CN" altLang="en-US" dirty="0" smtClean="0">
                <a:solidFill>
                  <a:srgbClr val="FF0000"/>
                </a:solidFill>
              </a:rPr>
              <a:t>单个边界点</a:t>
            </a:r>
            <a:r>
              <a:rPr lang="zh-CN" altLang="en-US" dirty="0" smtClean="0"/>
              <a:t>即可</a:t>
            </a:r>
            <a:endParaRPr lang="en-US" altLang="zh-CN" dirty="0"/>
          </a:p>
          <a:p>
            <a:pPr lvl="1"/>
            <a:r>
              <a:rPr lang="zh-CN" altLang="zh-CN" dirty="0"/>
              <a:t>将调试的思想引入测试，优势在于便于快速隔离和定位边界缺陷，且大大降低</a:t>
            </a:r>
            <a:r>
              <a:rPr lang="zh-CN" altLang="zh-CN" dirty="0" smtClean="0"/>
              <a:t>测试用例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sz="2800" dirty="0">
                <a:cs typeface="+mn-cs"/>
              </a:rPr>
              <a:t>3</a:t>
            </a:r>
            <a:r>
              <a:rPr lang="zh-CN" altLang="en-US" sz="2800" dirty="0">
                <a:cs typeface="+mn-cs"/>
              </a:rPr>
              <a:t>、全边界法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zh-CN" dirty="0"/>
              <a:t>强边界</a:t>
            </a:r>
            <a:r>
              <a:rPr lang="en-US" altLang="zh-CN" dirty="0"/>
              <a:t>+</a:t>
            </a:r>
            <a:r>
              <a:rPr lang="zh-CN" altLang="zh-CN" dirty="0"/>
              <a:t>弱边界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x</a:t>
            </a:r>
            <a:r>
              <a:rPr lang="zh-CN" altLang="en-US" dirty="0" smtClean="0"/>
              <a:t>∈</a:t>
            </a:r>
            <a:r>
              <a:rPr lang="en-US" altLang="zh-CN" dirty="0"/>
              <a:t>[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en-US" altLang="zh-CN" dirty="0" smtClean="0"/>
              <a:t>200]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y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[30,50]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测试用例数：</a:t>
            </a:r>
            <a:endParaRPr lang="en-US" altLang="zh-CN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zh-CN" altLang="en-US" b="1" dirty="0" smtClean="0"/>
              <a:t>（</a:t>
            </a:r>
            <a:r>
              <a:rPr lang="en-US" altLang="zh-CN" dirty="0" smtClean="0"/>
              <a:t>51-29+1</a:t>
            </a:r>
            <a:r>
              <a:rPr lang="zh-CN" altLang="en-US" b="1" dirty="0" smtClean="0"/>
              <a:t>）*</a:t>
            </a:r>
            <a:r>
              <a:rPr lang="en-US" altLang="zh-CN" b="1" dirty="0" smtClean="0"/>
              <a:t>6+</a:t>
            </a:r>
            <a:endParaRPr lang="en-US" altLang="zh-CN" b="1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199-2-1</a:t>
            </a:r>
            <a:r>
              <a:rPr lang="zh-CN" altLang="en-US" dirty="0" smtClean="0"/>
              <a:t>）*</a:t>
            </a:r>
            <a:r>
              <a:rPr lang="en-US" altLang="zh-CN" dirty="0" smtClean="0"/>
              <a:t>6 =</a:t>
            </a:r>
            <a:endParaRPr lang="en-US" altLang="zh-CN" dirty="0" smtClean="0"/>
          </a:p>
          <a:p>
            <a:pPr marL="471170" lvl="1" indent="0">
              <a:lnSpc>
                <a:spcPct val="130000"/>
              </a:lnSpc>
              <a:buNone/>
            </a:pPr>
            <a:r>
              <a:rPr lang="en-US" altLang="zh-CN" b="1" dirty="0" smtClean="0"/>
              <a:t>1314</a:t>
            </a:r>
            <a:endParaRPr lang="en-US" altLang="zh-CN" b="1" dirty="0" smtClean="0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60648"/>
            <a:ext cx="6696744" cy="578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穷举法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460" y="1196752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  <a:endParaRPr lang="zh-CN" altLang="en-US" dirty="0" smtClean="0"/>
          </a:p>
          <a:p>
            <a:r>
              <a:rPr lang="zh-CN" altLang="en-US" dirty="0" smtClean="0"/>
              <a:t>测试用例对缺陷的定位能力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7608168" y="1196752"/>
            <a:ext cx="31683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  <a:endParaRPr lang="zh-CN" altLang="en-US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低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  <a:endParaRPr lang="en-US" altLang="zh-CN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多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  <a:endParaRPr lang="en-US" altLang="zh-CN" dirty="0"/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  <a:endParaRPr lang="en-US" altLang="zh-CN" dirty="0"/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36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" r="3253" b="4000"/>
          <a:stretch>
            <a:fillRect/>
          </a:stretch>
        </p:blipFill>
        <p:spPr bwMode="auto">
          <a:xfrm>
            <a:off x="4408232" y="249742"/>
            <a:ext cx="7015854" cy="582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典型值法</a:t>
            </a:r>
            <a:r>
              <a:rPr lang="en-US" altLang="zh-CN" dirty="0"/>
              <a:t>+</a:t>
            </a:r>
            <a:r>
              <a:rPr lang="zh-CN" altLang="en-US" dirty="0"/>
              <a:t>强边界法评价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665" y="1268760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  <a:endParaRPr lang="zh-CN" altLang="en-US" dirty="0" smtClean="0"/>
          </a:p>
          <a:p>
            <a:r>
              <a:rPr lang="zh-CN" altLang="en-US" dirty="0" smtClean="0"/>
              <a:t>测试用例对缺陷的定位能力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960096" y="1412776"/>
            <a:ext cx="460851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高</a:t>
            </a:r>
            <a:endParaRPr lang="zh-CN" altLang="en-US" kern="0" dirty="0"/>
          </a:p>
          <a:p>
            <a:pPr>
              <a:lnSpc>
                <a:spcPct val="150000"/>
              </a:lnSpc>
            </a:pPr>
            <a:r>
              <a:rPr lang="zh-CN" altLang="en-US" kern="0" dirty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en-US" altLang="zh-CN" kern="0" dirty="0" smtClean="0"/>
          </a:p>
          <a:p>
            <a:pPr>
              <a:lnSpc>
                <a:spcPct val="150000"/>
              </a:lnSpc>
            </a:pPr>
            <a:r>
              <a:rPr lang="zh-CN" altLang="en-US" kern="0" dirty="0" smtClean="0"/>
              <a:t>低</a:t>
            </a:r>
            <a:endParaRPr lang="zh-CN" altLang="en-US" kern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边界值测试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[1,200]</a:t>
            </a:r>
            <a:endParaRPr lang="en-US" altLang="zh-CN" dirty="0"/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∈</a:t>
            </a:r>
            <a:r>
              <a:rPr lang="en-US" altLang="zh-CN" dirty="0"/>
              <a:t>[30,50]</a:t>
            </a:r>
            <a:endParaRPr lang="en-US" altLang="zh-CN" dirty="0"/>
          </a:p>
          <a:p>
            <a:pPr lvl="1"/>
            <a:r>
              <a:rPr lang="zh-CN" altLang="en-US" dirty="0"/>
              <a:t>测试用例数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  <a:endParaRPr lang="en-US" altLang="zh-CN" b="1" dirty="0" smtClean="0"/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88640"/>
            <a:ext cx="7572375" cy="62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目 录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65" y="1269365"/>
            <a:ext cx="10934700" cy="42672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边界值分析定义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defRPr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为什么引入边界值分析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的使用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71170" lvl="1" indent="0" eaLnBrk="1" hangingPunct="1">
              <a:buNone/>
              <a:defRPr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典型值法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弱边界法评价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665" y="1268760"/>
            <a:ext cx="5760640" cy="4267200"/>
          </a:xfrm>
        </p:spPr>
        <p:txBody>
          <a:bodyPr/>
          <a:lstStyle/>
          <a:p>
            <a:r>
              <a:rPr lang="zh-CN" altLang="en-US" dirty="0" smtClean="0"/>
              <a:t>测试用例对被测对象的覆盖率</a:t>
            </a:r>
            <a:endParaRPr lang="zh-CN" altLang="en-US" dirty="0" smtClean="0"/>
          </a:p>
          <a:p>
            <a:r>
              <a:rPr lang="zh-CN" altLang="en-US" dirty="0" smtClean="0"/>
              <a:t>测试用例对缺陷的定位能力</a:t>
            </a:r>
            <a:endParaRPr lang="en-US" altLang="zh-CN" dirty="0" smtClean="0"/>
          </a:p>
          <a:p>
            <a:r>
              <a:rPr lang="zh-CN" altLang="en-US" dirty="0" smtClean="0"/>
              <a:t>测试用例冗余</a:t>
            </a:r>
            <a:endParaRPr lang="en-US" altLang="zh-CN" dirty="0" smtClean="0"/>
          </a:p>
          <a:p>
            <a:r>
              <a:rPr lang="zh-CN" altLang="en-US" dirty="0" smtClean="0"/>
              <a:t>测试用例数量</a:t>
            </a:r>
            <a:endParaRPr lang="en-US" altLang="zh-CN" dirty="0" smtClean="0"/>
          </a:p>
          <a:p>
            <a:r>
              <a:rPr lang="zh-CN" altLang="en-US" dirty="0" smtClean="0"/>
              <a:t>测试用例设计的复杂度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7104112" y="1412776"/>
            <a:ext cx="31683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endParaRPr lang="en-US" altLang="zh-CN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无冗余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endParaRPr lang="en-US" altLang="zh-CN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、测试方案</a:t>
            </a:r>
            <a:endParaRPr lang="en-US" altLang="zh-CN" dirty="0"/>
          </a:p>
          <a:p>
            <a:pPr lvl="1"/>
            <a:r>
              <a:rPr lang="zh-CN" altLang="en-US" b="1" dirty="0" smtClean="0"/>
              <a:t>穷举法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全边界法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典型值法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强边界法</a:t>
            </a:r>
            <a:endParaRPr lang="en-US" altLang="zh-CN" b="1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</a:rPr>
              <a:t>典型值法</a:t>
            </a:r>
            <a:r>
              <a:rPr lang="en-US" altLang="zh-CN" b="1" dirty="0" smtClean="0">
                <a:solidFill>
                  <a:srgbClr val="0000FF"/>
                </a:solidFill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</a:rPr>
              <a:t>弱边界法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0000FF"/>
                </a:solidFill>
              </a:rPr>
              <a:t>随着输入条件和边界的增多，测试用例增长速度很快</a:t>
            </a:r>
            <a:endParaRPr lang="en-US" altLang="zh-CN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3"/>
          <a:stretch>
            <a:fillRect/>
          </a:stretch>
        </p:blipFill>
        <p:spPr bwMode="auto">
          <a:xfrm>
            <a:off x="4943113" y="548427"/>
            <a:ext cx="7056783" cy="54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7368" y="1124744"/>
            <a:ext cx="1066800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ym typeface="Wingdings" panose="05000000000000000000" pitchFamily="2" charset="2"/>
              </a:rPr>
              <a:t>两个输入条件</a:t>
            </a:r>
            <a:r>
              <a:rPr lang="en-US" altLang="zh-CN" dirty="0" smtClean="0">
                <a:sym typeface="Wingdings" panose="05000000000000000000" pitchFamily="2" charset="2"/>
              </a:rPr>
              <a:t>x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smtClean="0">
                <a:sym typeface="Wingdings" panose="05000000000000000000" pitchFamily="2" charset="2"/>
              </a:rPr>
              <a:t>y</a:t>
            </a:r>
            <a:r>
              <a:rPr lang="zh-CN" altLang="en-US" dirty="0" smtClean="0">
                <a:sym typeface="Wingdings" panose="05000000000000000000" pitchFamily="2" charset="2"/>
              </a:rPr>
              <a:t>，每个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输入条件各有</a:t>
            </a:r>
            <a:r>
              <a:rPr lang="en-US" altLang="zh-CN" dirty="0" err="1" smtClean="0">
                <a:sym typeface="Wingdings" panose="05000000000000000000" pitchFamily="2" charset="2"/>
              </a:rPr>
              <a:t>n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CN" dirty="0" smtClean="0">
                <a:sym typeface="Wingdings" panose="05000000000000000000" pitchFamily="2" charset="2"/>
              </a:rPr>
              <a:t>m</a:t>
            </a:r>
            <a:r>
              <a:rPr lang="zh-CN" altLang="en-US" dirty="0" smtClean="0">
                <a:sym typeface="Wingdings" panose="05000000000000000000" pitchFamily="2" charset="2"/>
              </a:rPr>
              <a:t>个边界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点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BVT-x </a:t>
            </a:r>
            <a:r>
              <a:rPr lang="en-US" altLang="zh-CN" dirty="0" smtClean="0"/>
              <a:t>= 3n(m - 1) 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BVT-y </a:t>
            </a:r>
            <a:r>
              <a:rPr lang="en-US" altLang="zh-CN" dirty="0"/>
              <a:t>= </a:t>
            </a:r>
            <a:r>
              <a:rPr lang="en-US" altLang="zh-CN" dirty="0" smtClean="0"/>
              <a:t>3m(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- 1) 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</a:t>
            </a:r>
            <a:r>
              <a:rPr lang="en-US" altLang="zh-CN" baseline="-25000" dirty="0" smtClean="0"/>
              <a:t>BVT </a:t>
            </a:r>
            <a:r>
              <a:rPr lang="en-US" altLang="zh-CN" dirty="0"/>
              <a:t>= 3n(m - 1) </a:t>
            </a:r>
            <a:r>
              <a:rPr lang="en-US" altLang="zh-CN" dirty="0" smtClean="0"/>
              <a:t>+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/>
              <a:t>3m(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- 1)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80885" y="3818255"/>
            <a:ext cx="131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·</a:t>
            </a:r>
            <a:endParaRPr lang="en-US" altLang="zh-CN" sz="6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29190" y="3818255"/>
            <a:ext cx="133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微软雅黑" panose="020B0503020204020204" charset="-122"/>
                <a:ea typeface="微软雅黑" panose="020B0503020204020204" charset="-122"/>
              </a:rPr>
              <a:t>·</a:t>
            </a:r>
            <a:endParaRPr lang="en-US" altLang="zh-CN" sz="6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：第二日问题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针对个体输入域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400" dirty="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sz="2600" dirty="0">
                <a:solidFill>
                  <a:srgbClr val="0000FF"/>
                </a:solidFill>
                <a:ea typeface="华文新魏" panose="02010800040101010101" pitchFamily="2" charset="-122"/>
              </a:rPr>
              <a:t>、边界和测试数据确定</a:t>
            </a:r>
            <a:endParaRPr lang="zh-CN" altLang="en-US" sz="26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" y="3068955"/>
            <a:ext cx="11574780" cy="244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2736304" cy="4267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域测试用例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设计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"/>
          <a:stretch>
            <a:fillRect/>
          </a:stretch>
        </p:blipFill>
        <p:spPr bwMode="auto">
          <a:xfrm>
            <a:off x="3431540" y="849630"/>
            <a:ext cx="8635365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针对个体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、测试分析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冗余和漏洞都较为严重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简单日期和无效日期冗余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2" eaLnBrk="1" hangingPunct="1"/>
            <a:r>
              <a:rPr lang="en-US" altLang="zh-CN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月月末日期没有覆盖到，存在漏洞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边界值测试关注的是边界，只要能以最少的用例覆盖到所有可能的边界即可，以上</a:t>
            </a: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漏洞可以通过等价类测试加以避免</a:t>
            </a:r>
            <a:endParaRPr lang="zh-CN" altLang="en-US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边界值测试关注边界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然而，在单缺陷假设下，边界值测试从理论上来说本身就是存在漏洞的，它遗漏了所有输入条件的边界组合情况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解决途径：利用随机测试或基于正交表的测试方法来做补充测试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针对整体输入域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endParaRPr lang="zh-CN" altLang="en-US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218055"/>
            <a:ext cx="12122150" cy="301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边界值测试</a:t>
            </a:r>
            <a:endParaRPr lang="zh-CN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针对输出域的边界值测试</a:t>
            </a:r>
            <a:endParaRPr lang="en-US" altLang="zh-CN" dirty="0" smtClean="0"/>
          </a:p>
          <a:p>
            <a:r>
              <a:rPr lang="zh-CN" altLang="en-US" dirty="0" smtClean="0"/>
              <a:t>要考虑的问题：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如何选择合适的输出域来寻找边界点；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如何限定边界点附近邻域的大小，是否仍可简单地按照</a:t>
            </a:r>
            <a:r>
              <a:rPr lang="en-US" altLang="en-US" dirty="0" smtClean="0"/>
              <a:t>1</a:t>
            </a:r>
            <a:r>
              <a:rPr lang="zh-CN" altLang="en-US" dirty="0" smtClean="0"/>
              <a:t>个单位长度来限定；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针对边界值附近邻域内选中的测试数据，是否可以顺利确定对应的测试用例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边界值分析法设计测试用例定义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被测对象的边界及边界附近设计测试用例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783632" y="3645024"/>
            <a:ext cx="6048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1973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0096" y="3429000"/>
            <a:ext cx="0" cy="2160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431704" y="3356992"/>
            <a:ext cx="576064" cy="288032"/>
            <a:chOff x="2123728" y="2708920"/>
            <a:chExt cx="576064" cy="288032"/>
          </a:xfrm>
        </p:grpSpPr>
        <p:sp>
          <p:nvSpPr>
            <p:cNvPr id="9" name="矩形 8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12" name="直接连接符 11"/>
            <p:cNvCxnSpPr>
              <a:endCxn id="9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672064" y="3356992"/>
            <a:ext cx="576064" cy="288032"/>
            <a:chOff x="2123728" y="2708920"/>
            <a:chExt cx="576064" cy="288032"/>
          </a:xfrm>
        </p:grpSpPr>
        <p:sp>
          <p:nvSpPr>
            <p:cNvPr id="24" name="矩形 23"/>
            <p:cNvSpPr/>
            <p:nvPr/>
          </p:nvSpPr>
          <p:spPr>
            <a:xfrm>
              <a:off x="2123728" y="2708920"/>
              <a:ext cx="576064" cy="2880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25" name="直接连接符 24"/>
            <p:cNvCxnSpPr>
              <a:endCxn id="24" idx="1"/>
            </p:cNvCxnSpPr>
            <p:nvPr/>
          </p:nvCxnSpPr>
          <p:spPr>
            <a:xfrm flipH="1">
              <a:off x="2123728" y="2708920"/>
              <a:ext cx="144016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123728" y="270892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339752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24" idx="2"/>
            </p:cNvCxnSpPr>
            <p:nvPr/>
          </p:nvCxnSpPr>
          <p:spPr>
            <a:xfrm flipH="1">
              <a:off x="2411760" y="2780928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2555776" y="2708920"/>
              <a:ext cx="14401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捉虫实践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：佣金问题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问题简述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268760"/>
            <a:ext cx="10668000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某酒水销售公司指派销售员销售各种酒水，其中白酒、红酒和啤酒的单价分别为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168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 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120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瓶、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瓶。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每个销售员，白酒每月的最高供应量为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瓶，啤酒为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各销售员每月至少需售出白酒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50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瓶，红酒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瓶，啤酒</a:t>
            </a:r>
            <a:r>
              <a:rPr lang="en-US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300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瓶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月末，各销售员向酒水销售公司上报他所在区域的销售业绩，酒水销售公司根据其销售额计算该销售员的佣金，并作为奖金发放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20552"/>
            <a:ext cx="11377264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销售员的佣金计算方法如下：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万元以下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  <a:endParaRPr lang="zh-CN" altLang="en-US" sz="28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～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4.5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1%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；</a:t>
            </a:r>
            <a:endParaRPr lang="zh-CN" altLang="en-US" sz="28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/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4.5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万元以上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：</a:t>
            </a:r>
            <a:r>
              <a:rPr lang="en-US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0.5%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  <a:endParaRPr lang="zh-CN" altLang="en-US" sz="28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最终将由佣金计算系统生成月销售报告，对当月售出的白酒、红酒和啤酒总数进行汇总，并计算销售公司的总销售额和各销售员的佣金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输出域的选择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销售额？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佣金？</a:t>
            </a:r>
            <a:endParaRPr lang="zh-CN" altLang="en-US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400" dirty="0">
                <a:solidFill>
                  <a:srgbClr val="0000FF"/>
                </a:solidFill>
                <a:ea typeface="华文新魏" panose="02010800040101010101" pitchFamily="2" charset="-122"/>
              </a:rPr>
              <a:t>佣金问题的边界点</a:t>
            </a:r>
            <a:endParaRPr lang="zh-CN" altLang="en-US" sz="3400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3" y="3286125"/>
            <a:ext cx="797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cs typeface="楷体" panose="02010609060101010101" pitchFamily="49" charset="-122"/>
              </a:rPr>
              <a:t> </a:t>
            </a:r>
            <a:r>
              <a:rPr lang="zh-CN" altLang="en-US" b="1" dirty="0" smtClean="0">
                <a:cs typeface="楷体" panose="02010609060101010101" pitchFamily="49" charset="-122"/>
              </a:rPr>
              <a:t>边界值测试</a:t>
            </a:r>
            <a:endParaRPr lang="zh-CN" altLang="en-US" b="1" dirty="0" smtClean="0">
              <a:cs typeface="楷体" panose="02010609060101010101" pitchFamily="49" charset="-122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测试用例设计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针对输出域的测试用例</a:t>
            </a:r>
            <a:endParaRPr lang="zh-CN" altLang="en-US" dirty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780665"/>
            <a:ext cx="10438765" cy="37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/>
              <a:t>边界值测试</a:t>
            </a:r>
            <a:endParaRPr lang="zh-CN" altLang="en-US" b="1" dirty="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测试分析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输出域的边界值测试带来了额外的测试不确定性</a:t>
            </a:r>
            <a:endParaRPr lang="en-US" altLang="zh-CN" dirty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针对边界值附近邻域内选中的测试数据，是否一定可以确定对应的测试用例</a:t>
            </a:r>
            <a:endParaRPr lang="en-US" altLang="zh-CN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可以同时有多组输入对应相同的系统输出</a:t>
            </a:r>
            <a:endParaRPr lang="zh-CN" altLang="en-US" b="1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内容总结</a:t>
            </a:r>
            <a:endParaRPr lang="zh-CN" alt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77925"/>
            <a:ext cx="10668000" cy="4925060"/>
          </a:xfrm>
        </p:spPr>
        <p:txBody>
          <a:bodyPr/>
          <a:lstStyle/>
          <a:p>
            <a:r>
              <a:rPr lang="zh-CN" altLang="en-US" dirty="0" smtClean="0"/>
              <a:t>边界值测试是一种最基本、最简单的黑盒测试方法，通常可作为等价类测试的补充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:</a:t>
            </a:r>
            <a:r>
              <a:rPr lang="zh-CN" altLang="en-US" dirty="0"/>
              <a:t>在被测对象的边界及边界附近设计测试用例</a:t>
            </a:r>
            <a:endParaRPr lang="zh-CN" altLang="en-US" dirty="0"/>
          </a:p>
          <a:p>
            <a:r>
              <a:rPr lang="zh-CN" altLang="en-US" dirty="0" smtClean="0"/>
              <a:t>基于：独立性假设和单缺陷假设</a:t>
            </a:r>
            <a:endParaRPr lang="en-US" altLang="zh-CN" dirty="0" smtClean="0"/>
          </a:p>
          <a:p>
            <a:r>
              <a:rPr lang="zh-CN" altLang="en-US" dirty="0" smtClean="0"/>
              <a:t>边界值测试关注的是系统边界，并不关注系统对不同类型数据的处理规律，因此，该法设计的测试用例往往具有较大的系统冗余与漏洞，但这并不影响该法的有效性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/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 smtClean="0"/>
              <a:t>为什么进行边界</a:t>
            </a:r>
            <a:r>
              <a:rPr lang="zh-CN" altLang="en-US" dirty="0"/>
              <a:t>值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5" y="620691"/>
            <a:ext cx="4201795" cy="57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为什么进行边界值测试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4465" y="1320800"/>
            <a:ext cx="8386445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a[10] ;     //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创建包含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个元素的数组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=0;i&lt;11;i++){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a[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(“%d \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n”,a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/>
              <a:t>测试</a:t>
            </a:r>
            <a:r>
              <a:rPr lang="zh-CN" altLang="en-US" dirty="0" smtClean="0"/>
              <a:t>难点</a:t>
            </a:r>
            <a:endParaRPr lang="zh-CN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输入域（被测数据）的确定</a:t>
            </a:r>
            <a:endParaRPr lang="en-US" altLang="zh-CN" dirty="0" smtClean="0"/>
          </a:p>
          <a:p>
            <a:r>
              <a:rPr lang="zh-CN" altLang="en-US" dirty="0" smtClean="0"/>
              <a:t>边界的确定</a:t>
            </a:r>
            <a:endParaRPr lang="en-US" altLang="zh-CN" dirty="0" smtClean="0"/>
          </a:p>
          <a:p>
            <a:r>
              <a:rPr lang="zh-CN" altLang="en-US" dirty="0" smtClean="0"/>
              <a:t>边界点附近邻域的设置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输入域的确定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1320800"/>
            <a:ext cx="11089005" cy="4267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整体输入域</a:t>
            </a:r>
            <a:r>
              <a:rPr lang="zh-CN" altLang="en-US" dirty="0" smtClean="0"/>
              <a:t>：多个输入条件共同构成的具有一定实际意义的输入域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个体输入域</a:t>
            </a:r>
            <a:r>
              <a:rPr lang="zh-CN" altLang="en-US" dirty="0" smtClean="0"/>
              <a:t>：输入条件分别构成的单个输入域的集合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边界的确定</a:t>
            </a:r>
            <a:endParaRPr lang="zh-CN" alt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边界点</a:t>
            </a:r>
            <a:r>
              <a:rPr lang="zh-CN" altLang="en-US" dirty="0" smtClean="0"/>
              <a:t>：可能导致被测系统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内部处理机制发生变化的点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对于</a:t>
            </a:r>
            <a:r>
              <a:rPr lang="zh-CN" altLang="en-US" dirty="0"/>
              <a:t>某个输入条件而言，边界的确定可参照如下原则：</a:t>
            </a:r>
            <a:endParaRPr lang="zh-CN" altLang="en-US" dirty="0"/>
          </a:p>
          <a:p>
            <a:pPr lvl="1"/>
            <a:r>
              <a:rPr lang="zh-CN" altLang="en-US" dirty="0"/>
              <a:t>若输入条件规定了取值范围，则以该</a:t>
            </a:r>
            <a:r>
              <a:rPr lang="zh-CN" altLang="en-US" dirty="0">
                <a:solidFill>
                  <a:srgbClr val="FF0000"/>
                </a:solidFill>
              </a:rPr>
              <a:t>范围</a:t>
            </a:r>
            <a:r>
              <a:rPr lang="zh-CN" altLang="en-US" dirty="0"/>
              <a:t>作为边界；</a:t>
            </a:r>
            <a:endParaRPr lang="zh-CN" altLang="en-US" dirty="0"/>
          </a:p>
          <a:p>
            <a:pPr lvl="1"/>
            <a:r>
              <a:rPr lang="zh-CN" altLang="en-US" dirty="0"/>
              <a:t>若输入条件规定了值的个数，则以值的</a:t>
            </a:r>
            <a:r>
              <a:rPr lang="zh-CN" altLang="en-US" dirty="0">
                <a:solidFill>
                  <a:srgbClr val="FF0000"/>
                </a:solidFill>
              </a:rPr>
              <a:t>个数</a:t>
            </a:r>
            <a:r>
              <a:rPr lang="zh-CN" altLang="en-US" dirty="0"/>
              <a:t>为边界；</a:t>
            </a:r>
            <a:endParaRPr lang="zh-CN" altLang="en-US" dirty="0"/>
          </a:p>
          <a:p>
            <a:pPr lvl="1"/>
            <a:r>
              <a:rPr lang="zh-CN" altLang="en-US" dirty="0"/>
              <a:t>若输入域是有序集合</a:t>
            </a:r>
            <a:r>
              <a:rPr lang="en-US" altLang="en-US" dirty="0"/>
              <a:t>(</a:t>
            </a:r>
            <a:r>
              <a:rPr lang="zh-CN" altLang="en-US" dirty="0"/>
              <a:t>如有序表、顺序文件等</a:t>
            </a:r>
            <a:r>
              <a:rPr lang="en-US" altLang="en-US" dirty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则选取集合中</a:t>
            </a:r>
            <a:r>
              <a:rPr lang="zh-CN" altLang="en-US" dirty="0" smtClean="0">
                <a:solidFill>
                  <a:srgbClr val="FF0000"/>
                </a:solidFill>
              </a:rPr>
              <a:t>特定次序的数据</a:t>
            </a:r>
            <a:r>
              <a:rPr lang="zh-CN" altLang="en-US" dirty="0" smtClean="0"/>
              <a:t>作为边界，如第一个或最后一个数据等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边界值分析</a:t>
            </a:r>
            <a:r>
              <a:rPr lang="en-US" altLang="zh-CN" dirty="0"/>
              <a:t>—</a:t>
            </a:r>
            <a:r>
              <a:rPr lang="zh-CN" altLang="en-US" dirty="0"/>
              <a:t>边界的确定</a:t>
            </a:r>
            <a:endParaRPr lang="zh-CN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0801200" cy="4268688"/>
          </a:xfrm>
        </p:spPr>
        <p:txBody>
          <a:bodyPr/>
          <a:lstStyle/>
          <a:p>
            <a:r>
              <a:rPr lang="zh-CN" altLang="en-US" dirty="0" smtClean="0"/>
              <a:t>一般地</a:t>
            </a:r>
            <a:r>
              <a:rPr lang="zh-CN" altLang="zh-CN" dirty="0" smtClean="0"/>
              <a:t>针对某个输入条件确定边界点时，可基于如下的思路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在需求描述中寻找</a:t>
            </a:r>
            <a:r>
              <a:rPr lang="zh-CN" altLang="zh-CN" dirty="0" smtClean="0">
                <a:solidFill>
                  <a:srgbClr val="FF0000"/>
                </a:solidFill>
              </a:rPr>
              <a:t>最大极限</a:t>
            </a:r>
            <a:r>
              <a:rPr lang="zh-CN" altLang="zh-CN" dirty="0" smtClean="0"/>
              <a:t>边界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寻找其他边界，特征是：当在</a:t>
            </a:r>
            <a:r>
              <a:rPr lang="zh-CN" altLang="en-US" dirty="0" smtClean="0"/>
              <a:t>某</a:t>
            </a:r>
            <a:r>
              <a:rPr lang="zh-CN" altLang="zh-CN" dirty="0" smtClean="0"/>
              <a:t>点附近一个</a:t>
            </a:r>
            <a:r>
              <a:rPr lang="zh-CN" altLang="zh-CN" dirty="0" smtClean="0">
                <a:solidFill>
                  <a:srgbClr val="FF0000"/>
                </a:solidFill>
              </a:rPr>
              <a:t>极小的邻域</a:t>
            </a:r>
            <a:r>
              <a:rPr lang="zh-CN" altLang="zh-CN" dirty="0" smtClean="0"/>
              <a:t>内</a:t>
            </a:r>
            <a:r>
              <a:rPr lang="zh-CN" altLang="en-US" dirty="0" smtClean="0"/>
              <a:t>变化时，系统</a:t>
            </a:r>
            <a:r>
              <a:rPr lang="zh-CN" altLang="zh-CN" dirty="0" smtClean="0"/>
              <a:t>处理方式</a:t>
            </a:r>
            <a:r>
              <a:rPr lang="zh-CN" altLang="en-US" dirty="0" smtClean="0"/>
              <a:t>完全不同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关注在</a:t>
            </a:r>
            <a:r>
              <a:rPr lang="zh-CN" altLang="zh-CN" dirty="0" smtClean="0">
                <a:solidFill>
                  <a:srgbClr val="FF0000"/>
                </a:solidFill>
              </a:rPr>
              <a:t>软件内部的边界点</a:t>
            </a:r>
            <a:r>
              <a:rPr lang="zh-CN" altLang="zh-CN" dirty="0" smtClean="0"/>
              <a:t>，称为次边界条件或内部边界条件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2612</Words>
  <Application>WPS 演示</Application>
  <PresentationFormat>宽屏</PresentationFormat>
  <Paragraphs>287</Paragraphs>
  <Slides>38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</vt:lpstr>
      <vt:lpstr>宋体</vt:lpstr>
      <vt:lpstr>Wingdings</vt:lpstr>
      <vt:lpstr>Verdana</vt:lpstr>
      <vt:lpstr>Times New Roman</vt:lpstr>
      <vt:lpstr>华文隶书</vt:lpstr>
      <vt:lpstr>黑体</vt:lpstr>
      <vt:lpstr>楷体</vt:lpstr>
      <vt:lpstr>华文中宋</vt:lpstr>
      <vt:lpstr>Consolas</vt:lpstr>
      <vt:lpstr>微软雅黑</vt:lpstr>
      <vt:lpstr>Arial Unicode MS</vt:lpstr>
      <vt:lpstr>华文新魏</vt:lpstr>
      <vt:lpstr>SimSun-ExtB</vt:lpstr>
      <vt:lpstr>等线 Light</vt:lpstr>
      <vt:lpstr>Adobe 楷体 Std R</vt:lpstr>
      <vt:lpstr>Adobe Myungjo Std M</vt:lpstr>
      <vt:lpstr>Malgun Gothic Semilight</vt:lpstr>
      <vt:lpstr>Profile</vt:lpstr>
      <vt:lpstr>软件测试实用教程                          ——方法与实践</vt:lpstr>
      <vt:lpstr>目 录</vt:lpstr>
      <vt:lpstr>边界值分析法设计测试用例定义</vt:lpstr>
      <vt:lpstr>  为什么进行边界值测试</vt:lpstr>
      <vt:lpstr>为什么进行边界值测试</vt:lpstr>
      <vt:lpstr> 边界值分析—测试难点</vt:lpstr>
      <vt:lpstr>输入域的确定</vt:lpstr>
      <vt:lpstr>边界值分析—边界的确定</vt:lpstr>
      <vt:lpstr>边界值分析—边界的确定</vt:lpstr>
      <vt:lpstr> 边界值测试—边界点邻域的确定</vt:lpstr>
      <vt:lpstr> 边界值测试用例设计—数据选择</vt:lpstr>
      <vt:lpstr> 边界值测试用例设计—数据选择</vt:lpstr>
      <vt:lpstr> 边界值测试—边界组合方式</vt:lpstr>
      <vt:lpstr> 边界值测试—边界组合方式</vt:lpstr>
      <vt:lpstr> 边界值测试</vt:lpstr>
      <vt:lpstr>穷举法+全边界法评价</vt:lpstr>
      <vt:lpstr> 边界值测试</vt:lpstr>
      <vt:lpstr>典型值法+强边界法评价</vt:lpstr>
      <vt:lpstr> 边界值测试</vt:lpstr>
      <vt:lpstr>典型值法+弱边界法评价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边界值测试</vt:lpstr>
      <vt:lpstr> 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222</cp:revision>
  <dcterms:created xsi:type="dcterms:W3CDTF">2008-07-27T05:17:00Z</dcterms:created>
  <dcterms:modified xsi:type="dcterms:W3CDTF">2018-09-09T06:05:13Z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