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6" r:id="rId3"/>
    <p:sldId id="524" r:id="rId5"/>
    <p:sldId id="539" r:id="rId6"/>
    <p:sldId id="526" r:id="rId7"/>
    <p:sldId id="527" r:id="rId8"/>
    <p:sldId id="540" r:id="rId9"/>
    <p:sldId id="528" r:id="rId10"/>
    <p:sldId id="541" r:id="rId11"/>
    <p:sldId id="542" r:id="rId12"/>
    <p:sldId id="530" r:id="rId13"/>
    <p:sldId id="531" r:id="rId14"/>
    <p:sldId id="532" r:id="rId15"/>
    <p:sldId id="533" r:id="rId16"/>
    <p:sldId id="535" r:id="rId17"/>
    <p:sldId id="536" r:id="rId18"/>
    <p:sldId id="537" r:id="rId19"/>
    <p:sldId id="543" r:id="rId20"/>
    <p:sldId id="544" r:id="rId21"/>
    <p:sldId id="545" r:id="rId22"/>
    <p:sldId id="546" r:id="rId23"/>
    <p:sldId id="547" r:id="rId24"/>
    <p:sldId id="551" r:id="rId25"/>
    <p:sldId id="550" r:id="rId26"/>
    <p:sldId id="548" r:id="rId27"/>
    <p:sldId id="538" r:id="rId28"/>
    <p:sldId id="549" r:id="rId2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94414" autoAdjust="0"/>
  </p:normalViewPr>
  <p:slideViewPr>
    <p:cSldViewPr showGuides="1">
      <p:cViewPr varScale="1">
        <p:scale>
          <a:sx n="70" d="100"/>
          <a:sy n="70" d="100"/>
        </p:scale>
        <p:origin x="120" y="66"/>
      </p:cViewPr>
      <p:guideLst>
        <p:guide orient="horz" pos="255"/>
        <p:guide pos="16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90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条件桩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Condition Stub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）：列出了问题的所有条件。通常认为列出的条件的次序无关紧要。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动作桩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Action Stub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）：列出了问题规定可能采取的操作。这些操作的排列顺序没有约束。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条件项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Condition Entry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）：列出针对它左列条件的取值。在所有可能情况下的真假值。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动作项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Action Entry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）：列出在条件项的各种取值情况下应该采取的动作。</a:t>
            </a:r>
            <a:endParaRPr lang="en-US" altLang="zh-CN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规则</a:t>
            </a:r>
            <a:r>
              <a:rPr lang="zh-CN" altLang="en-US" dirty="0" smtClean="0"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latin typeface="楷体" panose="02010609060101010101" pitchFamily="49" charset="-122"/>
              </a:rPr>
              <a:t>rule</a:t>
            </a:r>
            <a:r>
              <a:rPr lang="zh-CN" altLang="en-US" dirty="0" smtClean="0">
                <a:latin typeface="楷体" panose="02010609060101010101" pitchFamily="49" charset="-122"/>
              </a:rPr>
              <a:t>）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：决策表中</a:t>
            </a:r>
            <a:r>
              <a:rPr lang="zh-CN" altLang="en-US" b="0" dirty="0" smtClean="0"/>
              <a:t>右部的每一列（条件项和对应的动作项）都是一条规则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/>
              <a:t>这里假定，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维修记录不全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优先维修处理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均已在别处有更严格的定义。</a:t>
            </a:r>
            <a:endParaRPr lang="en-US" altLang="zh-CN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前两个条件</a:t>
            </a:r>
            <a:r>
              <a:rPr lang="zh-CN" altLang="en-US" baseline="0" dirty="0" smtClean="0"/>
              <a:t>  同时成立  或者  第三个条件成立  都可以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 smtClean="0"/>
              <a:t>首先阅读需求，发现条件之间存在一些 组合关系  并不是孤立存在的  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 smtClean="0"/>
              <a:t>这时候就可以考虑采用 “决策表法”</a:t>
            </a:r>
            <a:endParaRPr lang="zh-CN" altLang="en-US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）列出所有的条件桩和动作桩 （条件桩：</a:t>
            </a:r>
            <a:r>
              <a:rPr lang="en-US" altLang="zh-CN" dirty="0" smtClean="0"/>
              <a:t>1 2 3  </a:t>
            </a:r>
            <a:r>
              <a:rPr lang="zh-CN" altLang="en-US" dirty="0" smtClean="0"/>
              <a:t>动作桩：隐含了“作其他处理”）  如图所示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）然后考虑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132856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313" y="761256"/>
            <a:ext cx="10363200" cy="1371600"/>
          </a:xfrm>
        </p:spPr>
        <p:txBody>
          <a:bodyPr/>
          <a:lstStyle>
            <a:lvl1pPr>
              <a:defRPr sz="4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5" Type="http://schemas.openxmlformats.org/officeDocument/2006/relationships/theme" Target="../theme/theme1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82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3205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112474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anose="02010800040101010101" pitchFamily="2" charset="-122"/>
              </a:rPr>
              <a:t>软件测试实用教程</a:t>
            </a:r>
            <a:br>
              <a:rPr lang="zh-CN" altLang="en-US" sz="6000" b="1">
                <a:ea typeface="华文隶书" panose="02010800040101010101" pitchFamily="2" charset="-122"/>
              </a:rPr>
            </a:br>
            <a:r>
              <a:rPr lang="zh-CN" altLang="en-US" sz="6000" b="1">
                <a:ea typeface="华文隶书" panose="02010800040101010101" pitchFamily="2" charset="-122"/>
              </a:rPr>
              <a:t>          </a:t>
            </a: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>
                <a:ea typeface="华文隶书" panose="02010800040101010101" pitchFamily="2" charset="-122"/>
              </a:rPr>
              <a:t>方法与实践</a:t>
            </a:r>
            <a:endParaRPr lang="zh-CN" altLang="en-US" sz="6000" b="1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endParaRPr lang="zh-CN" altLang="en-US" sz="4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怎样画出决策表</a:t>
            </a:r>
            <a:r>
              <a:rPr lang="en-US" altLang="zh-CN" smtClean="0"/>
              <a:t>—</a:t>
            </a:r>
            <a:r>
              <a:rPr lang="zh-CN" altLang="en-US" smtClean="0"/>
              <a:t>简化决策表</a:t>
            </a:r>
            <a:endParaRPr lang="zh-CN" altLang="en-US" dirty="0"/>
          </a:p>
        </p:txBody>
      </p:sp>
      <p:sp>
        <p:nvSpPr>
          <p:cNvPr id="105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4104456" cy="4267200"/>
          </a:xfrm>
        </p:spPr>
        <p:txBody>
          <a:bodyPr/>
          <a:lstStyle/>
          <a:p>
            <a:r>
              <a:rPr lang="zh-CN" altLang="en-US" dirty="0" smtClean="0"/>
              <a:t>化简规则：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输出相同</a:t>
            </a:r>
            <a:r>
              <a:rPr lang="zh-CN" altLang="en-US" dirty="0" smtClean="0"/>
              <a:t>：欲化简的多个测试用例的输出结果应相同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输入相似</a:t>
            </a:r>
            <a:r>
              <a:rPr lang="zh-CN" altLang="en-US" dirty="0" smtClean="0"/>
              <a:t>：仅有一个输入条件的值可以不相同</a:t>
            </a:r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5015880" y="1412776"/>
          <a:ext cx="6408711" cy="434559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60703"/>
                <a:gridCol w="990782"/>
                <a:gridCol w="1178613"/>
                <a:gridCol w="1178613"/>
              </a:tblGrid>
              <a:tr h="4933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条件桩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条件项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9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订购单金额是否大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于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500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元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—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订购单是否未过期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 gridSpan="4">
                  <a:txBody>
                    <a:bodyPr/>
                    <a:lstStyle/>
                    <a:p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X</a:t>
                      </a:r>
                      <a:endParaRPr lang="zh-CN" altLang="en-US" sz="2800" b="1" dirty="0" smtClean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X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X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X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913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X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将决策表转化成测试用例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43472" y="1628800"/>
          <a:ext cx="8999940" cy="251197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99970"/>
                <a:gridCol w="4499970"/>
              </a:tblGrid>
              <a:tr h="565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输入条件</a:t>
                      </a:r>
                      <a:endParaRPr lang="zh-CN" altLang="en-US" sz="2800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2800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001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输入订购金额小于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，订购单过期的订单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发出批准单、出货单和通知单</a:t>
                      </a:r>
                      <a:endParaRPr lang="zh-CN" altLang="en-US" sz="28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输入订单金额大于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，订购单过期的订单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不发批准单</a:t>
                      </a: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39850" y="4138930"/>
          <a:ext cx="9003665" cy="944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95165"/>
                <a:gridCol w="4508500"/>
              </a:tblGrid>
              <a:tr h="788243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输入订单金额任意，订购单过期的订单</a:t>
                      </a:r>
                      <a:endParaRPr lang="zh-CN" altLang="en-US" sz="28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发出批准单和出货单</a:t>
                      </a:r>
                      <a:endParaRPr lang="en-US" altLang="zh-CN" sz="28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endParaRPr lang="zh-CN" altLang="en-US" sz="28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总结使用决策表法设计用例的步骤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分析条件和动作</a:t>
            </a:r>
            <a:endParaRPr lang="en-US" altLang="zh-CN" dirty="0" smtClean="0"/>
          </a:p>
          <a:p>
            <a:r>
              <a:rPr lang="zh-CN" altLang="en-US" dirty="0" smtClean="0"/>
              <a:t>生成决策表</a:t>
            </a:r>
            <a:endParaRPr lang="en-US" altLang="zh-CN" dirty="0" smtClean="0"/>
          </a:p>
          <a:p>
            <a:r>
              <a:rPr lang="zh-CN" altLang="en-US" dirty="0" smtClean="0"/>
              <a:t>简化决策表</a:t>
            </a:r>
            <a:endParaRPr lang="en-US" altLang="zh-CN" dirty="0" smtClean="0"/>
          </a:p>
          <a:p>
            <a:r>
              <a:rPr lang="zh-CN" altLang="en-US" dirty="0" smtClean="0"/>
              <a:t>转成测试用例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什么情况适合使用决策表法设计测试用例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在程序中，若输入输出较多，且相互制约的条件较多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240016" y="1412776"/>
          <a:ext cx="5419678" cy="32673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6566"/>
                <a:gridCol w="4423112"/>
              </a:tblGrid>
              <a:tr h="653475">
                <a:tc rowSpan="3">
                  <a:txBody>
                    <a:bodyPr/>
                    <a:lstStyle/>
                    <a:p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5347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5347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53475">
                <a:tc rowSpan="2"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5347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27894" y="232441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实例一：需求与</a:t>
            </a:r>
            <a:r>
              <a:rPr lang="zh-CN" altLang="en-US" dirty="0" smtClean="0">
                <a:solidFill>
                  <a:schemeClr val="tx1"/>
                </a:solidFill>
              </a:rPr>
              <a:t>思路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67408" y="1340768"/>
            <a:ext cx="5400600" cy="3384376"/>
          </a:xfrm>
        </p:spPr>
        <p:txBody>
          <a:bodyPr/>
          <a:lstStyle/>
          <a:p>
            <a:pPr lvl="1"/>
            <a:r>
              <a:rPr lang="en-US" altLang="zh-CN" sz="2800" dirty="0">
                <a:cs typeface="楷体" panose="02010609060101010101" pitchFamily="49" charset="-122"/>
              </a:rPr>
              <a:t>“……</a:t>
            </a:r>
            <a:r>
              <a:rPr lang="zh-CN" altLang="en-US" sz="2800" dirty="0">
                <a:cs typeface="楷体" panose="02010609060101010101" pitchFamily="49" charset="-122"/>
              </a:rPr>
              <a:t>对‘功率大于</a:t>
            </a:r>
            <a:r>
              <a:rPr lang="en-US" altLang="zh-CN" sz="2800" dirty="0">
                <a:cs typeface="楷体" panose="02010609060101010101" pitchFamily="49" charset="-122"/>
              </a:rPr>
              <a:t>50</a:t>
            </a:r>
            <a:r>
              <a:rPr lang="zh-CN" altLang="en-US" sz="2800" dirty="0">
                <a:cs typeface="楷体" panose="02010609060101010101" pitchFamily="49" charset="-122"/>
              </a:rPr>
              <a:t>马力的机器且维修记录不全</a:t>
            </a:r>
            <a:r>
              <a:rPr lang="en-US" altLang="zh-CN" sz="2800" dirty="0">
                <a:cs typeface="楷体" panose="02010609060101010101" pitchFamily="49" charset="-122"/>
              </a:rPr>
              <a:t>’</a:t>
            </a:r>
            <a:r>
              <a:rPr lang="zh-CN" altLang="en-US" sz="2800" dirty="0">
                <a:cs typeface="楷体" panose="02010609060101010101" pitchFamily="49" charset="-122"/>
              </a:rPr>
              <a:t>或‘已运行</a:t>
            </a:r>
            <a:r>
              <a:rPr lang="en-US" altLang="zh-CN" sz="2800" dirty="0">
                <a:cs typeface="楷体" panose="02010609060101010101" pitchFamily="49" charset="-122"/>
              </a:rPr>
              <a:t>10</a:t>
            </a:r>
            <a:r>
              <a:rPr lang="zh-CN" altLang="en-US" sz="2800" dirty="0">
                <a:cs typeface="楷体" panose="02010609060101010101" pitchFamily="49" charset="-122"/>
              </a:rPr>
              <a:t>年以上</a:t>
            </a:r>
            <a:r>
              <a:rPr lang="en-US" altLang="zh-CN" sz="2800" dirty="0">
                <a:cs typeface="楷体" panose="02010609060101010101" pitchFamily="49" charset="-122"/>
              </a:rPr>
              <a:t>’</a:t>
            </a:r>
            <a:r>
              <a:rPr lang="zh-CN" altLang="en-US" sz="2800" dirty="0">
                <a:cs typeface="楷体" panose="02010609060101010101" pitchFamily="49" charset="-122"/>
              </a:rPr>
              <a:t>的机器，应给予优先的维修处理</a:t>
            </a:r>
            <a:r>
              <a:rPr lang="en-US" altLang="zh-CN" sz="2800" dirty="0">
                <a:cs typeface="楷体" panose="02010609060101010101" pitchFamily="49" charset="-122"/>
              </a:rPr>
              <a:t>……” </a:t>
            </a:r>
            <a:r>
              <a:rPr lang="zh-CN" altLang="en-US" sz="2800" dirty="0">
                <a:cs typeface="楷体" panose="02010609060101010101" pitchFamily="49" charset="-122"/>
              </a:rPr>
              <a:t>。请建立</a:t>
            </a:r>
            <a:r>
              <a:rPr lang="zh-CN" altLang="en-US" sz="2800" dirty="0" smtClean="0">
                <a:cs typeface="楷体" panose="02010609060101010101" pitchFamily="49" charset="-122"/>
              </a:rPr>
              <a:t>决策表</a:t>
            </a:r>
            <a:endParaRPr lang="en-US" altLang="zh-CN" sz="2800" dirty="0">
              <a:cs typeface="楷体" panose="02010609060101010101" pitchFamily="49" charset="-122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623392" y="4581128"/>
            <a:ext cx="8928992" cy="138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2800" kern="0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分析：</a:t>
            </a:r>
            <a:endParaRPr lang="zh-CN" altLang="en-US" sz="2800" kern="0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kern="0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kern="0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）列出所有的条件桩和动作桩</a:t>
            </a:r>
            <a:endParaRPr lang="zh-CN" altLang="en-US" kern="0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kern="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91969" y="1897249"/>
          <a:ext cx="10659745" cy="376364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11250"/>
                <a:gridCol w="4431763"/>
                <a:gridCol w="639576"/>
                <a:gridCol w="639576"/>
                <a:gridCol w="639576"/>
                <a:gridCol w="639576"/>
                <a:gridCol w="639576"/>
                <a:gridCol w="639576"/>
                <a:gridCol w="639576"/>
                <a:gridCol w="639576"/>
              </a:tblGrid>
              <a:tr h="627249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</a:tr>
              <a:tr h="627249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功率大于</a:t>
                      </a: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50</a:t>
                      </a: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马力吗？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600" b="1" kern="10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Times New Roman" panose="02020603050405020304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维修记录不全吗？</a:t>
                      </a:r>
                      <a:endParaRPr lang="zh-CN" sz="26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运行超过</a:t>
                      </a: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10</a:t>
                      </a: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年吗？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rowSpan="2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sz="26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sz="26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altLang="en-US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altLang="en-US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95400" y="215265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实例一：</a:t>
            </a:r>
            <a:r>
              <a:rPr lang="zh-CN" altLang="en-US" dirty="0" smtClean="0">
                <a:solidFill>
                  <a:schemeClr val="tx1"/>
                </a:solidFill>
              </a:rPr>
              <a:t>解析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79425" y="1124585"/>
            <a:ext cx="10668000" cy="7251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）列出决策表</a:t>
            </a:r>
            <a:endParaRPr lang="zh-CN" altLang="en-US" sz="1800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6308" y="843984"/>
            <a:ext cx="10723606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zh-CN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/>
              <a:t> 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44137" y="1978926"/>
          <a:ext cx="11325497" cy="395161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34683"/>
                <a:gridCol w="4608934"/>
                <a:gridCol w="1006712"/>
                <a:gridCol w="1006712"/>
                <a:gridCol w="1006712"/>
                <a:gridCol w="1006712"/>
                <a:gridCol w="755032"/>
              </a:tblGrid>
              <a:tr h="750276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</a:tr>
              <a:tr h="640267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条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件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功率大于</a:t>
                      </a: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50</a:t>
                      </a: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马力吗？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维修记录不全吗？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运行超过</a:t>
                      </a: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年吗？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-</a:t>
                      </a:r>
                      <a:endParaRPr lang="zh-CN" sz="28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rowSpan="2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动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作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进行优先处理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作其他处理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8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63352" y="6093296"/>
            <a:ext cx="1072360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 smtClean="0">
                <a:latin typeface="+mj-ea"/>
                <a:ea typeface="+mj-ea"/>
              </a:rPr>
              <a:t>4</a:t>
            </a:r>
            <a:r>
              <a:rPr lang="zh-CN" altLang="en-US" sz="2800" b="1" dirty="0" smtClean="0">
                <a:latin typeface="+mj-ea"/>
                <a:ea typeface="+mj-ea"/>
              </a:rPr>
              <a:t>）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得到相应测试用例</a:t>
            </a:r>
            <a:r>
              <a:rPr lang="en-US" altLang="zh-CN" sz="1800" dirty="0" smtClean="0">
                <a:latin typeface="+mj-ea"/>
                <a:ea typeface="+mj-ea"/>
              </a:rPr>
              <a:t> 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95400" y="260648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实例一：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79376" y="1340768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dirty="0"/>
              <a:t>合并相似规则后得到图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err="1" smtClean="0"/>
              <a:t>NextDate</a:t>
            </a:r>
            <a:r>
              <a:rPr lang="zh-CN" altLang="en-US" dirty="0" smtClean="0"/>
              <a:t>函数需求，使用决策表法设计测试用例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" y="2204720"/>
            <a:ext cx="11993245" cy="308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" y="71755"/>
            <a:ext cx="10976610" cy="671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 smtClean="0"/>
          </a:p>
        </p:txBody>
      </p:sp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化简后的结果</a:t>
            </a:r>
            <a:endParaRPr lang="en-US" altLang="zh-CN"/>
          </a:p>
        </p:txBody>
      </p:sp>
      <p:pic>
        <p:nvPicPr>
          <p:cNvPr id="911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2060575"/>
            <a:ext cx="11550650" cy="468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根据需求写出测试用例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某公司订购单的检查：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金额超过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元，又未过期，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发出批准单和提货单；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金额超过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元，但过期了，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不发批准单；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金额低于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元，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不论是否过期都发出批准单和提货单，在过期的情况下还需要发出通知单</a:t>
            </a:r>
            <a:endParaRPr lang="en-US" altLang="zh-CN" kern="12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使用等价类</a:t>
            </a:r>
            <a:r>
              <a:rPr lang="zh-CN" altLang="en-US" kern="12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？</a:t>
            </a:r>
            <a:endParaRPr lang="en-US" altLang="zh-CN" kern="120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边界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值？</a:t>
            </a:r>
            <a:endParaRPr lang="en-US" altLang="zh-CN" kern="12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决策表</a:t>
            </a:r>
            <a:r>
              <a:rPr lang="zh-CN" altLang="en-US" kern="12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法</a:t>
            </a:r>
            <a:endParaRPr lang="zh-CN" altLang="en-US" kern="12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 smtClean="0"/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第二次测试尝试</a:t>
            </a:r>
            <a:endParaRPr lang="en-US" altLang="zh-CN"/>
          </a:p>
        </p:txBody>
      </p:sp>
      <p:pic>
        <p:nvPicPr>
          <p:cNvPr id="921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2714625"/>
            <a:ext cx="1187386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 smtClean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第二次测试尝试</a:t>
            </a:r>
            <a:endParaRPr lang="en-US" altLang="zh-CN"/>
          </a:p>
        </p:txBody>
      </p:sp>
      <p:pic>
        <p:nvPicPr>
          <p:cNvPr id="931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" y="2060575"/>
            <a:ext cx="12000230" cy="457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668000" cy="504056"/>
          </a:xfrm>
        </p:spPr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36245" y="764540"/>
          <a:ext cx="11369675" cy="5888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710"/>
                <a:gridCol w="2431415"/>
                <a:gridCol w="3450590"/>
                <a:gridCol w="3997960"/>
              </a:tblGrid>
              <a:tr h="451485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ID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输入数据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预期输出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备注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001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2007-7-13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2007-7-14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31</a:t>
                      </a:r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天月份的普通日期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51485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002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2000-7-31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2000-8-1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31</a:t>
                      </a:r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天月份的月末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003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2000-6-13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2000-6-14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30</a:t>
                      </a:r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天月份的普通日期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51485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004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2000-6-30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2000-7-1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30</a:t>
                      </a:r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天月份的月末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005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2000-6-31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提示“该日期不存在”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无效日期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51485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006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2000-2-13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2000-2-14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月普通日期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007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2000-2-28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2000-2-29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月月末日期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51485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008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1925-2-28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1925-3-1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非闰年</a:t>
                      </a:r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月末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009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2000-2-29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2000-3-1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闰年</a:t>
                      </a:r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月末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010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1925-2-29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提示“该日期不存在”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无效日期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011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2000-2-30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提示“该日期不存在”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无效日期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51485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012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2000-12-31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2001-1-1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年末日期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基于决策表的测试不仅包含不存在的日期，还包括多个针对普通日期的测试，且无法继续化简</a:t>
            </a:r>
            <a:endParaRPr lang="en-US" altLang="zh-CN" dirty="0" smtClean="0"/>
          </a:p>
          <a:p>
            <a:r>
              <a:rPr lang="zh-CN" altLang="en-US" dirty="0" smtClean="0"/>
              <a:t>基于决策表的测试尽管能在一定程度上</a:t>
            </a:r>
            <a:r>
              <a:rPr lang="zh-CN" altLang="en-US" dirty="0" smtClean="0">
                <a:solidFill>
                  <a:srgbClr val="FF0000"/>
                </a:solidFill>
              </a:rPr>
              <a:t>消除测试冗余</a:t>
            </a:r>
            <a:r>
              <a:rPr lang="zh-CN" altLang="en-US" dirty="0" smtClean="0"/>
              <a:t>，但仍会受到各输入条件的等价划分的限制，并不保证达到</a:t>
            </a:r>
            <a:r>
              <a:rPr lang="zh-CN" altLang="en-US" dirty="0" smtClean="0">
                <a:solidFill>
                  <a:srgbClr val="FF0000"/>
                </a:solidFill>
              </a:rPr>
              <a:t>完全无冗余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基于决策表的总结</a:t>
            </a:r>
            <a:endParaRPr lang="zh-CN" altLang="en-US" dirty="0" smtClean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什么是决策表</a:t>
            </a:r>
            <a:endParaRPr lang="en-US" altLang="zh-CN" dirty="0"/>
          </a:p>
          <a:p>
            <a:r>
              <a:rPr lang="zh-CN" altLang="en-US" dirty="0"/>
              <a:t> 决策表中的概念：条件桩、条件项、动作桩、动作项、规则</a:t>
            </a:r>
            <a:endParaRPr lang="en-US" altLang="zh-CN" dirty="0"/>
          </a:p>
          <a:p>
            <a:r>
              <a:rPr lang="zh-CN" altLang="en-US" dirty="0" smtClean="0"/>
              <a:t>怎样</a:t>
            </a:r>
            <a:r>
              <a:rPr lang="zh-CN" altLang="en-US" dirty="0"/>
              <a:t>使用</a:t>
            </a:r>
            <a:r>
              <a:rPr lang="zh-CN" altLang="en-US" dirty="0" smtClean="0"/>
              <a:t>决策表设计测试用例</a:t>
            </a:r>
            <a:endParaRPr lang="en-US" altLang="zh-CN" dirty="0" smtClean="0"/>
          </a:p>
          <a:p>
            <a:r>
              <a:rPr lang="zh-CN" altLang="en-US" dirty="0" smtClean="0"/>
              <a:t>使用总结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补充练习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695325" y="1320800"/>
            <a:ext cx="11089005" cy="5334000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30000"/>
              </a:lnSpc>
              <a:buNone/>
            </a:pPr>
            <a:r>
              <a:rPr lang="en-US" altLang="zh-CN" dirty="0" smtClean="0"/>
              <a:t>1 </a:t>
            </a:r>
            <a:r>
              <a:rPr lang="zh-CN" altLang="zh-CN" dirty="0" smtClean="0"/>
              <a:t>计算出差补助为：</a:t>
            </a:r>
            <a:endParaRPr lang="zh-CN" altLang="zh-CN" dirty="0" smtClean="0"/>
          </a:p>
          <a:p>
            <a:pPr marL="0" lvl="0" indent="0">
              <a:lnSpc>
                <a:spcPct val="130000"/>
              </a:lnSpc>
              <a:buNone/>
            </a:pPr>
            <a:r>
              <a:rPr lang="zh-CN" altLang="zh-CN" dirty="0" smtClean="0"/>
              <a:t>       当员工办理长期出差时，不论是否出差，出差到哪里，每月固定补助</a:t>
            </a:r>
            <a:r>
              <a:rPr lang="en-US" altLang="zh-CN" dirty="0" smtClean="0"/>
              <a:t>1000</a:t>
            </a:r>
            <a:r>
              <a:rPr lang="zh-CN" altLang="zh-CN" dirty="0" smtClean="0"/>
              <a:t>元。</a:t>
            </a:r>
            <a:endParaRPr lang="zh-CN" altLang="zh-CN" dirty="0" smtClean="0"/>
          </a:p>
          <a:p>
            <a:pPr marL="0" lvl="0" indent="0">
              <a:lnSpc>
                <a:spcPct val="130000"/>
              </a:lnSpc>
              <a:buNone/>
            </a:pPr>
            <a:r>
              <a:rPr lang="zh-CN" altLang="zh-CN" dirty="0" smtClean="0"/>
              <a:t>       当员工未办理长期出差时，如果出差省会城市，则每月补助</a:t>
            </a:r>
            <a:r>
              <a:rPr lang="en-US" altLang="zh-CN" dirty="0" smtClean="0"/>
              <a:t>1500</a:t>
            </a:r>
            <a:r>
              <a:rPr lang="zh-CN" altLang="zh-CN" dirty="0" smtClean="0"/>
              <a:t>元，否则补助</a:t>
            </a:r>
            <a:r>
              <a:rPr lang="en-US" altLang="zh-CN" dirty="0" smtClean="0"/>
              <a:t>800</a:t>
            </a:r>
            <a:r>
              <a:rPr lang="zh-CN" altLang="zh-CN" dirty="0" smtClean="0"/>
              <a:t>元；</a:t>
            </a:r>
            <a:r>
              <a:rPr lang="zh-CN" altLang="en-US" dirty="0" smtClean="0"/>
              <a:t>不出差，补助为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endParaRPr lang="en-US" altLang="zh-CN" dirty="0" smtClean="0"/>
          </a:p>
          <a:p>
            <a:pPr lvl="0">
              <a:lnSpc>
                <a:spcPct val="130000"/>
              </a:lnSpc>
            </a:pPr>
            <a:endParaRPr lang="zh-CN" altLang="zh-CN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014" y="1340768"/>
            <a:ext cx="7128792" cy="4267200"/>
          </a:xfrm>
        </p:spPr>
        <p:txBody>
          <a:bodyPr/>
          <a:lstStyle/>
          <a:p>
            <a:r>
              <a:rPr lang="zh-CN" altLang="en-US" dirty="0" smtClean="0"/>
              <a:t>决策表法概述</a:t>
            </a:r>
            <a:endParaRPr lang="en-US" altLang="zh-CN" dirty="0" smtClean="0"/>
          </a:p>
          <a:p>
            <a:r>
              <a:rPr lang="zh-CN" altLang="en-US" dirty="0" smtClean="0"/>
              <a:t>使用决策表法设计测试用例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002.cnblogs.com/images/2010/164992/201011301217222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635647"/>
            <a:ext cx="11164950" cy="401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/>
          <p:cNvSpPr/>
          <p:nvPr/>
        </p:nvSpPr>
        <p:spPr>
          <a:xfrm>
            <a:off x="695960" y="3211195"/>
            <a:ext cx="4384675" cy="15557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条件桩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19936" y="3354715"/>
            <a:ext cx="5355771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条件项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67715" y="5083175"/>
            <a:ext cx="4375785" cy="14662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   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动作桩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91944" y="5011405"/>
            <a:ext cx="5210628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动作项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 rot="5400000">
            <a:off x="8962390" y="4472305"/>
            <a:ext cx="3437255" cy="9156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规则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3392" y="260648"/>
            <a:ext cx="10668000" cy="828130"/>
          </a:xfrm>
        </p:spPr>
        <p:txBody>
          <a:bodyPr/>
          <a:lstStyle/>
          <a:p>
            <a:r>
              <a:rPr lang="zh-CN" altLang="en-US" dirty="0" smtClean="0">
                <a:cs typeface="楷体" panose="02010609060101010101" pitchFamily="49" charset="-122"/>
              </a:rPr>
              <a:t>决策表</a:t>
            </a:r>
            <a:r>
              <a:rPr lang="zh-CN" altLang="en-US" dirty="0">
                <a:cs typeface="楷体" panose="02010609060101010101" pitchFamily="49" charset="-122"/>
              </a:rPr>
              <a:t>法概述</a:t>
            </a:r>
            <a:r>
              <a:rPr lang="en-US" altLang="zh-CN" dirty="0">
                <a:cs typeface="楷体" panose="02010609060101010101" pitchFamily="49" charset="-122"/>
              </a:rPr>
              <a:t>—</a:t>
            </a:r>
            <a:r>
              <a:rPr lang="zh-CN" altLang="en-US" dirty="0" smtClean="0">
                <a:cs typeface="楷体" panose="02010609060101010101" pitchFamily="49" charset="-122"/>
              </a:rPr>
              <a:t>定义</a:t>
            </a:r>
            <a:endParaRPr lang="zh-CN" altLang="en-US" dirty="0">
              <a:cs typeface="楷体" panose="02010609060101010101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95325" y="1249045"/>
            <a:ext cx="10595610" cy="13868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cs typeface="楷体" panose="02010609060101010101" pitchFamily="49" charset="-122"/>
              </a:rPr>
              <a:t>定义</a:t>
            </a:r>
            <a:r>
              <a:rPr lang="zh-CN" altLang="en-US" dirty="0">
                <a:solidFill>
                  <a:srgbClr val="5F5E5C"/>
                </a:solidFill>
                <a:cs typeface="楷体" panose="02010609060101010101" pitchFamily="49" charset="-122"/>
              </a:rPr>
              <a:t>：</a:t>
            </a:r>
            <a:r>
              <a:rPr lang="en-US" altLang="zh-CN" dirty="0">
                <a:cs typeface="楷体" panose="02010609060101010101" pitchFamily="49" charset="-122"/>
              </a:rPr>
              <a:t>Decision table, </a:t>
            </a:r>
            <a:r>
              <a:rPr lang="zh-CN" altLang="en-US" dirty="0">
                <a:cs typeface="楷体" panose="02010609060101010101" pitchFamily="49" charset="-122"/>
              </a:rPr>
              <a:t>是一个用</a:t>
            </a:r>
            <a:r>
              <a:rPr lang="zh-CN" altLang="en-US" dirty="0" smtClean="0">
                <a:cs typeface="楷体" panose="02010609060101010101" pitchFamily="49" charset="-122"/>
              </a:rPr>
              <a:t>表格</a:t>
            </a:r>
            <a:r>
              <a:rPr lang="zh-CN" altLang="en-US" dirty="0">
                <a:cs typeface="楷体" panose="02010609060101010101" pitchFamily="49" charset="-122"/>
              </a:rPr>
              <a:t>形式来整理逻辑关系的工具，由横向的</a:t>
            </a:r>
            <a:r>
              <a:rPr lang="zh-CN" altLang="en-US" dirty="0">
                <a:solidFill>
                  <a:srgbClr val="FF0000"/>
                </a:solidFill>
                <a:cs typeface="楷体" panose="02010609060101010101" pitchFamily="49" charset="-122"/>
              </a:rPr>
              <a:t>条件</a:t>
            </a:r>
            <a:r>
              <a:rPr lang="zh-CN" altLang="en-US" dirty="0">
                <a:cs typeface="楷体" panose="02010609060101010101" pitchFamily="49" charset="-122"/>
              </a:rPr>
              <a:t>（因）和</a:t>
            </a:r>
            <a:r>
              <a:rPr lang="zh-CN" altLang="en-US" dirty="0">
                <a:solidFill>
                  <a:srgbClr val="FF0000"/>
                </a:solidFill>
                <a:cs typeface="楷体" panose="02010609060101010101" pitchFamily="49" charset="-122"/>
              </a:rPr>
              <a:t>动作</a:t>
            </a:r>
            <a:r>
              <a:rPr lang="zh-CN" altLang="en-US" dirty="0">
                <a:cs typeface="楷体" panose="02010609060101010101" pitchFamily="49" charset="-122"/>
              </a:rPr>
              <a:t>（果）和纵向的</a:t>
            </a:r>
            <a:r>
              <a:rPr lang="zh-CN" altLang="en-US" dirty="0">
                <a:solidFill>
                  <a:srgbClr val="FF0000"/>
                </a:solidFill>
                <a:cs typeface="楷体" panose="02010609060101010101" pitchFamily="49" charset="-122"/>
              </a:rPr>
              <a:t>规则</a:t>
            </a:r>
            <a:r>
              <a:rPr lang="zh-CN" altLang="en-US" dirty="0">
                <a:cs typeface="楷体" panose="02010609060101010101" pitchFamily="49" charset="-122"/>
              </a:rPr>
              <a:t>（测试用例</a:t>
            </a:r>
            <a:r>
              <a:rPr lang="zh-CN" altLang="en-US" dirty="0" smtClean="0">
                <a:cs typeface="楷体" panose="02010609060101010101" pitchFamily="49" charset="-122"/>
              </a:rPr>
              <a:t>）</a:t>
            </a:r>
            <a:r>
              <a:rPr lang="zh-CN" altLang="en-US" dirty="0">
                <a:cs typeface="楷体" panose="02010609060101010101" pitchFamily="49" charset="-122"/>
              </a:rPr>
              <a:t>组合而成</a:t>
            </a:r>
            <a:endParaRPr lang="zh-CN" altLang="en-US" dirty="0"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645459" y="997960"/>
            <a:ext cx="11223812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决策表法概述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条件桩（</a:t>
            </a:r>
            <a:r>
              <a:rPr lang="en-US" altLang="zh-CN" dirty="0" smtClean="0"/>
              <a:t>Condition Stub</a:t>
            </a:r>
            <a:r>
              <a:rPr lang="zh-CN" altLang="en-US" dirty="0" smtClean="0"/>
              <a:t>）：列出了问题的所有条件（输入区）</a:t>
            </a:r>
            <a:endParaRPr lang="zh-CN" altLang="en-US" dirty="0" smtClean="0"/>
          </a:p>
          <a:p>
            <a:r>
              <a:rPr lang="zh-CN" altLang="en-US" dirty="0" smtClean="0"/>
              <a:t>动作桩（</a:t>
            </a:r>
            <a:r>
              <a:rPr lang="en-US" altLang="zh-CN" dirty="0" smtClean="0"/>
              <a:t>Action Stub</a:t>
            </a:r>
            <a:r>
              <a:rPr lang="zh-CN" altLang="en-US" dirty="0" smtClean="0"/>
              <a:t>）：列出了问题规定可能采取的操作。这些操作的排列顺序没有约束（输出区）</a:t>
            </a:r>
            <a:endParaRPr lang="zh-CN" altLang="en-US" dirty="0" smtClean="0"/>
          </a:p>
          <a:p>
            <a:r>
              <a:rPr lang="zh-CN" altLang="en-US" dirty="0" smtClean="0"/>
              <a:t>条件项（</a:t>
            </a:r>
            <a:r>
              <a:rPr lang="en-US" altLang="zh-CN" dirty="0" smtClean="0"/>
              <a:t>Condition Entry</a:t>
            </a:r>
            <a:r>
              <a:rPr lang="zh-CN" altLang="en-US" dirty="0" smtClean="0"/>
              <a:t>）：列出针对它左列条件的取值。在所有可能情况下的真假值。（输入取值区）</a:t>
            </a:r>
            <a:endParaRPr lang="zh-CN" altLang="en-US" dirty="0" smtClean="0"/>
          </a:p>
          <a:p>
            <a:r>
              <a:rPr lang="zh-CN" altLang="en-US" dirty="0" smtClean="0"/>
              <a:t>动作项（</a:t>
            </a:r>
            <a:r>
              <a:rPr lang="en-US" altLang="zh-CN" dirty="0" smtClean="0"/>
              <a:t>Action Entry</a:t>
            </a:r>
            <a:r>
              <a:rPr lang="zh-CN" altLang="en-US" dirty="0" smtClean="0"/>
              <a:t>）：列出在条件项的各种取值情况下应该采取的动作（输出取值区）</a:t>
            </a:r>
            <a:endParaRPr lang="en-US" altLang="zh-CN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决策表法概述</a:t>
            </a:r>
            <a:r>
              <a:rPr lang="en-US" altLang="zh-CN" dirty="0"/>
              <a:t>—</a:t>
            </a:r>
            <a:r>
              <a:rPr lang="zh-CN" altLang="en-US" dirty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89232" cy="4267200"/>
          </a:xfrm>
        </p:spPr>
        <p:txBody>
          <a:bodyPr/>
          <a:lstStyle/>
          <a:p>
            <a:r>
              <a:rPr lang="zh-CN" altLang="en-US" dirty="0" smtClean="0"/>
              <a:t>规则（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）：决策表中右部的每一列（条件项和对应的动作项）都是一条规则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怎样画出决策表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分析条件和动作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95400" y="1320552"/>
            <a:ext cx="11161240" cy="4267200"/>
          </a:xfrm>
        </p:spPr>
        <p:txBody>
          <a:bodyPr/>
          <a:lstStyle/>
          <a:p>
            <a:r>
              <a:rPr lang="zh-CN" altLang="en-US" dirty="0" smtClean="0"/>
              <a:t>分析条件和动作：金额</a:t>
            </a:r>
            <a:r>
              <a:rPr lang="zh-CN" altLang="en-US" dirty="0" smtClean="0">
                <a:solidFill>
                  <a:srgbClr val="FF0000"/>
                </a:solidFill>
              </a:rPr>
              <a:t>超过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，又</a:t>
            </a:r>
            <a:r>
              <a:rPr lang="zh-CN" altLang="en-US" dirty="0" smtClean="0">
                <a:solidFill>
                  <a:srgbClr val="FF0000"/>
                </a:solidFill>
              </a:rPr>
              <a:t>未过期</a:t>
            </a:r>
            <a:r>
              <a:rPr lang="zh-CN" altLang="en-US" dirty="0" smtClean="0"/>
              <a:t>，则发出</a:t>
            </a:r>
            <a:r>
              <a:rPr lang="zh-CN" altLang="en-US" dirty="0" smtClean="0">
                <a:solidFill>
                  <a:srgbClr val="FF0000"/>
                </a:solidFill>
              </a:rPr>
              <a:t>批准</a:t>
            </a:r>
            <a:r>
              <a:rPr lang="zh-CN" altLang="en-US" dirty="0" smtClean="0"/>
              <a:t>单和</a:t>
            </a:r>
            <a:r>
              <a:rPr lang="zh-CN" altLang="en-US" dirty="0" smtClean="0">
                <a:solidFill>
                  <a:srgbClr val="FF0000"/>
                </a:solidFill>
              </a:rPr>
              <a:t>提货单</a:t>
            </a:r>
            <a:r>
              <a:rPr lang="zh-CN" altLang="en-US" dirty="0" smtClean="0"/>
              <a:t>；如果金额</a:t>
            </a:r>
            <a:r>
              <a:rPr lang="zh-CN" altLang="en-US" dirty="0" smtClean="0">
                <a:solidFill>
                  <a:srgbClr val="FF0000"/>
                </a:solidFill>
              </a:rPr>
              <a:t>超过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，但</a:t>
            </a:r>
            <a:r>
              <a:rPr lang="zh-CN" altLang="en-US" dirty="0" smtClean="0">
                <a:solidFill>
                  <a:srgbClr val="FF0000"/>
                </a:solidFill>
              </a:rPr>
              <a:t>过期</a:t>
            </a:r>
            <a:r>
              <a:rPr lang="zh-CN" altLang="en-US" dirty="0" smtClean="0"/>
              <a:t>了，则</a:t>
            </a:r>
            <a:r>
              <a:rPr lang="zh-CN" altLang="en-US" dirty="0" smtClean="0">
                <a:solidFill>
                  <a:srgbClr val="FF0000"/>
                </a:solidFill>
              </a:rPr>
              <a:t>不发批准单</a:t>
            </a:r>
            <a:r>
              <a:rPr lang="zh-CN" altLang="en-US" dirty="0" smtClean="0"/>
              <a:t>；如果金额</a:t>
            </a:r>
            <a:r>
              <a:rPr lang="zh-CN" altLang="en-US" dirty="0" smtClean="0">
                <a:solidFill>
                  <a:srgbClr val="FF0000"/>
                </a:solidFill>
              </a:rPr>
              <a:t>低于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，则</a:t>
            </a:r>
            <a:r>
              <a:rPr lang="zh-CN" altLang="en-US" dirty="0" smtClean="0">
                <a:solidFill>
                  <a:srgbClr val="FF0000"/>
                </a:solidFill>
              </a:rPr>
              <a:t>不论是否过期都发出批准单和提货单</a:t>
            </a:r>
            <a:r>
              <a:rPr lang="zh-CN" altLang="en-US" dirty="0" smtClean="0"/>
              <a:t>，在</a:t>
            </a:r>
            <a:r>
              <a:rPr lang="zh-CN" altLang="en-US" dirty="0" smtClean="0">
                <a:solidFill>
                  <a:srgbClr val="FF0000"/>
                </a:solidFill>
              </a:rPr>
              <a:t>过期</a:t>
            </a:r>
            <a:r>
              <a:rPr lang="zh-CN" altLang="en-US" dirty="0" smtClean="0"/>
              <a:t>的情况下还需要</a:t>
            </a:r>
            <a:r>
              <a:rPr lang="zh-CN" altLang="en-US" dirty="0" smtClean="0">
                <a:solidFill>
                  <a:srgbClr val="FF0000"/>
                </a:solidFill>
              </a:rPr>
              <a:t>发出通知单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AutoShape 2" descr="http://pic002.cnblogs.com/images/2010/164992/201011301217049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怎样画出决策表</a:t>
            </a:r>
            <a:r>
              <a:rPr lang="en-US" altLang="zh-CN" dirty="0"/>
              <a:t>—</a:t>
            </a:r>
            <a:r>
              <a:rPr lang="zh-CN" altLang="en-US" dirty="0"/>
              <a:t>分析条件和动作</a:t>
            </a:r>
            <a:endParaRPr lang="zh-CN" altLang="en-US" dirty="0"/>
          </a:p>
        </p:txBody>
      </p:sp>
      <p:pic>
        <p:nvPicPr>
          <p:cNvPr id="4" name="Picture 4" descr="http://pic002.cnblogs.com/images/2010/164992/2010113012170494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3838" r="5402" b="2728"/>
          <a:stretch>
            <a:fillRect/>
          </a:stretch>
        </p:blipFill>
        <p:spPr bwMode="auto">
          <a:xfrm>
            <a:off x="1271464" y="1357952"/>
            <a:ext cx="7200800" cy="496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怎样画出决策表</a:t>
            </a:r>
            <a:r>
              <a:rPr lang="en-US" altLang="zh-CN" dirty="0"/>
              <a:t>—</a:t>
            </a:r>
            <a:r>
              <a:rPr lang="zh-CN" altLang="en-US" dirty="0"/>
              <a:t>生成决策表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23392" y="1340768"/>
          <a:ext cx="105851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1353751"/>
                <a:gridCol w="2117035"/>
                <a:gridCol w="2117035"/>
                <a:gridCol w="2117035"/>
              </a:tblGrid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条件桩（输入区）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条件项（输入取值区）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852892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订单金额是否大于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500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892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订单金额是否未过期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 gridSpan="5">
                  <a:txBody>
                    <a:bodyPr/>
                    <a:lstStyle/>
                    <a:p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X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X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X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X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X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2156</Words>
  <Application>WPS 演示</Application>
  <PresentationFormat>宽屏</PresentationFormat>
  <Paragraphs>603</Paragraphs>
  <Slides>26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Verdana</vt:lpstr>
      <vt:lpstr>Times New Roman</vt:lpstr>
      <vt:lpstr>华文新魏</vt:lpstr>
      <vt:lpstr>华文隶书</vt:lpstr>
      <vt:lpstr>楷体</vt:lpstr>
      <vt:lpstr>微软雅黑</vt:lpstr>
      <vt:lpstr>Arial Unicode MS</vt:lpstr>
      <vt:lpstr>Times New Roman</vt:lpstr>
      <vt:lpstr>黑体</vt:lpstr>
      <vt:lpstr>SimSun-ExtB</vt:lpstr>
      <vt:lpstr>Profile</vt:lpstr>
      <vt:lpstr>软件测试实用教程                          ——方法与实践</vt:lpstr>
      <vt:lpstr>根据需求写出测试用例</vt:lpstr>
      <vt:lpstr>目  录</vt:lpstr>
      <vt:lpstr>决策表法概述—定义</vt:lpstr>
      <vt:lpstr>决策表法概述—定义</vt:lpstr>
      <vt:lpstr>决策表法概述—定义</vt:lpstr>
      <vt:lpstr>怎样画出决策表—分析条件和动作</vt:lpstr>
      <vt:lpstr>怎样画出决策表—分析条件和动作</vt:lpstr>
      <vt:lpstr>怎样画出决策表—生成决策表</vt:lpstr>
      <vt:lpstr>怎样画出决策表—简化决策表</vt:lpstr>
      <vt:lpstr>将决策表转化成测试用例</vt:lpstr>
      <vt:lpstr>总结使用决策表法设计用例的步骤</vt:lpstr>
      <vt:lpstr>问题</vt:lpstr>
      <vt:lpstr>实例一：需求与思路</vt:lpstr>
      <vt:lpstr>实例一：解析</vt:lpstr>
      <vt:lpstr>实例一：解析</vt:lpstr>
      <vt:lpstr>基于决策表的测试</vt:lpstr>
      <vt:lpstr>PowerPoint 演示文稿</vt:lpstr>
      <vt:lpstr>基于决策表的测试</vt:lpstr>
      <vt:lpstr>基于决策表的测试</vt:lpstr>
      <vt:lpstr>基于决策表的测试</vt:lpstr>
      <vt:lpstr>测试用例</vt:lpstr>
      <vt:lpstr>基于决策表的总结</vt:lpstr>
      <vt:lpstr>基于决策表的测试</vt:lpstr>
      <vt:lpstr>补充练习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297</cp:revision>
  <dcterms:created xsi:type="dcterms:W3CDTF">2008-07-27T05:17:00Z</dcterms:created>
  <dcterms:modified xsi:type="dcterms:W3CDTF">2018-09-09T06:16:48Z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