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7"/>
  </p:handoutMasterIdLst>
  <p:sldIdLst>
    <p:sldId id="256" r:id="rId3"/>
    <p:sldId id="333" r:id="rId4"/>
    <p:sldId id="355" r:id="rId5"/>
    <p:sldId id="356" r:id="rId6"/>
    <p:sldId id="364" r:id="rId7"/>
    <p:sldId id="357" r:id="rId9"/>
    <p:sldId id="361" r:id="rId10"/>
    <p:sldId id="359" r:id="rId11"/>
    <p:sldId id="363" r:id="rId12"/>
    <p:sldId id="365" r:id="rId13"/>
    <p:sldId id="366" r:id="rId14"/>
    <p:sldId id="367" r:id="rId15"/>
    <p:sldId id="369" r:id="rId16"/>
    <p:sldId id="371" r:id="rId17"/>
    <p:sldId id="373" r:id="rId18"/>
    <p:sldId id="353" r:id="rId19"/>
    <p:sldId id="376" r:id="rId20"/>
    <p:sldId id="377" r:id="rId21"/>
    <p:sldId id="378" r:id="rId22"/>
    <p:sldId id="374" r:id="rId23"/>
    <p:sldId id="352" r:id="rId24"/>
    <p:sldId id="354" r:id="rId25"/>
    <p:sldId id="316" r:id="rId26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116" y="-72"/>
      </p:cViewPr>
      <p:guideLst>
        <p:guide orient="horz" pos="164"/>
        <p:guide pos="4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4444B0-044C-4A12-9CB9-2355A7533A2E}" type="slidenum">
              <a:rPr lang="zh-CN" altLang="en-US"/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15478B-659B-4031-9696-065F74AD9BF1}" type="slidenum">
              <a:rPr lang="zh-CN" altLang="en-US"/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1D4C0D-C862-41E3-9839-8342B2F29950}" type="slidenum">
              <a:rPr lang="zh-CN" altLang="en-US"/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E8A7EC-B170-4524-BD2E-E07142DCC5CC}" type="slidenum">
              <a:rPr lang="zh-CN" altLang="en-US"/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标明因果图中约束条件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因果图转换成判定表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为判定表中每一列表示的情况设计测试用例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244" y="152400"/>
            <a:ext cx="81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244" y="152400"/>
            <a:ext cx="81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04" y="116957"/>
            <a:ext cx="1046735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50232" y="895982"/>
            <a:ext cx="10506546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620" y="6527802"/>
            <a:ext cx="465713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</a:fld>
            <a:endParaRPr lang="zh-CN" altLang="zh-CN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629410"/>
            <a:ext cx="10680700" cy="4293870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10500" b="1" dirty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105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 algn="just" eaLnBrk="1" hangingPunct="1"/>
            <a:r>
              <a:rPr lang="zh-CN" altLang="en-US" sz="10400" b="1" dirty="0">
                <a:latin typeface="楷体" panose="02010609060101010101" pitchFamily="49" charset="-122"/>
                <a:cs typeface="楷体" panose="02010609060101010101" pitchFamily="49" charset="-122"/>
              </a:rPr>
              <a:t>某软件规格说明</a:t>
            </a:r>
            <a:r>
              <a:rPr lang="zh-CN" altLang="en-US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书对登录名输入包含</a:t>
            </a:r>
            <a:r>
              <a:rPr lang="zh-CN" altLang="en-US" sz="10400" b="1" dirty="0">
                <a:latin typeface="楷体" panose="02010609060101010101" pitchFamily="49" charset="-122"/>
                <a:cs typeface="楷体" panose="02010609060101010101" pitchFamily="49" charset="-122"/>
              </a:rPr>
              <a:t>这样的要求：</a:t>
            </a:r>
            <a:r>
              <a:rPr lang="zh-CN" altLang="en-US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第一个字符</a:t>
            </a:r>
            <a:r>
              <a:rPr lang="zh-CN" altLang="en-US" sz="10400" b="1" dirty="0">
                <a:latin typeface="楷体" panose="02010609060101010101" pitchFamily="49" charset="-122"/>
                <a:cs typeface="楷体" panose="02010609060101010101" pitchFamily="49" charset="-122"/>
              </a:rPr>
              <a:t>必须</a:t>
            </a:r>
            <a:r>
              <a:rPr lang="zh-CN" altLang="en-US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$</a:t>
            </a:r>
            <a:r>
              <a:rPr lang="zh-CN" altLang="en-US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或者英文</a:t>
            </a:r>
            <a:r>
              <a:rPr lang="zh-CN" altLang="en-US" sz="10400" b="1" smtClean="0">
                <a:latin typeface="楷体" panose="02010609060101010101" pitchFamily="49" charset="-122"/>
                <a:cs typeface="楷体" panose="02010609060101010101" pitchFamily="49" charset="-122"/>
              </a:rPr>
              <a:t>字母，第二个字符是数字，在此</a:t>
            </a:r>
            <a:r>
              <a:rPr lang="zh-CN" altLang="en-US" sz="10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情况下进入第二个窗口；但如果第一个字符不正确，则给出信息Ｍ；如果第二个字符不是数字，则给出信息Ｎ。</a:t>
            </a:r>
            <a:endParaRPr lang="en-US" altLang="zh-CN" sz="104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 algn="just" eaLnBrk="1" hangingPunct="1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703" y="2758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37030"/>
            <a:ext cx="1062990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分析</a:t>
            </a:r>
            <a:r>
              <a:rPr lang="zh-CN" altLang="en-US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需求，列出原因和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结果</a:t>
            </a:r>
            <a:endParaRPr lang="en-US" altLang="zh-CN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970405" y="2493010"/>
          <a:ext cx="907034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860"/>
                <a:gridCol w="3967480"/>
              </a:tblGrid>
              <a:tr h="6381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$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第一个字符是英文字母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进入第二个窗口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8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：第一个字符是数字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2795" y="704850"/>
            <a:ext cx="8001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60525"/>
            <a:ext cx="10721975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画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出因果图（编号为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12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中间结点是导出结果的进一步原因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0546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34664" y="3209055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553" y="166032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3.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在因果图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上表明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约束或限制条件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3640638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0546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42542" y="321718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557020"/>
            <a:ext cx="1080135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转换为决策表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89800" y="254623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/>
        </p:nvGraphicFramePr>
        <p:xfrm>
          <a:off x="2280285" y="2181225"/>
          <a:ext cx="9190990" cy="4508500"/>
        </p:xfrm>
        <a:graphic>
          <a:graphicData uri="http://schemas.openxmlformats.org/drawingml/2006/table">
            <a:tbl>
              <a:tblPr/>
              <a:tblGrid>
                <a:gridCol w="1628775"/>
                <a:gridCol w="1630680"/>
                <a:gridCol w="741045"/>
                <a:gridCol w="742315"/>
                <a:gridCol w="741045"/>
                <a:gridCol w="739775"/>
                <a:gridCol w="742315"/>
                <a:gridCol w="741680"/>
                <a:gridCol w="742315"/>
                <a:gridCol w="741045"/>
              </a:tblGrid>
              <a:tr h="4991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c1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942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116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73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不可能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35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@W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A9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$5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2280285" y="2185035"/>
            <a:ext cx="3310890" cy="502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440203" y="2184600"/>
            <a:ext cx="647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424395" y="2351605"/>
            <a:ext cx="647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选项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0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4430" y="2348230"/>
          <a:ext cx="8148320" cy="422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2299335"/>
                <a:gridCol w="3549650"/>
              </a:tblGrid>
              <a:tr h="54165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@W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Case2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Case3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Case4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A9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Case6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56385"/>
            <a:ext cx="10895965" cy="5057775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需求：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有一个处理单价为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角的盒装饮料的自动售货机软件。若投入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元硬币，在送出饮料的同时退还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角硬币。</a:t>
            </a:r>
            <a:endParaRPr lang="en-US" altLang="zh-CN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问题：使用因果图法设计测试用例</a:t>
            </a:r>
            <a:endParaRPr lang="zh-CN" altLang="en-US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6835" y="2132330"/>
          <a:ext cx="9707880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95"/>
                <a:gridCol w="2091690"/>
                <a:gridCol w="4519295"/>
              </a:tblGrid>
              <a:tr h="59817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中间状态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角硬币；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已投币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退还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元硬币；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送出“可乐”饮料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8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按“可乐”按钮；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送出“雪碧”饮料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按“雪碧”按钮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送出“红茶”饮料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c5: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按“红茶”按钮。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2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2638777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546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823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3753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6888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4823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5111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3753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7350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149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4472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34323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4323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22417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21662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709048" y="5025160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0900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4972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44823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65691" y="506169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667759" y="2555077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52011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86460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86705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87242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43753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43753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44823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69519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80705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7537132" y="2596145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68594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74571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6882384" y="313893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67446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65856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83296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81135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7682588" y="5382522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7675846" y="413371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" y="1811020"/>
            <a:ext cx="11901170" cy="424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cs typeface="楷体" panose="02010609060101010101" pitchFamily="49" charset="-122"/>
              </a:rPr>
              <a:t>第</a:t>
            </a:r>
            <a:r>
              <a:rPr lang="en-US" altLang="zh-CN" b="1" dirty="0" smtClean="0">
                <a:cs typeface="楷体" panose="02010609060101010101" pitchFamily="49" charset="-122"/>
              </a:rPr>
              <a:t>3</a:t>
            </a:r>
            <a:r>
              <a:rPr lang="zh-CN" altLang="en-US" b="1" dirty="0" smtClean="0">
                <a:cs typeface="楷体" panose="02010609060101010101" pitchFamily="49" charset="-122"/>
              </a:rPr>
              <a:t>章  黑盒测试技术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因果图法测试举例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81785"/>
            <a:ext cx="10629900" cy="5060950"/>
          </a:xfrm>
        </p:spPr>
        <p:txBody>
          <a:bodyPr/>
          <a:lstStyle/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需求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某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软件的一个模块的需求规格说明书中描述：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）年薪制员工：严重过失，扣年终风险金的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）非年薪制员工：严重过失，扣当月薪资的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8%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</a:t>
            </a: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测试用例</a:t>
            </a:r>
            <a:endParaRPr lang="en-US" altLang="zh-CN" sz="24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44550" y="1798955"/>
            <a:ext cx="10538460" cy="4190365"/>
          </a:xfrm>
        </p:spPr>
        <p:txBody>
          <a:bodyPr>
            <a:noAutofit/>
          </a:bodyPr>
          <a:lstStyle/>
          <a:p>
            <a:r>
              <a:rPr lang="zh-CN" altLang="en-US" sz="31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应用场合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当软件的输入条件过多时，可以考虑输入的所有排列组合情况，考虑条件之间和条件结果之间关系，防止遗漏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100" b="1" dirty="0">
                <a:latin typeface="楷体" panose="02010609060101010101" pitchFamily="49" charset="-122"/>
                <a:ea typeface="楷体" panose="02010609060101010101" pitchFamily="49" charset="-122"/>
              </a:rPr>
              <a:t>局限性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测试用例数目可能会很大，不便于维护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557020"/>
            <a:ext cx="10721340" cy="50609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</a:rPr>
              <a:t>什么情况使用因果图法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输出结果</a:t>
            </a:r>
            <a:r>
              <a:rPr lang="zh-CN" altLang="en-US" sz="2400" b="1" dirty="0">
                <a:latin typeface="楷体" panose="02010609060101010101" pitchFamily="49" charset="-122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</a:t>
            </a:r>
            <a:r>
              <a:rPr lang="zh-CN" altLang="en-US" sz="2400" b="1" dirty="0">
                <a:latin typeface="楷体" panose="02010609060101010101" pitchFamily="49" charset="-122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各种输入条件之间有某种相互制约关系</a:t>
            </a:r>
            <a:r>
              <a:rPr lang="zh-CN" altLang="en-US" sz="2400" b="1" dirty="0">
                <a:latin typeface="楷体" panose="02010609060101010101" pitchFamily="49" charset="-122"/>
              </a:rPr>
              <a:t>时</a:t>
            </a:r>
            <a:endParaRPr lang="zh-CN" altLang="en-US" sz="2400" b="1" dirty="0">
              <a:latin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</a:rPr>
              <a:t>因果</a:t>
            </a:r>
            <a:r>
              <a:rPr lang="zh-CN" altLang="en-US" b="1" dirty="0">
                <a:latin typeface="楷体" panose="02010609060101010101" pitchFamily="49" charset="-122"/>
              </a:rPr>
              <a:t>图法使用步骤</a:t>
            </a:r>
            <a:endParaRPr lang="zh-CN" altLang="en-US" b="1" dirty="0">
              <a:latin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848887" y="256768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cs typeface="楷体" panose="02010609060101010101" pitchFamily="49" charset="-122"/>
              </a:rPr>
              <a:t>谢 谢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28775"/>
            <a:ext cx="107619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因果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图法产生的背景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buNone/>
              <a:defRPr/>
            </a:pPr>
            <a:r>
              <a:rPr lang="zh-CN" altLang="en-US" sz="2400" dirty="0">
                <a:latin typeface="楷体" panose="02010609060101010101" pitchFamily="49" charset="-122"/>
                <a:cs typeface="楷体" panose="02010609060101010101" pitchFamily="49" charset="-122"/>
              </a:rPr>
              <a:t>     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没有考虑输入条件的各种组合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输入条件之间的相互制约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09090"/>
            <a:ext cx="107873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楷体" panose="02010609060101010101" pitchFamily="49" charset="-122"/>
              </a:rPr>
              <a:t>因果图的概念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楷体" panose="02010609060101010101" pitchFamily="49" charset="-122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情况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 smtClean="0">
                <a:latin typeface="楷体" panose="02010609060101010101" pitchFamily="49" charset="-122"/>
              </a:rPr>
              <a:t>优点：将</a:t>
            </a:r>
            <a:r>
              <a:rPr lang="zh-CN" altLang="en-US" sz="2600" b="1" dirty="0">
                <a:latin typeface="楷体" panose="02010609060101010101" pitchFamily="49" charset="-122"/>
              </a:rPr>
              <a:t>自然语言转化为形式语言规格说明的一种严格方法，可以指出规格说明存在的不完整性和二义性。</a:t>
            </a:r>
            <a:endParaRPr lang="zh-CN" altLang="en-US" sz="2600" b="1" dirty="0">
              <a:latin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754995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  <a:endParaRPr lang="zh-CN" altLang="en-US" sz="26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    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因果图的基本符号中，图中的左结点</a:t>
            </a:r>
            <a:r>
              <a:rPr lang="en-US" altLang="zh-CN" sz="2600" b="1" dirty="0"/>
              <a:t>ci</a:t>
            </a:r>
            <a:r>
              <a:rPr lang="zh-CN" altLang="en-US" sz="2600" b="1" dirty="0"/>
              <a:t>表示输入状态（或称原因），右结点</a:t>
            </a:r>
            <a:r>
              <a:rPr lang="en-US" altLang="zh-CN" sz="2600" b="1" dirty="0" err="1"/>
              <a:t>ei</a:t>
            </a:r>
            <a:r>
              <a:rPr lang="zh-CN" altLang="en-US" sz="2600" b="1" dirty="0"/>
              <a:t>表示输出状态（或称结果）。</a:t>
            </a:r>
            <a:r>
              <a:rPr lang="en-US" altLang="zh-CN" sz="2600" b="1" dirty="0"/>
              <a:t>ci </a:t>
            </a:r>
            <a:r>
              <a:rPr lang="zh-CN" altLang="en-US" sz="2600" b="1" dirty="0"/>
              <a:t>与 </a:t>
            </a:r>
            <a:r>
              <a:rPr lang="en-US" altLang="zh-CN" sz="2600" b="1" dirty="0" err="1"/>
              <a:t>ei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取值0或1，0表示某状态不出现，1则表示某状态出现。</a:t>
            </a:r>
            <a:endParaRPr lang="zh-CN" altLang="en-US" sz="26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593" y="1628979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9279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600" baseline="-1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7567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36899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461350" y="321342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63125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1413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0745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6845900" y="3172443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150700" y="274414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56700" name="Group 28"/>
          <p:cNvGrpSpPr/>
          <p:nvPr/>
        </p:nvGrpSpPr>
        <p:grpSpPr bwMode="auto">
          <a:xfrm>
            <a:off x="2927950" y="3755603"/>
            <a:ext cx="2590800" cy="2629985"/>
            <a:chOff x="720" y="2208"/>
            <a:chExt cx="1632" cy="1852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104" y="3649"/>
              <a:ext cx="864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endPara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c3</a:t>
              </a:r>
              <a:endPara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∨</a:t>
              </a:r>
              <a:endPara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845" name="Arc 5"/>
          <p:cNvSpPr/>
          <p:nvPr/>
        </p:nvSpPr>
        <p:spPr bwMode="auto">
          <a:xfrm flipH="1">
            <a:off x="45122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63839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82127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972393" y="5722718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endParaRPr lang="zh-CN" altLang="en-US" sz="3200" b="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63839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71459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71459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7450738" y="4597891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∧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846" name="Arc 6"/>
          <p:cNvSpPr/>
          <p:nvPr/>
        </p:nvSpPr>
        <p:spPr bwMode="auto">
          <a:xfrm flipH="1">
            <a:off x="79682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135" y="1640840"/>
            <a:ext cx="10661015" cy="488505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800" b="1" dirty="0"/>
              <a:t>因果图中的约束</a:t>
            </a:r>
            <a:endParaRPr lang="zh-CN" altLang="en-US" sz="2800" b="1" dirty="0"/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+mn-ea"/>
              </a:rPr>
              <a:t>在实际问题中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8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800" b="1" dirty="0">
                <a:latin typeface="+mn-ea"/>
              </a:rPr>
              <a:t>E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I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O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R</a:t>
            </a:r>
            <a:r>
              <a:rPr lang="zh-CN" altLang="en-US" sz="2800" b="1" dirty="0">
                <a:latin typeface="+mn-ea"/>
              </a:rPr>
              <a:t>四</a:t>
            </a:r>
            <a:r>
              <a:rPr lang="zh-CN" altLang="en-US" sz="2800" b="1" dirty="0" smtClean="0">
                <a:latin typeface="+mn-ea"/>
              </a:rPr>
              <a:t>种</a:t>
            </a:r>
            <a:r>
              <a:rPr lang="zh-CN" altLang="en-US" sz="2800" b="1" dirty="0">
                <a:latin typeface="+mn-ea"/>
              </a:rPr>
              <a:t>约束，对于输出条件的约束只有</a:t>
            </a:r>
            <a:r>
              <a:rPr lang="en-US" altLang="zh-CN" sz="2800" b="1" dirty="0">
                <a:latin typeface="+mn-ea"/>
              </a:rPr>
              <a:t>M</a:t>
            </a:r>
            <a:r>
              <a:rPr lang="zh-CN" altLang="en-US" sz="2800" b="1" dirty="0">
                <a:latin typeface="+mn-ea"/>
              </a:rPr>
              <a:t>约束。</a:t>
            </a:r>
            <a:endParaRPr lang="zh-CN" altLang="en-US" sz="28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约束(异)：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中最多有一个可能为1，即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zh-CN" altLang="en-US" sz="2400" b="1" dirty="0" smtClean="0">
                <a:latin typeface="+mn-ea"/>
              </a:rPr>
              <a:t>同时为</a:t>
            </a:r>
            <a:r>
              <a:rPr lang="zh-CN" altLang="en-US" sz="2400" b="1" dirty="0">
                <a:latin typeface="+mn-ea"/>
              </a:rPr>
              <a:t>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I </a:t>
            </a:r>
            <a:r>
              <a:rPr lang="zh-CN" altLang="en-US" sz="2400" b="1" dirty="0">
                <a:latin typeface="+mn-ea"/>
              </a:rPr>
              <a:t>约束(或)：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中至少有一个必须为1，即 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不能同时为0。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约束(唯一)：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必须有一个且仅有一个为1。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约束(要求)：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是1时，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必须是1，即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约束(强制)：若结果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为1，则结果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强制为0。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36133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6133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394104" y="373820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25465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5465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013848" y="3088609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63252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63252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953600" y="380476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52584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52584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822160" y="299383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63252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2584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91446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91446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7925400" y="366313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80778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80778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7638856" y="2866485"/>
            <a:ext cx="762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O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2972400" y="511405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43440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43440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896200" y="594590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95" name="Arc 51"/>
          <p:cNvSpPr/>
          <p:nvPr/>
        </p:nvSpPr>
        <p:spPr bwMode="auto">
          <a:xfrm flipH="1">
            <a:off x="3963000" y="4698132"/>
            <a:ext cx="381000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45726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8077800" y="5109661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73158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73158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6096600" y="587213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强制</a:t>
            </a:r>
            <a:endParaRPr lang="zh-CN" altLang="en-US" sz="32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805" name="Arc 61"/>
          <p:cNvSpPr/>
          <p:nvPr/>
        </p:nvSpPr>
        <p:spPr bwMode="auto">
          <a:xfrm>
            <a:off x="8065100" y="4581793"/>
            <a:ext cx="393700" cy="1445693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2309" y="1628726"/>
            <a:ext cx="7847012" cy="792162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  <a:endParaRPr lang="zh-CN" altLang="en-US" sz="2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55" y="1660525"/>
            <a:ext cx="10725150" cy="4937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因果图法最终生成的是决策表。利用因果图生成测试用例的基本步骤如下：</a:t>
            </a:r>
            <a:endParaRPr lang="zh-CN" altLang="en-US" sz="2600" b="1" dirty="0"/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2288</Words>
  <Application>WPS 演示</Application>
  <PresentationFormat>全屏显示(4:3)</PresentationFormat>
  <Paragraphs>542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Verdana</vt:lpstr>
      <vt:lpstr>Times New Roman</vt:lpstr>
      <vt:lpstr>楷体</vt:lpstr>
      <vt:lpstr>华文隶书</vt:lpstr>
      <vt:lpstr>黑体</vt:lpstr>
      <vt:lpstr>微软雅黑</vt:lpstr>
      <vt:lpstr>Arial Unicode MS</vt:lpstr>
      <vt:lpstr>SimSun-ExtB</vt:lpstr>
      <vt:lpstr>Profile</vt:lpstr>
      <vt:lpstr>软件测试实用教程                   ——方法与实践</vt:lpstr>
      <vt:lpstr>第3章  黑盒测试技术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297</cp:revision>
  <dcterms:created xsi:type="dcterms:W3CDTF">2008-07-27T05:17:00Z</dcterms:created>
  <dcterms:modified xsi:type="dcterms:W3CDTF">2018-09-09T06:25:20Z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