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handoutMasterIdLst>
    <p:handoutMasterId r:id="rId68"/>
  </p:handoutMasterIdLst>
  <p:sldIdLst>
    <p:sldId id="256" r:id="rId3"/>
    <p:sldId id="257" r:id="rId4"/>
    <p:sldId id="392" r:id="rId5"/>
    <p:sldId id="258" r:id="rId6"/>
    <p:sldId id="317" r:id="rId7"/>
    <p:sldId id="451" r:id="rId8"/>
    <p:sldId id="260" r:id="rId9"/>
    <p:sldId id="263" r:id="rId10"/>
    <p:sldId id="318" r:id="rId11"/>
    <p:sldId id="329" r:id="rId12"/>
    <p:sldId id="330" r:id="rId13"/>
    <p:sldId id="331" r:id="rId14"/>
    <p:sldId id="452" r:id="rId15"/>
    <p:sldId id="291" r:id="rId16"/>
    <p:sldId id="332" r:id="rId17"/>
    <p:sldId id="333" r:id="rId18"/>
    <p:sldId id="334" r:id="rId19"/>
    <p:sldId id="345" r:id="rId20"/>
    <p:sldId id="347" r:id="rId21"/>
    <p:sldId id="344" r:id="rId22"/>
    <p:sldId id="346" r:id="rId23"/>
    <p:sldId id="343" r:id="rId24"/>
    <p:sldId id="348" r:id="rId25"/>
    <p:sldId id="319" r:id="rId26"/>
    <p:sldId id="349" r:id="rId27"/>
    <p:sldId id="350" r:id="rId28"/>
    <p:sldId id="351" r:id="rId29"/>
    <p:sldId id="352" r:id="rId30"/>
    <p:sldId id="353" r:id="rId31"/>
    <p:sldId id="354" r:id="rId32"/>
    <p:sldId id="355" r:id="rId33"/>
    <p:sldId id="453" r:id="rId34"/>
    <p:sldId id="265" r:id="rId35"/>
    <p:sldId id="268" r:id="rId36"/>
    <p:sldId id="269" r:id="rId37"/>
    <p:sldId id="356" r:id="rId38"/>
    <p:sldId id="335" r:id="rId39"/>
    <p:sldId id="336" r:id="rId40"/>
    <p:sldId id="337" r:id="rId41"/>
    <p:sldId id="359" r:id="rId42"/>
    <p:sldId id="270" r:id="rId43"/>
    <p:sldId id="358" r:id="rId44"/>
    <p:sldId id="360" r:id="rId45"/>
    <p:sldId id="362" r:id="rId46"/>
    <p:sldId id="454" r:id="rId47"/>
    <p:sldId id="271" r:id="rId48"/>
    <p:sldId id="272" r:id="rId49"/>
    <p:sldId id="366" r:id="rId50"/>
    <p:sldId id="363" r:id="rId51"/>
    <p:sldId id="364" r:id="rId52"/>
    <p:sldId id="365" r:id="rId53"/>
    <p:sldId id="273" r:id="rId54"/>
    <p:sldId id="367" r:id="rId55"/>
    <p:sldId id="276" r:id="rId56"/>
    <p:sldId id="368" r:id="rId57"/>
    <p:sldId id="278" r:id="rId58"/>
    <p:sldId id="279" r:id="rId59"/>
    <p:sldId id="369" r:id="rId60"/>
    <p:sldId id="455" r:id="rId61"/>
    <p:sldId id="456" r:id="rId62"/>
    <p:sldId id="458" r:id="rId63"/>
    <p:sldId id="459" r:id="rId64"/>
    <p:sldId id="460" r:id="rId65"/>
    <p:sldId id="316" r:id="rId66"/>
  </p:sldIdLst>
  <p:sldSz cx="12192635"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2" d="100"/>
          <a:sy n="72" d="100"/>
        </p:scale>
        <p:origin x="-450" y="150"/>
      </p:cViewPr>
      <p:guideLst>
        <p:guide orient="horz" pos="1162"/>
        <p:guide pos="5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2E59BBBD-4CAB-4B52-9292-A84DAE21EF5E}"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380700" y="685800"/>
            <a:ext cx="60966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D534B41A-998B-4E2A-AD46-243E9EF0BC0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90" y="2393950"/>
            <a:ext cx="1036422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84322" name="Rectangle 2"/>
          <p:cNvSpPr>
            <a:spLocks noGrp="1" noChangeArrowheads="1"/>
          </p:cNvSpPr>
          <p:nvPr>
            <p:ph type="ctrTitle"/>
          </p:nvPr>
        </p:nvSpPr>
        <p:spPr>
          <a:xfrm>
            <a:off x="914490" y="990600"/>
            <a:ext cx="10364220" cy="1371600"/>
          </a:xfrm>
        </p:spPr>
        <p:txBody>
          <a:bodyPr/>
          <a:lstStyle>
            <a:lvl1pPr>
              <a:defRPr sz="4000"/>
            </a:lvl1pPr>
          </a:lstStyle>
          <a:p>
            <a:r>
              <a:rPr lang="zh-CN" altLang="en-US"/>
              <a:t>单击此处编辑母版标题样式</a:t>
            </a:r>
            <a:endParaRPr lang="zh-CN" altLang="en-US"/>
          </a:p>
        </p:txBody>
      </p:sp>
      <p:sp>
        <p:nvSpPr>
          <p:cNvPr id="184323" name="Rectangle 3"/>
          <p:cNvSpPr>
            <a:spLocks noGrp="1" noChangeArrowheads="1"/>
          </p:cNvSpPr>
          <p:nvPr>
            <p:ph type="subTitle" idx="1"/>
          </p:nvPr>
        </p:nvSpPr>
        <p:spPr>
          <a:xfrm>
            <a:off x="1930590" y="3429000"/>
            <a:ext cx="934812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a:xfrm>
            <a:off x="914490" y="6248400"/>
            <a:ext cx="254025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6010" y="6248400"/>
            <a:ext cx="3861180" cy="457200"/>
          </a:xfr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8460" y="6248400"/>
            <a:ext cx="2540250" cy="457200"/>
          </a:xfrm>
        </p:spPr>
        <p:txBody>
          <a:bodyPr/>
          <a:lstStyle>
            <a:lvl1pPr>
              <a:defRPr/>
            </a:lvl1pPr>
          </a:lstStyle>
          <a:p>
            <a:pPr>
              <a:defRPr/>
            </a:pPr>
            <a:fld id="{7303DE76-FD50-4419-B03E-9713B1927BF3}" type="slidenum">
              <a:rPr lang="en-US" altLang="zh-CN"/>
            </a:fld>
            <a:endParaRPr lang="en-US" altLang="zh-CN"/>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204E8A39-37DF-4787-8779-7F11EE9E834B}" type="slidenum">
              <a:rPr lang="en-US" altLang="zh-CN"/>
            </a:fld>
            <a:endParaRPr lang="en-US" altLang="zh-CN"/>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980" y="304800"/>
            <a:ext cx="2669379"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725" y="304800"/>
            <a:ext cx="780703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59024EFD-CB71-4EFB-9C84-4284BB5179DB}" type="slidenum">
              <a:rPr lang="en-US" altLang="zh-CN"/>
            </a:fld>
            <a:endParaRPr lang="en-US" altLang="zh-CN"/>
          </a:p>
        </p:txBody>
      </p:sp>
    </p:spTree>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309" y="304800"/>
            <a:ext cx="1066905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725"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2C59C8D-1D1C-49AB-9D58-268DCB4E3780}" type="slidenum">
              <a:rPr lang="en-US" altLang="zh-CN"/>
            </a:fld>
            <a:endParaRPr lang="en-US" altLang="zh-CN"/>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 panose="02010609060101010101" charset="-122"/>
                <a:ea typeface="楷体" panose="02010609060101010101"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楷体" panose="02010609060101010101" charset="-122"/>
                <a:ea typeface="楷体" panose="02010609060101010101" charset="-122"/>
              </a:defRPr>
            </a:lvl1pPr>
            <a:lvl2pPr>
              <a:defRPr>
                <a:latin typeface="楷体" panose="02010609060101010101" charset="-122"/>
                <a:ea typeface="楷体" panose="02010609060101010101" charset="-122"/>
              </a:defRPr>
            </a:lvl2pPr>
            <a:lvl3pPr>
              <a:defRPr>
                <a:latin typeface="楷体" panose="02010609060101010101" charset="-122"/>
                <a:ea typeface="楷体" panose="02010609060101010101" charset="-122"/>
              </a:defRPr>
            </a:lvl3pPr>
            <a:lvl4pPr>
              <a:defRPr>
                <a:latin typeface="楷体" panose="02010609060101010101" charset="-122"/>
                <a:ea typeface="楷体" panose="02010609060101010101" charset="-122"/>
              </a:defRPr>
            </a:lvl4pPr>
            <a:lvl5pPr>
              <a:defRPr>
                <a:latin typeface="楷体" panose="02010609060101010101" charset="-122"/>
                <a:ea typeface="楷体" panose="02010609060101010101"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72D699F9-95DB-4A27-9079-A722BD4F6D9E}" type="slidenum">
              <a:rPr lang="en-US" altLang="zh-CN"/>
            </a:fld>
            <a:endParaRPr lang="en-US" altLang="zh-CN"/>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179" y="4406900"/>
            <a:ext cx="1036422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179" y="2906713"/>
            <a:ext cx="1036422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8C13C593-C7A8-40B1-8246-EA0958679B0B}" type="slidenum">
              <a:rPr lang="en-US" altLang="zh-CN"/>
            </a:fld>
            <a:endParaRPr lang="en-US" altLang="zh-CN"/>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725"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1860" y="1752600"/>
            <a:ext cx="5232915"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CE84155B-6001-437D-9B9F-963D94ABC842}" type="slidenum">
              <a:rPr lang="en-US" altLang="zh-CN"/>
            </a:fld>
            <a:endParaRPr lang="en-US" altLang="zh-CN"/>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60" y="274638"/>
            <a:ext cx="1097388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60" y="1535113"/>
            <a:ext cx="538744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60" y="2174875"/>
            <a:ext cx="538744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977" y="1535113"/>
            <a:ext cx="53895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977" y="2174875"/>
            <a:ext cx="53895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6"/>
          <p:cNvSpPr>
            <a:spLocks noGrp="1" noChangeArrowheads="1"/>
          </p:cNvSpPr>
          <p:nvPr>
            <p:ph type="dt" sz="half" idx="10"/>
          </p:nvPr>
        </p:nvSpPr>
        <p:spPr/>
        <p:txBody>
          <a:bodyPr/>
          <a:lstStyle>
            <a:lvl1pPr>
              <a:defRPr/>
            </a:lvl1pPr>
          </a:lstStyle>
          <a:p>
            <a:pPr>
              <a:defRPr/>
            </a:pPr>
            <a:endParaRPr lang="en-US" altLang="zh-CN"/>
          </a:p>
        </p:txBody>
      </p:sp>
      <p:sp>
        <p:nvSpPr>
          <p:cNvPr id="8" name="Rectangle 7"/>
          <p:cNvSpPr>
            <a:spLocks noGrp="1" noChangeArrowheads="1"/>
          </p:cNvSpPr>
          <p:nvPr>
            <p:ph type="ftr" sz="quarter" idx="11"/>
          </p:nvPr>
        </p:nvSpPr>
        <p:spPr/>
        <p:txBody>
          <a:bodyPr/>
          <a:lstStyle>
            <a:lvl1pPr>
              <a:defRPr/>
            </a:lvl1pPr>
          </a:lstStyle>
          <a:p>
            <a:pPr>
              <a:defRPr/>
            </a:pPr>
            <a:endParaRPr lang="en-US" altLang="zh-CN"/>
          </a:p>
        </p:txBody>
      </p:sp>
      <p:sp>
        <p:nvSpPr>
          <p:cNvPr id="9" name="Rectangle 8"/>
          <p:cNvSpPr>
            <a:spLocks noGrp="1" noChangeArrowheads="1"/>
          </p:cNvSpPr>
          <p:nvPr>
            <p:ph type="sldNum" sz="quarter" idx="12"/>
          </p:nvPr>
        </p:nvSpPr>
        <p:spPr/>
        <p:txBody>
          <a:bodyPr/>
          <a:lstStyle>
            <a:lvl1pPr>
              <a:defRPr/>
            </a:lvl1pPr>
          </a:lstStyle>
          <a:p>
            <a:pPr>
              <a:defRPr/>
            </a:pPr>
            <a:fld id="{C817133C-9E25-473E-8B28-A39626DC5995}" type="slidenum">
              <a:rPr lang="en-US" altLang="zh-CN"/>
            </a:fld>
            <a:endParaRPr lang="en-US" altLang="zh-CN"/>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p:txBody>
          <a:bodyPr/>
          <a:lstStyle>
            <a:lvl1pPr>
              <a:defRPr/>
            </a:lvl1pPr>
          </a:lstStyle>
          <a:p>
            <a:pPr>
              <a:defRPr/>
            </a:pPr>
            <a:fld id="{7F28C19F-BD23-4249-A81B-C399263D19C1}" type="slidenum">
              <a:rPr lang="en-US" altLang="zh-CN"/>
            </a:fld>
            <a:endParaRPr lang="en-US" altLang="zh-CN"/>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ltLang="zh-CN"/>
          </a:p>
        </p:txBody>
      </p:sp>
      <p:sp>
        <p:nvSpPr>
          <p:cNvPr id="3" name="Rectangle 7"/>
          <p:cNvSpPr>
            <a:spLocks noGrp="1" noChangeArrowheads="1"/>
          </p:cNvSpPr>
          <p:nvPr>
            <p:ph type="ftr" sz="quarter" idx="11"/>
          </p:nvPr>
        </p:nvSpPr>
        <p:spPr/>
        <p:txBody>
          <a:bodyPr/>
          <a:lstStyle>
            <a:lvl1pPr>
              <a:defRPr/>
            </a:lvl1pPr>
          </a:lstStyle>
          <a:p>
            <a:pPr>
              <a:defRPr/>
            </a:pPr>
            <a:endParaRPr lang="en-US" altLang="zh-CN"/>
          </a:p>
        </p:txBody>
      </p:sp>
      <p:sp>
        <p:nvSpPr>
          <p:cNvPr id="4" name="Rectangle 8"/>
          <p:cNvSpPr>
            <a:spLocks noGrp="1" noChangeArrowheads="1"/>
          </p:cNvSpPr>
          <p:nvPr>
            <p:ph type="sldNum" sz="quarter" idx="12"/>
          </p:nvPr>
        </p:nvSpPr>
        <p:spPr/>
        <p:txBody>
          <a:bodyPr/>
          <a:lstStyle>
            <a:lvl1pPr>
              <a:defRPr/>
            </a:lvl1pPr>
          </a:lstStyle>
          <a:p>
            <a:pPr>
              <a:defRPr/>
            </a:pPr>
            <a:fld id="{447309BB-DE07-4C8B-90B4-915146C2D786}" type="slidenum">
              <a:rPr lang="en-US" altLang="zh-CN"/>
            </a:fld>
            <a:endParaRPr lang="en-US" altLang="zh-CN"/>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60" y="273050"/>
            <a:ext cx="4011479"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03" y="273050"/>
            <a:ext cx="68163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60" y="1435100"/>
            <a:ext cx="401147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89D68C20-66AA-4A27-99AC-6ABEB64D454A}" type="slidenum">
              <a:rPr lang="en-US" altLang="zh-CN"/>
            </a:fld>
            <a:endParaRPr lang="en-US" altLang="zh-CN"/>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953" y="4800600"/>
            <a:ext cx="731592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953" y="612775"/>
            <a:ext cx="73159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953" y="5367338"/>
            <a:ext cx="73159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3F9E8EF6-82A9-4AA5-B049-55C396BFC317}" type="slidenum">
              <a:rPr lang="en-US" altLang="zh-CN"/>
            </a:fld>
            <a:endParaRPr lang="en-US" altLang="zh-CN"/>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309" y="304800"/>
            <a:ext cx="1066905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755725" y="1752600"/>
            <a:ext cx="106690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83300" name="AutoShape 4"/>
          <p:cNvSpPr>
            <a:spLocks noChangeArrowheads="1"/>
          </p:cNvSpPr>
          <p:nvPr/>
        </p:nvSpPr>
        <p:spPr bwMode="auto">
          <a:xfrm>
            <a:off x="812880" y="1566863"/>
            <a:ext cx="10611896"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ln>
        </p:spPr>
        <p:txBody>
          <a:bodyPr/>
          <a:lstStyle/>
          <a:p>
            <a:pPr>
              <a:defRPr/>
            </a:pPr>
            <a:endParaRPr lang="zh-CN" altLang="zh-CN" sz="2400">
              <a:latin typeface="Times New Roman" panose="02020603050405020304" pitchFamily="18" charset="0"/>
              <a:ea typeface="宋体" panose="02010600030101010101" pitchFamily="2" charset="-122"/>
            </a:endParaRPr>
          </a:p>
        </p:txBody>
      </p:sp>
      <p:sp>
        <p:nvSpPr>
          <p:cNvPr id="183301" name="Line 5"/>
          <p:cNvSpPr>
            <a:spLocks noChangeShapeType="1"/>
          </p:cNvSpPr>
          <p:nvPr/>
        </p:nvSpPr>
        <p:spPr bwMode="auto">
          <a:xfrm flipV="1">
            <a:off x="812880" y="6172200"/>
            <a:ext cx="10567440" cy="0"/>
          </a:xfrm>
          <a:prstGeom prst="line">
            <a:avLst/>
          </a:prstGeom>
          <a:noFill/>
          <a:ln w="3175">
            <a:solidFill>
              <a:schemeClr val="accent2"/>
            </a:solidFill>
            <a:round/>
          </a:ln>
          <a:effectLst/>
        </p:spPr>
        <p:txBody>
          <a:bodyPr/>
          <a:lstStyle/>
          <a:p>
            <a:pPr>
              <a:defRPr/>
            </a:pPr>
            <a:endParaRPr lang="zh-CN" altLang="en-US">
              <a:ea typeface="宋体" panose="02010600030101010101" pitchFamily="2" charset="-122"/>
            </a:endParaRPr>
          </a:p>
        </p:txBody>
      </p:sp>
      <p:sp>
        <p:nvSpPr>
          <p:cNvPr id="183302" name="Rectangle 6"/>
          <p:cNvSpPr>
            <a:spLocks noGrp="1" noChangeArrowheads="1"/>
          </p:cNvSpPr>
          <p:nvPr>
            <p:ph type="dt" sz="half" idx="2"/>
          </p:nvPr>
        </p:nvSpPr>
        <p:spPr bwMode="auto">
          <a:xfrm>
            <a:off x="812880" y="6245225"/>
            <a:ext cx="2641860" cy="476250"/>
          </a:xfrm>
          <a:prstGeom prst="rect">
            <a:avLst/>
          </a:prstGeom>
          <a:noFill/>
          <a:ln w="9525">
            <a:noFill/>
            <a:miter lim="800000"/>
          </a:ln>
          <a:effectLst/>
        </p:spPr>
        <p:txBody>
          <a:bodyPr vert="horz" wrap="square" lIns="91440" tIns="45720" rIns="91440" bIns="45720" numCol="1" anchor="t" anchorCtr="0" compatLnSpc="1"/>
          <a:lstStyle>
            <a:lvl1pPr>
              <a:defRPr sz="1200">
                <a:ea typeface="宋体" panose="02010600030101010101" pitchFamily="2" charset="-122"/>
              </a:defRPr>
            </a:lvl1pPr>
          </a:lstStyle>
          <a:p>
            <a:pPr>
              <a:defRPr/>
            </a:pPr>
            <a:endParaRPr lang="en-US" altLang="zh-CN"/>
          </a:p>
        </p:txBody>
      </p:sp>
      <p:sp>
        <p:nvSpPr>
          <p:cNvPr id="183303" name="Rectangle 7"/>
          <p:cNvSpPr>
            <a:spLocks noGrp="1" noChangeArrowheads="1"/>
          </p:cNvSpPr>
          <p:nvPr>
            <p:ph type="ftr" sz="quarter" idx="3"/>
          </p:nvPr>
        </p:nvSpPr>
        <p:spPr bwMode="auto">
          <a:xfrm>
            <a:off x="4166010" y="6245225"/>
            <a:ext cx="3861180" cy="476250"/>
          </a:xfrm>
          <a:prstGeom prst="rect">
            <a:avLst/>
          </a:prstGeom>
          <a:noFill/>
          <a:ln w="9525">
            <a:noFill/>
            <a:miter lim="800000"/>
          </a:ln>
          <a:effectLst/>
        </p:spPr>
        <p:txBody>
          <a:bodyPr vert="horz" wrap="square" lIns="91440" tIns="45720" rIns="91440" bIns="45720" numCol="1" anchor="t" anchorCtr="0" compatLnSpc="1"/>
          <a:lstStyle>
            <a:lvl1pPr algn="ctr">
              <a:defRPr sz="1200">
                <a:ea typeface="宋体" panose="02010600030101010101" pitchFamily="2" charset="-122"/>
              </a:defRPr>
            </a:lvl1pPr>
          </a:lstStyle>
          <a:p>
            <a:pPr>
              <a:defRPr/>
            </a:pPr>
            <a:endParaRPr lang="en-US" altLang="zh-CN"/>
          </a:p>
        </p:txBody>
      </p:sp>
      <p:sp>
        <p:nvSpPr>
          <p:cNvPr id="183304" name="Rectangle 8"/>
          <p:cNvSpPr>
            <a:spLocks noGrp="1" noChangeArrowheads="1"/>
          </p:cNvSpPr>
          <p:nvPr>
            <p:ph type="sldNum" sz="quarter" idx="4"/>
          </p:nvPr>
        </p:nvSpPr>
        <p:spPr bwMode="auto">
          <a:xfrm>
            <a:off x="8738460" y="6245225"/>
            <a:ext cx="2641860" cy="476250"/>
          </a:xfrm>
          <a:prstGeom prst="rect">
            <a:avLst/>
          </a:prstGeom>
          <a:noFill/>
          <a:ln w="9525">
            <a:noFill/>
            <a:miter lim="800000"/>
          </a:ln>
          <a:effectLst/>
        </p:spPr>
        <p:txBody>
          <a:bodyPr vert="horz" wrap="square" lIns="91440" tIns="45720" rIns="91440" bIns="45720" numCol="1" anchor="t" anchorCtr="0" compatLnSpc="1"/>
          <a:lstStyle>
            <a:lvl1pPr algn="r">
              <a:defRPr sz="1200">
                <a:ea typeface="宋体" panose="02010600030101010101" pitchFamily="2" charset="-122"/>
              </a:defRPr>
            </a:lvl1pPr>
          </a:lstStyle>
          <a:p>
            <a:pPr>
              <a:defRPr/>
            </a:pPr>
            <a:fld id="{49C24347-E065-4312-870C-19DB1047A04C}"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EF5FDEE-916F-40AA-AD2D-D06219F848C1}" type="slidenum">
              <a:rPr lang="en-US" altLang="zh-CN" smtClean="0"/>
            </a:fld>
            <a:endParaRPr lang="en-US" altLang="zh-CN" smtClean="0"/>
          </a:p>
        </p:txBody>
      </p:sp>
      <p:sp>
        <p:nvSpPr>
          <p:cNvPr id="3075" name="Rectangle 2"/>
          <p:cNvSpPr>
            <a:spLocks noGrp="1" noChangeArrowheads="1"/>
          </p:cNvSpPr>
          <p:nvPr>
            <p:ph type="ctrTitle"/>
          </p:nvPr>
        </p:nvSpPr>
        <p:spPr/>
        <p:txBody>
          <a:bodyPr/>
          <a:lstStyle/>
          <a:p>
            <a:pPr algn="ctr" eaLnBrk="1" hangingPunct="1"/>
            <a:r>
              <a:rPr lang="zh-CN" altLang="en-US" sz="6000" b="1" smtClean="0">
                <a:ea typeface="华文隶书" panose="02010800040101010101" pitchFamily="2" charset="-122"/>
              </a:rPr>
              <a:t>软件测试实用教程</a:t>
            </a:r>
            <a:br>
              <a:rPr lang="en-US" altLang="zh-CN" sz="6000" b="1" smtClean="0">
                <a:ea typeface="华文隶书" panose="02010800040101010101" pitchFamily="2" charset="-122"/>
              </a:rPr>
            </a:br>
            <a:r>
              <a:rPr lang="en-US" altLang="zh-CN" sz="6000" b="1" smtClean="0">
                <a:ea typeface="华文隶书" panose="02010800040101010101" pitchFamily="2" charset="-122"/>
              </a:rPr>
              <a:t>           ——</a:t>
            </a:r>
            <a:r>
              <a:rPr lang="zh-CN" altLang="en-US" sz="6000" b="1" smtClean="0">
                <a:ea typeface="华文隶书" panose="02010800040101010101" pitchFamily="2" charset="-122"/>
              </a:rPr>
              <a:t>方法与实践</a:t>
            </a:r>
            <a:endParaRPr lang="zh-CN" altLang="en-US" sz="6000" b="1" smtClean="0">
              <a:ea typeface="华文隶书" panose="02010800040101010101" pitchFamily="2" charset="-122"/>
            </a:endParaRPr>
          </a:p>
        </p:txBody>
      </p:sp>
      <p:sp>
        <p:nvSpPr>
          <p:cNvPr id="3076" name="Rectangle 3"/>
          <p:cNvSpPr>
            <a:spLocks noGrp="1" noChangeArrowheads="1"/>
          </p:cNvSpPr>
          <p:nvPr>
            <p:ph type="subTitle" idx="1"/>
          </p:nvPr>
        </p:nvSpPr>
        <p:spPr/>
        <p:txBody>
          <a:bodyPr/>
          <a:lstStyle/>
          <a:p>
            <a:pPr algn="ctr" eaLnBrk="1" hangingPunct="1"/>
            <a:r>
              <a:rPr lang="en-US" altLang="zh-CN" sz="4400" b="1" smtClean="0">
                <a:latin typeface="华文隶书" panose="02010800040101010101" pitchFamily="2" charset="-122"/>
                <a:ea typeface="华文隶书" panose="02010800040101010101" pitchFamily="2" charset="-122"/>
              </a:rPr>
              <a:t>PartII I</a:t>
            </a:r>
            <a:r>
              <a:rPr lang="zh-CN" altLang="en-US" sz="4400" b="1" smtClean="0">
                <a:latin typeface="华文隶书" panose="02010800040101010101" pitchFamily="2" charset="-122"/>
                <a:ea typeface="华文隶书" panose="02010800040101010101" pitchFamily="2" charset="-122"/>
              </a:rPr>
              <a:t>软件测试应用</a:t>
            </a:r>
            <a:endParaRPr lang="zh-CN" altLang="en-US" sz="4400" b="1" smtClean="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3509372-16AA-4B71-B432-65200BF0FC51}" type="slidenum">
              <a:rPr lang="en-US" altLang="zh-CN" smtClean="0"/>
            </a:fld>
            <a:endParaRPr lang="en-US" altLang="zh-CN" smtClean="0"/>
          </a:p>
        </p:txBody>
      </p:sp>
      <p:sp>
        <p:nvSpPr>
          <p:cNvPr id="11267"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1268" name="Rectangle 3"/>
          <p:cNvSpPr>
            <a:spLocks noGrp="1" noChangeArrowheads="1"/>
          </p:cNvSpPr>
          <p:nvPr>
            <p:ph type="body" idx="1"/>
          </p:nvPr>
        </p:nvSpPr>
        <p:spPr/>
        <p:txBody>
          <a:bodyPr/>
          <a:lstStyle/>
          <a:p>
            <a:pPr algn="just" eaLnBrk="1" hangingPunct="1"/>
            <a:r>
              <a:rPr lang="zh-CN" altLang="en-US" sz="3400" b="1" dirty="0" smtClean="0"/>
              <a:t>模块边界条件测试：在被测模块的输入</a:t>
            </a:r>
            <a:r>
              <a:rPr lang="en-US" altLang="zh-CN" sz="3400" b="1" dirty="0" smtClean="0"/>
              <a:t>/</a:t>
            </a:r>
            <a:r>
              <a:rPr lang="zh-CN" altLang="en-US" sz="3400" b="1" dirty="0" smtClean="0"/>
              <a:t>输出域边界或其附近设计测试用例</a:t>
            </a:r>
            <a:endParaRPr lang="en-US" altLang="zh-CN" sz="3400" b="1" dirty="0" smtClean="0"/>
          </a:p>
          <a:p>
            <a:pPr lvl="1">
              <a:defRPr/>
            </a:pPr>
            <a:r>
              <a:rPr lang="zh-CN" altLang="en-US" sz="2200" b="1" dirty="0"/>
              <a:t>可能与边界有关的数据类型如数值、字符、位置、数量、尺寸等。</a:t>
            </a:r>
            <a:endParaRPr lang="zh-CN" altLang="en-US" sz="2200" b="1" dirty="0"/>
          </a:p>
          <a:p>
            <a:pPr lvl="1">
              <a:defRPr/>
            </a:pPr>
            <a:r>
              <a:rPr lang="zh-CN" altLang="en-US" sz="2200" b="1" dirty="0"/>
              <a:t>边界的首个、最后一个、最大值、最小值、最长、最短、最高、最低等特征。如：运算或判断中取最大值、最小值时是否有错误。</a:t>
            </a:r>
            <a:endParaRPr lang="zh-CN" altLang="en-US" sz="2200" b="1" dirty="0"/>
          </a:p>
          <a:p>
            <a:pPr lvl="1">
              <a:defRPr/>
            </a:pPr>
            <a:r>
              <a:rPr lang="zh-CN" altLang="en-US" sz="2200" b="1" dirty="0"/>
              <a:t>在</a:t>
            </a:r>
            <a:r>
              <a:rPr lang="en-US" altLang="zh-CN" sz="2200" b="1" dirty="0"/>
              <a:t>n</a:t>
            </a:r>
            <a:r>
              <a:rPr lang="zh-CN" altLang="en-US" sz="2200" b="1" dirty="0"/>
              <a:t>次循环的第</a:t>
            </a:r>
            <a:r>
              <a:rPr lang="en-US" altLang="zh-CN" sz="2200" b="1" dirty="0"/>
              <a:t>0</a:t>
            </a:r>
            <a:r>
              <a:rPr lang="zh-CN" altLang="en-US" sz="2200" b="1" dirty="0"/>
              <a:t>次、</a:t>
            </a:r>
            <a:r>
              <a:rPr lang="en-US" altLang="zh-CN" sz="2200" b="1" dirty="0"/>
              <a:t>1</a:t>
            </a:r>
            <a:r>
              <a:rPr lang="zh-CN" altLang="en-US" sz="2200" b="1" dirty="0"/>
              <a:t>次、</a:t>
            </a:r>
            <a:r>
              <a:rPr lang="en-US" altLang="zh-CN" sz="2200" b="1" dirty="0"/>
              <a:t>n</a:t>
            </a:r>
            <a:r>
              <a:rPr lang="zh-CN" altLang="en-US" sz="2200" b="1" dirty="0"/>
              <a:t>次是否有错误。</a:t>
            </a:r>
            <a:endParaRPr lang="zh-CN" altLang="en-US" sz="2200" b="1" dirty="0"/>
          </a:p>
          <a:p>
            <a:pPr lvl="1">
              <a:defRPr/>
            </a:pPr>
            <a:r>
              <a:rPr lang="zh-CN" altLang="en-US" sz="2200" b="1" dirty="0"/>
              <a:t>数据流、控制流中刚好等于、大于、小于确定的比较值是否出现错误。</a:t>
            </a:r>
            <a:endParaRPr lang="zh-CN" altLang="en-US" sz="2200" b="1" dirty="0"/>
          </a:p>
          <a:p>
            <a:pPr marL="471170" lvl="1" indent="0">
              <a:buNone/>
              <a:defRPr/>
            </a:pPr>
            <a:r>
              <a:rPr lang="zh-CN" altLang="en-US" b="1" dirty="0">
                <a:solidFill>
                  <a:srgbClr val="FF0000"/>
                </a:solidFill>
              </a:rPr>
              <a:t>注</a:t>
            </a:r>
            <a:r>
              <a:rPr lang="en-US" altLang="zh-CN" b="1" dirty="0">
                <a:solidFill>
                  <a:srgbClr val="FF0000"/>
                </a:solidFill>
              </a:rPr>
              <a:t>:</a:t>
            </a:r>
            <a:r>
              <a:rPr lang="zh-CN" altLang="en-US" b="1" dirty="0">
                <a:solidFill>
                  <a:srgbClr val="FF0000"/>
                </a:solidFill>
              </a:rPr>
              <a:t>主要针对于单元测试中的边界问题。</a:t>
            </a:r>
            <a:endParaRPr lang="zh-CN" altLang="en-US" b="1" dirty="0">
              <a:solidFill>
                <a:srgbClr val="FF0000"/>
              </a:solidFill>
            </a:endParaRPr>
          </a:p>
          <a:p>
            <a:pPr marL="0" indent="0" algn="just" eaLnBrk="1" hangingPunct="1">
              <a:buNone/>
            </a:pPr>
            <a:endParaRPr lang="en-US" altLang="zh-CN" sz="2200"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257733D-630A-4A8A-9860-0D803849E839}" type="slidenum">
              <a:rPr lang="en-US" altLang="zh-CN" smtClean="0"/>
            </a:fld>
            <a:endParaRPr lang="en-US" altLang="zh-CN" smtClean="0"/>
          </a:p>
        </p:txBody>
      </p:sp>
      <p:sp>
        <p:nvSpPr>
          <p:cNvPr id="12291"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1268" name="Rectangle 3"/>
          <p:cNvSpPr>
            <a:spLocks noGrp="1" noChangeArrowheads="1"/>
          </p:cNvSpPr>
          <p:nvPr>
            <p:ph type="body" idx="1"/>
          </p:nvPr>
        </p:nvSpPr>
        <p:spPr/>
        <p:txBody>
          <a:bodyPr/>
          <a:lstStyle/>
          <a:p>
            <a:pPr algn="just" eaLnBrk="1" hangingPunct="1">
              <a:defRPr/>
            </a:pPr>
            <a:r>
              <a:rPr lang="zh-CN" altLang="en-US" sz="3100" b="1" dirty="0" smtClean="0"/>
              <a:t>对模块中每条独立执行路径进行测试，以发现如下问题</a:t>
            </a:r>
            <a:endParaRPr lang="en-US" altLang="zh-CN" sz="3100" b="1" dirty="0" smtClean="0"/>
          </a:p>
          <a:p>
            <a:pPr lvl="1">
              <a:defRPr/>
            </a:pPr>
            <a:r>
              <a:rPr lang="zh-CN" sz="2200" b="1" dirty="0" smtClean="0">
                <a:cs typeface="+mn-cs"/>
              </a:rPr>
              <a:t>是否正确理解了操作符的优先次序；</a:t>
            </a:r>
            <a:endParaRPr lang="zh-CN" sz="2200" b="1" dirty="0" smtClean="0">
              <a:cs typeface="+mn-cs"/>
            </a:endParaRPr>
          </a:p>
          <a:p>
            <a:pPr lvl="1">
              <a:defRPr/>
            </a:pPr>
            <a:r>
              <a:rPr lang="zh-CN" sz="2200" b="1" dirty="0" smtClean="0">
                <a:cs typeface="+mn-cs"/>
              </a:rPr>
              <a:t>是否存在被零除的风险；</a:t>
            </a:r>
            <a:endParaRPr lang="zh-CN" sz="2200" b="1" dirty="0" smtClean="0">
              <a:cs typeface="+mn-cs"/>
            </a:endParaRPr>
          </a:p>
          <a:p>
            <a:pPr lvl="1">
              <a:defRPr/>
            </a:pPr>
            <a:r>
              <a:rPr lang="zh-CN" sz="2200" b="1" dirty="0" smtClean="0">
                <a:cs typeface="+mn-cs"/>
              </a:rPr>
              <a:t>是否不满足运算精度要求；</a:t>
            </a:r>
            <a:endParaRPr lang="zh-CN" sz="2200" b="1" dirty="0" smtClean="0">
              <a:cs typeface="+mn-cs"/>
            </a:endParaRPr>
          </a:p>
          <a:p>
            <a:pPr lvl="1">
              <a:defRPr/>
            </a:pPr>
            <a:r>
              <a:rPr lang="zh-CN" sz="2200" b="1" dirty="0" smtClean="0">
                <a:cs typeface="+mn-cs"/>
              </a:rPr>
              <a:t>变量初值是否正确；</a:t>
            </a:r>
            <a:endParaRPr lang="zh-CN" sz="2200" b="1" dirty="0" smtClean="0">
              <a:cs typeface="+mn-cs"/>
            </a:endParaRPr>
          </a:p>
          <a:p>
            <a:pPr lvl="1">
              <a:defRPr/>
            </a:pPr>
            <a:r>
              <a:rPr lang="zh-CN" sz="2200" b="1" dirty="0" smtClean="0">
                <a:cs typeface="+mn-cs"/>
              </a:rPr>
              <a:t>是否存在错误的逻辑运算符或优先次序；</a:t>
            </a:r>
            <a:endParaRPr lang="zh-CN" sz="2200" b="1" dirty="0" smtClean="0">
              <a:cs typeface="+mn-cs"/>
            </a:endParaRPr>
          </a:p>
          <a:p>
            <a:pPr lvl="1">
              <a:defRPr/>
            </a:pPr>
            <a:r>
              <a:rPr lang="zh-CN" sz="2200" b="1" dirty="0" smtClean="0">
                <a:cs typeface="+mn-cs"/>
              </a:rPr>
              <a:t>关系表达式中是否存在错误的变量和比较符；</a:t>
            </a:r>
            <a:endParaRPr lang="zh-CN" sz="2200" b="1" dirty="0" smtClean="0">
              <a:cs typeface="+mn-cs"/>
            </a:endParaRPr>
          </a:p>
          <a:p>
            <a:pPr lvl="1">
              <a:defRPr/>
            </a:pPr>
            <a:r>
              <a:rPr lang="zh-CN" sz="2200" b="1" dirty="0" smtClean="0">
                <a:cs typeface="+mn-cs"/>
              </a:rPr>
              <a:t>是否存在不可能的循环终止条件，导致死循环；</a:t>
            </a:r>
            <a:endParaRPr lang="zh-CN" sz="2200" b="1" dirty="0" smtClean="0">
              <a:cs typeface="+mn-cs"/>
            </a:endParaRPr>
          </a:p>
          <a:p>
            <a:pPr lvl="1">
              <a:defRPr/>
            </a:pPr>
            <a:r>
              <a:rPr lang="zh-CN" sz="2200" b="1" dirty="0" smtClean="0">
                <a:cs typeface="+mn-cs"/>
              </a:rPr>
              <a:t>是否存在迭代发散，导致不能退出；</a:t>
            </a:r>
            <a:endParaRPr lang="en-US" altLang="zh-CN" sz="2200" b="1" dirty="0" smtClean="0">
              <a:cs typeface="+mn-cs"/>
            </a:endParaRPr>
          </a:p>
          <a:p>
            <a:pPr lvl="1">
              <a:defRPr/>
            </a:pPr>
            <a:r>
              <a:rPr lang="zh-CN" sz="2200" b="1" dirty="0" smtClean="0">
                <a:cs typeface="+mn-cs"/>
              </a:rPr>
              <a:t>是否错误修改了循环变量，导致循环次数多</a:t>
            </a:r>
            <a:r>
              <a:rPr lang="en-US" altLang="zh-CN" sz="2200" b="1" dirty="0" smtClean="0">
                <a:cs typeface="+mn-cs"/>
              </a:rPr>
              <a:t>1</a:t>
            </a:r>
            <a:r>
              <a:rPr lang="zh-CN" sz="2200" b="1" dirty="0" smtClean="0">
                <a:cs typeface="+mn-cs"/>
              </a:rPr>
              <a:t>次或少</a:t>
            </a:r>
            <a:r>
              <a:rPr lang="en-US" altLang="zh-CN" sz="2200" b="1" dirty="0" smtClean="0">
                <a:cs typeface="+mn-cs"/>
              </a:rPr>
              <a:t>1</a:t>
            </a:r>
            <a:r>
              <a:rPr lang="zh-CN" sz="2200" b="1" dirty="0" smtClean="0">
                <a:cs typeface="+mn-cs"/>
              </a:rPr>
              <a:t>次</a:t>
            </a:r>
            <a:endParaRPr lang="zh-CN" sz="2200" b="1" dirty="0" smtClean="0">
              <a:cs typeface="+mn-cs"/>
            </a:endParaRPr>
          </a:p>
          <a:p>
            <a:pPr marL="471170" lvl="1" indent="0">
              <a:buNone/>
              <a:defRPr/>
            </a:pPr>
            <a:endParaRPr lang="en-US" altLang="zh-CN" sz="2200" b="1" dirty="0" smtClean="0">
              <a:cs typeface="+mn-cs"/>
            </a:endParaRPr>
          </a:p>
          <a:p>
            <a:pPr marL="471170" lvl="1" indent="0">
              <a:buNone/>
              <a:defRPr/>
            </a:pPr>
            <a:r>
              <a:rPr lang="zh-CN" altLang="en-US" b="1" dirty="0">
                <a:solidFill>
                  <a:srgbClr val="FF0000"/>
                </a:solidFill>
              </a:rPr>
              <a:t>注：主要关注程序的逻辑分支问题。</a:t>
            </a:r>
            <a:endParaRPr lang="en-US" altLang="zh-CN" sz="34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E8FB6B6-CDB3-454D-BF22-9D5FD5777662}" type="slidenum">
              <a:rPr lang="en-US" altLang="zh-CN" smtClean="0"/>
            </a:fld>
            <a:endParaRPr lang="en-US" altLang="zh-CN" smtClean="0"/>
          </a:p>
        </p:txBody>
      </p:sp>
      <p:sp>
        <p:nvSpPr>
          <p:cNvPr id="13315"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3316" name="Rectangle 3"/>
          <p:cNvSpPr>
            <a:spLocks noGrp="1" noChangeArrowheads="1"/>
          </p:cNvSpPr>
          <p:nvPr>
            <p:ph type="body" idx="1"/>
          </p:nvPr>
        </p:nvSpPr>
        <p:spPr>
          <a:xfrm>
            <a:off x="727993" y="1752600"/>
            <a:ext cx="8148637" cy="4267200"/>
          </a:xfrm>
        </p:spPr>
        <p:txBody>
          <a:bodyPr/>
          <a:lstStyle/>
          <a:p>
            <a:pPr algn="just" eaLnBrk="1" hangingPunct="1"/>
            <a:r>
              <a:rPr lang="zh-CN" altLang="en-US" sz="3400" b="1" dirty="0" smtClean="0"/>
              <a:t>模块的所有错误处理路径测试</a:t>
            </a:r>
            <a:endParaRPr lang="en-US" altLang="zh-CN" sz="3400" b="1" dirty="0" smtClean="0"/>
          </a:p>
          <a:p>
            <a:pPr lvl="1"/>
            <a:r>
              <a:rPr lang="zh-CN" sz="2400" b="1" dirty="0" smtClean="0"/>
              <a:t>输出的错误提示是否难以理解；</a:t>
            </a:r>
            <a:endParaRPr lang="zh-CN" sz="2400" b="1" dirty="0" smtClean="0"/>
          </a:p>
          <a:p>
            <a:pPr lvl="1"/>
            <a:r>
              <a:rPr lang="zh-CN" sz="2400" b="1" dirty="0" smtClean="0"/>
              <a:t>错误提示是否信息不足，导致无法定位发现的缺陷；</a:t>
            </a:r>
            <a:endParaRPr lang="zh-CN" sz="2400" b="1" dirty="0" smtClean="0"/>
          </a:p>
          <a:p>
            <a:pPr lvl="1"/>
            <a:r>
              <a:rPr lang="zh-CN" sz="2400" b="1" dirty="0" smtClean="0"/>
              <a:t>显示的错误是否与实际遇到的缺陷不符合；</a:t>
            </a:r>
            <a:endParaRPr lang="zh-CN" sz="2400" b="1" dirty="0" smtClean="0"/>
          </a:p>
          <a:p>
            <a:pPr lvl="1"/>
            <a:r>
              <a:rPr lang="zh-CN" sz="2400" b="1" dirty="0" smtClean="0"/>
              <a:t>是否存在不当的异常处理；</a:t>
            </a:r>
            <a:endParaRPr lang="zh-CN" sz="2400" b="1" dirty="0" smtClean="0"/>
          </a:p>
          <a:p>
            <a:pPr lvl="1"/>
            <a:r>
              <a:rPr lang="zh-CN" sz="2400" b="1" dirty="0" smtClean="0"/>
              <a:t>是否存在无法按预先自定义的出错处理方式来处理的情况</a:t>
            </a:r>
            <a:endParaRPr lang="en-US" altLang="zh-CN" sz="2400" b="1" dirty="0" smtClean="0"/>
          </a:p>
          <a:p>
            <a:pPr marL="471170" lvl="1" indent="0">
              <a:buNone/>
            </a:pPr>
            <a:r>
              <a:rPr lang="zh-CN" altLang="en-US" b="1" dirty="0">
                <a:solidFill>
                  <a:srgbClr val="FF0000"/>
                </a:solidFill>
              </a:rPr>
              <a:t>注：主要关注程序的逻辑分支问题。</a:t>
            </a:r>
            <a:endParaRPr lang="zh-CN" altLang="en-US" b="1" dirty="0">
              <a:solidFill>
                <a:srgbClr val="FF0000"/>
              </a:solidFill>
            </a:endParaRPr>
          </a:p>
          <a:p>
            <a:pPr marL="471170" lvl="1" indent="0">
              <a:buNone/>
            </a:pPr>
            <a:endParaRPr lang="en-US" altLang="zh-CN" sz="2400" b="1"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olidFill>
                  <a:srgbClr val="FF0000"/>
                </a:solidFill>
                <a:sym typeface="+mn-ea"/>
              </a:rPr>
              <a:t>驱动和桩模块的设计</a:t>
            </a:r>
            <a:endParaRPr lang="zh-CN" altLang="en-US" sz="3100" b="1" dirty="0" smtClean="0">
              <a:solidFill>
                <a:srgbClr val="FF0000"/>
              </a:solidFill>
              <a:sym typeface="+mn-ea"/>
            </a:endParaRPr>
          </a:p>
          <a:p>
            <a:pPr lvl="1" eaLnBrk="1" hangingPunct="1"/>
            <a:r>
              <a:rPr lang="zh-CN" altLang="en-US" sz="3100" b="1" dirty="0" smtClean="0"/>
              <a:t>测试需求分析</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t>回归测试</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41DD6BE-5AC1-4DB3-A1C0-A46C853216E8}" type="slidenum">
              <a:rPr lang="en-US" altLang="zh-CN" smtClean="0"/>
            </a:fld>
            <a:endParaRPr lang="en-US" altLang="zh-CN" smtClean="0"/>
          </a:p>
        </p:txBody>
      </p:sp>
      <p:sp>
        <p:nvSpPr>
          <p:cNvPr id="1433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4340" name="Rectangle 3"/>
          <p:cNvSpPr>
            <a:spLocks noGrp="1" noChangeArrowheads="1"/>
          </p:cNvSpPr>
          <p:nvPr>
            <p:ph type="body" idx="1"/>
          </p:nvPr>
        </p:nvSpPr>
        <p:spPr/>
        <p:txBody>
          <a:bodyPr/>
          <a:lstStyle/>
          <a:p>
            <a:pPr eaLnBrk="1" hangingPunct="1"/>
            <a:r>
              <a:rPr lang="zh-CN" altLang="en-US" sz="3400" b="1" dirty="0" smtClean="0"/>
              <a:t>驱动模块</a:t>
            </a:r>
            <a:r>
              <a:rPr lang="en-US" altLang="en-US" sz="3400" b="1" dirty="0" smtClean="0"/>
              <a:t>(Driver)</a:t>
            </a:r>
            <a:r>
              <a:rPr lang="zh-CN" altLang="en-US" sz="3400" b="1" dirty="0" smtClean="0"/>
              <a:t>是模拟被测单元的上级模块，用于接收测试数据、启动被测模块和输出结果</a:t>
            </a:r>
            <a:endParaRPr lang="en-US" altLang="zh-CN" sz="3400" b="1" dirty="0" smtClean="0"/>
          </a:p>
          <a:p>
            <a:pPr eaLnBrk="1" hangingPunct="1"/>
            <a:r>
              <a:rPr lang="zh-CN" altLang="en-US" sz="3400" b="1" dirty="0" smtClean="0"/>
              <a:t>桩模块</a:t>
            </a:r>
            <a:r>
              <a:rPr lang="en-US" altLang="en-US" sz="3400" b="1" dirty="0" smtClean="0"/>
              <a:t>(Stub)</a:t>
            </a:r>
            <a:r>
              <a:rPr lang="zh-CN" altLang="en-US" sz="3400" b="1" dirty="0" smtClean="0"/>
              <a:t>是模拟被测单元所调用的模块。有时，需要使用子模块的接口，才能做少量数据操作，并验证和打印入口处的信息，然后返回。桩模块不包含原模块的所有细节</a:t>
            </a:r>
            <a:endParaRPr lang="zh-CN" altLang="en-US" sz="3400" b="1"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94529CE-7313-42F2-ACC8-DC7EF117EFCD}" type="slidenum">
              <a:rPr lang="en-US" altLang="zh-CN" smtClean="0"/>
            </a:fld>
            <a:endParaRPr lang="en-US" altLang="zh-CN" smtClean="0"/>
          </a:p>
        </p:txBody>
      </p:sp>
      <p:sp>
        <p:nvSpPr>
          <p:cNvPr id="1536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5364" name="Rectangle 3"/>
          <p:cNvSpPr>
            <a:spLocks noGrp="1" noChangeArrowheads="1"/>
          </p:cNvSpPr>
          <p:nvPr>
            <p:ph type="body" idx="1"/>
          </p:nvPr>
        </p:nvSpPr>
        <p:spPr/>
        <p:txBody>
          <a:bodyPr/>
          <a:lstStyle/>
          <a:p>
            <a:pPr eaLnBrk="1" hangingPunct="1"/>
            <a:r>
              <a:rPr lang="zh-CN" altLang="en-US" sz="3400" b="1" smtClean="0"/>
              <a:t>单元测试环境</a:t>
            </a:r>
            <a:endParaRPr lang="zh-CN" altLang="en-US" sz="3400" b="1" smtClean="0"/>
          </a:p>
        </p:txBody>
      </p:sp>
      <p:pic>
        <p:nvPicPr>
          <p:cNvPr id="153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8855" y="2420620"/>
            <a:ext cx="9362440" cy="409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5371AB0-C40A-4B6A-9B65-00AE7A827B82}" type="slidenum">
              <a:rPr lang="en-US" altLang="zh-CN" smtClean="0"/>
            </a:fld>
            <a:endParaRPr lang="en-US" altLang="zh-CN" smtClean="0"/>
          </a:p>
        </p:txBody>
      </p:sp>
      <p:sp>
        <p:nvSpPr>
          <p:cNvPr id="1638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6388" name="Rectangle 3"/>
          <p:cNvSpPr>
            <a:spLocks noGrp="1" noChangeArrowheads="1"/>
          </p:cNvSpPr>
          <p:nvPr>
            <p:ph type="body" idx="1"/>
          </p:nvPr>
        </p:nvSpPr>
        <p:spPr/>
        <p:txBody>
          <a:bodyPr/>
          <a:lstStyle/>
          <a:p>
            <a:pPr eaLnBrk="1" hangingPunct="1"/>
            <a:r>
              <a:rPr lang="zh-CN" altLang="en-US" sz="3400" b="1" dirty="0" smtClean="0"/>
              <a:t>适用条件</a:t>
            </a:r>
            <a:endParaRPr lang="en-US" altLang="zh-CN" sz="3400" b="1" dirty="0" smtClean="0"/>
          </a:p>
          <a:p>
            <a:pPr eaLnBrk="1" hangingPunct="1"/>
            <a:r>
              <a:rPr lang="zh-CN" altLang="en-US" sz="3400" b="1" dirty="0" smtClean="0"/>
              <a:t>若被测单元所调用模块较简单</a:t>
            </a:r>
            <a:endParaRPr lang="en-US" altLang="zh-CN" sz="3400" b="1" dirty="0" smtClean="0"/>
          </a:p>
          <a:p>
            <a:pPr lvl="1" eaLnBrk="1" hangingPunct="1"/>
            <a:r>
              <a:rPr lang="zh-CN" altLang="en-US" b="1" dirty="0" smtClean="0"/>
              <a:t>代码段很短</a:t>
            </a:r>
            <a:endParaRPr lang="en-US" altLang="zh-CN" b="1" dirty="0" smtClean="0"/>
          </a:p>
          <a:p>
            <a:pPr lvl="1" eaLnBrk="1" hangingPunct="1"/>
            <a:r>
              <a:rPr lang="zh-CN" altLang="en-US" b="1" dirty="0" smtClean="0"/>
              <a:t>代码结构简单</a:t>
            </a:r>
            <a:endParaRPr lang="en-US" altLang="zh-CN" b="1" dirty="0" smtClean="0"/>
          </a:p>
          <a:p>
            <a:pPr lvl="1" eaLnBrk="1" hangingPunct="1"/>
            <a:r>
              <a:rPr lang="zh-CN" altLang="en-US" b="1" dirty="0" smtClean="0"/>
              <a:t>无复杂的循环和逻辑判断</a:t>
            </a:r>
            <a:endParaRPr lang="en-US" altLang="zh-CN" b="1" dirty="0" smtClean="0"/>
          </a:p>
          <a:p>
            <a:pPr lvl="1" eaLnBrk="1" hangingPunct="1"/>
            <a:r>
              <a:rPr lang="zh-CN" altLang="en-US" b="1" dirty="0" smtClean="0"/>
              <a:t>不涉及复杂的动态内存分配和释放</a:t>
            </a:r>
            <a:endParaRPr lang="en-US" altLang="zh-CN" b="1" dirty="0" smtClean="0"/>
          </a:p>
          <a:p>
            <a:pPr lvl="1" eaLnBrk="1" hangingPunct="1"/>
            <a:r>
              <a:rPr lang="zh-CN" altLang="en-US" b="1" dirty="0" smtClean="0"/>
              <a:t>无大量非结构化设计</a:t>
            </a:r>
            <a:endParaRPr lang="en-US" altLang="zh-CN" b="1" dirty="0" smtClean="0"/>
          </a:p>
          <a:p>
            <a:pPr eaLnBrk="1" hangingPunct="1"/>
            <a:r>
              <a:rPr lang="zh-CN" altLang="en-US" sz="3400" b="1" dirty="0" smtClean="0"/>
              <a:t>不需要专门设计桩模块，直接与被测单元放在一起执行测试</a:t>
            </a:r>
            <a:endParaRPr lang="zh-CN" altLang="en-US" sz="3400" b="1"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B991D7C-088F-44D8-A2F0-E7BF84B7EA88}" type="slidenum">
              <a:rPr lang="en-US" altLang="zh-CN" smtClean="0"/>
            </a:fld>
            <a:endParaRPr lang="en-US" altLang="zh-CN" smtClean="0"/>
          </a:p>
        </p:txBody>
      </p:sp>
      <p:sp>
        <p:nvSpPr>
          <p:cNvPr id="17411"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741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solidFill>
                  <a:srgbClr val="0000FF"/>
                </a:solidFill>
              </a:rPr>
              <a:t>设计原则</a:t>
            </a:r>
            <a:endParaRPr lang="en-US" altLang="zh-CN" b="1" smtClean="0">
              <a:solidFill>
                <a:srgbClr val="0000FF"/>
              </a:solidFill>
            </a:endParaRPr>
          </a:p>
          <a:p>
            <a:pPr lvl="1" eaLnBrk="1" hangingPunct="1"/>
            <a:r>
              <a:rPr lang="zh-CN" altLang="en-US" b="1" smtClean="0"/>
              <a:t>驱动模块的功能要求</a:t>
            </a:r>
            <a:endParaRPr lang="en-US" altLang="zh-CN" b="1" smtClean="0"/>
          </a:p>
          <a:p>
            <a:pPr lvl="1" eaLnBrk="1" hangingPunct="1"/>
            <a:r>
              <a:rPr lang="zh-CN" altLang="en-US" b="1" smtClean="0"/>
              <a:t>桩模块的功能要求</a:t>
            </a:r>
            <a:endParaRPr lang="zh-CN" altLang="en-US" b="1"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9A14C8-F158-4059-9363-F4001B9CCB65}" type="slidenum">
              <a:rPr lang="en-US" altLang="zh-CN" smtClean="0"/>
            </a:fld>
            <a:endParaRPr lang="en-US" altLang="zh-CN" smtClean="0"/>
          </a:p>
        </p:txBody>
      </p:sp>
      <p:sp>
        <p:nvSpPr>
          <p:cNvPr id="18435"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8436" name="Rectangle 3"/>
          <p:cNvSpPr>
            <a:spLocks noGrp="1" noChangeArrowheads="1"/>
          </p:cNvSpPr>
          <p:nvPr>
            <p:ph type="body" idx="1"/>
          </p:nvPr>
        </p:nvSpPr>
        <p:spPr/>
        <p:txBody>
          <a:bodyPr/>
          <a:lstStyle/>
          <a:p>
            <a:pPr eaLnBrk="1" hangingPunct="1"/>
            <a:r>
              <a:rPr lang="zh-CN" altLang="en-US" sz="3400" b="1" dirty="0" smtClean="0"/>
              <a:t>一般设计原则</a:t>
            </a:r>
            <a:endParaRPr lang="en-US" altLang="zh-CN" sz="3400" b="1" dirty="0" smtClean="0"/>
          </a:p>
          <a:p>
            <a:pPr lvl="1"/>
            <a:r>
              <a:rPr lang="zh-CN" altLang="en-US" b="1" dirty="0" smtClean="0"/>
              <a:t>应考虑到测试结论的有效性决定于单元测试环境下模拟目标环境</a:t>
            </a:r>
            <a:r>
              <a:rPr lang="en-US" altLang="en-US" b="1" dirty="0" smtClean="0"/>
              <a:t>(</a:t>
            </a:r>
            <a:r>
              <a:rPr lang="zh-CN" altLang="en-US" b="1" dirty="0" smtClean="0"/>
              <a:t>程序</a:t>
            </a:r>
            <a:r>
              <a:rPr lang="en-US" altLang="en-US" b="1" dirty="0" smtClean="0"/>
              <a:t>)</a:t>
            </a:r>
            <a:r>
              <a:rPr lang="zh-CN" altLang="en-US" b="1" dirty="0" smtClean="0"/>
              <a:t>执行的精确度，即应能考虑到</a:t>
            </a:r>
            <a:r>
              <a:rPr lang="zh-CN" altLang="en-US" b="1" dirty="0" smtClean="0">
                <a:solidFill>
                  <a:srgbClr val="FF0000"/>
                </a:solidFill>
              </a:rPr>
              <a:t>测试用例执行所应满足的所有环境因素</a:t>
            </a:r>
            <a:r>
              <a:rPr lang="en-US" altLang="en-US" b="1" dirty="0" smtClean="0"/>
              <a:t>(</a:t>
            </a:r>
            <a:r>
              <a:rPr lang="zh-CN" altLang="en-US" b="1" dirty="0" smtClean="0"/>
              <a:t>前置条件、后置条件等</a:t>
            </a:r>
            <a:r>
              <a:rPr lang="en-US" altLang="en-US" b="1" dirty="0" smtClean="0"/>
              <a:t>)</a:t>
            </a:r>
            <a:endParaRPr lang="zh-CN" altLang="en-US" b="1" dirty="0" smtClean="0"/>
          </a:p>
          <a:p>
            <a:pPr lvl="1"/>
            <a:r>
              <a:rPr lang="zh-CN" altLang="en-US" b="1" dirty="0" smtClean="0"/>
              <a:t>应充分考虑到测试过程的迭代性，使驱动模块和桩模块在回归测试中</a:t>
            </a:r>
            <a:r>
              <a:rPr lang="zh-CN" altLang="en-US" b="1" dirty="0" smtClean="0">
                <a:solidFill>
                  <a:srgbClr val="FF0000"/>
                </a:solidFill>
              </a:rPr>
              <a:t>尽量能不经修改直接使用，提高重用性，进而提高回归测试效率</a:t>
            </a:r>
            <a:endParaRPr lang="zh-CN" altLang="en-US" b="1" dirty="0" smtClean="0">
              <a:solidFill>
                <a:srgbClr val="FF00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DA0FFB0-14EB-4FEE-9B40-672F3281CD19}" type="slidenum">
              <a:rPr lang="en-US" altLang="zh-CN" smtClean="0"/>
            </a:fld>
            <a:endParaRPr lang="en-US" altLang="zh-CN" smtClean="0"/>
          </a:p>
        </p:txBody>
      </p:sp>
      <p:sp>
        <p:nvSpPr>
          <p:cNvPr id="1945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19460" name="Rectangle 3"/>
          <p:cNvSpPr>
            <a:spLocks noGrp="1" noChangeArrowheads="1"/>
          </p:cNvSpPr>
          <p:nvPr>
            <p:ph type="body" idx="1"/>
          </p:nvPr>
        </p:nvSpPr>
        <p:spPr/>
        <p:txBody>
          <a:bodyPr/>
          <a:lstStyle/>
          <a:p>
            <a:pPr eaLnBrk="1" hangingPunct="1"/>
            <a:r>
              <a:rPr lang="zh-CN" altLang="en-US" sz="3400" b="1" smtClean="0"/>
              <a:t>具体体现</a:t>
            </a:r>
            <a:endParaRPr lang="en-US" altLang="zh-CN" sz="3400" b="1" smtClean="0"/>
          </a:p>
          <a:p>
            <a:pPr lvl="1" eaLnBrk="1" hangingPunct="1"/>
            <a:r>
              <a:rPr lang="zh-CN" altLang="en-US" b="1" smtClean="0"/>
              <a:t>尽量结合已有的测试用例来设计测试数据</a:t>
            </a:r>
            <a:endParaRPr lang="en-US" altLang="zh-CN" b="1" smtClean="0"/>
          </a:p>
          <a:p>
            <a:pPr lvl="1" eaLnBrk="1" hangingPunct="1"/>
            <a:r>
              <a:rPr lang="zh-CN" altLang="en-US" b="1" smtClean="0"/>
              <a:t>尽量使用已有测试用例的测试数据来驱动被测单元</a:t>
            </a:r>
            <a:endParaRPr lang="en-US" altLang="zh-CN" b="1" smtClean="0"/>
          </a:p>
          <a:p>
            <a:pPr lvl="1" eaLnBrk="1" hangingPunct="1"/>
            <a:r>
              <a:rPr lang="zh-CN" altLang="en-US" b="1" smtClean="0"/>
              <a:t>将测试数据和测试脚本分离</a:t>
            </a:r>
            <a:endParaRPr lang="zh-CN" altLang="en-US" b="1"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A53FAAB-53D3-4E3D-A0C4-FB108AF7BDE5}" type="slidenum">
              <a:rPr lang="en-US" altLang="zh-CN" smtClean="0"/>
            </a:fld>
            <a:endParaRPr lang="en-US" altLang="zh-CN" smtClean="0"/>
          </a:p>
        </p:txBody>
      </p:sp>
      <p:sp>
        <p:nvSpPr>
          <p:cNvPr id="4099" name="Rectangle 2"/>
          <p:cNvSpPr>
            <a:spLocks noGrp="1" noChangeArrowheads="1"/>
          </p:cNvSpPr>
          <p:nvPr>
            <p:ph type="title"/>
          </p:nvPr>
        </p:nvSpPr>
        <p:spPr/>
        <p:txBody>
          <a:bodyPr/>
          <a:lstStyle/>
          <a:p>
            <a:pPr eaLnBrk="1" hangingPunct="1"/>
            <a:r>
              <a:rPr lang="zh-CN" altLang="en-US" b="1" smtClean="0">
                <a:cs typeface="楷体" panose="02010609060101010101" charset="-122"/>
              </a:rPr>
              <a:t>第</a:t>
            </a:r>
            <a:r>
              <a:rPr lang="en-US" altLang="zh-CN" b="1" smtClean="0">
                <a:cs typeface="楷体" panose="02010609060101010101" charset="-122"/>
              </a:rPr>
              <a:t>7</a:t>
            </a:r>
            <a:r>
              <a:rPr lang="zh-CN" altLang="en-US" b="1" smtClean="0">
                <a:cs typeface="楷体" panose="02010609060101010101" charset="-122"/>
              </a:rPr>
              <a:t>章  单元测试</a:t>
            </a:r>
            <a:endParaRPr lang="zh-CN" altLang="en-US" b="1" smtClean="0">
              <a:cs typeface="楷体" panose="02010609060101010101" charset="-122"/>
            </a:endParaRPr>
          </a:p>
        </p:txBody>
      </p:sp>
      <p:sp>
        <p:nvSpPr>
          <p:cNvPr id="4100" name="Rectangle 3"/>
          <p:cNvSpPr>
            <a:spLocks noGrp="1" noChangeArrowheads="1"/>
          </p:cNvSpPr>
          <p:nvPr>
            <p:ph type="body" idx="1"/>
          </p:nvPr>
        </p:nvSpPr>
        <p:spPr/>
        <p:txBody>
          <a:bodyPr/>
          <a:lstStyle/>
          <a:p>
            <a:pPr eaLnBrk="1" hangingPunct="1"/>
            <a:r>
              <a:rPr lang="zh-CN" altLang="en-US" sz="3400" b="1" smtClean="0"/>
              <a:t>内容提要</a:t>
            </a:r>
            <a:endParaRPr lang="zh-CN" altLang="en-US" sz="3400" b="1" smtClean="0"/>
          </a:p>
          <a:p>
            <a:pPr lvl="1" eaLnBrk="1" hangingPunct="1"/>
            <a:r>
              <a:rPr lang="zh-CN" altLang="en-US" b="1" smtClean="0"/>
              <a:t>主要以单元测试为例，讨论与各测试阶段相关的几个重要概念：测试过程、驱动模块、桩模块、测试需求、回归测试，并结合具体的案例展示一个较为完整的单元测试的过程</a:t>
            </a:r>
            <a:endParaRPr lang="zh-CN" altLang="en-US" b="1"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D0F9014-2901-4512-9BB4-81A3A95DF89A}" type="slidenum">
              <a:rPr lang="en-US" altLang="zh-CN" smtClean="0"/>
            </a:fld>
            <a:endParaRPr lang="en-US" altLang="zh-CN" smtClean="0"/>
          </a:p>
        </p:txBody>
      </p:sp>
      <p:sp>
        <p:nvSpPr>
          <p:cNvPr id="2048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0484"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solidFill>
                  <a:srgbClr val="0000FF"/>
                </a:solidFill>
              </a:rPr>
              <a:t>驱动模块的功能要求</a:t>
            </a:r>
            <a:endParaRPr lang="en-US" altLang="zh-CN" b="1" smtClean="0">
              <a:solidFill>
                <a:srgbClr val="0000FF"/>
              </a:solidFill>
            </a:endParaRPr>
          </a:p>
          <a:p>
            <a:pPr lvl="1" eaLnBrk="1" hangingPunct="1"/>
            <a:r>
              <a:rPr lang="zh-CN" altLang="en-US" b="1" smtClean="0"/>
              <a:t>桩模块的功能要求</a:t>
            </a:r>
            <a:endParaRPr lang="zh-CN" altLang="en-US" b="1"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73A8E57-C38E-41BE-92B9-62C90B87256A}" type="slidenum">
              <a:rPr lang="en-US" altLang="zh-CN" smtClean="0"/>
            </a:fld>
            <a:endParaRPr lang="en-US" altLang="zh-CN" smtClean="0"/>
          </a:p>
        </p:txBody>
      </p:sp>
      <p:sp>
        <p:nvSpPr>
          <p:cNvPr id="2150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1508" name="Rectangle 3"/>
          <p:cNvSpPr>
            <a:spLocks noGrp="1" noChangeArrowheads="1"/>
          </p:cNvSpPr>
          <p:nvPr>
            <p:ph type="body" idx="1"/>
          </p:nvPr>
        </p:nvSpPr>
        <p:spPr>
          <a:xfrm>
            <a:off x="755650" y="1752600"/>
            <a:ext cx="11063605" cy="4267200"/>
          </a:xfrm>
        </p:spPr>
        <p:txBody>
          <a:bodyPr/>
          <a:lstStyle/>
          <a:p>
            <a:pPr eaLnBrk="1" hangingPunct="1"/>
            <a:r>
              <a:rPr lang="zh-CN" altLang="en-US" sz="3400" b="1" dirty="0" smtClean="0"/>
              <a:t>驱动模块功能要求</a:t>
            </a:r>
            <a:endParaRPr lang="en-US" altLang="zh-CN" sz="3400" b="1" dirty="0" smtClean="0"/>
          </a:p>
          <a:p>
            <a:pPr lvl="1" eaLnBrk="1" hangingPunct="1"/>
            <a:r>
              <a:rPr lang="zh-CN" altLang="en-US" b="1" dirty="0" smtClean="0"/>
              <a:t>利用已有的测试用例，接收测试的输入数据</a:t>
            </a:r>
            <a:endParaRPr lang="en-US" altLang="zh-CN" b="1" dirty="0" smtClean="0"/>
          </a:p>
          <a:p>
            <a:pPr lvl="1" eaLnBrk="1" hangingPunct="1"/>
            <a:r>
              <a:rPr lang="zh-CN" altLang="en-US" b="1" dirty="0" smtClean="0"/>
              <a:t>将测试数据传递给被测单元</a:t>
            </a:r>
            <a:endParaRPr lang="en-US" altLang="zh-CN" b="1" dirty="0" smtClean="0"/>
          </a:p>
          <a:p>
            <a:pPr lvl="1" eaLnBrk="1" hangingPunct="1"/>
            <a:r>
              <a:rPr lang="zh-CN" altLang="en-US" b="1" dirty="0" smtClean="0"/>
              <a:t>打印和输出测试用例的相关结果，判断测试是通过</a:t>
            </a:r>
            <a:r>
              <a:rPr lang="zh-CN" altLang="en-US" b="1" smtClean="0"/>
              <a:t>还是失败（断言）</a:t>
            </a:r>
            <a:endParaRPr lang="en-US" altLang="zh-CN" b="1" dirty="0" smtClean="0"/>
          </a:p>
          <a:p>
            <a:pPr lvl="1" eaLnBrk="1" hangingPunct="1"/>
            <a:r>
              <a:rPr lang="zh-CN" altLang="en-US" b="1" dirty="0" smtClean="0"/>
              <a:t>通过测试日志文件记录测试过程，便于后续数据保存和分析</a:t>
            </a:r>
            <a:endParaRPr lang="zh-CN" altLang="en-US" b="1"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398188F-402F-4119-8264-6EB4BA8DDA46}" type="slidenum">
              <a:rPr lang="en-US" altLang="zh-CN" smtClean="0"/>
            </a:fld>
            <a:endParaRPr lang="en-US" altLang="zh-CN" smtClean="0"/>
          </a:p>
        </p:txBody>
      </p:sp>
      <p:sp>
        <p:nvSpPr>
          <p:cNvPr id="22531"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2532" name="Rectangle 3"/>
          <p:cNvSpPr>
            <a:spLocks noGrp="1" noChangeArrowheads="1"/>
          </p:cNvSpPr>
          <p:nvPr>
            <p:ph type="body" idx="1"/>
          </p:nvPr>
        </p:nvSpPr>
        <p:spPr/>
        <p:txBody>
          <a:bodyPr/>
          <a:lstStyle/>
          <a:p>
            <a:pPr eaLnBrk="1" hangingPunct="1"/>
            <a:r>
              <a:rPr lang="zh-CN" altLang="en-US" sz="3400" b="1" smtClean="0"/>
              <a:t>驱动模块和桩模块的设计</a:t>
            </a:r>
            <a:endParaRPr lang="en-US" altLang="zh-CN" sz="3400" b="1" smtClean="0"/>
          </a:p>
          <a:p>
            <a:pPr lvl="1" eaLnBrk="1" hangingPunct="1"/>
            <a:r>
              <a:rPr lang="zh-CN" altLang="en-US" b="1" smtClean="0"/>
              <a:t>设计原则</a:t>
            </a:r>
            <a:endParaRPr lang="en-US" altLang="zh-CN" b="1" smtClean="0"/>
          </a:p>
          <a:p>
            <a:pPr lvl="1" eaLnBrk="1" hangingPunct="1"/>
            <a:r>
              <a:rPr lang="zh-CN" altLang="en-US" b="1" smtClean="0"/>
              <a:t>驱动模块的功能要求</a:t>
            </a:r>
            <a:endParaRPr lang="en-US" altLang="zh-CN" b="1" smtClean="0"/>
          </a:p>
          <a:p>
            <a:pPr lvl="1" eaLnBrk="1" hangingPunct="1"/>
            <a:r>
              <a:rPr lang="zh-CN" altLang="en-US" b="1" smtClean="0">
                <a:solidFill>
                  <a:srgbClr val="0000FF"/>
                </a:solidFill>
              </a:rPr>
              <a:t>桩模块的功能要求</a:t>
            </a:r>
            <a:endParaRPr lang="zh-CN" altLang="en-US" b="1" smtClean="0">
              <a:solidFill>
                <a:srgbClr val="0000FF"/>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8CD6A95-05FD-42B7-8A99-ECE787ECD7C0}" type="slidenum">
              <a:rPr lang="en-US" altLang="zh-CN" smtClean="0"/>
            </a:fld>
            <a:endParaRPr lang="en-US" altLang="zh-CN" smtClean="0"/>
          </a:p>
        </p:txBody>
      </p:sp>
      <p:sp>
        <p:nvSpPr>
          <p:cNvPr id="23555"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3556" name="Rectangle 3"/>
          <p:cNvSpPr>
            <a:spLocks noGrp="1" noChangeArrowheads="1"/>
          </p:cNvSpPr>
          <p:nvPr>
            <p:ph type="body" idx="1"/>
          </p:nvPr>
        </p:nvSpPr>
        <p:spPr/>
        <p:txBody>
          <a:bodyPr/>
          <a:lstStyle/>
          <a:p>
            <a:pPr eaLnBrk="1" hangingPunct="1"/>
            <a:r>
              <a:rPr lang="zh-CN" altLang="en-US" sz="3400" b="1" smtClean="0"/>
              <a:t>桩模块功能要求</a:t>
            </a:r>
            <a:endParaRPr lang="en-US" altLang="zh-CN" sz="3400" b="1" smtClean="0"/>
          </a:p>
          <a:p>
            <a:pPr lvl="1" eaLnBrk="1" hangingPunct="1"/>
            <a:r>
              <a:rPr lang="zh-CN" altLang="en-US" b="1" smtClean="0"/>
              <a:t>在特定条件下完成原单元的基本功能</a:t>
            </a:r>
            <a:endParaRPr lang="en-US" altLang="zh-CN" b="1" smtClean="0"/>
          </a:p>
          <a:p>
            <a:pPr lvl="1" eaLnBrk="1" hangingPunct="1"/>
            <a:r>
              <a:rPr lang="zh-CN" altLang="en-US" b="1" smtClean="0"/>
              <a:t>能够被正确调用</a:t>
            </a:r>
            <a:endParaRPr lang="en-US" altLang="zh-CN" b="1" smtClean="0"/>
          </a:p>
          <a:p>
            <a:pPr lvl="1" eaLnBrk="1" hangingPunct="1"/>
            <a:r>
              <a:rPr lang="zh-CN" altLang="en-US" b="1" smtClean="0"/>
              <a:t>有返回值</a:t>
            </a:r>
            <a:endParaRPr lang="en-US" altLang="zh-CN" b="1" smtClean="0"/>
          </a:p>
          <a:p>
            <a:pPr lvl="1" eaLnBrk="1" hangingPunct="1"/>
            <a:r>
              <a:rPr lang="zh-CN" altLang="en-US" b="1" smtClean="0"/>
              <a:t>不包含原单元的所有细节</a:t>
            </a:r>
            <a:endParaRPr lang="zh-CN" altLang="en-US" b="1"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1228743-5358-4723-ADE9-FE8D53F0C7B2}" type="slidenum">
              <a:rPr lang="en-US" altLang="zh-CN" smtClean="0"/>
            </a:fld>
            <a:endParaRPr lang="en-US" altLang="zh-CN" smtClean="0"/>
          </a:p>
        </p:txBody>
      </p:sp>
      <p:sp>
        <p:nvSpPr>
          <p:cNvPr id="2457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458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a:t>
            </a:r>
            <a:r>
              <a:rPr lang="en-US" altLang="zh-CN" sz="3800" b="1" smtClean="0">
                <a:solidFill>
                  <a:srgbClr val="0000FF"/>
                </a:solidFill>
                <a:ea typeface="华文新魏" panose="02010800040101010101" pitchFamily="2" charset="-122"/>
              </a:rPr>
              <a:t>1</a:t>
            </a:r>
            <a:r>
              <a:rPr lang="zh-CN" altLang="en-US" sz="3800" b="1" smtClean="0">
                <a:solidFill>
                  <a:srgbClr val="0000FF"/>
                </a:solidFill>
                <a:ea typeface="华文新魏" panose="02010800040101010101" pitchFamily="2" charset="-122"/>
              </a:rPr>
              <a:t>：账单计算问题</a:t>
            </a:r>
            <a:endParaRPr lang="zh-CN" altLang="en-US"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问题简述及代码说明</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程序编译执行</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测试用例设计</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测试驱动开发</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测试执行</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测试分析</a:t>
            </a:r>
            <a:endParaRPr lang="zh-CN" altLang="en-US" sz="3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CC14458-9B25-4384-9BB8-FFDAEDD7DE09}" type="slidenum">
              <a:rPr lang="en-US" altLang="zh-CN" smtClean="0"/>
            </a:fld>
            <a:endParaRPr lang="en-US" altLang="zh-CN" smtClean="0"/>
          </a:p>
        </p:txBody>
      </p:sp>
      <p:sp>
        <p:nvSpPr>
          <p:cNvPr id="2560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560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账单计算问题</a:t>
            </a:r>
            <a:endParaRPr lang="zh-CN" altLang="en-US" sz="34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当账单上的一次性消费数额（简称消费额）为负数或零时，返回负数表示消费数额无效；</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当消费数在</a:t>
            </a:r>
            <a:r>
              <a:rPr lang="en-US" altLang="en-US" sz="2200" b="1" smtClean="0">
                <a:solidFill>
                  <a:srgbClr val="0000FF"/>
                </a:solidFill>
                <a:ea typeface="华文新魏" panose="02010800040101010101" pitchFamily="2" charset="-122"/>
              </a:rPr>
              <a:t>800</a:t>
            </a:r>
            <a:r>
              <a:rPr lang="zh-CN" altLang="en-US" sz="2200" b="1" smtClean="0">
                <a:solidFill>
                  <a:srgbClr val="0000FF"/>
                </a:solidFill>
                <a:ea typeface="华文新魏" panose="02010800040101010101" pitchFamily="2" charset="-122"/>
              </a:rPr>
              <a:t>元到</a:t>
            </a:r>
            <a:r>
              <a:rPr lang="en-US" altLang="en-US" sz="2200" b="1" smtClean="0">
                <a:solidFill>
                  <a:srgbClr val="0000FF"/>
                </a:solidFill>
                <a:ea typeface="华文新魏" panose="02010800040101010101" pitchFamily="2" charset="-122"/>
              </a:rPr>
              <a:t>1800</a:t>
            </a:r>
            <a:r>
              <a:rPr lang="zh-CN" altLang="en-US" sz="2200" b="1" smtClean="0">
                <a:solidFill>
                  <a:srgbClr val="0000FF"/>
                </a:solidFill>
                <a:ea typeface="华文新魏" panose="02010800040101010101" pitchFamily="2" charset="-122"/>
              </a:rPr>
              <a:t>元之间时</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不含</a:t>
            </a:r>
            <a:r>
              <a:rPr lang="en-US" altLang="en-US" sz="2200" b="1" smtClean="0">
                <a:solidFill>
                  <a:srgbClr val="0000FF"/>
                </a:solidFill>
                <a:ea typeface="华文新魏" panose="02010800040101010101" pitchFamily="2" charset="-122"/>
              </a:rPr>
              <a:t>800</a:t>
            </a:r>
            <a:r>
              <a:rPr lang="zh-CN" altLang="en-US" sz="2200" b="1" smtClean="0">
                <a:solidFill>
                  <a:srgbClr val="0000FF"/>
                </a:solidFill>
                <a:ea typeface="华文新魏" panose="02010800040101010101" pitchFamily="2" charset="-122"/>
              </a:rPr>
              <a:t>元，但包含</a:t>
            </a:r>
            <a:r>
              <a:rPr lang="en-US" altLang="en-US" sz="2200" b="1" smtClean="0">
                <a:solidFill>
                  <a:srgbClr val="0000FF"/>
                </a:solidFill>
                <a:ea typeface="华文新魏" panose="02010800040101010101" pitchFamily="2" charset="-122"/>
              </a:rPr>
              <a:t>1800</a:t>
            </a:r>
            <a:r>
              <a:rPr lang="zh-CN" altLang="en-US" sz="2200" b="1" smtClean="0">
                <a:solidFill>
                  <a:srgbClr val="0000FF"/>
                </a:solidFill>
                <a:ea typeface="华文新魏" panose="02010800040101010101" pitchFamily="2" charset="-122"/>
              </a:rPr>
              <a:t>元</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，为</a:t>
            </a:r>
            <a:r>
              <a:rPr lang="en-US" altLang="en-US" sz="2200" b="1" smtClean="0">
                <a:solidFill>
                  <a:srgbClr val="0000FF"/>
                </a:solidFill>
                <a:ea typeface="华文新魏" panose="02010800040101010101" pitchFamily="2" charset="-122"/>
              </a:rPr>
              <a:t>9</a:t>
            </a:r>
            <a:r>
              <a:rPr lang="zh-CN" altLang="en-US" sz="2200" b="1" smtClean="0">
                <a:solidFill>
                  <a:srgbClr val="0000FF"/>
                </a:solidFill>
                <a:ea typeface="华文新魏" panose="02010800040101010101" pitchFamily="2" charset="-122"/>
              </a:rPr>
              <a:t>折；</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当消费额在</a:t>
            </a:r>
            <a:r>
              <a:rPr lang="en-US" altLang="en-US" sz="2200" b="1" smtClean="0">
                <a:solidFill>
                  <a:srgbClr val="0000FF"/>
                </a:solidFill>
                <a:ea typeface="华文新魏" panose="02010800040101010101" pitchFamily="2" charset="-122"/>
              </a:rPr>
              <a:t>1800</a:t>
            </a:r>
            <a:r>
              <a:rPr lang="zh-CN" altLang="en-US" sz="2200" b="1" smtClean="0">
                <a:solidFill>
                  <a:srgbClr val="0000FF"/>
                </a:solidFill>
                <a:ea typeface="华文新魏" panose="02010800040101010101" pitchFamily="2" charset="-122"/>
              </a:rPr>
              <a:t>元到</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元之间时</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含</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，为</a:t>
            </a:r>
            <a:r>
              <a:rPr lang="en-US" altLang="en-US" sz="2200" b="1" smtClean="0">
                <a:solidFill>
                  <a:srgbClr val="0000FF"/>
                </a:solidFill>
                <a:ea typeface="华文新魏" panose="02010800040101010101" pitchFamily="2" charset="-122"/>
              </a:rPr>
              <a:t>8</a:t>
            </a:r>
            <a:r>
              <a:rPr lang="zh-CN" altLang="en-US" sz="2200" b="1" smtClean="0">
                <a:solidFill>
                  <a:srgbClr val="0000FF"/>
                </a:solidFill>
                <a:ea typeface="华文新魏" panose="02010800040101010101" pitchFamily="2" charset="-122"/>
              </a:rPr>
              <a:t>折；</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当消费额在</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元以上时</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不含</a:t>
            </a:r>
            <a:r>
              <a:rPr lang="en-US" altLang="en-US" sz="2200" b="1" smtClean="0">
                <a:solidFill>
                  <a:srgbClr val="0000FF"/>
                </a:solidFill>
                <a:ea typeface="华文新魏" panose="02010800040101010101" pitchFamily="2" charset="-122"/>
              </a:rPr>
              <a:t>4800</a:t>
            </a:r>
            <a:r>
              <a:rPr lang="zh-CN" altLang="en-US" sz="2200" b="1" smtClean="0">
                <a:solidFill>
                  <a:srgbClr val="0000FF"/>
                </a:solidFill>
                <a:ea typeface="华文新魏" panose="02010800040101010101" pitchFamily="2" charset="-122"/>
              </a:rPr>
              <a:t>元</a:t>
            </a:r>
            <a:r>
              <a:rPr lang="en-US" altLang="en-US" sz="2200" b="1" smtClean="0">
                <a:solidFill>
                  <a:srgbClr val="0000FF"/>
                </a:solidFill>
                <a:ea typeface="华文新魏" panose="02010800040101010101" pitchFamily="2" charset="-122"/>
              </a:rPr>
              <a:t>)</a:t>
            </a:r>
            <a:r>
              <a:rPr lang="zh-CN" altLang="en-US" sz="2200" b="1" smtClean="0">
                <a:solidFill>
                  <a:srgbClr val="0000FF"/>
                </a:solidFill>
                <a:ea typeface="华文新魏" panose="02010800040101010101" pitchFamily="2" charset="-122"/>
              </a:rPr>
              <a:t>，一律为</a:t>
            </a:r>
            <a:r>
              <a:rPr lang="en-US" altLang="en-US" sz="2200" b="1" smtClean="0">
                <a:solidFill>
                  <a:srgbClr val="0000FF"/>
                </a:solidFill>
                <a:ea typeface="华文新魏" panose="02010800040101010101" pitchFamily="2" charset="-122"/>
              </a:rPr>
              <a:t>7</a:t>
            </a:r>
            <a:r>
              <a:rPr lang="zh-CN" altLang="en-US" sz="2200" b="1" smtClean="0">
                <a:solidFill>
                  <a:srgbClr val="0000FF"/>
                </a:solidFill>
                <a:ea typeface="华文新魏" panose="02010800040101010101" pitchFamily="2" charset="-122"/>
              </a:rPr>
              <a:t>折；</a:t>
            </a:r>
            <a:endParaRPr lang="zh-CN" altLang="en-US" sz="2200" b="1" smtClean="0">
              <a:solidFill>
                <a:srgbClr val="0000FF"/>
              </a:solidFill>
              <a:ea typeface="华文新魏" panose="02010800040101010101" pitchFamily="2" charset="-122"/>
            </a:endParaRPr>
          </a:p>
          <a:p>
            <a:pPr lvl="1"/>
            <a:r>
              <a:rPr lang="zh-CN" altLang="en-US" sz="2200" b="1" smtClean="0">
                <a:solidFill>
                  <a:srgbClr val="0000FF"/>
                </a:solidFill>
                <a:ea typeface="华文新魏" panose="02010800040101010101" pitchFamily="2" charset="-122"/>
              </a:rPr>
              <a:t>当消费额无效时，程序应提示消费数额无效</a:t>
            </a:r>
            <a:endParaRPr lang="zh-CN" altLang="en-US" sz="22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25924D1-D49E-4CCC-A11A-568E9ACD22E3}" type="slidenum">
              <a:rPr lang="en-US" altLang="zh-CN" smtClean="0"/>
            </a:fld>
            <a:endParaRPr lang="en-US" altLang="zh-CN" smtClean="0"/>
          </a:p>
        </p:txBody>
      </p:sp>
      <p:sp>
        <p:nvSpPr>
          <p:cNvPr id="2662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662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测试用例设计（边界值</a:t>
            </a:r>
            <a:r>
              <a:rPr lang="en-US" altLang="zh-CN" sz="3400" b="1" smtClean="0">
                <a:solidFill>
                  <a:srgbClr val="0000FF"/>
                </a:solidFill>
                <a:ea typeface="华文新魏" panose="02010800040101010101" pitchFamily="2" charset="-122"/>
              </a:rPr>
              <a:t>+</a:t>
            </a:r>
            <a:r>
              <a:rPr lang="zh-CN" altLang="en-US" sz="3400" b="1" smtClean="0">
                <a:solidFill>
                  <a:srgbClr val="0000FF"/>
                </a:solidFill>
                <a:ea typeface="华文新魏" panose="02010800040101010101" pitchFamily="2" charset="-122"/>
              </a:rPr>
              <a:t>等价类）</a:t>
            </a:r>
            <a:endParaRPr lang="zh-CN" altLang="en-US" sz="2200" b="1" smtClean="0">
              <a:solidFill>
                <a:srgbClr val="0000FF"/>
              </a:solidFill>
              <a:ea typeface="华文新魏" panose="02010800040101010101" pitchFamily="2" charset="-122"/>
            </a:endParaRPr>
          </a:p>
        </p:txBody>
      </p:sp>
      <p:pic>
        <p:nvPicPr>
          <p:cNvPr id="266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8275" y="2428240"/>
            <a:ext cx="9090025" cy="387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389CD777-9209-4B85-9919-0F8B373D4B43}" type="slidenum">
              <a:rPr lang="en-US" altLang="zh-CN" smtClean="0"/>
            </a:fld>
            <a:endParaRPr lang="en-US" altLang="zh-CN" smtClean="0"/>
          </a:p>
        </p:txBody>
      </p:sp>
      <p:sp>
        <p:nvSpPr>
          <p:cNvPr id="27651"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7652"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测试用例设计（续）</a:t>
            </a:r>
            <a:endParaRPr lang="zh-CN" altLang="en-US" sz="2200" b="1" smtClean="0">
              <a:solidFill>
                <a:srgbClr val="0000FF"/>
              </a:solidFill>
              <a:ea typeface="华文新魏" panose="02010800040101010101" pitchFamily="2" charset="-122"/>
            </a:endParaRPr>
          </a:p>
        </p:txBody>
      </p:sp>
      <p:pic>
        <p:nvPicPr>
          <p:cNvPr id="276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0910" y="2428240"/>
            <a:ext cx="10239375" cy="328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C5D5BB2-1D1A-40BA-9A54-876CCE78B369}" type="slidenum">
              <a:rPr lang="en-US" altLang="zh-CN" smtClean="0"/>
            </a:fld>
            <a:endParaRPr lang="en-US" altLang="zh-CN" smtClean="0"/>
          </a:p>
        </p:txBody>
      </p:sp>
      <p:sp>
        <p:nvSpPr>
          <p:cNvPr id="28675"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867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测试用例设计（续）</a:t>
            </a:r>
            <a:endParaRPr lang="zh-CN" altLang="en-US" sz="2200" b="1" smtClean="0">
              <a:solidFill>
                <a:srgbClr val="0000FF"/>
              </a:solidFill>
              <a:ea typeface="华文新魏" panose="02010800040101010101" pitchFamily="2" charset="-122"/>
            </a:endParaRPr>
          </a:p>
        </p:txBody>
      </p:sp>
      <p:pic>
        <p:nvPicPr>
          <p:cNvPr id="28678" name="Picture 2" descr="7t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50385" y="2285365"/>
            <a:ext cx="546862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BCC0A49A-DA15-42F7-AA48-474B7E562ACD}" type="slidenum">
              <a:rPr lang="en-US" altLang="zh-CN" smtClean="0"/>
            </a:fld>
            <a:endParaRPr lang="en-US" altLang="zh-CN" smtClean="0"/>
          </a:p>
        </p:txBody>
      </p:sp>
      <p:sp>
        <p:nvSpPr>
          <p:cNvPr id="29699"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29700"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测试驱动程序的功能要求</a:t>
            </a:r>
            <a:endParaRPr lang="en-US" altLang="zh-CN" sz="3400"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设置统计和记录程序执行结果所需的局部变量</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打开存储测试用例相关信息的数据文件</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读入一批测试用例，对于每个测试用例</a:t>
            </a:r>
            <a:endParaRPr lang="en-US" altLang="zh-CN" b="1" smtClean="0">
              <a:solidFill>
                <a:srgbClr val="0000FF"/>
              </a:solidFill>
              <a:ea typeface="华文新魏" panose="02010800040101010101" pitchFamily="2" charset="-122"/>
            </a:endParaRPr>
          </a:p>
          <a:p>
            <a:pPr lvl="2" eaLnBrk="1" hangingPunct="1"/>
            <a:r>
              <a:rPr lang="zh-CN" altLang="en-US" b="1" smtClean="0">
                <a:solidFill>
                  <a:srgbClr val="0000FF"/>
                </a:solidFill>
                <a:ea typeface="华文新魏" panose="02010800040101010101" pitchFamily="2" charset="-122"/>
              </a:rPr>
              <a:t>读入基本信息并显示</a:t>
            </a:r>
            <a:endParaRPr lang="en-US" altLang="zh-CN" b="1" smtClean="0">
              <a:solidFill>
                <a:srgbClr val="0000FF"/>
              </a:solidFill>
              <a:ea typeface="华文新魏" panose="02010800040101010101" pitchFamily="2" charset="-122"/>
            </a:endParaRPr>
          </a:p>
          <a:p>
            <a:pPr lvl="2" eaLnBrk="1" hangingPunct="1"/>
            <a:r>
              <a:rPr lang="zh-CN" altLang="en-US" b="1" smtClean="0">
                <a:solidFill>
                  <a:srgbClr val="0000FF"/>
                </a:solidFill>
                <a:ea typeface="华文新魏" panose="02010800040101010101" pitchFamily="2" charset="-122"/>
              </a:rPr>
              <a:t>利用测试用例来驱动</a:t>
            </a:r>
            <a:r>
              <a:rPr lang="en-US" altLang="en-US" b="1" smtClean="0">
                <a:solidFill>
                  <a:srgbClr val="0000FF"/>
                </a:solidFill>
                <a:ea typeface="华文新魏" panose="02010800040101010101" pitchFamily="2" charset="-122"/>
              </a:rPr>
              <a:t>(</a:t>
            </a:r>
            <a:r>
              <a:rPr lang="zh-CN" altLang="en-US" b="1" smtClean="0">
                <a:solidFill>
                  <a:srgbClr val="0000FF"/>
                </a:solidFill>
                <a:ea typeface="华文新魏" panose="02010800040101010101" pitchFamily="2" charset="-122"/>
              </a:rPr>
              <a:t>调用</a:t>
            </a:r>
            <a:r>
              <a:rPr lang="en-US" altLang="en-US" b="1" smtClean="0">
                <a:solidFill>
                  <a:srgbClr val="0000FF"/>
                </a:solidFill>
                <a:ea typeface="华文新魏" panose="02010800040101010101" pitchFamily="2" charset="-122"/>
              </a:rPr>
              <a:t>)</a:t>
            </a:r>
            <a:r>
              <a:rPr lang="zh-CN" altLang="en-US" b="1" smtClean="0">
                <a:solidFill>
                  <a:srgbClr val="0000FF"/>
                </a:solidFill>
                <a:ea typeface="华文新魏" panose="02010800040101010101" pitchFamily="2" charset="-122"/>
              </a:rPr>
              <a:t>被测函数</a:t>
            </a:r>
            <a:endParaRPr lang="en-US" altLang="zh-CN" b="1" smtClean="0">
              <a:solidFill>
                <a:srgbClr val="0000FF"/>
              </a:solidFill>
              <a:ea typeface="华文新魏" panose="02010800040101010101" pitchFamily="2" charset="-122"/>
            </a:endParaRPr>
          </a:p>
          <a:p>
            <a:pPr lvl="2" eaLnBrk="1" hangingPunct="1"/>
            <a:r>
              <a:rPr lang="zh-CN" altLang="en-US" b="1" smtClean="0">
                <a:solidFill>
                  <a:srgbClr val="0000FF"/>
                </a:solidFill>
                <a:ea typeface="华文新魏" panose="02010800040101010101" pitchFamily="2" charset="-122"/>
              </a:rPr>
              <a:t>显示测试用例实际输出，自动比较和判定用例是否通过，将执行结果输出到结果记录的日志文件</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统计这批测试用例的执行情况</a:t>
            </a:r>
            <a:endParaRPr lang="en-US" altLang="zh-CN" b="1" smtClean="0">
              <a:solidFill>
                <a:srgbClr val="0000FF"/>
              </a:solidFill>
              <a:ea typeface="华文新魏" panose="02010800040101010101" pitchFamily="2" charset="-122"/>
            </a:endParaRPr>
          </a:p>
          <a:p>
            <a:pPr lvl="1" eaLnBrk="1" hangingPunct="1"/>
            <a:endParaRPr lang="zh-CN" alt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测试需求分析</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t>回归测试</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593EA4-7D62-4498-95EF-307D1B342AA5}" type="slidenum">
              <a:rPr lang="en-US" altLang="zh-CN" smtClean="0"/>
            </a:fld>
            <a:endParaRPr lang="en-US" altLang="zh-CN" smtClean="0"/>
          </a:p>
        </p:txBody>
      </p:sp>
      <p:sp>
        <p:nvSpPr>
          <p:cNvPr id="30723"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30724"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测试用例                测试结果</a:t>
            </a:r>
            <a:endParaRPr lang="zh-CN" altLang="en-US" b="1" smtClean="0">
              <a:solidFill>
                <a:srgbClr val="0000FF"/>
              </a:solidFill>
              <a:ea typeface="华文新魏" panose="02010800040101010101" pitchFamily="2" charset="-122"/>
            </a:endParaRPr>
          </a:p>
        </p:txBody>
      </p:sp>
      <p:pic>
        <p:nvPicPr>
          <p:cNvPr id="307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8913" y="2357438"/>
            <a:ext cx="31432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325" y="2357438"/>
            <a:ext cx="55975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64399BF-16A2-4F46-A55D-13C0606131B9}" type="slidenum">
              <a:rPr lang="en-US" altLang="zh-CN" smtClean="0"/>
            </a:fld>
            <a:endParaRPr lang="en-US" altLang="zh-CN" smtClean="0"/>
          </a:p>
        </p:txBody>
      </p:sp>
      <p:sp>
        <p:nvSpPr>
          <p:cNvPr id="31747" name="Rectangle 2"/>
          <p:cNvSpPr>
            <a:spLocks noGrp="1" noChangeArrowheads="1"/>
          </p:cNvSpPr>
          <p:nvPr>
            <p:ph type="title"/>
          </p:nvPr>
        </p:nvSpPr>
        <p:spPr/>
        <p:txBody>
          <a:bodyPr/>
          <a:lstStyle/>
          <a:p>
            <a:pPr eaLnBrk="1" hangingPunct="1"/>
            <a:r>
              <a:rPr lang="en-US" altLang="zh-CN" b="1" smtClean="0">
                <a:cs typeface="楷体" panose="02010609060101010101" charset="-122"/>
              </a:rPr>
              <a:t>7.3 </a:t>
            </a:r>
            <a:r>
              <a:rPr lang="zh-CN" altLang="en-US" b="1" smtClean="0">
                <a:cs typeface="楷体" panose="02010609060101010101" charset="-122"/>
              </a:rPr>
              <a:t>驱动和桩模块的设计</a:t>
            </a:r>
            <a:endParaRPr lang="zh-CN" altLang="en-US" b="1" smtClean="0">
              <a:cs typeface="楷体" panose="02010609060101010101" charset="-122"/>
            </a:endParaRPr>
          </a:p>
        </p:txBody>
      </p:sp>
      <p:sp>
        <p:nvSpPr>
          <p:cNvPr id="31748"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测试分析</a:t>
            </a:r>
            <a:endParaRPr lang="en-US" altLang="zh-CN" sz="3400"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虚假的安全感</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静态测试先行</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测试用例评审</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测试日志文件尽量简洁</a:t>
            </a:r>
            <a:endParaRPr lang="zh-CN" alt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solidFill>
                  <a:srgbClr val="FF0000"/>
                </a:solidFill>
              </a:rPr>
              <a:t>测试需求分析</a:t>
            </a:r>
            <a:endParaRPr lang="zh-CN" altLang="en-US" sz="3100" b="1" dirty="0" smtClean="0">
              <a:solidFill>
                <a:srgbClr val="FF0000"/>
              </a:solidFill>
            </a:endParaRPr>
          </a:p>
          <a:p>
            <a:pPr lvl="1" eaLnBrk="1" hangingPunct="1"/>
            <a:r>
              <a:rPr lang="zh-CN" altLang="en-US" sz="3100" b="1" dirty="0" smtClean="0"/>
              <a:t>单元测试过程</a:t>
            </a:r>
            <a:endParaRPr lang="zh-CN" altLang="en-US" sz="3100" b="1" dirty="0" smtClean="0"/>
          </a:p>
          <a:p>
            <a:pPr lvl="1" eaLnBrk="1" hangingPunct="1"/>
            <a:r>
              <a:rPr lang="zh-CN" altLang="en-US" sz="3100" b="1" dirty="0" smtClean="0"/>
              <a:t>回归测试</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F9B7DCD-C234-4872-854A-4BC56DFC2475}" type="slidenum">
              <a:rPr lang="en-US" altLang="zh-CN" smtClean="0"/>
            </a:fld>
            <a:endParaRPr lang="en-US" altLang="zh-CN" smtClean="0"/>
          </a:p>
        </p:txBody>
      </p:sp>
      <p:sp>
        <p:nvSpPr>
          <p:cNvPr id="32771"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2772" name="Rectangle 3"/>
          <p:cNvSpPr>
            <a:spLocks noGrp="1" noChangeArrowheads="1"/>
          </p:cNvSpPr>
          <p:nvPr>
            <p:ph type="body" idx="1"/>
          </p:nvPr>
        </p:nvSpPr>
        <p:spPr/>
        <p:txBody>
          <a:bodyPr/>
          <a:lstStyle/>
          <a:p>
            <a:pPr algn="just" eaLnBrk="1" hangingPunct="1"/>
            <a:r>
              <a:rPr lang="zh-CN" altLang="en-US" sz="3400" b="1" dirty="0" smtClean="0"/>
              <a:t>概述</a:t>
            </a:r>
            <a:endParaRPr lang="en-US" altLang="zh-CN" sz="3400" b="1" dirty="0" smtClean="0"/>
          </a:p>
          <a:p>
            <a:pPr lvl="1"/>
            <a:r>
              <a:rPr lang="en-US" altLang="en-US" b="1" dirty="0" err="1" smtClean="0"/>
              <a:t>Jackei</a:t>
            </a:r>
            <a:r>
              <a:rPr lang="zh-CN" altLang="en-US" b="1" dirty="0" smtClean="0"/>
              <a:t>：测试需求就是测试范围</a:t>
            </a:r>
            <a:endParaRPr lang="zh-CN" altLang="en-US" b="1" dirty="0" smtClean="0"/>
          </a:p>
          <a:p>
            <a:pPr lvl="1"/>
            <a:r>
              <a:rPr lang="en-US" altLang="en-US" b="1" dirty="0" smtClean="0">
                <a:solidFill>
                  <a:srgbClr val="0000FF"/>
                </a:solidFill>
              </a:rPr>
              <a:t>Brian </a:t>
            </a:r>
            <a:r>
              <a:rPr lang="en-US" altLang="en-US" b="1" dirty="0" err="1" smtClean="0">
                <a:solidFill>
                  <a:srgbClr val="0000FF"/>
                </a:solidFill>
              </a:rPr>
              <a:t>Marick</a:t>
            </a:r>
            <a:r>
              <a:rPr lang="zh-CN" altLang="en-US" b="1" dirty="0" smtClean="0">
                <a:solidFill>
                  <a:srgbClr val="0000FF"/>
                </a:solidFill>
              </a:rPr>
              <a:t>：测试需求就是指明测试什么的规格说明</a:t>
            </a:r>
            <a:endParaRPr lang="zh-CN" altLang="en-US" b="1" dirty="0" smtClean="0">
              <a:solidFill>
                <a:srgbClr val="0000FF"/>
              </a:solidFill>
            </a:endParaRPr>
          </a:p>
          <a:p>
            <a:pPr lvl="1"/>
            <a:r>
              <a:rPr lang="en-US" altLang="en-US" b="1" dirty="0" smtClean="0"/>
              <a:t>SAP </a:t>
            </a:r>
            <a:r>
              <a:rPr lang="en-US" altLang="en-US" b="1" dirty="0" err="1" smtClean="0"/>
              <a:t>ABAPer</a:t>
            </a:r>
            <a:r>
              <a:rPr lang="zh-CN" altLang="en-US" b="1" dirty="0" smtClean="0"/>
              <a:t>：测试需求就是测试设计</a:t>
            </a:r>
            <a:endParaRPr lang="zh-CN" altLang="en-US" b="1" dirty="0" smtClean="0"/>
          </a:p>
          <a:p>
            <a:pPr lvl="1"/>
            <a:r>
              <a:rPr lang="zh-CN" altLang="en-US" b="1" dirty="0" smtClean="0"/>
              <a:t>其他人：测试需求是根据程序文件和质量目标对软件测试活动所提的要求</a:t>
            </a:r>
            <a:endParaRPr lang="zh-CN" altLang="en-US" b="1"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671DDE7-2383-4583-8A29-7D9DF332C7DC}" type="slidenum">
              <a:rPr lang="en-US" altLang="zh-CN" smtClean="0"/>
            </a:fld>
            <a:endParaRPr lang="en-US" altLang="zh-CN" smtClean="0"/>
          </a:p>
        </p:txBody>
      </p:sp>
      <p:sp>
        <p:nvSpPr>
          <p:cNvPr id="33795"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3796"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lvl="1"/>
            <a:r>
              <a:rPr lang="zh-CN" altLang="en-US" b="1" smtClean="0"/>
              <a:t>用户需求</a:t>
            </a:r>
            <a:endParaRPr lang="zh-CN" altLang="en-US" b="1" smtClean="0"/>
          </a:p>
          <a:p>
            <a:pPr lvl="1"/>
            <a:r>
              <a:rPr lang="zh-CN" altLang="en-US" b="1" smtClean="0"/>
              <a:t>系统需求</a:t>
            </a:r>
            <a:endParaRPr lang="en-US" altLang="zh-CN" b="1" smtClean="0"/>
          </a:p>
          <a:p>
            <a:pPr lvl="1"/>
            <a:r>
              <a:rPr lang="zh-CN" altLang="en-US" b="1" smtClean="0"/>
              <a:t>测试需求</a:t>
            </a:r>
            <a:endParaRPr lang="en-US" altLang="zh-CN" b="1" smtClean="0"/>
          </a:p>
          <a:p>
            <a:r>
              <a:rPr lang="zh-CN" altLang="en-US" sz="3400" b="1" smtClean="0"/>
              <a:t>测试需求可看做系统需求与测试用例之间的桥梁</a:t>
            </a:r>
            <a:endParaRPr lang="en-US" altLang="zh-CN" sz="3400" b="1" smtClean="0"/>
          </a:p>
          <a:p>
            <a:pPr lvl="1"/>
            <a:r>
              <a:rPr lang="zh-CN" altLang="en-US" b="1" smtClean="0"/>
              <a:t>系统需求</a:t>
            </a:r>
            <a:r>
              <a:rPr lang="en-US" altLang="zh-CN" b="1" smtClean="0">
                <a:sym typeface="Wingdings" panose="05000000000000000000" pitchFamily="2" charset="2"/>
              </a:rPr>
              <a:t></a:t>
            </a:r>
            <a:r>
              <a:rPr lang="zh-CN" altLang="en-US" b="1" smtClean="0"/>
              <a:t>测试需求</a:t>
            </a:r>
            <a:r>
              <a:rPr lang="en-US" altLang="zh-CN" b="1" smtClean="0">
                <a:sym typeface="Wingdings" panose="05000000000000000000" pitchFamily="2" charset="2"/>
              </a:rPr>
              <a:t></a:t>
            </a:r>
            <a:r>
              <a:rPr lang="zh-CN" altLang="en-US" b="1" smtClean="0"/>
              <a:t>细化的测试需求</a:t>
            </a:r>
            <a:r>
              <a:rPr lang="en-US" altLang="zh-CN" b="1" smtClean="0">
                <a:sym typeface="Wingdings" panose="05000000000000000000" pitchFamily="2" charset="2"/>
              </a:rPr>
              <a:t></a:t>
            </a:r>
            <a:r>
              <a:rPr lang="zh-CN" altLang="en-US" b="1" smtClean="0"/>
              <a:t>测试用例</a:t>
            </a:r>
            <a:endParaRPr lang="zh-CN" altLang="en-US" b="1" smtClean="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9E44F32-3E38-4146-B093-15E89E0009BD}" type="slidenum">
              <a:rPr lang="en-US" altLang="zh-CN" smtClean="0"/>
            </a:fld>
            <a:endParaRPr lang="en-US" altLang="zh-CN" smtClean="0"/>
          </a:p>
        </p:txBody>
      </p:sp>
      <p:sp>
        <p:nvSpPr>
          <p:cNvPr id="34819"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4820" name="Rectangle 3"/>
          <p:cNvSpPr>
            <a:spLocks noGrp="1" noChangeArrowheads="1"/>
          </p:cNvSpPr>
          <p:nvPr>
            <p:ph type="body" idx="1"/>
          </p:nvPr>
        </p:nvSpPr>
        <p:spPr/>
        <p:txBody>
          <a:bodyPr/>
          <a:lstStyle/>
          <a:p>
            <a:pPr algn="just" eaLnBrk="1" hangingPunct="1"/>
            <a:r>
              <a:rPr lang="zh-CN" altLang="en-US" sz="3400" b="1" dirty="0" smtClean="0"/>
              <a:t>测试需求的属性</a:t>
            </a:r>
            <a:endParaRPr lang="en-US" altLang="zh-CN" sz="3400" b="1" dirty="0" smtClean="0"/>
          </a:p>
          <a:p>
            <a:pPr lvl="1" algn="just" eaLnBrk="1" hangingPunct="1"/>
            <a:r>
              <a:rPr lang="en-US" altLang="en-US" b="1" dirty="0" smtClean="0"/>
              <a:t>ID</a:t>
            </a:r>
            <a:endParaRPr lang="en-US" altLang="en-US" b="1" dirty="0" smtClean="0"/>
          </a:p>
          <a:p>
            <a:pPr lvl="1" algn="just" eaLnBrk="1" hangingPunct="1"/>
            <a:r>
              <a:rPr lang="zh-CN" altLang="en-US" b="1" dirty="0" smtClean="0"/>
              <a:t>所属功能模块</a:t>
            </a:r>
            <a:endParaRPr lang="en-US" altLang="zh-CN" b="1" dirty="0" smtClean="0"/>
          </a:p>
          <a:p>
            <a:pPr lvl="1" algn="just" eaLnBrk="1" hangingPunct="1"/>
            <a:r>
              <a:rPr lang="zh-CN" altLang="en-US" b="1" dirty="0" smtClean="0"/>
              <a:t>评审状态</a:t>
            </a:r>
            <a:endParaRPr lang="en-US" altLang="zh-CN" b="1" dirty="0" smtClean="0"/>
          </a:p>
          <a:p>
            <a:pPr lvl="1" algn="just" eaLnBrk="1" hangingPunct="1"/>
            <a:r>
              <a:rPr lang="zh-CN" altLang="en-US" b="1" dirty="0" smtClean="0"/>
              <a:t>重要性</a:t>
            </a:r>
            <a:endParaRPr lang="en-US" altLang="zh-CN" b="1" dirty="0" smtClean="0"/>
          </a:p>
          <a:p>
            <a:pPr lvl="1" algn="just" eaLnBrk="1" hangingPunct="1"/>
            <a:r>
              <a:rPr lang="zh-CN" altLang="en-US" b="1" dirty="0" smtClean="0"/>
              <a:t>稳定性</a:t>
            </a:r>
            <a:endParaRPr lang="en-US" altLang="zh-CN" b="1" dirty="0" smtClean="0"/>
          </a:p>
          <a:p>
            <a:pPr lvl="1" algn="just" eaLnBrk="1" hangingPunct="1"/>
            <a:r>
              <a:rPr lang="zh-CN" altLang="en-US" b="1" dirty="0" smtClean="0"/>
              <a:t>工作量</a:t>
            </a:r>
            <a:endParaRPr lang="en-US" altLang="zh-CN" b="1" dirty="0" smtClean="0"/>
          </a:p>
          <a:p>
            <a:pPr lvl="1" algn="just" eaLnBrk="1" hangingPunct="1"/>
            <a:r>
              <a:rPr lang="zh-CN" altLang="en-US" b="1" dirty="0" smtClean="0"/>
              <a:t>优先级</a:t>
            </a:r>
            <a:endParaRPr lang="zh-CN" altLang="en-US" b="1" dirty="0" smtClean="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5A68A75-D139-466B-A0EB-695570BDC7FD}" type="slidenum">
              <a:rPr lang="en-US" altLang="zh-CN" smtClean="0"/>
            </a:fld>
            <a:endParaRPr lang="en-US" altLang="zh-CN" smtClean="0"/>
          </a:p>
        </p:txBody>
      </p:sp>
      <p:sp>
        <p:nvSpPr>
          <p:cNvPr id="35843"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5844" name="Rectangle 3"/>
          <p:cNvSpPr>
            <a:spLocks noGrp="1" noChangeArrowheads="1"/>
          </p:cNvSpPr>
          <p:nvPr>
            <p:ph type="body" idx="1"/>
          </p:nvPr>
        </p:nvSpPr>
        <p:spPr/>
        <p:txBody>
          <a:bodyPr/>
          <a:lstStyle/>
          <a:p>
            <a:pPr algn="just" eaLnBrk="1" hangingPunct="1"/>
            <a:r>
              <a:rPr lang="zh-CN" altLang="en-US" sz="3400" b="1" smtClean="0"/>
              <a:t>测试需求的属性（续）</a:t>
            </a:r>
            <a:endParaRPr lang="en-US" altLang="zh-CN" sz="3400" b="1" smtClean="0"/>
          </a:p>
          <a:p>
            <a:pPr lvl="1" algn="just" eaLnBrk="1" hangingPunct="1"/>
            <a:r>
              <a:rPr lang="zh-CN" altLang="en-US" b="1" smtClean="0"/>
              <a:t>需求版本</a:t>
            </a:r>
            <a:endParaRPr lang="en-US" altLang="zh-CN" b="1" smtClean="0"/>
          </a:p>
          <a:p>
            <a:pPr lvl="1" algn="just" eaLnBrk="1" hangingPunct="1"/>
            <a:r>
              <a:rPr lang="zh-CN" altLang="en-US" b="1" smtClean="0"/>
              <a:t>功能点描述</a:t>
            </a:r>
            <a:endParaRPr lang="en-US" altLang="zh-CN" b="1" smtClean="0"/>
          </a:p>
          <a:p>
            <a:pPr lvl="1" algn="just" eaLnBrk="1" hangingPunct="1"/>
            <a:r>
              <a:rPr lang="zh-CN" altLang="en-US" b="1" smtClean="0"/>
              <a:t>业务规则描述</a:t>
            </a:r>
            <a:endParaRPr lang="en-US" altLang="zh-CN" b="1" smtClean="0"/>
          </a:p>
          <a:p>
            <a:pPr lvl="1" algn="just" eaLnBrk="1" hangingPunct="1"/>
            <a:r>
              <a:rPr lang="zh-CN" altLang="en-US" b="1" smtClean="0"/>
              <a:t>创建人</a:t>
            </a:r>
            <a:endParaRPr lang="en-US" altLang="zh-CN" b="1" smtClean="0"/>
          </a:p>
          <a:p>
            <a:pPr lvl="1" algn="just" eaLnBrk="1" hangingPunct="1"/>
            <a:r>
              <a:rPr lang="zh-CN" altLang="en-US" b="1" smtClean="0"/>
              <a:t>创建日期</a:t>
            </a:r>
            <a:endParaRPr lang="zh-CN" altLang="en-US" b="1" smtClean="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8B729B67-4BAF-411B-AC59-778E0F81C364}" type="slidenum">
              <a:rPr lang="en-US" altLang="zh-CN" smtClean="0"/>
            </a:fld>
            <a:endParaRPr lang="en-US" altLang="zh-CN" smtClean="0"/>
          </a:p>
        </p:txBody>
      </p:sp>
      <p:sp>
        <p:nvSpPr>
          <p:cNvPr id="36867"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6868" name="Rectangle 3"/>
          <p:cNvSpPr>
            <a:spLocks noGrp="1" noChangeArrowheads="1"/>
          </p:cNvSpPr>
          <p:nvPr>
            <p:ph type="body" idx="1"/>
          </p:nvPr>
        </p:nvSpPr>
        <p:spPr/>
        <p:txBody>
          <a:bodyPr/>
          <a:lstStyle/>
          <a:p>
            <a:pPr algn="just" eaLnBrk="1" hangingPunct="1"/>
            <a:r>
              <a:rPr lang="zh-CN" altLang="en-US" sz="3400" b="1" smtClean="0"/>
              <a:t>测试需求的分析</a:t>
            </a:r>
            <a:endParaRPr lang="en-US" altLang="zh-CN" sz="3400" b="1" smtClean="0"/>
          </a:p>
          <a:p>
            <a:pPr lvl="1" algn="just" eaLnBrk="1" hangingPunct="1"/>
            <a:r>
              <a:rPr lang="zh-CN" altLang="en-US" b="1" smtClean="0"/>
              <a:t>用户定义业务需求</a:t>
            </a:r>
            <a:endParaRPr lang="en-US" altLang="zh-CN" b="1" smtClean="0"/>
          </a:p>
          <a:p>
            <a:pPr lvl="1" algn="just" eaLnBrk="1" hangingPunct="1"/>
            <a:r>
              <a:rPr lang="zh-CN" altLang="en-US" b="1" smtClean="0"/>
              <a:t>系统分析师提取系统需求</a:t>
            </a:r>
            <a:endParaRPr lang="en-US" altLang="zh-CN" b="1" smtClean="0"/>
          </a:p>
          <a:p>
            <a:pPr lvl="1" algn="just" eaLnBrk="1" hangingPunct="1"/>
            <a:r>
              <a:rPr lang="zh-CN" altLang="en-US" b="1" smtClean="0"/>
              <a:t>测试人员提取测试需求</a:t>
            </a:r>
            <a:endParaRPr lang="en-US" altLang="zh-CN" b="1" smtClean="0"/>
          </a:p>
          <a:p>
            <a:pPr lvl="1" algn="just" eaLnBrk="1" hangingPunct="1"/>
            <a:r>
              <a:rPr lang="zh-CN" altLang="en-US" b="1" smtClean="0"/>
              <a:t>测试工程师设计测试用例</a:t>
            </a:r>
            <a:endParaRPr lang="zh-CN" altLang="en-US" sz="3400" b="1" smtClean="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75615C4-4AF8-412F-A368-28E3BB9D0506}" type="slidenum">
              <a:rPr lang="en-US" altLang="zh-CN" smtClean="0"/>
            </a:fld>
            <a:endParaRPr lang="en-US" altLang="zh-CN" smtClean="0"/>
          </a:p>
        </p:txBody>
      </p:sp>
      <p:sp>
        <p:nvSpPr>
          <p:cNvPr id="37891"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7892" name="Rectangle 3"/>
          <p:cNvSpPr>
            <a:spLocks noGrp="1" noChangeArrowheads="1"/>
          </p:cNvSpPr>
          <p:nvPr>
            <p:ph type="body" idx="1"/>
          </p:nvPr>
        </p:nvSpPr>
        <p:spPr/>
        <p:txBody>
          <a:bodyPr/>
          <a:lstStyle/>
          <a:p>
            <a:pPr algn="just" eaLnBrk="1" hangingPunct="1"/>
            <a:r>
              <a:rPr lang="zh-CN" altLang="en-US" sz="3400" b="1" smtClean="0"/>
              <a:t>应注意的问题</a:t>
            </a:r>
            <a:endParaRPr lang="en-US" altLang="zh-CN" sz="3400" b="1" smtClean="0"/>
          </a:p>
          <a:p>
            <a:pPr lvl="1" algn="just" eaLnBrk="1" hangingPunct="1"/>
            <a:r>
              <a:rPr lang="zh-CN" altLang="en-US" b="1" smtClean="0"/>
              <a:t>用户隐式的需求</a:t>
            </a:r>
            <a:endParaRPr lang="en-US" altLang="zh-CN" b="1" smtClean="0"/>
          </a:p>
          <a:p>
            <a:pPr lvl="1" algn="just" eaLnBrk="1" hangingPunct="1"/>
            <a:r>
              <a:rPr lang="zh-CN" altLang="en-US" b="1" smtClean="0"/>
              <a:t>计算机领域的规范或习惯</a:t>
            </a:r>
            <a:endParaRPr lang="en-US" altLang="zh-CN" b="1" smtClean="0"/>
          </a:p>
          <a:p>
            <a:pPr lvl="1" algn="just" eaLnBrk="1" hangingPunct="1"/>
            <a:r>
              <a:rPr lang="zh-CN" altLang="en-US" b="1" smtClean="0"/>
              <a:t>用户认为开发方应该理解的需求</a:t>
            </a:r>
            <a:endParaRPr lang="zh-CN" altLang="en-US" b="1"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1541B0C-02DA-4491-80EA-019B7E74F9BD}" type="slidenum">
              <a:rPr lang="en-US" altLang="zh-CN" smtClean="0"/>
            </a:fld>
            <a:endParaRPr lang="en-US" altLang="zh-CN" smtClean="0"/>
          </a:p>
        </p:txBody>
      </p:sp>
      <p:sp>
        <p:nvSpPr>
          <p:cNvPr id="38915"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8916" name="Rectangle 3"/>
          <p:cNvSpPr>
            <a:spLocks noGrp="1" noChangeArrowheads="1"/>
          </p:cNvSpPr>
          <p:nvPr>
            <p:ph type="body" idx="1"/>
          </p:nvPr>
        </p:nvSpPr>
        <p:spPr/>
        <p:txBody>
          <a:bodyPr/>
          <a:lstStyle/>
          <a:p>
            <a:pPr algn="just" eaLnBrk="1" hangingPunct="1"/>
            <a:r>
              <a:rPr lang="zh-CN" altLang="en-US" sz="3400" b="1" dirty="0" smtClean="0"/>
              <a:t>认识的误区</a:t>
            </a:r>
            <a:endParaRPr lang="en-US" altLang="zh-CN" sz="3400" b="1" dirty="0" smtClean="0"/>
          </a:p>
          <a:p>
            <a:pPr algn="just" eaLnBrk="1" hangingPunct="1"/>
            <a:r>
              <a:rPr lang="zh-CN" altLang="en-US" sz="3400" b="1" dirty="0" smtClean="0"/>
              <a:t>测试需求 </a:t>
            </a:r>
            <a:r>
              <a:rPr lang="en-US" altLang="zh-CN" sz="3400" b="1" dirty="0" err="1" smtClean="0"/>
              <a:t>vs</a:t>
            </a:r>
            <a:r>
              <a:rPr lang="en-US" altLang="zh-CN" sz="3400" b="1" dirty="0" smtClean="0"/>
              <a:t> </a:t>
            </a:r>
            <a:r>
              <a:rPr lang="zh-CN" altLang="en-US" sz="3400" b="1" dirty="0" smtClean="0"/>
              <a:t>可测试性需求</a:t>
            </a:r>
            <a:endParaRPr lang="en-US" altLang="zh-CN" sz="3400" b="1" dirty="0" smtClean="0"/>
          </a:p>
          <a:p>
            <a:pPr lvl="1" algn="just" eaLnBrk="1" hangingPunct="1"/>
            <a:r>
              <a:rPr lang="zh-CN" altLang="en-US" b="1" dirty="0" smtClean="0"/>
              <a:t>测试需求：针对要实现的功能或性能，关键点在于它是一种</a:t>
            </a:r>
            <a:r>
              <a:rPr lang="zh-CN" altLang="en-US" b="1" dirty="0" smtClean="0">
                <a:solidFill>
                  <a:srgbClr val="FF0000"/>
                </a:solidFill>
              </a:rPr>
              <a:t>测试分析</a:t>
            </a:r>
            <a:r>
              <a:rPr lang="zh-CN" altLang="en-US" b="1" dirty="0" smtClean="0">
                <a:solidFill>
                  <a:schemeClr val="tx1"/>
                </a:solidFill>
              </a:rPr>
              <a:t>活动的产物</a:t>
            </a:r>
            <a:endParaRPr lang="zh-CN" altLang="en-US" b="1" dirty="0" smtClean="0">
              <a:solidFill>
                <a:schemeClr val="tx1"/>
              </a:solidFill>
            </a:endParaRPr>
          </a:p>
          <a:p>
            <a:pPr lvl="1" algn="just" eaLnBrk="1" hangingPunct="1"/>
            <a:r>
              <a:rPr lang="zh-CN" altLang="en-US" b="1" dirty="0" smtClean="0"/>
              <a:t>可测试性需求：需求分析时应注意需求的可测试性要求，关键点在于它是</a:t>
            </a:r>
            <a:r>
              <a:rPr lang="zh-CN" altLang="en-US" b="1" dirty="0" smtClean="0">
                <a:solidFill>
                  <a:srgbClr val="FF0000"/>
                </a:solidFill>
              </a:rPr>
              <a:t>需求分析</a:t>
            </a:r>
            <a:r>
              <a:rPr lang="zh-CN" altLang="en-US" b="1" dirty="0" smtClean="0">
                <a:solidFill>
                  <a:schemeClr val="tx1"/>
                </a:solidFill>
              </a:rPr>
              <a:t>活动的产物</a:t>
            </a:r>
            <a:endParaRPr lang="zh-CN" altLang="en-US" b="1"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7BC6DA9-DB7A-432F-9665-A4039BE06116}" type="slidenum">
              <a:rPr lang="en-US" altLang="zh-CN" smtClean="0"/>
            </a:fld>
            <a:endParaRPr lang="en-US" altLang="zh-CN" smtClean="0"/>
          </a:p>
        </p:txBody>
      </p:sp>
      <p:sp>
        <p:nvSpPr>
          <p:cNvPr id="6147" name="Rectangle 2"/>
          <p:cNvSpPr>
            <a:spLocks noGrp="1" noChangeArrowheads="1"/>
          </p:cNvSpPr>
          <p:nvPr>
            <p:ph type="title"/>
          </p:nvPr>
        </p:nvSpPr>
        <p:spPr/>
        <p:txBody>
          <a:bodyPr/>
          <a:lstStyle/>
          <a:p>
            <a:pPr eaLnBrk="1" hangingPunct="1"/>
            <a:r>
              <a:rPr lang="en-US" altLang="zh-CN" b="1" smtClean="0">
                <a:cs typeface="楷体" panose="02010609060101010101" charset="-122"/>
              </a:rPr>
              <a:t>7.1 </a:t>
            </a:r>
            <a:r>
              <a:rPr lang="zh-CN" altLang="en-US" b="1" smtClean="0">
                <a:cs typeface="楷体" panose="02010609060101010101" charset="-122"/>
              </a:rPr>
              <a:t>概述</a:t>
            </a:r>
            <a:endParaRPr lang="zh-CN" altLang="en-US" b="1" smtClean="0">
              <a:cs typeface="楷体" panose="02010609060101010101" charset="-122"/>
            </a:endParaRPr>
          </a:p>
        </p:txBody>
      </p:sp>
      <p:sp>
        <p:nvSpPr>
          <p:cNvPr id="6148" name="Rectangle 3"/>
          <p:cNvSpPr>
            <a:spLocks noGrp="1" noChangeArrowheads="1"/>
          </p:cNvSpPr>
          <p:nvPr>
            <p:ph type="body" idx="1"/>
          </p:nvPr>
        </p:nvSpPr>
        <p:spPr/>
        <p:txBody>
          <a:bodyPr/>
          <a:lstStyle/>
          <a:p>
            <a:pPr algn="just" eaLnBrk="1" hangingPunct="1"/>
            <a:r>
              <a:rPr lang="zh-CN" altLang="en-US" sz="3400" b="1" smtClean="0"/>
              <a:t>定义：</a:t>
            </a:r>
            <a:endParaRPr lang="en-US" altLang="zh-CN" sz="3400" b="1" smtClean="0"/>
          </a:p>
          <a:p>
            <a:pPr marL="0" indent="0" algn="just" eaLnBrk="1" hangingPunct="1">
              <a:buNone/>
            </a:pPr>
            <a:r>
              <a:rPr lang="zh-CN" sz="3400" b="1" smtClean="0"/>
              <a:t>单元测试</a:t>
            </a:r>
            <a:r>
              <a:rPr lang="en-US" altLang="zh-CN" sz="3400" b="1" smtClean="0"/>
              <a:t>(Unit Testing)</a:t>
            </a:r>
            <a:r>
              <a:rPr lang="zh-CN" sz="3400" b="1" smtClean="0"/>
              <a:t>是指对软件中的最小可测试单元或基本组成单元进行检查和验证</a:t>
            </a:r>
            <a:endParaRPr lang="zh-CN" altLang="en-US" sz="3400" b="1"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00321F9-8E48-49AC-AC2A-2AD8CD49F4B2}" type="slidenum">
              <a:rPr lang="en-US" altLang="zh-CN" smtClean="0"/>
            </a:fld>
            <a:endParaRPr lang="en-US" altLang="zh-CN" smtClean="0"/>
          </a:p>
        </p:txBody>
      </p:sp>
      <p:sp>
        <p:nvSpPr>
          <p:cNvPr id="39939"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39940"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捉虫实践</a:t>
            </a:r>
            <a:r>
              <a:rPr lang="en-US" altLang="zh-CN" sz="3800" b="1" smtClean="0">
                <a:solidFill>
                  <a:srgbClr val="0000FF"/>
                </a:solidFill>
                <a:ea typeface="华文新魏" panose="02010800040101010101" pitchFamily="2" charset="-122"/>
              </a:rPr>
              <a:t>2</a:t>
            </a:r>
            <a:r>
              <a:rPr lang="zh-CN" altLang="en-US" sz="3800" b="1" smtClean="0">
                <a:solidFill>
                  <a:srgbClr val="0000FF"/>
                </a:solidFill>
                <a:ea typeface="华文新魏" panose="02010800040101010101" pitchFamily="2" charset="-122"/>
              </a:rPr>
              <a:t>：辖区移交问题</a:t>
            </a:r>
            <a:endParaRPr lang="zh-CN" altLang="en-US" sz="38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功能需求描述</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测试需求分析</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测试用例设计</a:t>
            </a:r>
            <a:endParaRPr lang="en-US" altLang="zh-CN" sz="3400" b="1" smtClean="0">
              <a:solidFill>
                <a:srgbClr val="0000FF"/>
              </a:solidFill>
              <a:ea typeface="华文新魏" panose="02010800040101010101" pitchFamily="2" charset="-122"/>
            </a:endParaRPr>
          </a:p>
          <a:p>
            <a:pPr lvl="1" eaLnBrk="1" hangingPunct="1"/>
            <a:r>
              <a:rPr lang="zh-CN" altLang="en-US" sz="3400" b="1" smtClean="0">
                <a:solidFill>
                  <a:srgbClr val="0000FF"/>
                </a:solidFill>
                <a:ea typeface="华文新魏" panose="02010800040101010101" pitchFamily="2" charset="-122"/>
              </a:rPr>
              <a:t>测试分析</a:t>
            </a:r>
            <a:endParaRPr lang="zh-CN" altLang="en-US" sz="34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FCB73A0-9605-40FC-9176-71B3E23D1BB6}" type="slidenum">
              <a:rPr lang="en-US" altLang="zh-CN" smtClean="0"/>
            </a:fld>
            <a:endParaRPr lang="en-US" altLang="zh-CN" smtClean="0"/>
          </a:p>
        </p:txBody>
      </p:sp>
      <p:sp>
        <p:nvSpPr>
          <p:cNvPr id="40963"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40964"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功能需求</a:t>
            </a:r>
            <a:endParaRPr lang="en-US" altLang="zh-CN" sz="3800" b="1" smtClean="0">
              <a:solidFill>
                <a:srgbClr val="0000FF"/>
              </a:solidFill>
              <a:ea typeface="华文新魏" panose="02010800040101010101" pitchFamily="2" charset="-122"/>
            </a:endParaRPr>
          </a:p>
          <a:p>
            <a:pPr eaLnBrk="1" hangingPunct="1"/>
            <a:r>
              <a:rPr lang="zh-CN" altLang="en-US" sz="3800" b="1" smtClean="0">
                <a:solidFill>
                  <a:srgbClr val="0000FF"/>
                </a:solidFill>
                <a:ea typeface="华文新魏" panose="02010800040101010101" pitchFamily="2" charset="-122"/>
              </a:rPr>
              <a:t>辖区移交是某系统前台功能中设备管理模块的一个子模块</a:t>
            </a:r>
            <a:endParaRPr lang="en-US" altLang="zh-CN" sz="3800" b="1" smtClean="0">
              <a:solidFill>
                <a:srgbClr val="0000FF"/>
              </a:solidFill>
              <a:ea typeface="华文新魏" panose="02010800040101010101" pitchFamily="2" charset="-122"/>
            </a:endParaRPr>
          </a:p>
          <a:p>
            <a:pPr eaLnBrk="1" hangingPunct="1"/>
            <a:r>
              <a:rPr lang="zh-CN" altLang="en-US" sz="3800" b="1" smtClean="0">
                <a:solidFill>
                  <a:srgbClr val="0000FF"/>
                </a:solidFill>
                <a:ea typeface="华文新魏" panose="02010800040101010101" pitchFamily="2" charset="-122"/>
              </a:rPr>
              <a:t>功能简述：修改选中辖区节点的所属二级单位，将辖区移交给其他二级单位负责</a:t>
            </a:r>
            <a:endParaRPr lang="zh-CN" altLang="en-US" sz="3800"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079D087-C7FB-4E97-A388-F7734A372BAC}" type="slidenum">
              <a:rPr lang="en-US" altLang="zh-CN" smtClean="0"/>
            </a:fld>
            <a:endParaRPr lang="en-US" altLang="zh-CN" smtClean="0"/>
          </a:p>
        </p:txBody>
      </p:sp>
      <p:sp>
        <p:nvSpPr>
          <p:cNvPr id="41987"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41988"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测试项：修改辖区所属二级单位，将辖区移交给其他二级单位负责</a:t>
            </a:r>
            <a:endParaRPr lang="en-US" altLang="zh-CN" sz="3800" b="1" smtClean="0">
              <a:solidFill>
                <a:srgbClr val="0000FF"/>
              </a:solidFill>
              <a:ea typeface="华文新魏" panose="02010800040101010101" pitchFamily="2" charset="-122"/>
            </a:endParaRPr>
          </a:p>
          <a:p>
            <a:pPr eaLnBrk="1" hangingPunct="1"/>
            <a:r>
              <a:rPr lang="zh-CN" altLang="en-US" sz="3800" b="1" smtClean="0">
                <a:solidFill>
                  <a:srgbClr val="0000FF"/>
                </a:solidFill>
                <a:ea typeface="华文新魏" panose="02010800040101010101" pitchFamily="2" charset="-122"/>
              </a:rPr>
              <a:t>测试需求</a:t>
            </a:r>
            <a:endParaRPr lang="zh-CN" altLang="en-US" sz="3800" b="1" smtClean="0">
              <a:solidFill>
                <a:srgbClr val="0000FF"/>
              </a:solidFill>
              <a:ea typeface="华文新魏" panose="02010800040101010101" pitchFamily="2" charset="-122"/>
            </a:endParaRPr>
          </a:p>
        </p:txBody>
      </p:sp>
      <p:pic>
        <p:nvPicPr>
          <p:cNvPr id="4199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8913" y="3714750"/>
            <a:ext cx="8748712"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94B4295-96FC-40B0-A665-15EEEB6C10DC}" type="slidenum">
              <a:rPr lang="en-US" altLang="zh-CN" smtClean="0"/>
            </a:fld>
            <a:endParaRPr lang="en-US" altLang="zh-CN" smtClean="0"/>
          </a:p>
        </p:txBody>
      </p:sp>
      <p:sp>
        <p:nvSpPr>
          <p:cNvPr id="43011"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43012" name="Rectangle 3"/>
          <p:cNvSpPr>
            <a:spLocks noGrp="1" noChangeArrowheads="1"/>
          </p:cNvSpPr>
          <p:nvPr>
            <p:ph type="body" idx="1"/>
          </p:nvPr>
        </p:nvSpPr>
        <p:spPr/>
        <p:txBody>
          <a:bodyPr/>
          <a:lstStyle/>
          <a:p>
            <a:pPr eaLnBrk="1" hangingPunct="1"/>
            <a:r>
              <a:rPr lang="zh-CN" altLang="en-US" sz="3800" b="1" smtClean="0">
                <a:solidFill>
                  <a:srgbClr val="0000FF"/>
                </a:solidFill>
                <a:ea typeface="华文新魏" panose="02010800040101010101" pitchFamily="2" charset="-122"/>
              </a:rPr>
              <a:t>测试用例</a:t>
            </a:r>
            <a:endParaRPr lang="en-US" altLang="zh-CN" sz="3800" b="1" smtClean="0">
              <a:solidFill>
                <a:srgbClr val="0000FF"/>
              </a:solidFill>
              <a:ea typeface="华文新魏" panose="02010800040101010101" pitchFamily="2" charset="-122"/>
            </a:endParaRPr>
          </a:p>
          <a:p>
            <a:pPr eaLnBrk="1" hangingPunct="1"/>
            <a:r>
              <a:rPr lang="zh-CN" altLang="en-US" sz="3800" b="1" smtClean="0">
                <a:solidFill>
                  <a:srgbClr val="0000FF"/>
                </a:solidFill>
                <a:ea typeface="华文新魏" panose="02010800040101010101" pitchFamily="2" charset="-122"/>
              </a:rPr>
              <a:t>测试需求</a:t>
            </a:r>
            <a:r>
              <a:rPr lang="en-US" altLang="en-US" sz="3800" b="1" smtClean="0">
                <a:solidFill>
                  <a:srgbClr val="0000FF"/>
                </a:solidFill>
                <a:ea typeface="华文新魏" panose="02010800040101010101" pitchFamily="2" charset="-122"/>
              </a:rPr>
              <a:t>DM1.13.1</a:t>
            </a:r>
            <a:r>
              <a:rPr lang="zh-CN" altLang="en-US" sz="3800" b="1" smtClean="0">
                <a:solidFill>
                  <a:srgbClr val="0000FF"/>
                </a:solidFill>
                <a:ea typeface="华文新魏" panose="02010800040101010101" pitchFamily="2" charset="-122"/>
              </a:rPr>
              <a:t>的部分测试用例</a:t>
            </a:r>
            <a:endParaRPr lang="zh-CN" altLang="en-US" sz="3800" b="1" smtClean="0">
              <a:solidFill>
                <a:srgbClr val="0000FF"/>
              </a:solidFill>
              <a:ea typeface="华文新魏" panose="02010800040101010101" pitchFamily="2" charset="-122"/>
            </a:endParaRPr>
          </a:p>
        </p:txBody>
      </p:sp>
      <p:pic>
        <p:nvPicPr>
          <p:cNvPr id="4301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61150" y="214313"/>
            <a:ext cx="8521700" cy="645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slide(fromBottom)">
                                      <p:cBhvr>
                                        <p:cTn id="7" dur="500"/>
                                        <p:tgtEl>
                                          <p:spTgt spid="43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D5E866-BFEA-4DB3-B495-DF2DDC228AE6}" type="slidenum">
              <a:rPr lang="en-US" altLang="zh-CN" smtClean="0"/>
            </a:fld>
            <a:endParaRPr lang="en-US" altLang="zh-CN" smtClean="0"/>
          </a:p>
        </p:txBody>
      </p:sp>
      <p:sp>
        <p:nvSpPr>
          <p:cNvPr id="44035" name="Rectangle 2"/>
          <p:cNvSpPr>
            <a:spLocks noGrp="1" noChangeArrowheads="1"/>
          </p:cNvSpPr>
          <p:nvPr>
            <p:ph type="title"/>
          </p:nvPr>
        </p:nvSpPr>
        <p:spPr/>
        <p:txBody>
          <a:bodyPr/>
          <a:lstStyle/>
          <a:p>
            <a:pPr eaLnBrk="1" hangingPunct="1"/>
            <a:r>
              <a:rPr lang="en-US" altLang="zh-CN" b="1" smtClean="0">
                <a:cs typeface="楷体" panose="02010609060101010101" charset="-122"/>
              </a:rPr>
              <a:t>7.4 </a:t>
            </a:r>
            <a:r>
              <a:rPr lang="zh-CN" altLang="en-US" b="1" smtClean="0">
                <a:cs typeface="楷体" panose="02010609060101010101" charset="-122"/>
              </a:rPr>
              <a:t>测试需求分析</a:t>
            </a:r>
            <a:endParaRPr lang="zh-CN" altLang="en-US" b="1" smtClean="0">
              <a:cs typeface="楷体" panose="02010609060101010101" charset="-122"/>
            </a:endParaRPr>
          </a:p>
        </p:txBody>
      </p:sp>
      <p:sp>
        <p:nvSpPr>
          <p:cNvPr id="44036" name="Rectangle 3"/>
          <p:cNvSpPr>
            <a:spLocks noGrp="1" noChangeArrowheads="1"/>
          </p:cNvSpPr>
          <p:nvPr>
            <p:ph type="body" idx="1"/>
          </p:nvPr>
        </p:nvSpPr>
        <p:spPr/>
        <p:txBody>
          <a:bodyPr/>
          <a:lstStyle/>
          <a:p>
            <a:pPr eaLnBrk="1" hangingPunct="1"/>
            <a:r>
              <a:rPr lang="zh-CN" altLang="en-US" sz="3400" b="1" smtClean="0">
                <a:solidFill>
                  <a:srgbClr val="0000FF"/>
                </a:solidFill>
                <a:ea typeface="华文新魏" panose="02010800040101010101" pitchFamily="2" charset="-122"/>
              </a:rPr>
              <a:t>测试分析</a:t>
            </a:r>
            <a:endParaRPr lang="en-US" altLang="zh-CN" sz="3400"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测试需求仅说明测试对象在输入方面应满足的约束关系，并未严格限定具体的取值。测试需求一般仅受需求和设计变化的影响</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测试用例则对输入的规定相对更加具体、详细，当代码变化时</a:t>
            </a:r>
            <a:r>
              <a:rPr lang="en-US" altLang="en-US" b="1" smtClean="0">
                <a:solidFill>
                  <a:srgbClr val="0000FF"/>
                </a:solidFill>
                <a:ea typeface="华文新魏" panose="02010800040101010101" pitchFamily="2" charset="-122"/>
              </a:rPr>
              <a:t>(</a:t>
            </a:r>
            <a:r>
              <a:rPr lang="zh-CN" altLang="en-US" b="1" smtClean="0">
                <a:solidFill>
                  <a:srgbClr val="0000FF"/>
                </a:solidFill>
                <a:ea typeface="华文新魏" panose="02010800040101010101" pitchFamily="2" charset="-122"/>
              </a:rPr>
              <a:t>如函数接口</a:t>
            </a:r>
            <a:r>
              <a:rPr lang="en-US" altLang="en-US" b="1" smtClean="0">
                <a:solidFill>
                  <a:srgbClr val="0000FF"/>
                </a:solidFill>
                <a:ea typeface="华文新魏" panose="02010800040101010101" pitchFamily="2" charset="-122"/>
              </a:rPr>
              <a:t>)</a:t>
            </a:r>
            <a:r>
              <a:rPr lang="zh-CN" altLang="en-US" b="1" smtClean="0">
                <a:solidFill>
                  <a:srgbClr val="0000FF"/>
                </a:solidFill>
                <a:ea typeface="华文新魏" panose="02010800040101010101" pitchFamily="2" charset="-122"/>
              </a:rPr>
              <a:t>，底层测试用例将发生变化</a:t>
            </a:r>
            <a:endParaRPr lang="en-US" altLang="zh-CN" b="1" smtClean="0">
              <a:solidFill>
                <a:srgbClr val="0000FF"/>
              </a:solidFill>
              <a:ea typeface="华文新魏" panose="02010800040101010101" pitchFamily="2" charset="-122"/>
            </a:endParaRPr>
          </a:p>
          <a:p>
            <a:pPr lvl="1" eaLnBrk="1" hangingPunct="1"/>
            <a:r>
              <a:rPr lang="zh-CN" altLang="en-US" b="1" smtClean="0">
                <a:solidFill>
                  <a:srgbClr val="0000FF"/>
                </a:solidFill>
                <a:ea typeface="华文新魏" panose="02010800040101010101" pitchFamily="2" charset="-122"/>
              </a:rPr>
              <a:t>一个测试需求将对应多个测试用例</a:t>
            </a:r>
            <a:endParaRPr lang="zh-CN" altLang="en-US" b="1" smtClean="0">
              <a:solidFill>
                <a:srgbClr val="0000FF"/>
              </a:solidFill>
              <a:ea typeface="华文新魏" panose="02010800040101010101" pitchFamily="2"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测试需求分析</a:t>
            </a:r>
            <a:endParaRPr lang="zh-CN" altLang="en-US" sz="3100" b="1" dirty="0" smtClean="0"/>
          </a:p>
          <a:p>
            <a:pPr lvl="1" eaLnBrk="1" hangingPunct="1"/>
            <a:r>
              <a:rPr lang="zh-CN" altLang="en-US" sz="3100" b="1" dirty="0" smtClean="0">
                <a:solidFill>
                  <a:srgbClr val="FF0000"/>
                </a:solidFill>
              </a:rPr>
              <a:t>单元测试过程</a:t>
            </a:r>
            <a:endParaRPr lang="zh-CN" altLang="en-US" sz="3100" b="1" dirty="0" smtClean="0">
              <a:solidFill>
                <a:srgbClr val="FF0000"/>
              </a:solidFill>
            </a:endParaRPr>
          </a:p>
          <a:p>
            <a:pPr lvl="1" eaLnBrk="1" hangingPunct="1"/>
            <a:r>
              <a:rPr lang="zh-CN" altLang="en-US" sz="3100" b="1" dirty="0" smtClean="0"/>
              <a:t>回归测试</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71DCB1C-C680-43FB-848D-46A97F36F19D}" type="slidenum">
              <a:rPr lang="en-US" altLang="zh-CN" smtClean="0"/>
            </a:fld>
            <a:endParaRPr lang="en-US" altLang="zh-CN" smtClean="0"/>
          </a:p>
        </p:txBody>
      </p:sp>
      <p:sp>
        <p:nvSpPr>
          <p:cNvPr id="45059"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5060" name="Rectangle 3"/>
          <p:cNvSpPr>
            <a:spLocks noGrp="1" noChangeArrowheads="1"/>
          </p:cNvSpPr>
          <p:nvPr>
            <p:ph type="body" idx="1"/>
          </p:nvPr>
        </p:nvSpPr>
        <p:spPr/>
        <p:txBody>
          <a:bodyPr/>
          <a:lstStyle/>
          <a:p>
            <a:pPr algn="just" eaLnBrk="1" hangingPunct="1"/>
            <a:r>
              <a:rPr lang="zh-CN" altLang="en-US" sz="3400" b="1" smtClean="0"/>
              <a:t>测试过程概述</a:t>
            </a:r>
            <a:endParaRPr lang="zh-CN" altLang="en-US" sz="3400" b="1" smtClean="0"/>
          </a:p>
        </p:txBody>
      </p:sp>
      <p:sp>
        <p:nvSpPr>
          <p:cNvPr id="45062" name="Rectangle 6"/>
          <p:cNvSpPr>
            <a:spLocks noChangeArrowheads="1"/>
          </p:cNvSpPr>
          <p:nvPr/>
        </p:nvSpPr>
        <p:spPr bwMode="auto">
          <a:xfrm>
            <a:off x="1524600" y="2292350"/>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pic>
        <p:nvPicPr>
          <p:cNvPr id="4506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0885" y="2428240"/>
            <a:ext cx="10692765" cy="378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8A67D8A-E563-46B6-994C-E64F1AAE1D18}" type="slidenum">
              <a:rPr lang="en-US" altLang="zh-CN" smtClean="0"/>
            </a:fld>
            <a:endParaRPr lang="en-US" altLang="zh-CN" smtClean="0"/>
          </a:p>
        </p:txBody>
      </p:sp>
      <p:sp>
        <p:nvSpPr>
          <p:cNvPr id="46083"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6084" name="Rectangle 3"/>
          <p:cNvSpPr>
            <a:spLocks noGrp="1" noChangeArrowheads="1"/>
          </p:cNvSpPr>
          <p:nvPr>
            <p:ph type="body" idx="1"/>
          </p:nvPr>
        </p:nvSpPr>
        <p:spPr/>
        <p:txBody>
          <a:bodyPr/>
          <a:lstStyle/>
          <a:p>
            <a:pPr algn="just" eaLnBrk="1" hangingPunct="1"/>
            <a:r>
              <a:rPr lang="zh-CN" altLang="en-US" sz="3400" b="1" smtClean="0"/>
              <a:t>计划阶段</a:t>
            </a:r>
            <a:endParaRPr lang="en-US" altLang="zh-CN" sz="3400" b="1" smtClean="0"/>
          </a:p>
          <a:p>
            <a:pPr lvl="1" algn="just" eaLnBrk="1" hangingPunct="1"/>
            <a:r>
              <a:rPr lang="zh-CN" altLang="en-US" b="1" smtClean="0"/>
              <a:t>主要任务：为阶段性测试活动提供测试范围、测试方法、所需资源、进度和风险管理方面的指导</a:t>
            </a:r>
            <a:endParaRPr lang="en-US" altLang="zh-CN" b="1" smtClean="0"/>
          </a:p>
          <a:p>
            <a:pPr lvl="1" algn="just" eaLnBrk="1" hangingPunct="1"/>
            <a:r>
              <a:rPr lang="zh-CN" altLang="en-US" b="1" smtClean="0"/>
              <a:t>制订依据：软件需求规格说明书、软件详细设计说明书、软件整体测试计划和集成方案</a:t>
            </a:r>
            <a:endParaRPr lang="en-US" altLang="zh-CN" b="1" smtClean="0"/>
          </a:p>
          <a:p>
            <a:pPr lvl="1" algn="just" eaLnBrk="1" hangingPunct="1"/>
            <a:r>
              <a:rPr lang="zh-CN" altLang="en-US" b="1" smtClean="0"/>
              <a:t>提交物：单元测试计划书</a:t>
            </a:r>
            <a:endParaRPr lang="zh-CN" altLang="en-US" b="1"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2C0D3BE-990A-4E2D-AC5E-979ACEE92061}" type="slidenum">
              <a:rPr lang="en-US" altLang="zh-CN" smtClean="0"/>
            </a:fld>
            <a:endParaRPr lang="en-US" altLang="zh-CN" smtClean="0"/>
          </a:p>
        </p:txBody>
      </p:sp>
      <p:sp>
        <p:nvSpPr>
          <p:cNvPr id="47107"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7108"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(1)</a:t>
            </a:r>
            <a:endParaRPr lang="en-US" altLang="zh-CN" sz="3400" b="1" smtClean="0"/>
          </a:p>
          <a:p>
            <a:pPr lvl="1" algn="just" eaLnBrk="1" hangingPunct="1"/>
            <a:r>
              <a:rPr lang="zh-CN" altLang="en-US" b="1" smtClean="0"/>
              <a:t>测试计划标记</a:t>
            </a:r>
            <a:endParaRPr lang="en-US" altLang="zh-CN" b="1" smtClean="0"/>
          </a:p>
          <a:p>
            <a:pPr lvl="1" algn="just" eaLnBrk="1" hangingPunct="1"/>
            <a:r>
              <a:rPr lang="zh-CN" altLang="en-US" b="1" smtClean="0"/>
              <a:t>引言</a:t>
            </a:r>
            <a:endParaRPr lang="en-US" altLang="zh-CN" b="1" smtClean="0"/>
          </a:p>
          <a:p>
            <a:pPr lvl="1" algn="just" eaLnBrk="1" hangingPunct="1"/>
            <a:r>
              <a:rPr lang="zh-CN" altLang="en-US" b="1" smtClean="0"/>
              <a:t>测试项</a:t>
            </a:r>
            <a:endParaRPr lang="en-US" altLang="zh-CN" b="1" smtClean="0"/>
          </a:p>
          <a:p>
            <a:pPr lvl="1" algn="just" eaLnBrk="1" hangingPunct="1"/>
            <a:r>
              <a:rPr lang="zh-CN" altLang="en-US" b="1" smtClean="0"/>
              <a:t>要测试的特性</a:t>
            </a:r>
            <a:endParaRPr lang="en-US" altLang="zh-CN" b="1" smtClean="0"/>
          </a:p>
          <a:p>
            <a:pPr lvl="1" algn="just" eaLnBrk="1" hangingPunct="1"/>
            <a:r>
              <a:rPr lang="zh-CN" altLang="en-US" b="1" smtClean="0"/>
              <a:t>不测试的特性</a:t>
            </a:r>
            <a:endParaRPr lang="en-US" altLang="zh-CN" b="1" smtClean="0"/>
          </a:p>
          <a:p>
            <a:pPr lvl="1" algn="just" eaLnBrk="1" hangingPunct="1"/>
            <a:r>
              <a:rPr lang="zh-CN" altLang="en-US" b="1" smtClean="0"/>
              <a:t>测试方法</a:t>
            </a:r>
            <a:endParaRPr lang="zh-CN" altLang="en-US" sz="3400" b="1"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AB6DD16-2068-44CC-AAAD-1F0FD52A2E35}" type="slidenum">
              <a:rPr lang="en-US" altLang="zh-CN" smtClean="0"/>
            </a:fld>
            <a:endParaRPr lang="en-US" altLang="zh-CN" smtClean="0"/>
          </a:p>
        </p:txBody>
      </p:sp>
      <p:sp>
        <p:nvSpPr>
          <p:cNvPr id="48131"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8132"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(2)</a:t>
            </a:r>
            <a:endParaRPr lang="en-US" altLang="zh-CN" sz="3400" b="1" smtClean="0"/>
          </a:p>
          <a:p>
            <a:pPr lvl="1" algn="just" eaLnBrk="1" hangingPunct="1"/>
            <a:r>
              <a:rPr lang="zh-CN" altLang="en-US" b="1" smtClean="0"/>
              <a:t>测试项通过</a:t>
            </a:r>
            <a:r>
              <a:rPr lang="en-US" altLang="zh-CN" b="1" smtClean="0"/>
              <a:t>/</a:t>
            </a:r>
            <a:r>
              <a:rPr lang="zh-CN" altLang="en-US" b="1" smtClean="0"/>
              <a:t>失败标准</a:t>
            </a:r>
            <a:endParaRPr lang="en-US" altLang="zh-CN" b="1" smtClean="0"/>
          </a:p>
          <a:p>
            <a:pPr lvl="1" algn="just" eaLnBrk="1" hangingPunct="1"/>
            <a:r>
              <a:rPr lang="zh-CN" altLang="en-US" b="1" smtClean="0"/>
              <a:t>暂停标准和恢复需求</a:t>
            </a:r>
            <a:endParaRPr lang="en-US" altLang="zh-CN" b="1" smtClean="0"/>
          </a:p>
          <a:p>
            <a:pPr lvl="1" algn="just" eaLnBrk="1" hangingPunct="1"/>
            <a:r>
              <a:rPr lang="zh-CN" altLang="en-US" b="1" smtClean="0"/>
              <a:t>测试交付品</a:t>
            </a:r>
            <a:endParaRPr lang="en-US" altLang="zh-CN" b="1" smtClean="0"/>
          </a:p>
          <a:p>
            <a:pPr lvl="1" algn="just" eaLnBrk="1" hangingPunct="1"/>
            <a:r>
              <a:rPr lang="zh-CN" altLang="en-US" b="1" smtClean="0"/>
              <a:t>测试任务</a:t>
            </a:r>
            <a:endParaRPr lang="en-US" altLang="zh-CN" b="1" smtClean="0"/>
          </a:p>
          <a:p>
            <a:pPr lvl="1" algn="just" eaLnBrk="1" hangingPunct="1"/>
            <a:r>
              <a:rPr lang="zh-CN" altLang="en-US" b="1" smtClean="0"/>
              <a:t>环境需求</a:t>
            </a:r>
            <a:endParaRPr lang="en-US" altLang="zh-CN" b="1" smtClean="0"/>
          </a:p>
          <a:p>
            <a:pPr lvl="1" algn="just" eaLnBrk="1" hangingPunct="1"/>
            <a:r>
              <a:rPr lang="zh-CN" altLang="en-US" b="1" smtClean="0"/>
              <a:t>职责</a:t>
            </a:r>
            <a:endParaRPr lang="zh-CN" altLang="en-US" sz="3400" b="1"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AA870CD7-3B80-4C02-BE2D-926E5645DEF6}" type="slidenum">
              <a:rPr lang="en-US" altLang="zh-CN" smtClean="0"/>
            </a:fld>
            <a:endParaRPr lang="en-US" altLang="zh-CN" smtClean="0"/>
          </a:p>
        </p:txBody>
      </p:sp>
      <p:sp>
        <p:nvSpPr>
          <p:cNvPr id="7171" name="Rectangle 2"/>
          <p:cNvSpPr>
            <a:spLocks noGrp="1" noChangeArrowheads="1"/>
          </p:cNvSpPr>
          <p:nvPr>
            <p:ph type="title"/>
          </p:nvPr>
        </p:nvSpPr>
        <p:spPr/>
        <p:txBody>
          <a:bodyPr/>
          <a:lstStyle/>
          <a:p>
            <a:pPr eaLnBrk="1" hangingPunct="1"/>
            <a:r>
              <a:rPr lang="en-US" altLang="zh-CN" b="1" smtClean="0">
                <a:cs typeface="楷体" panose="02010609060101010101" charset="-122"/>
              </a:rPr>
              <a:t>7.1 </a:t>
            </a:r>
            <a:r>
              <a:rPr lang="zh-CN" altLang="en-US" b="1" smtClean="0">
                <a:cs typeface="楷体" panose="02010609060101010101" charset="-122"/>
              </a:rPr>
              <a:t>概述</a:t>
            </a:r>
            <a:endParaRPr lang="zh-CN" altLang="en-US" b="1" smtClean="0">
              <a:cs typeface="楷体" panose="02010609060101010101" charset="-122"/>
            </a:endParaRPr>
          </a:p>
        </p:txBody>
      </p:sp>
      <p:sp>
        <p:nvSpPr>
          <p:cNvPr id="7172" name="Rectangle 3"/>
          <p:cNvSpPr>
            <a:spLocks noGrp="1" noChangeArrowheads="1"/>
          </p:cNvSpPr>
          <p:nvPr>
            <p:ph type="body" idx="1"/>
          </p:nvPr>
        </p:nvSpPr>
        <p:spPr/>
        <p:txBody>
          <a:bodyPr/>
          <a:lstStyle/>
          <a:p>
            <a:pPr algn="just" eaLnBrk="1" hangingPunct="1"/>
            <a:r>
              <a:rPr lang="zh-CN" altLang="en-US" sz="3400" b="1" smtClean="0"/>
              <a:t>单元选取的原则</a:t>
            </a:r>
            <a:endParaRPr lang="en-US" altLang="zh-CN" sz="3400" b="1" smtClean="0"/>
          </a:p>
          <a:p>
            <a:pPr lvl="1"/>
            <a:r>
              <a:rPr lang="zh-CN" altLang="en-US" b="1" smtClean="0"/>
              <a:t>对于面向过程的开发语言来说，单元常指一个函数或子过程</a:t>
            </a:r>
            <a:endParaRPr lang="zh-CN" altLang="en-US" b="1" smtClean="0"/>
          </a:p>
          <a:p>
            <a:pPr lvl="1"/>
            <a:r>
              <a:rPr lang="zh-CN" altLang="en-US" b="1" smtClean="0"/>
              <a:t>对于面向对象的开发语言来说，单元一般指一个类</a:t>
            </a:r>
            <a:endParaRPr lang="zh-CN" altLang="en-US" b="1" smtClean="0"/>
          </a:p>
          <a:p>
            <a:pPr lvl="1"/>
            <a:r>
              <a:rPr lang="zh-CN" altLang="en-US" b="1" smtClean="0"/>
              <a:t>图形化软件中，单元常指一个窗口或一个菜单</a:t>
            </a:r>
            <a:endParaRPr lang="zh-CN" altLang="en-US" b="1"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67CD07C-DE6B-4DA8-8946-5440CD48A16D}" type="slidenum">
              <a:rPr lang="en-US" altLang="zh-CN" smtClean="0"/>
            </a:fld>
            <a:endParaRPr lang="en-US" altLang="zh-CN" smtClean="0"/>
          </a:p>
        </p:txBody>
      </p:sp>
      <p:sp>
        <p:nvSpPr>
          <p:cNvPr id="49155"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49156" name="Rectangle 3"/>
          <p:cNvSpPr>
            <a:spLocks noGrp="1" noChangeArrowheads="1"/>
          </p:cNvSpPr>
          <p:nvPr>
            <p:ph type="body" idx="1"/>
          </p:nvPr>
        </p:nvSpPr>
        <p:spPr/>
        <p:txBody>
          <a:bodyPr/>
          <a:lstStyle/>
          <a:p>
            <a:pPr algn="just" eaLnBrk="1" hangingPunct="1"/>
            <a:r>
              <a:rPr lang="zh-CN" altLang="en-US" sz="3400" b="1" smtClean="0"/>
              <a:t>计划阶段</a:t>
            </a:r>
            <a:r>
              <a:rPr lang="en-US" altLang="zh-CN" sz="3400" b="1" smtClean="0"/>
              <a:t>(3)</a:t>
            </a:r>
            <a:endParaRPr lang="en-US" altLang="zh-CN" sz="3400" b="1" smtClean="0"/>
          </a:p>
          <a:p>
            <a:pPr lvl="1" algn="just" eaLnBrk="1" hangingPunct="1"/>
            <a:r>
              <a:rPr lang="zh-CN" altLang="en-US" b="1" smtClean="0"/>
              <a:t>人员配置和培训需求</a:t>
            </a:r>
            <a:endParaRPr lang="en-US" altLang="zh-CN" b="1" smtClean="0"/>
          </a:p>
          <a:p>
            <a:pPr lvl="1" algn="just" eaLnBrk="1" hangingPunct="1"/>
            <a:r>
              <a:rPr lang="zh-CN" altLang="en-US" b="1" smtClean="0"/>
              <a:t>进度</a:t>
            </a:r>
            <a:endParaRPr lang="en-US" altLang="zh-CN" b="1" smtClean="0"/>
          </a:p>
          <a:p>
            <a:pPr lvl="1" algn="just" eaLnBrk="1" hangingPunct="1"/>
            <a:r>
              <a:rPr lang="zh-CN" altLang="en-US" b="1" smtClean="0"/>
              <a:t>风险和不测事件</a:t>
            </a:r>
            <a:endParaRPr lang="en-US" altLang="zh-CN" b="1" smtClean="0"/>
          </a:p>
          <a:p>
            <a:pPr lvl="1" algn="just" eaLnBrk="1" hangingPunct="1"/>
            <a:r>
              <a:rPr lang="zh-CN" altLang="en-US" b="1" smtClean="0"/>
              <a:t>批准</a:t>
            </a:r>
            <a:endParaRPr lang="zh-CN" altLang="en-US" b="1"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6A12635-094F-46FA-B720-0CDC61447131}" type="slidenum">
              <a:rPr lang="en-US" altLang="zh-CN" smtClean="0"/>
            </a:fld>
            <a:endParaRPr lang="en-US" altLang="zh-CN" smtClean="0"/>
          </a:p>
        </p:txBody>
      </p:sp>
      <p:sp>
        <p:nvSpPr>
          <p:cNvPr id="50179"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0180" name="Rectangle 3"/>
          <p:cNvSpPr>
            <a:spLocks noGrp="1" noChangeArrowheads="1"/>
          </p:cNvSpPr>
          <p:nvPr>
            <p:ph type="body" idx="1"/>
          </p:nvPr>
        </p:nvSpPr>
        <p:spPr/>
        <p:txBody>
          <a:bodyPr/>
          <a:lstStyle/>
          <a:p>
            <a:pPr algn="just" eaLnBrk="1" hangingPunct="1"/>
            <a:r>
              <a:rPr lang="zh-CN" altLang="en-US" sz="3400" b="1" smtClean="0"/>
              <a:t>计划阶段注意事项</a:t>
            </a:r>
            <a:endParaRPr lang="en-US" altLang="zh-CN" sz="3400" b="1" smtClean="0"/>
          </a:p>
          <a:p>
            <a:pPr lvl="1" algn="just" eaLnBrk="1" hangingPunct="1"/>
            <a:r>
              <a:rPr lang="zh-CN" altLang="en-US" b="1" smtClean="0"/>
              <a:t>测试计划重在计划，不在于文档</a:t>
            </a:r>
            <a:endParaRPr lang="en-US" altLang="zh-CN" b="1" smtClean="0"/>
          </a:p>
          <a:p>
            <a:pPr lvl="1" algn="just" eaLnBrk="1" hangingPunct="1"/>
            <a:r>
              <a:rPr lang="zh-CN" altLang="en-US" b="1" smtClean="0"/>
              <a:t>测试计划自身应不断精确和细化，逐步完善丰富</a:t>
            </a:r>
            <a:endParaRPr lang="en-US" altLang="zh-CN" b="1" smtClean="0"/>
          </a:p>
          <a:p>
            <a:pPr lvl="1" algn="just" eaLnBrk="1" hangingPunct="1"/>
            <a:r>
              <a:rPr lang="zh-CN" altLang="en-US" b="1" smtClean="0"/>
              <a:t>测试计划应及时更新</a:t>
            </a:r>
            <a:endParaRPr lang="en-US" altLang="zh-CN" b="1" smtClean="0"/>
          </a:p>
          <a:p>
            <a:pPr lvl="1" algn="just" eaLnBrk="1" hangingPunct="1"/>
            <a:r>
              <a:rPr lang="zh-CN" altLang="en-US" b="1" smtClean="0"/>
              <a:t>测试计划长度不限，但要说明测试对象、测试进度里程碑、测试方法和工具、测试人员及测试文档</a:t>
            </a:r>
            <a:endParaRPr lang="en-US" altLang="zh-CN" b="1" smtClean="0"/>
          </a:p>
          <a:p>
            <a:pPr lvl="1" algn="just" eaLnBrk="1" hangingPunct="1"/>
            <a:r>
              <a:rPr lang="zh-CN" altLang="en-US" b="1" smtClean="0"/>
              <a:t>测试应按照测试计划制订的内容进行</a:t>
            </a:r>
            <a:endParaRPr lang="zh-CN" altLang="en-US" b="1"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48F0AFE-A70A-40E3-AA1C-0A9CA21624A6}" type="slidenum">
              <a:rPr lang="en-US" altLang="zh-CN" smtClean="0"/>
            </a:fld>
            <a:endParaRPr lang="en-US" altLang="zh-CN" smtClean="0"/>
          </a:p>
        </p:txBody>
      </p:sp>
      <p:sp>
        <p:nvSpPr>
          <p:cNvPr id="51203"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1204" name="Rectangle 3"/>
          <p:cNvSpPr>
            <a:spLocks noGrp="1" noChangeArrowheads="1"/>
          </p:cNvSpPr>
          <p:nvPr>
            <p:ph type="body" idx="1"/>
          </p:nvPr>
        </p:nvSpPr>
        <p:spPr>
          <a:xfrm>
            <a:off x="755650" y="1752600"/>
            <a:ext cx="10946130" cy="4267200"/>
          </a:xfrm>
        </p:spPr>
        <p:txBody>
          <a:bodyPr/>
          <a:lstStyle/>
          <a:p>
            <a:pPr eaLnBrk="1" hangingPunct="1"/>
            <a:r>
              <a:rPr lang="zh-CN" altLang="en-US" sz="3400" b="1" smtClean="0"/>
              <a:t>设计阶段</a:t>
            </a:r>
            <a:endParaRPr lang="en-US" altLang="zh-CN" sz="3400" b="1" smtClean="0"/>
          </a:p>
          <a:p>
            <a:pPr lvl="1" eaLnBrk="1" hangingPunct="1"/>
            <a:r>
              <a:rPr lang="zh-CN" altLang="en-US" b="1" smtClean="0"/>
              <a:t>主要任务：进行单元测试设计，提取测试需求，设计单元测试用例</a:t>
            </a:r>
            <a:endParaRPr lang="en-US" altLang="zh-CN" b="1" smtClean="0"/>
          </a:p>
          <a:p>
            <a:pPr lvl="1" eaLnBrk="1" hangingPunct="1"/>
            <a:r>
              <a:rPr lang="zh-CN" altLang="en-US" b="1" smtClean="0"/>
              <a:t>依据：软件详细设计说明书和单元测试计划说明书</a:t>
            </a:r>
            <a:endParaRPr lang="en-US" altLang="zh-CN" b="1" smtClean="0"/>
          </a:p>
          <a:p>
            <a:pPr lvl="1" eaLnBrk="1" hangingPunct="1"/>
            <a:r>
              <a:rPr lang="zh-CN" altLang="en-US" b="1" smtClean="0"/>
              <a:t>交付物：单元测试设计说明书和单元测试用例说明书</a:t>
            </a:r>
            <a:endParaRPr lang="zh-CN" altLang="en-US" b="1"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9C1A922-57A1-416E-8867-F3AAB716243D}" type="slidenum">
              <a:rPr lang="en-US" altLang="zh-CN" smtClean="0"/>
            </a:fld>
            <a:endParaRPr lang="en-US" altLang="zh-CN" smtClean="0"/>
          </a:p>
        </p:txBody>
      </p:sp>
      <p:sp>
        <p:nvSpPr>
          <p:cNvPr id="52227"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2228" name="Rectangle 3"/>
          <p:cNvSpPr>
            <a:spLocks noGrp="1" noChangeArrowheads="1"/>
          </p:cNvSpPr>
          <p:nvPr>
            <p:ph type="body" idx="1"/>
          </p:nvPr>
        </p:nvSpPr>
        <p:spPr/>
        <p:txBody>
          <a:bodyPr/>
          <a:lstStyle/>
          <a:p>
            <a:pPr eaLnBrk="1" hangingPunct="1"/>
            <a:r>
              <a:rPr lang="zh-CN" altLang="en-US" sz="3400" b="1" smtClean="0"/>
              <a:t>设计阶段考虑的问题</a:t>
            </a:r>
            <a:endParaRPr lang="en-US" altLang="zh-CN" sz="3400" b="1" smtClean="0"/>
          </a:p>
          <a:p>
            <a:pPr lvl="1" eaLnBrk="1" hangingPunct="1"/>
            <a:r>
              <a:rPr lang="zh-CN" altLang="en-US" b="1" smtClean="0"/>
              <a:t>项目进度</a:t>
            </a:r>
            <a:endParaRPr lang="en-US" altLang="zh-CN" b="1" smtClean="0"/>
          </a:p>
          <a:p>
            <a:pPr lvl="1" eaLnBrk="1" hangingPunct="1"/>
            <a:r>
              <a:rPr lang="zh-CN" altLang="en-US" b="1" smtClean="0"/>
              <a:t>测试粒度</a:t>
            </a:r>
            <a:endParaRPr lang="en-US" altLang="zh-CN" b="1" smtClean="0"/>
          </a:p>
          <a:p>
            <a:pPr lvl="1" eaLnBrk="1" hangingPunct="1"/>
            <a:r>
              <a:rPr lang="zh-CN" altLang="en-US" b="1" smtClean="0"/>
              <a:t>测试密度</a:t>
            </a:r>
            <a:endParaRPr lang="zh-CN" altLang="en-US" b="1"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DD71D60-09ED-48BD-B6F5-0E85CADD43CD}" type="slidenum">
              <a:rPr lang="en-US" altLang="zh-CN" smtClean="0"/>
            </a:fld>
            <a:endParaRPr lang="en-US" altLang="zh-CN" smtClean="0"/>
          </a:p>
        </p:txBody>
      </p:sp>
      <p:sp>
        <p:nvSpPr>
          <p:cNvPr id="53251"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3252" name="Rectangle 3"/>
          <p:cNvSpPr>
            <a:spLocks noGrp="1" noChangeArrowheads="1"/>
          </p:cNvSpPr>
          <p:nvPr>
            <p:ph type="body" idx="1"/>
          </p:nvPr>
        </p:nvSpPr>
        <p:spPr>
          <a:xfrm>
            <a:off x="755650" y="1752600"/>
            <a:ext cx="10932160" cy="4267200"/>
          </a:xfrm>
        </p:spPr>
        <p:txBody>
          <a:bodyPr/>
          <a:lstStyle/>
          <a:p>
            <a:pPr eaLnBrk="1" hangingPunct="1"/>
            <a:r>
              <a:rPr lang="zh-CN" altLang="en-US" sz="3400" b="1" smtClean="0"/>
              <a:t>实施阶段（主要是自动化测试）</a:t>
            </a:r>
            <a:endParaRPr lang="en-US" altLang="zh-CN" sz="3400" b="1" dirty="0" smtClean="0"/>
          </a:p>
          <a:p>
            <a:pPr lvl="1" eaLnBrk="1" hangingPunct="1"/>
            <a:r>
              <a:rPr lang="zh-CN" altLang="en-US" b="1" dirty="0" smtClean="0"/>
              <a:t>主要任务：对照测试用例，开发测试驱动模块和桩模块</a:t>
            </a:r>
            <a:endParaRPr lang="en-US" altLang="zh-CN" b="1" dirty="0" smtClean="0"/>
          </a:p>
          <a:p>
            <a:pPr lvl="1" eaLnBrk="1" hangingPunct="1"/>
            <a:r>
              <a:rPr lang="zh-CN" altLang="en-US" b="1" dirty="0" smtClean="0"/>
              <a:t>主要依据：单元测试设计说明书，根据测试用例的输入和预期输出要求编写驱动和桩模块来驱动测试用例的执行</a:t>
            </a:r>
            <a:endParaRPr lang="en-US" altLang="zh-CN" b="1" dirty="0" smtClean="0"/>
          </a:p>
          <a:p>
            <a:pPr lvl="1" eaLnBrk="1" hangingPunct="1"/>
            <a:r>
              <a:rPr lang="zh-CN" altLang="en-US" b="1" dirty="0" smtClean="0"/>
              <a:t>交付物：单元测试程序</a:t>
            </a:r>
            <a:endParaRPr lang="en-US" altLang="zh-CN" b="1"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4736371-D7A3-4864-A510-E8C6169595B3}" type="slidenum">
              <a:rPr lang="en-US" altLang="zh-CN" smtClean="0"/>
            </a:fld>
            <a:endParaRPr lang="en-US" altLang="zh-CN" smtClean="0"/>
          </a:p>
        </p:txBody>
      </p:sp>
      <p:sp>
        <p:nvSpPr>
          <p:cNvPr id="54275"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4276" name="Rectangle 3"/>
          <p:cNvSpPr>
            <a:spLocks noGrp="1" noChangeArrowheads="1"/>
          </p:cNvSpPr>
          <p:nvPr>
            <p:ph type="body" idx="1"/>
          </p:nvPr>
        </p:nvSpPr>
        <p:spPr/>
        <p:txBody>
          <a:bodyPr/>
          <a:lstStyle/>
          <a:p>
            <a:pPr eaLnBrk="1" hangingPunct="1"/>
            <a:r>
              <a:rPr lang="zh-CN" altLang="en-US" sz="3400" b="1" smtClean="0"/>
              <a:t>实施阶段编写测试代码的原则</a:t>
            </a:r>
            <a:endParaRPr lang="en-US" altLang="zh-CN" sz="3400" b="1" smtClean="0"/>
          </a:p>
          <a:p>
            <a:pPr lvl="1" eaLnBrk="1" hangingPunct="1"/>
            <a:r>
              <a:rPr lang="zh-CN" altLang="en-US" b="1" smtClean="0"/>
              <a:t>不要将测试用例的执行结果打印输出到屏幕</a:t>
            </a:r>
            <a:endParaRPr lang="en-US" altLang="zh-CN" b="1" smtClean="0"/>
          </a:p>
          <a:p>
            <a:pPr lvl="1" eaLnBrk="1" hangingPunct="1"/>
            <a:r>
              <a:rPr lang="zh-CN" altLang="en-US" b="1" smtClean="0"/>
              <a:t>将测试代码与开发代码分开</a:t>
            </a:r>
            <a:endParaRPr lang="en-US" altLang="zh-CN" b="1" smtClean="0"/>
          </a:p>
          <a:p>
            <a:pPr lvl="1" eaLnBrk="1" hangingPunct="1"/>
            <a:r>
              <a:rPr lang="zh-CN" altLang="en-US" b="1" smtClean="0"/>
              <a:t>所有测试方法以</a:t>
            </a:r>
            <a:r>
              <a:rPr lang="en-US" altLang="en-US" b="1" smtClean="0"/>
              <a:t>test</a:t>
            </a:r>
            <a:r>
              <a:rPr lang="zh-CN" altLang="en-US" b="1" smtClean="0"/>
              <a:t>开头（可选），测试代码分组放置</a:t>
            </a:r>
            <a:endParaRPr lang="en-US" altLang="zh-CN" b="1" smtClean="0"/>
          </a:p>
          <a:p>
            <a:pPr lvl="1" eaLnBrk="1" hangingPunct="1"/>
            <a:r>
              <a:rPr lang="zh-CN" altLang="en-US" b="1" smtClean="0"/>
              <a:t>在一个单独的测试中避免多重声明</a:t>
            </a:r>
            <a:endParaRPr lang="en-US" altLang="zh-CN" b="1" smtClean="0"/>
          </a:p>
          <a:p>
            <a:pPr lvl="1" eaLnBrk="1" hangingPunct="1"/>
            <a:r>
              <a:rPr lang="zh-CN" altLang="en-US" b="1" smtClean="0"/>
              <a:t>测试正确的事情</a:t>
            </a:r>
            <a:endParaRPr lang="en-US" altLang="zh-CN" b="1" smtClean="0"/>
          </a:p>
          <a:p>
            <a:pPr lvl="1" eaLnBrk="1" hangingPunct="1"/>
            <a:r>
              <a:rPr lang="zh-CN" altLang="en-US" b="1" smtClean="0"/>
              <a:t>测试非正常失败可能是碰到了冲突的需求</a:t>
            </a:r>
            <a:endParaRPr lang="en-US" altLang="zh-CN" b="1"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C1F615F1-CE1F-453E-9A12-97ED942EF94E}" type="slidenum">
              <a:rPr lang="en-US" altLang="zh-CN" smtClean="0"/>
            </a:fld>
            <a:endParaRPr lang="en-US" altLang="zh-CN" smtClean="0"/>
          </a:p>
        </p:txBody>
      </p:sp>
      <p:sp>
        <p:nvSpPr>
          <p:cNvPr id="55299"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5300" name="Rectangle 3"/>
          <p:cNvSpPr>
            <a:spLocks noGrp="1" noChangeArrowheads="1"/>
          </p:cNvSpPr>
          <p:nvPr>
            <p:ph type="body" idx="1"/>
          </p:nvPr>
        </p:nvSpPr>
        <p:spPr>
          <a:xfrm>
            <a:off x="755650" y="1752600"/>
            <a:ext cx="10906125" cy="4267200"/>
          </a:xfrm>
        </p:spPr>
        <p:txBody>
          <a:bodyPr/>
          <a:lstStyle/>
          <a:p>
            <a:pPr eaLnBrk="1" hangingPunct="1"/>
            <a:r>
              <a:rPr lang="zh-CN" altLang="en-US" sz="3400" b="1" smtClean="0"/>
              <a:t>执行阶段</a:t>
            </a:r>
            <a:endParaRPr lang="en-US" altLang="zh-CN" sz="3400" b="1" smtClean="0"/>
          </a:p>
          <a:p>
            <a:pPr lvl="1" eaLnBrk="1" hangingPunct="1"/>
            <a:r>
              <a:rPr lang="zh-CN" altLang="en-US" b="1" smtClean="0"/>
              <a:t>主要任务：执行测试用例，判断测试用例是否通过，记录测试中发现的缺陷，生成和提交缺陷报告，并将报告及时反馈给开发小组，敦促缺陷得到尽早修复</a:t>
            </a:r>
            <a:endParaRPr lang="en-US" altLang="zh-CN" b="1" smtClean="0"/>
          </a:p>
          <a:p>
            <a:pPr lvl="1" eaLnBrk="1" hangingPunct="1"/>
            <a:r>
              <a:rPr lang="zh-CN" altLang="en-US" b="1" smtClean="0"/>
              <a:t>主要依据：单元测试用例说明书、软件需求规格说明书和软件详细设计说明书</a:t>
            </a:r>
            <a:endParaRPr lang="zh-CN" altLang="en-US" b="1"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1EB6C054-1167-4BAB-83A4-CAD8F1630AC3}" type="slidenum">
              <a:rPr lang="en-US" altLang="zh-CN" smtClean="0"/>
            </a:fld>
            <a:endParaRPr lang="en-US" altLang="zh-CN" smtClean="0"/>
          </a:p>
        </p:txBody>
      </p:sp>
      <p:sp>
        <p:nvSpPr>
          <p:cNvPr id="56323"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6324" name="Rectangle 3"/>
          <p:cNvSpPr>
            <a:spLocks noGrp="1" noChangeArrowheads="1"/>
          </p:cNvSpPr>
          <p:nvPr>
            <p:ph type="body" idx="1"/>
          </p:nvPr>
        </p:nvSpPr>
        <p:spPr>
          <a:xfrm>
            <a:off x="755650" y="1752600"/>
            <a:ext cx="10852785" cy="4267200"/>
          </a:xfrm>
        </p:spPr>
        <p:txBody>
          <a:bodyPr/>
          <a:lstStyle/>
          <a:p>
            <a:pPr eaLnBrk="1" hangingPunct="1"/>
            <a:r>
              <a:rPr lang="zh-CN" altLang="en-US" sz="3400" b="1" dirty="0" smtClean="0"/>
              <a:t>评估阶段</a:t>
            </a:r>
            <a:endParaRPr lang="en-US" altLang="zh-CN" sz="3400" b="1" dirty="0" smtClean="0"/>
          </a:p>
          <a:p>
            <a:pPr lvl="1" eaLnBrk="1" hangingPunct="1"/>
            <a:r>
              <a:rPr lang="zh-CN" altLang="en-US" b="1" dirty="0" smtClean="0"/>
              <a:t>主要任务：对测试完备性和代码覆盖率等指标进行评估，从而判断单元测试的质量如何，是否可以退出单元测试，进入后续环节的集成测试阶段</a:t>
            </a:r>
            <a:endParaRPr lang="en-US" altLang="zh-CN" b="1" dirty="0" smtClean="0"/>
          </a:p>
          <a:p>
            <a:pPr lvl="1" eaLnBrk="1" hangingPunct="1"/>
            <a:r>
              <a:rPr lang="zh-CN" altLang="en-US" b="1" dirty="0" smtClean="0"/>
              <a:t>主要依据：单元测试用例、缺陷跟踪报告、缺陷检查表</a:t>
            </a:r>
            <a:endParaRPr lang="zh-CN" altLang="en-US" b="1"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EAF2BFA8-3375-45C1-8A8F-CD7D59CF2483}" type="slidenum">
              <a:rPr lang="en-US" altLang="zh-CN" smtClean="0"/>
            </a:fld>
            <a:endParaRPr lang="en-US" altLang="zh-CN" smtClean="0"/>
          </a:p>
        </p:txBody>
      </p:sp>
      <p:sp>
        <p:nvSpPr>
          <p:cNvPr id="57347" name="Rectangle 2"/>
          <p:cNvSpPr>
            <a:spLocks noGrp="1" noChangeArrowheads="1"/>
          </p:cNvSpPr>
          <p:nvPr>
            <p:ph type="title"/>
          </p:nvPr>
        </p:nvSpPr>
        <p:spPr/>
        <p:txBody>
          <a:bodyPr/>
          <a:lstStyle/>
          <a:p>
            <a:pPr eaLnBrk="1" hangingPunct="1"/>
            <a:r>
              <a:rPr lang="en-US" altLang="zh-CN" b="1" smtClean="0">
                <a:cs typeface="楷体" panose="02010609060101010101" charset="-122"/>
              </a:rPr>
              <a:t>7.5 </a:t>
            </a:r>
            <a:r>
              <a:rPr lang="zh-CN" altLang="en-US" b="1" smtClean="0">
                <a:cs typeface="楷体" panose="02010609060101010101" charset="-122"/>
              </a:rPr>
              <a:t>单元测试的过程</a:t>
            </a:r>
            <a:endParaRPr lang="zh-CN" altLang="en-US" b="1" smtClean="0">
              <a:cs typeface="楷体" panose="02010609060101010101" charset="-122"/>
            </a:endParaRPr>
          </a:p>
        </p:txBody>
      </p:sp>
      <p:sp>
        <p:nvSpPr>
          <p:cNvPr id="57348" name="Rectangle 3"/>
          <p:cNvSpPr>
            <a:spLocks noGrp="1" noChangeArrowheads="1"/>
          </p:cNvSpPr>
          <p:nvPr>
            <p:ph type="body" idx="1"/>
          </p:nvPr>
        </p:nvSpPr>
        <p:spPr/>
        <p:txBody>
          <a:bodyPr/>
          <a:lstStyle/>
          <a:p>
            <a:pPr eaLnBrk="1" hangingPunct="1"/>
            <a:r>
              <a:rPr lang="zh-CN" altLang="en-US" sz="3400" b="1" smtClean="0"/>
              <a:t>评估内容</a:t>
            </a:r>
            <a:endParaRPr lang="en-US" altLang="zh-CN" sz="3400" b="1" smtClean="0"/>
          </a:p>
          <a:p>
            <a:pPr lvl="1" eaLnBrk="1" hangingPunct="1"/>
            <a:r>
              <a:rPr lang="zh-CN" altLang="en-US" b="1" smtClean="0"/>
              <a:t>对测试用例执行情况的评估</a:t>
            </a:r>
            <a:endParaRPr lang="en-US" altLang="zh-CN" b="1" smtClean="0"/>
          </a:p>
          <a:p>
            <a:pPr lvl="1" eaLnBrk="1" hangingPunct="1"/>
            <a:r>
              <a:rPr lang="zh-CN" altLang="en-US" b="1" smtClean="0"/>
              <a:t>对缺陷情况的评估</a:t>
            </a:r>
            <a:endParaRPr lang="zh-CN" altLang="en-US" b="1"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t>单元测试内容</a:t>
            </a:r>
            <a:endParaRPr lang="zh-CN" altLang="en-US" sz="3100" b="1" dirty="0" smtClean="0"/>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测试需求分析</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solidFill>
                  <a:srgbClr val="FF0000"/>
                </a:solidFill>
              </a:rPr>
              <a:t>回归测试</a:t>
            </a:r>
            <a:endParaRPr lang="zh-CN" altLang="en-US" sz="3100" b="1" dirty="0" smtClean="0">
              <a:solidFill>
                <a:srgbClr val="FF0000"/>
              </a:solidFill>
            </a:endParaRPr>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4F98FE6D-975E-4B85-9BC9-86A824E522BB}" type="slidenum">
              <a:rPr lang="en-US" altLang="zh-CN" smtClean="0"/>
            </a:fld>
            <a:endParaRPr lang="en-US" altLang="zh-CN" smtClean="0"/>
          </a:p>
        </p:txBody>
      </p:sp>
      <p:sp>
        <p:nvSpPr>
          <p:cNvPr id="5123"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第</a:t>
            </a:r>
            <a:r>
              <a:rPr lang="en-US" altLang="zh-CN" b="1" dirty="0" smtClean="0">
                <a:cs typeface="楷体" panose="02010609060101010101" charset="-122"/>
              </a:rPr>
              <a:t>7</a:t>
            </a:r>
            <a:r>
              <a:rPr lang="zh-CN" altLang="en-US" b="1" dirty="0" smtClean="0">
                <a:cs typeface="楷体" panose="02010609060101010101" charset="-122"/>
              </a:rPr>
              <a:t>章  单元测试</a:t>
            </a:r>
            <a:endParaRPr lang="zh-CN" altLang="en-US" b="1" dirty="0" smtClean="0">
              <a:cs typeface="楷体" panose="02010609060101010101" charset="-122"/>
            </a:endParaRPr>
          </a:p>
        </p:txBody>
      </p:sp>
      <p:sp>
        <p:nvSpPr>
          <p:cNvPr id="5124" name="Rectangle 3"/>
          <p:cNvSpPr>
            <a:spLocks noGrp="1" noChangeArrowheads="1"/>
          </p:cNvSpPr>
          <p:nvPr>
            <p:ph type="body" idx="1"/>
          </p:nvPr>
        </p:nvSpPr>
        <p:spPr>
          <a:xfrm>
            <a:off x="755650" y="1322070"/>
            <a:ext cx="10669270" cy="4596130"/>
          </a:xfrm>
        </p:spPr>
        <p:txBody>
          <a:bodyPr/>
          <a:lstStyle/>
          <a:p>
            <a:pPr marL="0" indent="0" eaLnBrk="1" hangingPunct="1">
              <a:buNone/>
            </a:pPr>
            <a:endParaRPr lang="zh-CN" altLang="en-US" sz="3100" b="1" dirty="0" smtClean="0"/>
          </a:p>
          <a:p>
            <a:pPr lvl="1" eaLnBrk="1" hangingPunct="1"/>
            <a:r>
              <a:rPr lang="zh-CN" altLang="en-US" sz="3100" b="1" dirty="0" smtClean="0"/>
              <a:t>单元测试概述</a:t>
            </a:r>
            <a:endParaRPr lang="zh-CN" altLang="en-US" sz="3100" b="1" dirty="0" smtClean="0"/>
          </a:p>
          <a:p>
            <a:pPr lvl="1" eaLnBrk="1" hangingPunct="1"/>
            <a:r>
              <a:rPr lang="zh-CN" altLang="en-US" sz="3100" b="1" dirty="0" smtClean="0">
                <a:solidFill>
                  <a:srgbClr val="FF0000"/>
                </a:solidFill>
              </a:rPr>
              <a:t>单元测试内容</a:t>
            </a:r>
            <a:endParaRPr lang="zh-CN" altLang="en-US" sz="3100" b="1" dirty="0" smtClean="0">
              <a:solidFill>
                <a:srgbClr val="FF0000"/>
              </a:solidFill>
            </a:endParaRPr>
          </a:p>
          <a:p>
            <a:pPr lvl="1" eaLnBrk="1" hangingPunct="1"/>
            <a:r>
              <a:rPr lang="zh-CN" altLang="en-US" sz="3100" b="1" dirty="0" smtClean="0">
                <a:sym typeface="+mn-ea"/>
              </a:rPr>
              <a:t>驱动和桩模块的设计</a:t>
            </a:r>
            <a:endParaRPr lang="zh-CN" altLang="en-US" sz="3100" b="1" dirty="0" smtClean="0"/>
          </a:p>
          <a:p>
            <a:pPr lvl="1" eaLnBrk="1" hangingPunct="1"/>
            <a:r>
              <a:rPr lang="zh-CN" altLang="en-US" sz="3100" b="1" dirty="0" smtClean="0"/>
              <a:t>测试需求分析</a:t>
            </a:r>
            <a:endParaRPr lang="zh-CN" altLang="en-US" sz="3100" b="1" dirty="0" smtClean="0"/>
          </a:p>
          <a:p>
            <a:pPr lvl="1" eaLnBrk="1" hangingPunct="1"/>
            <a:r>
              <a:rPr lang="zh-CN" altLang="en-US" sz="3100" b="1" dirty="0" smtClean="0"/>
              <a:t>单元测试过程</a:t>
            </a:r>
            <a:endParaRPr lang="zh-CN" altLang="en-US" sz="3100" b="1" dirty="0" smtClean="0"/>
          </a:p>
          <a:p>
            <a:pPr lvl="1" eaLnBrk="1" hangingPunct="1"/>
            <a:r>
              <a:rPr lang="zh-CN" altLang="en-US" sz="3100" b="1" dirty="0" smtClean="0"/>
              <a:t>回归测试</a:t>
            </a:r>
            <a:endParaRPr lang="zh-CN" altLang="en-US" sz="3100" b="1" dirty="0" smtClean="0"/>
          </a:p>
          <a:p>
            <a:pPr lvl="1" eaLnBrk="1" hangingPunct="1"/>
            <a:r>
              <a:rPr lang="zh-CN" altLang="en-US" sz="3100" b="1" dirty="0" smtClean="0"/>
              <a:t>捉虫实践</a:t>
            </a:r>
            <a:endParaRPr lang="zh-CN" altLang="en-US" sz="3100" b="1"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9171574-673D-40A7-9D68-C8233719713C}" type="slidenum">
              <a:rPr lang="en-US" altLang="zh-CN" smtClean="0"/>
            </a:fld>
            <a:endParaRPr lang="en-US" altLang="zh-CN" smtClean="0"/>
          </a:p>
        </p:txBody>
      </p:sp>
      <p:sp>
        <p:nvSpPr>
          <p:cNvPr id="64515" name="Rectangle 2"/>
          <p:cNvSpPr>
            <a:spLocks noGrp="1" noChangeArrowheads="1"/>
          </p:cNvSpPr>
          <p:nvPr>
            <p:ph type="title"/>
          </p:nvPr>
        </p:nvSpPr>
        <p:spPr/>
        <p:txBody>
          <a:bodyPr/>
          <a:lstStyle/>
          <a:p>
            <a:pPr eaLnBrk="1" hangingPunct="1"/>
            <a:r>
              <a:rPr lang="zh-CN" altLang="en-US" b="1" dirty="0" smtClean="0">
                <a:cs typeface="楷体" panose="02010609060101010101" charset="-122"/>
              </a:rPr>
              <a:t>回归测试</a:t>
            </a:r>
            <a:r>
              <a:rPr lang="zh-CN" altLang="en-US" b="1" dirty="0">
                <a:cs typeface="楷体" panose="02010609060101010101" charset="-122"/>
              </a:rPr>
              <a:t>（</a:t>
            </a:r>
            <a:r>
              <a:rPr lang="en-US" altLang="zh-CN" b="1" dirty="0">
                <a:cs typeface="楷体" panose="02010609060101010101" charset="-122"/>
              </a:rPr>
              <a:t>Regression Testing</a:t>
            </a:r>
            <a:r>
              <a:rPr lang="zh-CN" altLang="en-US" b="1" dirty="0">
                <a:cs typeface="楷体" panose="02010609060101010101" charset="-122"/>
              </a:rPr>
              <a:t>）</a:t>
            </a:r>
            <a:endParaRPr lang="zh-CN" altLang="en-US" b="1" dirty="0" smtClean="0">
              <a:cs typeface="楷体" panose="02010609060101010101" charset="-122"/>
            </a:endParaRPr>
          </a:p>
        </p:txBody>
      </p:sp>
      <p:sp>
        <p:nvSpPr>
          <p:cNvPr id="64516" name="Rectangle 3"/>
          <p:cNvSpPr>
            <a:spLocks noGrp="1" noChangeArrowheads="1"/>
          </p:cNvSpPr>
          <p:nvPr>
            <p:ph type="body" idx="1"/>
          </p:nvPr>
        </p:nvSpPr>
        <p:spPr/>
        <p:txBody>
          <a:bodyPr/>
          <a:lstStyle/>
          <a:p>
            <a:pPr eaLnBrk="1" hangingPunct="1"/>
            <a:r>
              <a:rPr lang="zh-CN" sz="3400" b="1" dirty="0" smtClean="0"/>
              <a:t>回归测试是</a:t>
            </a:r>
            <a:r>
              <a:rPr lang="zh-CN" sz="3400" b="1" dirty="0" smtClean="0">
                <a:solidFill>
                  <a:srgbClr val="FF0000"/>
                </a:solidFill>
              </a:rPr>
              <a:t>贯穿在整个测试各个阶段的一个测试活动</a:t>
            </a:r>
            <a:r>
              <a:rPr lang="zh-CN" sz="3400" b="1" dirty="0" smtClean="0"/>
              <a:t>，主要是对修改过的软件重新进行测试，以保证验证修改的正确性及其影响</a:t>
            </a:r>
            <a:endParaRPr lang="zh-CN" altLang="en-US" sz="3400" b="1" dirty="0" smtClean="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D4C014F6-2BDE-4E3A-B776-66202A1D62D3}" type="slidenum">
              <a:rPr lang="en-US" altLang="zh-CN" smtClean="0"/>
            </a:fld>
            <a:endParaRPr lang="en-US" altLang="zh-CN" smtClean="0"/>
          </a:p>
        </p:txBody>
      </p:sp>
      <p:sp>
        <p:nvSpPr>
          <p:cNvPr id="65539" name="Rectangle 2"/>
          <p:cNvSpPr>
            <a:spLocks noGrp="1" noChangeArrowheads="1"/>
          </p:cNvSpPr>
          <p:nvPr>
            <p:ph type="title"/>
          </p:nvPr>
        </p:nvSpPr>
        <p:spPr/>
        <p:txBody>
          <a:bodyPr/>
          <a:lstStyle/>
          <a:p>
            <a:pPr eaLnBrk="1" hangingPunct="1"/>
            <a:r>
              <a:rPr lang="en-US" altLang="zh-CN" b="1" dirty="0" smtClean="0">
                <a:cs typeface="楷体" panose="02010609060101010101" charset="-122"/>
              </a:rPr>
              <a:t>7.6 </a:t>
            </a:r>
            <a:r>
              <a:rPr lang="zh-CN" altLang="en-US" b="1" dirty="0" smtClean="0">
                <a:cs typeface="楷体" panose="02010609060101010101" charset="-122"/>
              </a:rPr>
              <a:t>回归测试</a:t>
            </a:r>
            <a:endParaRPr lang="zh-CN" altLang="en-US" b="1" dirty="0" smtClean="0">
              <a:cs typeface="楷体" panose="02010609060101010101" charset="-122"/>
            </a:endParaRPr>
          </a:p>
        </p:txBody>
      </p:sp>
      <p:sp>
        <p:nvSpPr>
          <p:cNvPr id="31748" name="Rectangle 3"/>
          <p:cNvSpPr>
            <a:spLocks noGrp="1" noChangeArrowheads="1"/>
          </p:cNvSpPr>
          <p:nvPr>
            <p:ph type="body" idx="1"/>
          </p:nvPr>
        </p:nvSpPr>
        <p:spPr/>
        <p:txBody>
          <a:bodyPr/>
          <a:lstStyle/>
          <a:p>
            <a:pPr>
              <a:defRPr/>
            </a:pPr>
            <a:r>
              <a:rPr lang="zh-CN" altLang="en-US" sz="3400" b="1" dirty="0" smtClean="0"/>
              <a:t>回归测试的主要</a:t>
            </a:r>
            <a:r>
              <a:rPr lang="zh-CN" sz="3400" b="1" dirty="0" smtClean="0"/>
              <a:t>目的</a:t>
            </a:r>
            <a:endParaRPr lang="zh-CN" sz="3400" b="1" dirty="0" smtClean="0"/>
          </a:p>
          <a:p>
            <a:pPr lvl="1">
              <a:defRPr/>
            </a:pPr>
            <a:r>
              <a:rPr lang="zh-CN" b="1" dirty="0" smtClean="0">
                <a:cs typeface="+mn-cs"/>
              </a:rPr>
              <a:t>确保缺陷真正得到了修复</a:t>
            </a:r>
            <a:endParaRPr lang="zh-CN" b="1" dirty="0" smtClean="0">
              <a:cs typeface="+mn-cs"/>
            </a:endParaRPr>
          </a:p>
          <a:p>
            <a:pPr lvl="1">
              <a:defRPr/>
            </a:pPr>
            <a:r>
              <a:rPr lang="zh-CN" b="1" dirty="0" smtClean="0">
                <a:cs typeface="+mn-cs"/>
              </a:rPr>
              <a:t>防止在缺陷修复或功能变化过程中造成对软件原有正常部分代码的损坏</a:t>
            </a:r>
            <a:endParaRPr lang="zh-CN" b="1" dirty="0" smtClean="0">
              <a:cs typeface="+mn-cs"/>
            </a:endParaRPr>
          </a:p>
          <a:p>
            <a:pPr lvl="1">
              <a:defRPr/>
            </a:pPr>
            <a:r>
              <a:rPr lang="zh-CN" b="1" dirty="0" smtClean="0">
                <a:cs typeface="+mn-cs"/>
              </a:rPr>
              <a:t>防止由于开发人员自身因素或其他因素导致的版本倒流现象</a:t>
            </a:r>
            <a:endParaRPr lang="zh-CN" b="1" dirty="0" smtClean="0">
              <a:cs typeface="+mn-cs"/>
            </a:endParaRPr>
          </a:p>
          <a:p>
            <a:pPr lvl="1">
              <a:defRPr/>
            </a:pPr>
            <a:r>
              <a:rPr lang="zh-CN" b="1" dirty="0" smtClean="0">
                <a:cs typeface="+mn-cs"/>
              </a:rPr>
              <a:t>防止由于其他因素造成的原正常功能的失效</a:t>
            </a:r>
            <a:endParaRPr lang="zh-CN" altLang="en-US" b="1" dirty="0" smtClean="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036B3CF1-198B-4315-977C-171677BAA369}" type="slidenum">
              <a:rPr lang="en-US" altLang="zh-CN" smtClean="0"/>
            </a:fld>
            <a:endParaRPr lang="en-US" altLang="zh-CN" smtClean="0"/>
          </a:p>
        </p:txBody>
      </p:sp>
      <p:sp>
        <p:nvSpPr>
          <p:cNvPr id="66563" name="Rectangle 2"/>
          <p:cNvSpPr>
            <a:spLocks noGrp="1" noChangeArrowheads="1"/>
          </p:cNvSpPr>
          <p:nvPr>
            <p:ph type="title"/>
          </p:nvPr>
        </p:nvSpPr>
        <p:spPr/>
        <p:txBody>
          <a:bodyPr/>
          <a:lstStyle/>
          <a:p>
            <a:pPr eaLnBrk="1" hangingPunct="1"/>
            <a:r>
              <a:rPr lang="en-US" altLang="zh-CN" b="1" dirty="0" smtClean="0">
                <a:cs typeface="楷体" panose="02010609060101010101" charset="-122"/>
                <a:sym typeface="+mn-ea"/>
              </a:rPr>
              <a:t>7.6 </a:t>
            </a:r>
            <a:r>
              <a:rPr lang="zh-CN" altLang="en-US" b="1" dirty="0" smtClean="0">
                <a:cs typeface="楷体" panose="02010609060101010101" charset="-122"/>
              </a:rPr>
              <a:t>回归测试</a:t>
            </a:r>
            <a:endParaRPr lang="zh-CN" altLang="en-US" b="1" dirty="0" smtClean="0">
              <a:cs typeface="楷体" panose="02010609060101010101" charset="-122"/>
            </a:endParaRPr>
          </a:p>
        </p:txBody>
      </p:sp>
      <p:sp>
        <p:nvSpPr>
          <p:cNvPr id="66564" name="Rectangle 3"/>
          <p:cNvSpPr>
            <a:spLocks noGrp="1" noChangeArrowheads="1"/>
          </p:cNvSpPr>
          <p:nvPr>
            <p:ph type="body" idx="1"/>
          </p:nvPr>
        </p:nvSpPr>
        <p:spPr/>
        <p:txBody>
          <a:bodyPr/>
          <a:lstStyle/>
          <a:p>
            <a:pPr eaLnBrk="1" hangingPunct="1"/>
            <a:r>
              <a:rPr lang="zh-CN" altLang="en-US" sz="3400" b="1" smtClean="0"/>
              <a:t>策略</a:t>
            </a:r>
            <a:endParaRPr lang="en-US" altLang="zh-CN" sz="3400" b="1" smtClean="0"/>
          </a:p>
          <a:p>
            <a:pPr lvl="1" eaLnBrk="1" hangingPunct="1"/>
            <a:r>
              <a:rPr lang="zh-CN" altLang="en-US" b="1" smtClean="0"/>
              <a:t>关注代码的变化</a:t>
            </a:r>
            <a:endParaRPr lang="en-US" altLang="zh-CN" b="1" smtClean="0"/>
          </a:p>
          <a:p>
            <a:pPr lvl="1" eaLnBrk="1" hangingPunct="1"/>
            <a:r>
              <a:rPr lang="zh-CN" altLang="en-US" b="1" smtClean="0"/>
              <a:t>关注测试的变化</a:t>
            </a:r>
            <a:endParaRPr lang="en-US" altLang="zh-CN" b="1" smtClean="0"/>
          </a:p>
          <a:p>
            <a:pPr lvl="1" eaLnBrk="1" hangingPunct="1"/>
            <a:endParaRPr lang="zh-CN" altLang="en-US" b="1" smtClean="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6FE21D6F-0910-454E-B8C8-8372DCE47E95}" type="slidenum">
              <a:rPr lang="en-US" altLang="zh-CN" smtClean="0"/>
            </a:fld>
            <a:endParaRPr lang="en-US" altLang="zh-CN" smtClean="0"/>
          </a:p>
        </p:txBody>
      </p:sp>
      <p:sp>
        <p:nvSpPr>
          <p:cNvPr id="67587" name="Rectangle 2"/>
          <p:cNvSpPr>
            <a:spLocks noGrp="1" noChangeArrowheads="1"/>
          </p:cNvSpPr>
          <p:nvPr>
            <p:ph type="title"/>
          </p:nvPr>
        </p:nvSpPr>
        <p:spPr/>
        <p:txBody>
          <a:bodyPr/>
          <a:lstStyle/>
          <a:p>
            <a:pPr eaLnBrk="1" hangingPunct="1"/>
            <a:r>
              <a:rPr lang="en-US" altLang="zh-CN" b="1" dirty="0" smtClean="0">
                <a:cs typeface="楷体" panose="02010609060101010101" charset="-122"/>
                <a:sym typeface="+mn-ea"/>
              </a:rPr>
              <a:t>7.6 </a:t>
            </a:r>
            <a:r>
              <a:rPr lang="zh-CN" altLang="en-US" b="1" dirty="0" smtClean="0">
                <a:cs typeface="楷体" panose="02010609060101010101" charset="-122"/>
              </a:rPr>
              <a:t>回归测试</a:t>
            </a:r>
            <a:endParaRPr lang="zh-CN" altLang="en-US" b="1" dirty="0" smtClean="0">
              <a:cs typeface="楷体" panose="02010609060101010101" charset="-122"/>
            </a:endParaRPr>
          </a:p>
        </p:txBody>
      </p:sp>
      <p:sp>
        <p:nvSpPr>
          <p:cNvPr id="67588" name="Rectangle 3"/>
          <p:cNvSpPr>
            <a:spLocks noGrp="1" noChangeArrowheads="1"/>
          </p:cNvSpPr>
          <p:nvPr>
            <p:ph type="body" idx="1"/>
          </p:nvPr>
        </p:nvSpPr>
        <p:spPr>
          <a:xfrm>
            <a:off x="755650" y="1752600"/>
            <a:ext cx="11273790" cy="4267200"/>
          </a:xfrm>
        </p:spPr>
        <p:txBody>
          <a:bodyPr/>
          <a:lstStyle/>
          <a:p>
            <a:pPr eaLnBrk="1" hangingPunct="1"/>
            <a:r>
              <a:rPr lang="zh-CN" altLang="en-US" sz="3400" b="1" smtClean="0"/>
              <a:t>实施过程</a:t>
            </a:r>
            <a:endParaRPr lang="en-US" altLang="zh-CN" sz="3400" b="1" smtClean="0"/>
          </a:p>
          <a:p>
            <a:pPr lvl="1"/>
            <a:r>
              <a:rPr lang="zh-CN" altLang="en-US" sz="2400" b="1" smtClean="0"/>
              <a:t>识别出被测系统中被修改的部分，包括需求、设计和代码</a:t>
            </a:r>
            <a:endParaRPr lang="zh-CN" altLang="en-US" sz="2400" b="1" smtClean="0"/>
          </a:p>
          <a:p>
            <a:pPr lvl="1"/>
            <a:r>
              <a:rPr lang="zh-CN" altLang="en-US" sz="2400" b="1" smtClean="0"/>
              <a:t>围绕系统的变化，确定受到变化影响的功能、模块和代码</a:t>
            </a:r>
            <a:endParaRPr lang="zh-CN" altLang="en-US" sz="2400" b="1" smtClean="0"/>
          </a:p>
          <a:p>
            <a:pPr lvl="1"/>
            <a:r>
              <a:rPr lang="zh-CN" altLang="en-US" sz="2400" b="1" smtClean="0"/>
              <a:t>针对新增的功能、模块，补充测试用例</a:t>
            </a:r>
            <a:endParaRPr lang="zh-CN" altLang="en-US" sz="2400" b="1" smtClean="0"/>
          </a:p>
          <a:p>
            <a:pPr lvl="1"/>
            <a:r>
              <a:rPr lang="zh-CN" altLang="en-US" sz="2400" b="1" smtClean="0"/>
              <a:t>针对不再使用的功能、模块，丢弃过时的测试用例</a:t>
            </a:r>
            <a:endParaRPr lang="zh-CN" altLang="en-US" sz="2400" b="1" smtClean="0"/>
          </a:p>
          <a:p>
            <a:pPr lvl="1"/>
            <a:r>
              <a:rPr lang="zh-CN" altLang="en-US" sz="2400" b="1" smtClean="0"/>
              <a:t>针对变化的功能、模块，修改原有的测试用例，并注意进行优化，避免冗余</a:t>
            </a:r>
            <a:endParaRPr lang="zh-CN" altLang="en-US" sz="2400" b="1" smtClean="0"/>
          </a:p>
          <a:p>
            <a:pPr lvl="1"/>
            <a:r>
              <a:rPr lang="zh-CN" altLang="en-US" sz="2400" b="1" smtClean="0"/>
              <a:t>针对更新的测试用例集合对新的软件版本实施和执行测试</a:t>
            </a:r>
            <a:endParaRPr lang="zh-CN" altLang="en-US" sz="2400" b="1" smtClean="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1776120" y="2854201"/>
            <a:ext cx="8001000" cy="1216025"/>
          </a:xfrm>
        </p:spPr>
        <p:txBody>
          <a:bodyPr/>
          <a:lstStyle/>
          <a:p>
            <a:pPr algn="ctr"/>
            <a:r>
              <a:rPr lang="zh-CN" altLang="en-US" b="1" dirty="0" smtClean="0">
                <a:cs typeface="楷体" panose="02010609060101010101" charset="-122"/>
              </a:rPr>
              <a:t>谢 谢</a:t>
            </a:r>
            <a:endParaRPr lang="zh-CN" altLang="en-US" b="1" dirty="0" smtClean="0">
              <a:cs typeface="楷体" panose="02010609060101010101" charset="-122"/>
            </a:endParaRPr>
          </a:p>
        </p:txBody>
      </p:sp>
      <p:sp>
        <p:nvSpPr>
          <p:cNvPr id="727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751A7999-2362-416D-A2DB-5CD8DDE02E12}" type="slidenum">
              <a:rPr lang="en-US" altLang="zh-CN" smtClean="0"/>
            </a:fld>
            <a:endParaRPr lang="en-US" altLang="zh-CN"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2C69D7A3-11D8-4339-8DDB-6AF654B0B7BB}" type="slidenum">
              <a:rPr lang="en-US" altLang="zh-CN" smtClean="0"/>
            </a:fld>
            <a:endParaRPr lang="en-US" altLang="zh-CN" smtClean="0"/>
          </a:p>
        </p:txBody>
      </p:sp>
      <p:sp>
        <p:nvSpPr>
          <p:cNvPr id="8195"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8196" name="Rectangle 3"/>
          <p:cNvSpPr>
            <a:spLocks noGrp="1" noChangeArrowheads="1"/>
          </p:cNvSpPr>
          <p:nvPr>
            <p:ph type="body" idx="1"/>
          </p:nvPr>
        </p:nvSpPr>
        <p:spPr/>
        <p:txBody>
          <a:bodyPr/>
          <a:lstStyle/>
          <a:p>
            <a:pPr algn="just" eaLnBrk="1" hangingPunct="1"/>
            <a:r>
              <a:rPr lang="zh-CN" altLang="en-US" sz="3400" b="1" smtClean="0"/>
              <a:t>静态测试</a:t>
            </a:r>
            <a:endParaRPr lang="en-US" altLang="zh-CN" sz="3400" b="1" smtClean="0"/>
          </a:p>
          <a:p>
            <a:pPr algn="just" eaLnBrk="1" hangingPunct="1"/>
            <a:r>
              <a:rPr lang="zh-CN" altLang="en-US" sz="3400" b="1" smtClean="0"/>
              <a:t>主要是通过走查、审查等会议方式，依据模块的详细设计，将代码与缺陷检查表进行对照，查看代码是否符合标准和规范</a:t>
            </a:r>
            <a:endParaRPr lang="zh-CN" altLang="en-US" sz="3400" b="1"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BF05CBA-5D93-41F3-86AB-7D82EF2D75E7}" type="slidenum">
              <a:rPr lang="en-US" altLang="zh-CN" smtClean="0"/>
            </a:fld>
            <a:endParaRPr lang="en-US" altLang="zh-CN" smtClean="0"/>
          </a:p>
        </p:txBody>
      </p:sp>
      <p:sp>
        <p:nvSpPr>
          <p:cNvPr id="9219"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9220" name="Rectangle 3"/>
          <p:cNvSpPr>
            <a:spLocks noGrp="1" noChangeArrowheads="1"/>
          </p:cNvSpPr>
          <p:nvPr>
            <p:ph type="body" idx="1"/>
          </p:nvPr>
        </p:nvSpPr>
        <p:spPr/>
        <p:txBody>
          <a:bodyPr/>
          <a:lstStyle/>
          <a:p>
            <a:pPr algn="just" eaLnBrk="1" hangingPunct="1"/>
            <a:r>
              <a:rPr lang="zh-CN" altLang="en-US" sz="3400" b="1" smtClean="0"/>
              <a:t>动态测试</a:t>
            </a:r>
            <a:endParaRPr lang="en-US" altLang="zh-CN" sz="3400" b="1" smtClean="0"/>
          </a:p>
          <a:p>
            <a:pPr algn="just" eaLnBrk="1" hangingPunct="1"/>
            <a:r>
              <a:rPr lang="zh-CN" altLang="en-US" sz="3400" b="1" smtClean="0"/>
              <a:t>主要包括对模块接口、模块边界条件、模块独立路径和错误处理进行测试</a:t>
            </a:r>
            <a:endParaRPr lang="zh-CN" altLang="en-US" sz="3400" b="1"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9C7A0256-48E6-4324-9442-BC5DCAD56370}" type="slidenum">
              <a:rPr lang="en-US" altLang="zh-CN" smtClean="0"/>
            </a:fld>
            <a:endParaRPr lang="en-US" altLang="zh-CN" smtClean="0"/>
          </a:p>
        </p:txBody>
      </p:sp>
      <p:sp>
        <p:nvSpPr>
          <p:cNvPr id="10243" name="Rectangle 2"/>
          <p:cNvSpPr>
            <a:spLocks noGrp="1" noChangeArrowheads="1"/>
          </p:cNvSpPr>
          <p:nvPr>
            <p:ph type="title"/>
          </p:nvPr>
        </p:nvSpPr>
        <p:spPr/>
        <p:txBody>
          <a:bodyPr/>
          <a:lstStyle/>
          <a:p>
            <a:pPr eaLnBrk="1" hangingPunct="1"/>
            <a:r>
              <a:rPr lang="en-US" altLang="zh-CN" b="1" smtClean="0">
                <a:cs typeface="楷体" panose="02010609060101010101" charset="-122"/>
              </a:rPr>
              <a:t>7.2 </a:t>
            </a:r>
            <a:r>
              <a:rPr lang="zh-CN" altLang="en-US" b="1" smtClean="0">
                <a:cs typeface="楷体" panose="02010609060101010101" charset="-122"/>
              </a:rPr>
              <a:t>单元测试的内容</a:t>
            </a:r>
            <a:endParaRPr lang="zh-CN" altLang="en-US" b="1" smtClean="0">
              <a:cs typeface="楷体" panose="02010609060101010101" charset="-122"/>
            </a:endParaRPr>
          </a:p>
        </p:txBody>
      </p:sp>
      <p:sp>
        <p:nvSpPr>
          <p:cNvPr id="10244" name="Rectangle 3"/>
          <p:cNvSpPr>
            <a:spLocks noGrp="1" noChangeArrowheads="1"/>
          </p:cNvSpPr>
          <p:nvPr>
            <p:ph type="body" idx="1"/>
          </p:nvPr>
        </p:nvSpPr>
        <p:spPr/>
        <p:txBody>
          <a:bodyPr/>
          <a:lstStyle/>
          <a:p>
            <a:pPr algn="just" eaLnBrk="1" hangingPunct="1"/>
            <a:r>
              <a:rPr lang="zh-CN" altLang="en-US" sz="3400" b="1" dirty="0" smtClean="0"/>
              <a:t>模块接口测试：考虑数据能否正确地输入和输出</a:t>
            </a:r>
            <a:endParaRPr lang="zh-CN" altLang="en-US" sz="3400" b="1" dirty="0" smtClean="0"/>
          </a:p>
          <a:p>
            <a:pPr lvl="1"/>
            <a:r>
              <a:rPr lang="zh-CN" altLang="en-US" sz="2200" b="1" dirty="0" smtClean="0"/>
              <a:t>输入的实参与形参在个数、属性、量纲和顺序上是否匹配；</a:t>
            </a:r>
            <a:endParaRPr lang="zh-CN" altLang="en-US" sz="2200" b="1" dirty="0" smtClean="0"/>
          </a:p>
          <a:p>
            <a:pPr lvl="1"/>
            <a:r>
              <a:rPr lang="zh-CN" altLang="en-US" sz="2200" b="1" dirty="0" smtClean="0"/>
              <a:t>被测模块调用其他模块时，传递的实参在个数、属性、量纲和顺序上与被调用模块的形参是否匹配；</a:t>
            </a:r>
            <a:endParaRPr lang="zh-CN" altLang="en-US" sz="2200" b="1" dirty="0" smtClean="0"/>
          </a:p>
          <a:p>
            <a:pPr lvl="1"/>
            <a:r>
              <a:rPr lang="zh-CN" altLang="en-US" sz="2200" b="1" dirty="0" smtClean="0"/>
              <a:t>是否存在与当前入口点无关的参数引用；</a:t>
            </a:r>
            <a:endParaRPr lang="zh-CN" altLang="en-US" sz="2200" b="1" dirty="0" smtClean="0"/>
          </a:p>
          <a:p>
            <a:pPr lvl="1"/>
            <a:r>
              <a:rPr lang="zh-CN" altLang="en-US" sz="2200" b="1" dirty="0" smtClean="0"/>
              <a:t>是否修改了只作输入用的只读形参；</a:t>
            </a:r>
            <a:endParaRPr lang="zh-CN" altLang="en-US" sz="2200" b="1" dirty="0" smtClean="0"/>
          </a:p>
          <a:p>
            <a:pPr lvl="1"/>
            <a:r>
              <a:rPr lang="zh-CN" altLang="en-US" sz="2200" b="1" dirty="0" smtClean="0"/>
              <a:t>全局变量在各模块中的定义是否一致；</a:t>
            </a:r>
            <a:endParaRPr lang="zh-CN" altLang="en-US" sz="2200" b="1" dirty="0" smtClean="0"/>
          </a:p>
          <a:p>
            <a:pPr lvl="1"/>
            <a:r>
              <a:rPr lang="zh-CN" altLang="en-US" sz="2200" b="1" dirty="0" smtClean="0"/>
              <a:t>是否将某些约束条件作为形参来传递。</a:t>
            </a:r>
            <a:endParaRPr lang="en-US" altLang="zh-CN" sz="2200" b="1" dirty="0" smtClean="0"/>
          </a:p>
          <a:p>
            <a:pPr marL="471170" lvl="1" indent="0">
              <a:buNone/>
            </a:pPr>
            <a:r>
              <a:rPr lang="zh-CN" altLang="en-US" sz="2400" b="1" dirty="0" smtClean="0">
                <a:solidFill>
                  <a:srgbClr val="FF0000"/>
                </a:solidFill>
              </a:rPr>
              <a:t>注：主要关注单元中的输入和输出。</a:t>
            </a:r>
            <a:endParaRPr lang="zh-CN" altLang="en-US" sz="2400" b="1" dirty="0" smtClean="0">
              <a:solidFill>
                <a:srgbClr val="FF0000"/>
              </a:solidFill>
            </a:endParaRPr>
          </a:p>
          <a:p>
            <a:pPr marL="471170" lvl="1" indent="0">
              <a:buNone/>
            </a:pPr>
            <a:endParaRPr lang="en-US" altLang="zh-CN" sz="2200" b="1"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4949</Words>
  <Application>WPS 演示</Application>
  <PresentationFormat>全屏显示(4:3)</PresentationFormat>
  <Paragraphs>610</Paragraphs>
  <Slides>64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Arial</vt:lpstr>
      <vt:lpstr>宋体</vt:lpstr>
      <vt:lpstr>Wingdings</vt:lpstr>
      <vt:lpstr>Verdana</vt:lpstr>
      <vt:lpstr>Times New Roman</vt:lpstr>
      <vt:lpstr>华文隶书</vt:lpstr>
      <vt:lpstr>黑体</vt:lpstr>
      <vt:lpstr>微软雅黑</vt:lpstr>
      <vt:lpstr>Arial Unicode MS</vt:lpstr>
      <vt:lpstr>华文新魏</vt:lpstr>
      <vt:lpstr>SimSun-ExtB</vt:lpstr>
      <vt:lpstr>楷体</vt:lpstr>
      <vt:lpstr>Profile</vt:lpstr>
      <vt:lpstr>软件测试实用教程 ——方法与实践</vt:lpstr>
      <vt:lpstr>第7章  单元测试</vt:lpstr>
      <vt:lpstr>第7章  单元测试</vt:lpstr>
      <vt:lpstr>7.1 概述</vt:lpstr>
      <vt:lpstr>7.1 概述</vt:lpstr>
      <vt:lpstr>第7章  单元测试</vt:lpstr>
      <vt:lpstr>7.2 单元测试的内容</vt:lpstr>
      <vt:lpstr>7.2 单元测试的内容</vt:lpstr>
      <vt:lpstr>7.2 单元测试的内容</vt:lpstr>
      <vt:lpstr>7.2 单元测试的内容</vt:lpstr>
      <vt:lpstr>7.2 单元测试的内容</vt:lpstr>
      <vt:lpstr>7.2 单元测试的内容</vt:lpstr>
      <vt:lpstr>第7章  单元测试</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7.3 驱动和桩模块的设计</vt:lpstr>
      <vt:lpstr>第7章  单元测试</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7.4 测试需求分析</vt:lpstr>
      <vt:lpstr>第7章  单元测试</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7.5 单元测试的过程</vt:lpstr>
      <vt:lpstr>第7章  单元测试</vt:lpstr>
      <vt:lpstr>回归测试（Regression Testing）</vt:lpstr>
      <vt:lpstr>7.6 回归测试</vt:lpstr>
      <vt:lpstr>7.6 回归测试</vt:lpstr>
      <vt:lpstr>7.6 回归测试</vt:lpstr>
      <vt:lpstr>谢 谢</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pc</cp:lastModifiedBy>
  <cp:revision>77</cp:revision>
  <dcterms:created xsi:type="dcterms:W3CDTF">2008-07-27T05:17:00Z</dcterms:created>
  <dcterms:modified xsi:type="dcterms:W3CDTF">2018-09-09T06:52:17Z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