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3"/>
  </p:handoutMasterIdLst>
  <p:sldIdLst>
    <p:sldId id="256" r:id="rId3"/>
    <p:sldId id="322" r:id="rId4"/>
    <p:sldId id="324" r:id="rId5"/>
    <p:sldId id="493" r:id="rId7"/>
    <p:sldId id="392" r:id="rId8"/>
    <p:sldId id="394" r:id="rId9"/>
    <p:sldId id="406" r:id="rId10"/>
    <p:sldId id="525" r:id="rId11"/>
    <p:sldId id="526" r:id="rId12"/>
    <p:sldId id="532" r:id="rId13"/>
    <p:sldId id="533" r:id="rId14"/>
    <p:sldId id="397" r:id="rId15"/>
    <p:sldId id="399" r:id="rId16"/>
    <p:sldId id="398" r:id="rId17"/>
    <p:sldId id="465" r:id="rId18"/>
    <p:sldId id="400" r:id="rId19"/>
    <p:sldId id="326" r:id="rId20"/>
    <p:sldId id="327" r:id="rId21"/>
    <p:sldId id="401" r:id="rId22"/>
    <p:sldId id="402" r:id="rId23"/>
    <p:sldId id="403" r:id="rId24"/>
    <p:sldId id="404" r:id="rId25"/>
    <p:sldId id="466" r:id="rId26"/>
    <p:sldId id="349" r:id="rId27"/>
    <p:sldId id="405" r:id="rId28"/>
    <p:sldId id="428" r:id="rId29"/>
    <p:sldId id="425" r:id="rId30"/>
    <p:sldId id="426" r:id="rId31"/>
    <p:sldId id="354" r:id="rId32"/>
    <p:sldId id="429" r:id="rId33"/>
    <p:sldId id="424" r:id="rId34"/>
    <p:sldId id="427" r:id="rId35"/>
    <p:sldId id="430" r:id="rId36"/>
    <p:sldId id="467" r:id="rId37"/>
    <p:sldId id="464" r:id="rId38"/>
    <p:sldId id="489" r:id="rId39"/>
    <p:sldId id="488" r:id="rId40"/>
    <p:sldId id="468" r:id="rId41"/>
    <p:sldId id="316" r:id="rId4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21" autoAdjust="0"/>
    <p:restoredTop sz="88649" autoAdjust="0"/>
  </p:normalViewPr>
  <p:slideViewPr>
    <p:cSldViewPr showGuides="1">
      <p:cViewPr varScale="1">
        <p:scale>
          <a:sx n="55" d="100"/>
          <a:sy n="55" d="100"/>
        </p:scale>
        <p:origin x="102" y="306"/>
      </p:cViewPr>
      <p:guideLst>
        <p:guide orient="horz" pos="935"/>
        <p:guide pos="528"/>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回车相当于是</a:t>
            </a:r>
            <a:r>
              <a:rPr lang="en-US" altLang="zh-CN"/>
              <a:t>“</a:t>
            </a:r>
            <a:r>
              <a:rPr lang="zh-CN" altLang="en-US"/>
              <a:t>百度一下</a:t>
            </a:r>
            <a:r>
              <a:rPr lang="en-US" altLang="zh-CN"/>
              <a:t>”</a:t>
            </a:r>
            <a:r>
              <a:rPr lang="zh-CN" altLang="en-US"/>
              <a:t>这个按钮。或者打开这个页面后，输入框自动获得焦点。这样会更方便一些。</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BB2B4C-9E49-4432-BC9C-5A24DCDBF219}"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A7E7B6-EF32-4029-8AAA-721789E021D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A7E7B6-EF32-4029-8AAA-721789E021D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A7E7B6-EF32-4029-8AAA-721789E021D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楷体" panose="02010609060101010101" pitchFamily="49" charset="-122"/>
                <a:ea typeface="楷体" panose="02010609060101010101" pitchFamily="49" charset="-122"/>
              </a:defRPr>
            </a:lvl1pPr>
            <a:lvl2pPr>
              <a:defRPr baseline="0">
                <a:latin typeface="楷体" panose="02010609060101010101" pitchFamily="49" charset="-122"/>
                <a:ea typeface="楷体" panose="02010609060101010101" pitchFamily="49" charset="-122"/>
              </a:defRPr>
            </a:lvl2pPr>
            <a:lvl3pPr>
              <a:defRPr baseline="0">
                <a:latin typeface="楷体" panose="02010609060101010101" pitchFamily="49" charset="-122"/>
                <a:ea typeface="楷体" panose="02010609060101010101" pitchFamily="49" charset="-122"/>
              </a:defRPr>
            </a:lvl3pPr>
            <a:lvl4pPr>
              <a:defRPr baseline="0">
                <a:latin typeface="楷体" panose="02010609060101010101" pitchFamily="49" charset="-122"/>
                <a:ea typeface="楷体" panose="02010609060101010101" pitchFamily="49" charset="-122"/>
              </a:defRPr>
            </a:lvl4pPr>
            <a:lvl5pPr>
              <a:defRPr baseline="0">
                <a:latin typeface="楷体" panose="02010609060101010101" pitchFamily="49" charset="-122"/>
                <a:ea typeface="楷体" panose="020106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5400" y="116632"/>
            <a:ext cx="10668000" cy="8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95400"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mn-lt"/>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slide" Target="slide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slide" Target="slide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46150" y="290195"/>
            <a:ext cx="10363200" cy="1842770"/>
          </a:xfrm>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a:xfrm>
            <a:off x="1930400" y="3141980"/>
            <a:ext cx="9347200" cy="1600200"/>
          </a:xfrm>
        </p:spPr>
        <p:txBody>
          <a:bodyPr/>
          <a:lstStyle/>
          <a:p>
            <a:pPr algn="ctr" eaLnBrk="1" hangingPunct="1"/>
            <a:r>
              <a:rPr lang="en-US" altLang="zh-CN" sz="4400" b="1">
                <a:latin typeface="华文隶书" panose="02010800040101010101" pitchFamily="2" charset="-122"/>
                <a:ea typeface="华文隶书" panose="02010800040101010101" pitchFamily="2" charset="-122"/>
              </a:rPr>
              <a:t>PartI </a:t>
            </a:r>
            <a:r>
              <a:rPr lang="zh-CN" altLang="en-US" sz="4400" b="1">
                <a:latin typeface="华文隶书" panose="02010800040101010101" pitchFamily="2" charset="-122"/>
                <a:ea typeface="华文隶书" panose="02010800040101010101" pitchFamily="2" charset="-122"/>
              </a:rPr>
              <a:t>软件测试概述</a:t>
            </a:r>
            <a:endParaRPr lang="zh-CN" altLang="en-US" sz="4400" b="1">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1"/>
          <a:stretch>
            <a:fillRect/>
          </a:stretch>
        </p:blipFill>
        <p:spPr>
          <a:xfrm>
            <a:off x="0" y="6146709"/>
            <a:ext cx="3514286" cy="666667"/>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547" y="6246317"/>
            <a:ext cx="1981547" cy="4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C09DE7-ED91-490B-9B46-E9FB68C9B1A3}" type="slidenum">
              <a:rPr lang="en-US" altLang="zh-CN" sz="1200"/>
            </a:fld>
            <a:endParaRPr lang="en-US" altLang="zh-CN" sz="1200"/>
          </a:p>
        </p:txBody>
      </p:sp>
      <p:sp>
        <p:nvSpPr>
          <p:cNvPr id="2253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楷体" panose="02010609060101010101" pitchFamily="49" charset="-122"/>
                <a:ea typeface="楷体" panose="02010609060101010101" pitchFamily="49" charset="-122"/>
              </a:rPr>
              <a:t>软件测试的概念</a:t>
            </a:r>
            <a:endParaRPr lang="zh-CN" b="1" smtClean="0">
              <a:latin typeface="楷体" panose="02010609060101010101" pitchFamily="49" charset="-122"/>
              <a:ea typeface="楷体" panose="02010609060101010101" pitchFamily="49" charset="-122"/>
            </a:endParaRPr>
          </a:p>
        </p:txBody>
      </p:sp>
      <p:graphicFrame>
        <p:nvGraphicFramePr>
          <p:cNvPr id="3" name="Group 25"/>
          <p:cNvGraphicFramePr>
            <a:graphicFrameLocks noGrp="1"/>
          </p:cNvGraphicFramePr>
          <p:nvPr/>
        </p:nvGraphicFramePr>
        <p:xfrm>
          <a:off x="1209675" y="1318895"/>
          <a:ext cx="4378960" cy="5032375"/>
        </p:xfrm>
        <a:graphic>
          <a:graphicData uri="http://schemas.openxmlformats.org/drawingml/2006/table">
            <a:tbl>
              <a:tblPr/>
              <a:tblGrid>
                <a:gridCol w="2279015"/>
                <a:gridCol w="2099945"/>
              </a:tblGrid>
              <a:tr h="8001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pitchFamily="49" charset="-122"/>
                          <a:ea typeface="楷体" panose="02010609060101010101" pitchFamily="49" charset="-122"/>
                        </a:rPr>
                        <a:t>阶段</a:t>
                      </a:r>
                      <a:endParaRPr kumimoji="0" lang="zh-CN" altLang="en-US" sz="2400" b="1" i="0" u="none" strike="noStrike" cap="none" normalizeH="0" baseline="0" dirty="0" smtClean="0">
                        <a:ln>
                          <a:noFill/>
                        </a:ln>
                        <a:solidFill>
                          <a:schemeClr val="bg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smtClean="0">
                          <a:ln>
                            <a:noFill/>
                          </a:ln>
                          <a:solidFill>
                            <a:schemeClr val="bg1"/>
                          </a:solidFill>
                          <a:effectLst/>
                          <a:latin typeface="楷体" panose="02010609060101010101" pitchFamily="49" charset="-122"/>
                          <a:ea typeface="楷体" panose="02010609060101010101" pitchFamily="49" charset="-122"/>
                          <a:cs typeface="楷体" panose="02010609060101010101" pitchFamily="49" charset="-122"/>
                        </a:rPr>
                        <a:t>相对修复费用 </a:t>
                      </a:r>
                      <a:endParaRPr kumimoji="0" lang="zh-CN" altLang="en-US" sz="2400" b="1" i="0" u="none" strike="noStrike" kern="1200" cap="none" normalizeH="0" baseline="0" dirty="0" smtClean="0">
                        <a:ln>
                          <a:noFill/>
                        </a:ln>
                        <a:solidFill>
                          <a:schemeClr val="bg1"/>
                        </a:solidFill>
                        <a:effectLst/>
                        <a:latin typeface="楷体" panose="02010609060101010101" pitchFamily="49" charset="-122"/>
                        <a:ea typeface="楷体" panose="02010609060101010101" pitchFamily="49" charset="-122"/>
                        <a:cs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731520">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需求阶段</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676275">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设计阶段</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5</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636270">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编码阶段</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10</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737235">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单元测试阶段</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20</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732155">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验收阶段</a:t>
                      </a:r>
                      <a:endPar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50</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718820">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维护阶段</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200</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68579" marR="68579" marT="34296" marB="34296"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pSp>
        <p:nvGrpSpPr>
          <p:cNvPr id="8" name="组合 18"/>
          <p:cNvGrpSpPr/>
          <p:nvPr/>
        </p:nvGrpSpPr>
        <p:grpSpPr bwMode="auto">
          <a:xfrm>
            <a:off x="5977255" y="1155065"/>
            <a:ext cx="5279390" cy="5157470"/>
            <a:chOff x="2454275" y="1616075"/>
            <a:chExt cx="4114800" cy="3975101"/>
          </a:xfrm>
        </p:grpSpPr>
        <p:sp>
          <p:nvSpPr>
            <p:cNvPr id="9"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p>
              <a:pPr>
                <a:defRPr/>
              </a:pPr>
              <a:endParaRPr lang="zh-CN" altLang="en-US">
                <a:effectLst>
                  <a:reflection blurRad="6350" stA="55000" endA="300" endPos="45500" dir="5400000" sy="-100000" algn="bl" rotWithShape="0"/>
                </a:effectLst>
              </a:endParaRPr>
            </a:p>
          </p:txBody>
        </p:sp>
        <p:sp>
          <p:nvSpPr>
            <p:cNvPr id="16" name="Line 6"/>
            <p:cNvSpPr>
              <a:spLocks noChangeShapeType="1"/>
            </p:cNvSpPr>
            <p:nvPr/>
          </p:nvSpPr>
          <p:spPr bwMode="auto">
            <a:xfrm flipH="1">
              <a:off x="4511675" y="1616075"/>
              <a:ext cx="128588" cy="2082195"/>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p>
              <a:endParaRPr lang="zh-CN" altLang="en-US"/>
            </a:p>
          </p:txBody>
        </p:sp>
        <p:sp>
          <p:nvSpPr>
            <p:cNvPr id="17" name="Line 7"/>
            <p:cNvSpPr>
              <a:spLocks noChangeShapeType="1"/>
            </p:cNvSpPr>
            <p:nvPr/>
          </p:nvSpPr>
          <p:spPr bwMode="auto">
            <a:xfrm flipH="1">
              <a:off x="3611563" y="3698270"/>
              <a:ext cx="900113"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p>
              <a:endParaRPr lang="zh-CN" altLang="en-US"/>
            </a:p>
          </p:txBody>
        </p:sp>
        <p:sp>
          <p:nvSpPr>
            <p:cNvPr id="18" name="Line 8"/>
            <p:cNvSpPr>
              <a:spLocks noChangeShapeType="1"/>
            </p:cNvSpPr>
            <p:nvPr/>
          </p:nvSpPr>
          <p:spPr bwMode="auto">
            <a:xfrm flipH="1" flipV="1">
              <a:off x="2582863" y="2941108"/>
              <a:ext cx="1928813" cy="757162"/>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p>
              <a:endParaRPr lang="zh-CN" altLang="en-US"/>
            </a:p>
          </p:txBody>
        </p:sp>
        <p:sp>
          <p:nvSpPr>
            <p:cNvPr id="19" name="Line 9"/>
            <p:cNvSpPr>
              <a:spLocks noChangeShapeType="1"/>
            </p:cNvSpPr>
            <p:nvPr/>
          </p:nvSpPr>
          <p:spPr bwMode="auto">
            <a:xfrm flipH="1" flipV="1">
              <a:off x="3354388" y="1994656"/>
              <a:ext cx="1157288"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p>
              <a:endParaRPr lang="zh-CN" altLang="en-US"/>
            </a:p>
          </p:txBody>
        </p:sp>
        <p:sp>
          <p:nvSpPr>
            <p:cNvPr id="20" name="Text Box 10"/>
            <p:cNvSpPr txBox="1">
              <a:spLocks noChangeArrowheads="1"/>
            </p:cNvSpPr>
            <p:nvPr/>
          </p:nvSpPr>
          <p:spPr bwMode="auto">
            <a:xfrm>
              <a:off x="3773760" y="1627811"/>
              <a:ext cx="642562" cy="756124"/>
            </a:xfrm>
            <a:prstGeom prst="rect">
              <a:avLst/>
            </a:prstGeom>
            <a:noFill/>
            <a:ln w="9525">
              <a:noFill/>
              <a:miter lim="800000"/>
            </a:ln>
          </p:spPr>
          <p:txBody>
            <a:bodyPr lIns="0" tIns="0" rIns="0" bIns="0"/>
            <a:p>
              <a:pPr>
                <a:defRPr/>
              </a:pPr>
              <a:endParaRPr lang="zh-CN" altLang="en-US" b="1" dirty="0">
                <a:solidFill>
                  <a:schemeClr val="bg2"/>
                </a:solidFill>
                <a:ea typeface="宋体" panose="02010600030101010101" pitchFamily="2" charset="-122"/>
              </a:endParaRPr>
            </a:p>
            <a:p>
              <a:pPr algn="ctr">
                <a:defRPr/>
              </a:pPr>
              <a:r>
                <a:rPr lang="zh-CN" altLang="en-US" sz="2400" b="1" dirty="0">
                  <a:solidFill>
                    <a:srgbClr val="0070C0"/>
                  </a:solidFill>
                  <a:ea typeface="宋体" panose="02010600030101010101" pitchFamily="2" charset="-122"/>
                </a:rPr>
                <a:t>其  他</a:t>
              </a:r>
              <a:endParaRPr lang="zh-CN" altLang="en-US" sz="2400" b="1" dirty="0">
                <a:solidFill>
                  <a:srgbClr val="0070C0"/>
                </a:solidFill>
                <a:ea typeface="宋体" panose="02010600030101010101" pitchFamily="2" charset="-122"/>
              </a:endParaRPr>
            </a:p>
            <a:p>
              <a:pPr algn="ctr">
                <a:defRPr/>
              </a:pPr>
              <a:r>
                <a:rPr lang="zh-CN" altLang="en-US" sz="2400" b="1" dirty="0">
                  <a:solidFill>
                    <a:schemeClr val="tx2">
                      <a:lumMod val="60000"/>
                      <a:lumOff val="40000"/>
                    </a:schemeClr>
                  </a:solidFill>
                  <a:ea typeface="宋体" panose="02010600030101010101" pitchFamily="2" charset="-122"/>
                </a:rPr>
                <a:t>10%</a:t>
              </a:r>
              <a:endParaRPr lang="zh-CN" altLang="en-US" sz="2400" b="1" dirty="0">
                <a:solidFill>
                  <a:schemeClr val="tx2">
                    <a:lumMod val="60000"/>
                    <a:lumOff val="40000"/>
                  </a:schemeClr>
                </a:solidFill>
                <a:ea typeface="宋体" panose="02010600030101010101" pitchFamily="2" charset="-122"/>
              </a:endParaRPr>
            </a:p>
          </p:txBody>
        </p:sp>
        <p:sp>
          <p:nvSpPr>
            <p:cNvPr id="21" name="Text Box 11"/>
            <p:cNvSpPr txBox="1">
              <a:spLocks noChangeArrowheads="1"/>
            </p:cNvSpPr>
            <p:nvPr/>
          </p:nvSpPr>
          <p:spPr bwMode="auto">
            <a:xfrm>
              <a:off x="4768528" y="3168560"/>
              <a:ext cx="1618431" cy="1324475"/>
            </a:xfrm>
            <a:prstGeom prst="rect">
              <a:avLst/>
            </a:prstGeom>
            <a:noFill/>
            <a:ln w="9525">
              <a:noFill/>
              <a:miter lim="800000"/>
            </a:ln>
          </p:spPr>
          <p:txBody>
            <a:bodyPr lIns="0" tIns="0" rIns="0" bIns="0"/>
            <a:p>
              <a:pPr algn="ctr">
                <a:defRPr/>
              </a:pPr>
              <a:r>
                <a:rPr lang="zh-CN" altLang="en-US" sz="2400" b="1" dirty="0">
                  <a:solidFill>
                    <a:srgbClr val="0070C0"/>
                  </a:solidFill>
                  <a:ea typeface="宋体" panose="02010600030101010101" pitchFamily="2" charset="-122"/>
                </a:rPr>
                <a:t>软件产品说明书（需求）</a:t>
              </a:r>
              <a:endParaRPr lang="zh-CN" altLang="en-US" sz="2400" b="1" dirty="0">
                <a:solidFill>
                  <a:srgbClr val="0070C0"/>
                </a:solidFill>
                <a:ea typeface="宋体" panose="02010600030101010101" pitchFamily="2" charset="-122"/>
              </a:endParaRPr>
            </a:p>
            <a:p>
              <a:pPr algn="ctr">
                <a:defRPr/>
              </a:pPr>
              <a:r>
                <a:rPr lang="zh-CN" altLang="en-US" sz="2400" b="1" dirty="0">
                  <a:solidFill>
                    <a:schemeClr val="tx2">
                      <a:lumMod val="60000"/>
                      <a:lumOff val="40000"/>
                    </a:schemeClr>
                  </a:solidFill>
                  <a:ea typeface="宋体" panose="02010600030101010101" pitchFamily="2" charset="-122"/>
                </a:rPr>
                <a:t>56%</a:t>
              </a:r>
              <a:endParaRPr lang="zh-CN" altLang="en-US" sz="2400" b="1" dirty="0">
                <a:solidFill>
                  <a:schemeClr val="tx2">
                    <a:lumMod val="60000"/>
                    <a:lumOff val="40000"/>
                  </a:schemeClr>
                </a:solidFill>
                <a:ea typeface="宋体" panose="02010600030101010101" pitchFamily="2" charset="-122"/>
              </a:endParaRPr>
            </a:p>
          </p:txBody>
        </p:sp>
        <p:sp>
          <p:nvSpPr>
            <p:cNvPr id="22" name="Text Box 12"/>
            <p:cNvSpPr txBox="1">
              <a:spLocks noChangeArrowheads="1"/>
            </p:cNvSpPr>
            <p:nvPr/>
          </p:nvSpPr>
          <p:spPr bwMode="auto">
            <a:xfrm>
              <a:off x="2711987" y="2308491"/>
              <a:ext cx="1156267" cy="947250"/>
            </a:xfrm>
            <a:prstGeom prst="rect">
              <a:avLst/>
            </a:prstGeom>
            <a:noFill/>
            <a:ln w="9525">
              <a:noFill/>
              <a:miter lim="800000"/>
            </a:ln>
          </p:spPr>
          <p:txBody>
            <a:bodyPr lIns="0" tIns="0" rIns="0" bIns="0"/>
            <a:p>
              <a:pPr>
                <a:defRPr/>
              </a:pPr>
              <a:endParaRPr lang="zh-CN" altLang="en-US" b="1" dirty="0">
                <a:solidFill>
                  <a:schemeClr val="bg2"/>
                </a:solidFill>
                <a:ea typeface="宋体" panose="02010600030101010101" pitchFamily="2" charset="-122"/>
              </a:endParaRPr>
            </a:p>
            <a:p>
              <a:pPr algn="ctr">
                <a:defRPr/>
              </a:pPr>
              <a:r>
                <a:rPr lang="zh-CN" altLang="en-US" sz="2400" b="1" dirty="0">
                  <a:solidFill>
                    <a:srgbClr val="0070C0"/>
                  </a:solidFill>
                  <a:ea typeface="宋体" panose="02010600030101010101" pitchFamily="2" charset="-122"/>
                </a:rPr>
                <a:t>编写代码</a:t>
              </a:r>
              <a:endParaRPr lang="zh-CN" altLang="en-US" sz="2400" b="1" dirty="0">
                <a:solidFill>
                  <a:srgbClr val="0070C0"/>
                </a:solidFill>
                <a:ea typeface="宋体" panose="02010600030101010101" pitchFamily="2" charset="-122"/>
              </a:endParaRPr>
            </a:p>
            <a:p>
              <a:pPr algn="ctr">
                <a:defRPr/>
              </a:pPr>
              <a:r>
                <a:rPr lang="zh-CN" altLang="en-US" sz="2400" b="1" dirty="0">
                  <a:solidFill>
                    <a:schemeClr val="tx2">
                      <a:lumMod val="60000"/>
                      <a:lumOff val="40000"/>
                    </a:schemeClr>
                  </a:solidFill>
                  <a:ea typeface="宋体" panose="02010600030101010101" pitchFamily="2" charset="-122"/>
                </a:rPr>
                <a:t>7%</a:t>
              </a:r>
              <a:endParaRPr lang="zh-CN" altLang="en-US" sz="2400" b="1" dirty="0">
                <a:solidFill>
                  <a:schemeClr val="tx2">
                    <a:lumMod val="60000"/>
                    <a:lumOff val="40000"/>
                  </a:schemeClr>
                </a:solidFill>
                <a:ea typeface="宋体" panose="02010600030101010101" pitchFamily="2" charset="-122"/>
              </a:endParaRPr>
            </a:p>
          </p:txBody>
        </p:sp>
        <p:sp>
          <p:nvSpPr>
            <p:cNvPr id="23" name="Text Box 13"/>
            <p:cNvSpPr txBox="1">
              <a:spLocks noChangeArrowheads="1"/>
            </p:cNvSpPr>
            <p:nvPr/>
          </p:nvSpPr>
          <p:spPr bwMode="auto">
            <a:xfrm>
              <a:off x="3096837" y="3887801"/>
              <a:ext cx="964783" cy="756124"/>
            </a:xfrm>
            <a:prstGeom prst="rect">
              <a:avLst/>
            </a:prstGeom>
            <a:noFill/>
            <a:ln w="9525">
              <a:noFill/>
              <a:miter lim="800000"/>
            </a:ln>
          </p:spPr>
          <p:txBody>
            <a:bodyPr lIns="0" tIns="0" rIns="0" bIns="0"/>
            <a:p>
              <a:pPr algn="ctr">
                <a:defRPr/>
              </a:pPr>
              <a:r>
                <a:rPr lang="zh-CN" altLang="en-US" sz="2400" b="1" dirty="0">
                  <a:solidFill>
                    <a:srgbClr val="0070C0"/>
                  </a:solidFill>
                  <a:ea typeface="宋体" panose="02010600030101010101" pitchFamily="2" charset="-122"/>
                </a:rPr>
                <a:t>设  计</a:t>
              </a:r>
              <a:r>
                <a:rPr lang="zh-CN" altLang="en-US" sz="2400" b="1" dirty="0">
                  <a:solidFill>
                    <a:schemeClr val="tx2">
                      <a:lumMod val="60000"/>
                      <a:lumOff val="40000"/>
                    </a:schemeClr>
                  </a:solidFill>
                  <a:ea typeface="宋体" panose="02010600030101010101" pitchFamily="2" charset="-122"/>
                </a:rPr>
                <a:t>27%</a:t>
              </a:r>
              <a:endParaRPr lang="zh-CN" altLang="en-US" sz="2400" b="1" dirty="0">
                <a:solidFill>
                  <a:schemeClr val="tx2">
                    <a:lumMod val="60000"/>
                    <a:lumOff val="40000"/>
                  </a:schemeClr>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547" y="6246317"/>
            <a:ext cx="1981547" cy="4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C09DE7-ED91-490B-9B46-E9FB68C9B1A3}" type="slidenum">
              <a:rPr lang="en-US" altLang="zh-CN" sz="1200"/>
            </a:fld>
            <a:endParaRPr lang="en-US" altLang="zh-CN" sz="1200"/>
          </a:p>
        </p:txBody>
      </p:sp>
      <p:sp>
        <p:nvSpPr>
          <p:cNvPr id="2253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楷体" panose="02010609060101010101" pitchFamily="49" charset="-122"/>
                <a:ea typeface="楷体" panose="02010609060101010101" pitchFamily="49" charset="-122"/>
              </a:rPr>
              <a:t>软件测试的概念</a:t>
            </a:r>
            <a:endParaRPr lang="zh-CN" b="1" smtClean="0">
              <a:latin typeface="楷体" panose="02010609060101010101" pitchFamily="49" charset="-122"/>
              <a:ea typeface="楷体" panose="02010609060101010101" pitchFamily="49" charset="-122"/>
            </a:endParaRPr>
          </a:p>
        </p:txBody>
      </p:sp>
      <p:grpSp>
        <p:nvGrpSpPr>
          <p:cNvPr id="19" name="组合 18"/>
          <p:cNvGrpSpPr/>
          <p:nvPr/>
        </p:nvGrpSpPr>
        <p:grpSpPr>
          <a:xfrm>
            <a:off x="3822065" y="1209675"/>
            <a:ext cx="8214995" cy="1338298"/>
            <a:chOff x="2742" y="2244"/>
            <a:chExt cx="9726" cy="1872"/>
          </a:xfrm>
        </p:grpSpPr>
        <p:sp>
          <p:nvSpPr>
            <p:cNvPr id="32" name="矩形 31"/>
            <p:cNvSpPr/>
            <p:nvPr/>
          </p:nvSpPr>
          <p:spPr>
            <a:xfrm>
              <a:off x="7704" y="2244"/>
              <a:ext cx="4764" cy="1872"/>
            </a:xfrm>
            <a:prstGeom prst="rect">
              <a:avLst/>
            </a:prstGeom>
            <a:noFill/>
          </p:spPr>
          <p:txBody>
            <a:bodyPr>
              <a:spAutoFit/>
            </a:bodyPr>
            <a:p>
              <a:pPr algn="ctr">
                <a:defRPr/>
              </a:pPr>
              <a:r>
                <a:rPr lang="en-US" altLang="zh-CN" sz="405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a:t>
              </a:r>
              <a:endParaRPr lang="en-US" altLang="zh-CN" sz="405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defRPr/>
              </a:pPr>
              <a:r>
                <a:rPr lang="en-US" altLang="zh-CN" sz="405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Enough</a:t>
              </a:r>
              <a:endParaRPr lang="zh-CN" altLang="en-US" sz="405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anose="02010600030101010101" pitchFamily="2" charset="-122"/>
              </a:endParaRPr>
            </a:p>
          </p:txBody>
        </p:sp>
        <p:sp>
          <p:nvSpPr>
            <p:cNvPr id="33" name="矩形 32"/>
            <p:cNvSpPr/>
            <p:nvPr/>
          </p:nvSpPr>
          <p:spPr>
            <a:xfrm>
              <a:off x="2742" y="2841"/>
              <a:ext cx="3204" cy="644"/>
            </a:xfrm>
            <a:prstGeom prst="rect">
              <a:avLst/>
            </a:prstGeom>
            <a:noFill/>
          </p:spPr>
          <p:txBody>
            <a:bodyPr wrap="square">
              <a:spAutoFit/>
            </a:bodyPr>
            <a:p>
              <a:pPr algn="ctr">
                <a:defRPr/>
              </a:pPr>
              <a:r>
                <a:rPr lang="en-US" altLang="zh-CN"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rPr>
                <a:t>ZERO  BUG</a:t>
              </a:r>
              <a:endParaRPr lang="zh-CN" alt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endParaRPr>
            </a:p>
          </p:txBody>
        </p:sp>
        <p:sp>
          <p:nvSpPr>
            <p:cNvPr id="34" name="矩形 33"/>
            <p:cNvSpPr/>
            <p:nvPr/>
          </p:nvSpPr>
          <p:spPr>
            <a:xfrm>
              <a:off x="6380" y="2441"/>
              <a:ext cx="1112" cy="999"/>
            </a:xfrm>
            <a:prstGeom prst="rect">
              <a:avLst/>
            </a:prstGeom>
            <a:noFill/>
          </p:spPr>
          <p:txBody>
            <a:bodyPr wrap="square">
              <a:spAutoFit/>
            </a:bodyPr>
            <a:p>
              <a:pPr algn="ctr">
                <a:defRPr/>
              </a:pPr>
              <a:r>
                <a:rPr lang="zh-CN" altLang="en-US" sz="405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rPr>
                <a:t>与</a:t>
              </a:r>
              <a:endParaRPr lang="zh-CN" altLang="en-US" sz="405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endParaRPr>
            </a:p>
          </p:txBody>
        </p:sp>
      </p:grpSp>
      <p:grpSp>
        <p:nvGrpSpPr>
          <p:cNvPr id="5" name="Group 18"/>
          <p:cNvGrpSpPr/>
          <p:nvPr/>
        </p:nvGrpSpPr>
        <p:grpSpPr bwMode="auto">
          <a:xfrm>
            <a:off x="1219835" y="2390140"/>
            <a:ext cx="8839835" cy="3856355"/>
            <a:chOff x="828" y="1162"/>
            <a:chExt cx="4329" cy="2405"/>
          </a:xfrm>
        </p:grpSpPr>
        <p:sp>
          <p:nvSpPr>
            <p:cNvPr id="6" name="Line 6"/>
            <p:cNvSpPr>
              <a:spLocks noChangeShapeType="1"/>
            </p:cNvSpPr>
            <p:nvPr/>
          </p:nvSpPr>
          <p:spPr bwMode="auto">
            <a:xfrm flipV="1">
              <a:off x="1262" y="1162"/>
              <a:ext cx="0" cy="2064"/>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7" name="Line 7"/>
            <p:cNvSpPr>
              <a:spLocks noChangeShapeType="1"/>
            </p:cNvSpPr>
            <p:nvPr/>
          </p:nvSpPr>
          <p:spPr bwMode="auto">
            <a:xfrm>
              <a:off x="1247" y="3203"/>
              <a:ext cx="3631" cy="0"/>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8" name="Freeform 8"/>
            <p:cNvSpPr/>
            <p:nvPr/>
          </p:nvSpPr>
          <p:spPr bwMode="auto">
            <a:xfrm>
              <a:off x="2175" y="1709"/>
              <a:ext cx="1812" cy="1398"/>
            </a:xfrm>
            <a:custGeom>
              <a:avLst/>
              <a:gdLst>
                <a:gd name="T0" fmla="*/ 0 w 3420"/>
                <a:gd name="T1" fmla="*/ 1 h 2160"/>
                <a:gd name="T2" fmla="*/ 1 w 3420"/>
                <a:gd name="T3" fmla="*/ 1 h 2160"/>
                <a:gd name="T4" fmla="*/ 1 w 3420"/>
                <a:gd name="T5" fmla="*/ 1 h 2160"/>
                <a:gd name="T6" fmla="*/ 1 w 3420"/>
                <a:gd name="T7" fmla="*/ 1 h 2160"/>
                <a:gd name="T8" fmla="*/ 1 w 3420"/>
                <a:gd name="T9" fmla="*/ 1 h 2160"/>
                <a:gd name="T10" fmla="*/ 1 w 3420"/>
                <a:gd name="T11" fmla="*/ 1 h 2160"/>
                <a:gd name="T12" fmla="*/ 1 w 3420"/>
                <a:gd name="T13" fmla="*/ 1 h 2160"/>
                <a:gd name="T14" fmla="*/ 1 w 3420"/>
                <a:gd name="T15" fmla="*/ 1 h 2160"/>
                <a:gd name="T16" fmla="*/ 1 w 3420"/>
                <a:gd name="T17" fmla="*/ 1 h 2160"/>
                <a:gd name="T18" fmla="*/ 1 w 3420"/>
                <a:gd name="T19" fmla="*/ 1 h 2160"/>
                <a:gd name="T20" fmla="*/ 1 w 3420"/>
                <a:gd name="T21" fmla="*/ 1 h 2160"/>
                <a:gd name="T22" fmla="*/ 1 w 3420"/>
                <a:gd name="T23" fmla="*/ 1 h 2160"/>
                <a:gd name="T24" fmla="*/ 1 w 3420"/>
                <a:gd name="T25" fmla="*/ 1 h 2160"/>
                <a:gd name="T26" fmla="*/ 1 w 3420"/>
                <a:gd name="T27" fmla="*/ 1 h 2160"/>
                <a:gd name="T28" fmla="*/ 1 w 3420"/>
                <a:gd name="T29" fmla="*/ 1 h 2160"/>
                <a:gd name="T30" fmla="*/ 1 w 3420"/>
                <a:gd name="T31" fmla="*/ 1 h 2160"/>
                <a:gd name="T32" fmla="*/ 1 w 3420"/>
                <a:gd name="T33" fmla="*/ 1 h 2160"/>
                <a:gd name="T34" fmla="*/ 1 w 3420"/>
                <a:gd name="T35" fmla="*/ 1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9"/>
            <p:cNvSpPr/>
            <p:nvPr/>
          </p:nvSpPr>
          <p:spPr bwMode="auto">
            <a:xfrm>
              <a:off x="2166" y="1959"/>
              <a:ext cx="2045" cy="1090"/>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ln>
          </p:spPr>
          <p:txBody>
            <a:bodyPr/>
            <a:lstStyle/>
            <a:p>
              <a:pPr>
                <a:defRPr/>
              </a:pPr>
              <a:endParaRPr lang="zh-CN" altLang="en-US">
                <a:ea typeface="宋体" panose="02010600030101010101" pitchFamily="2" charset="-122"/>
              </a:endParaRPr>
            </a:p>
          </p:txBody>
        </p:sp>
        <p:sp>
          <p:nvSpPr>
            <p:cNvPr id="10" name="Text Box 10"/>
            <p:cNvSpPr txBox="1">
              <a:spLocks noChangeArrowheads="1"/>
            </p:cNvSpPr>
            <p:nvPr/>
          </p:nvSpPr>
          <p:spPr bwMode="auto">
            <a:xfrm>
              <a:off x="828" y="1230"/>
              <a:ext cx="404"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400" b="1">
                  <a:solidFill>
                    <a:srgbClr val="51866E"/>
                  </a:solidFill>
                  <a:sym typeface="Wingdings" panose="05000000000000000000" pitchFamily="2" charset="2"/>
                </a:rPr>
                <a:t>bug</a:t>
              </a:r>
              <a:r>
                <a:rPr lang="zh-CN" altLang="en-US" sz="2400" b="1">
                  <a:solidFill>
                    <a:srgbClr val="51866E"/>
                  </a:solidFill>
                  <a:sym typeface="Wingdings" panose="05000000000000000000" pitchFamily="2" charset="2"/>
                </a:rPr>
                <a:t>数量</a:t>
              </a:r>
              <a:endParaRPr lang="zh-CN" altLang="en-US" sz="2400" b="1">
                <a:solidFill>
                  <a:srgbClr val="51866E"/>
                </a:solidFill>
                <a:sym typeface="Wingdings" panose="05000000000000000000" pitchFamily="2" charset="2"/>
              </a:endParaRPr>
            </a:p>
          </p:txBody>
        </p:sp>
        <p:sp>
          <p:nvSpPr>
            <p:cNvPr id="11" name="Text Box 11"/>
            <p:cNvSpPr txBox="1">
              <a:spLocks noChangeArrowheads="1"/>
            </p:cNvSpPr>
            <p:nvPr/>
          </p:nvSpPr>
          <p:spPr bwMode="auto">
            <a:xfrm>
              <a:off x="4232" y="3309"/>
              <a:ext cx="9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51866E"/>
                  </a:solidFill>
                  <a:sym typeface="Wingdings" panose="05000000000000000000" pitchFamily="2" charset="2"/>
                </a:rPr>
                <a:t>测试工作量</a:t>
              </a:r>
              <a:endParaRPr lang="zh-CN" altLang="en-US" sz="2400" b="1">
                <a:solidFill>
                  <a:srgbClr val="51866E"/>
                </a:solidFill>
                <a:sym typeface="Wingdings" panose="05000000000000000000" pitchFamily="2" charset="2"/>
              </a:endParaRPr>
            </a:p>
          </p:txBody>
        </p:sp>
        <p:sp>
          <p:nvSpPr>
            <p:cNvPr id="12" name="Text Box 12"/>
            <p:cNvSpPr txBox="1">
              <a:spLocks noChangeArrowheads="1"/>
            </p:cNvSpPr>
            <p:nvPr/>
          </p:nvSpPr>
          <p:spPr bwMode="auto">
            <a:xfrm>
              <a:off x="1474" y="2931"/>
              <a:ext cx="572" cy="23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sz="2400" b="1">
                  <a:solidFill>
                    <a:srgbClr val="51866E"/>
                  </a:solidFill>
                  <a:latin typeface="Times New Roman" panose="02020603050405020304" pitchFamily="18" charset="0"/>
                  <a:sym typeface="Wingdings" panose="05000000000000000000" pitchFamily="2" charset="2"/>
                </a:rPr>
                <a:t>测试中</a:t>
              </a:r>
              <a:endParaRPr lang="zh-CN" altLang="en-US" sz="2400" b="1">
                <a:solidFill>
                  <a:srgbClr val="51866E"/>
                </a:solidFill>
                <a:latin typeface="Times New Roman" panose="02020603050405020304" pitchFamily="18" charset="0"/>
                <a:sym typeface="Wingdings" panose="05000000000000000000" pitchFamily="2" charset="2"/>
              </a:endParaRPr>
            </a:p>
          </p:txBody>
        </p:sp>
        <p:sp>
          <p:nvSpPr>
            <p:cNvPr id="13" name="Text Box 13"/>
            <p:cNvSpPr txBox="1">
              <a:spLocks noChangeArrowheads="1"/>
            </p:cNvSpPr>
            <p:nvPr/>
          </p:nvSpPr>
          <p:spPr bwMode="auto">
            <a:xfrm>
              <a:off x="4286" y="2931"/>
              <a:ext cx="5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51866E"/>
                  </a:solidFill>
                  <a:sym typeface="Wingdings" panose="05000000000000000000" pitchFamily="2" charset="2"/>
                </a:rPr>
                <a:t>测试后</a:t>
              </a:r>
              <a:endParaRPr lang="zh-CN" altLang="en-US" sz="2400" b="1">
                <a:solidFill>
                  <a:srgbClr val="51866E"/>
                </a:solidFill>
                <a:sym typeface="Wingdings" panose="05000000000000000000" pitchFamily="2" charset="2"/>
              </a:endParaRPr>
            </a:p>
          </p:txBody>
        </p:sp>
        <p:sp>
          <p:nvSpPr>
            <p:cNvPr id="14" name="Text Box 14"/>
            <p:cNvSpPr txBox="1">
              <a:spLocks noChangeArrowheads="1"/>
            </p:cNvSpPr>
            <p:nvPr/>
          </p:nvSpPr>
          <p:spPr bwMode="auto">
            <a:xfrm>
              <a:off x="4105" y="1706"/>
              <a:ext cx="9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51866E"/>
                  </a:solidFill>
                  <a:sym typeface="Wingdings" panose="05000000000000000000" pitchFamily="2" charset="2"/>
                </a:rPr>
                <a:t>测试费用</a:t>
              </a:r>
              <a:endParaRPr lang="zh-CN" altLang="en-US" sz="2400" b="1">
                <a:solidFill>
                  <a:srgbClr val="51866E"/>
                </a:solidFill>
                <a:sym typeface="Wingdings" panose="05000000000000000000" pitchFamily="2" charset="2"/>
              </a:endParaRPr>
            </a:p>
          </p:txBody>
        </p:sp>
        <p:sp>
          <p:nvSpPr>
            <p:cNvPr id="16" name="Text Box 15"/>
            <p:cNvSpPr txBox="1">
              <a:spLocks noChangeArrowheads="1"/>
            </p:cNvSpPr>
            <p:nvPr/>
          </p:nvSpPr>
          <p:spPr bwMode="auto">
            <a:xfrm>
              <a:off x="1519" y="2115"/>
              <a:ext cx="9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51866E"/>
                  </a:solidFill>
                  <a:sym typeface="Wingdings" panose="05000000000000000000" pitchFamily="2" charset="2"/>
                </a:rPr>
                <a:t>遗漏缺陷数目</a:t>
              </a:r>
              <a:endParaRPr lang="zh-CN" altLang="en-US" sz="2400" b="1">
                <a:solidFill>
                  <a:srgbClr val="51866E"/>
                </a:solidFill>
                <a:sym typeface="Wingdings" panose="05000000000000000000" pitchFamily="2" charset="2"/>
              </a:endParaRPr>
            </a:p>
          </p:txBody>
        </p:sp>
        <p:sp>
          <p:nvSpPr>
            <p:cNvPr id="17" name="Text Box 16"/>
            <p:cNvSpPr txBox="1">
              <a:spLocks noChangeArrowheads="1"/>
            </p:cNvSpPr>
            <p:nvPr/>
          </p:nvSpPr>
          <p:spPr bwMode="auto">
            <a:xfrm>
              <a:off x="2925" y="2160"/>
              <a:ext cx="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solidFill>
                    <a:srgbClr val="51866E"/>
                  </a:solidFill>
                  <a:sym typeface="Wingdings" panose="05000000000000000000" pitchFamily="2" charset="2"/>
                </a:rPr>
                <a:t>优化测试量</a:t>
              </a:r>
              <a:endParaRPr lang="zh-CN" altLang="en-US" sz="2400" b="1">
                <a:solidFill>
                  <a:srgbClr val="51866E"/>
                </a:solidFill>
                <a:sym typeface="Wingdings" panose="05000000000000000000" pitchFamily="2" charset="2"/>
              </a:endParaRPr>
            </a:p>
          </p:txBody>
        </p:sp>
        <p:sp>
          <p:nvSpPr>
            <p:cNvPr id="18" name="Line 17"/>
            <p:cNvSpPr>
              <a:spLocks noChangeShapeType="1"/>
            </p:cNvSpPr>
            <p:nvPr/>
          </p:nvSpPr>
          <p:spPr bwMode="auto">
            <a:xfrm>
              <a:off x="3342" y="2393"/>
              <a:ext cx="0" cy="258"/>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
        <p:nvSpPr>
          <p:cNvPr id="26627"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如果我们有良好的设计和高水平的程序员，就不需要测试了</a:t>
            </a:r>
            <a:endParaRPr lang="zh-CN" altLang="en-US" dirty="0" smtClean="0"/>
          </a:p>
          <a:p>
            <a:pPr lvl="1"/>
            <a:r>
              <a:rPr lang="zh-CN" altLang="en-US" dirty="0" smtClean="0"/>
              <a:t>软件测试并不创造任何代码和产品，我们可以不需要测试</a:t>
            </a:r>
            <a:endParaRPr lang="zh-CN" altLang="en-US" dirty="0" smtClean="0"/>
          </a:p>
          <a:p>
            <a:pPr lvl="1"/>
            <a:r>
              <a:rPr lang="zh-CN" altLang="en-US" dirty="0" smtClean="0"/>
              <a:t>测试等于调试</a:t>
            </a:r>
            <a:endParaRPr lang="zh-CN" altLang="en-US" dirty="0" smtClean="0"/>
          </a:p>
          <a:p>
            <a:pPr lvl="1"/>
            <a:r>
              <a:rPr lang="zh-CN" altLang="en-US" dirty="0" smtClean="0"/>
              <a:t>软件需求规格说明应详细地包含所有用户需求</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4" end="4"/>
                                            </p:txEl>
                                          </p:spTgt>
                                        </p:tgtEl>
                                        <p:attrNameLst>
                                          <p:attrName>style.visibility</p:attrName>
                                        </p:attrNameLst>
                                      </p:cBhvr>
                                      <p:to>
                                        <p:strVal val="visible"/>
                                      </p:to>
                                    </p:set>
                                    <p:anim calcmode="lin" valueType="num">
                                      <p:cBhvr additive="base">
                                        <p:cTn id="25"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软件测试可以提高软件质量</a:t>
            </a:r>
            <a:endParaRPr lang="zh-CN" altLang="en-US" dirty="0" smtClean="0"/>
          </a:p>
          <a:p>
            <a:pPr lvl="1"/>
            <a:r>
              <a:rPr lang="zh-CN" altLang="en-US" dirty="0" smtClean="0"/>
              <a:t>测试是没有技术含量的</a:t>
            </a:r>
            <a:endParaRPr lang="en-US" altLang="zh-CN" dirty="0" smtClean="0"/>
          </a:p>
          <a:p>
            <a:pPr lvl="1"/>
            <a:r>
              <a:rPr lang="zh-CN" altLang="en-US" dirty="0" smtClean="0"/>
              <a:t>软件测试是没有前途的工作，只有程序员才是软件高手</a:t>
            </a:r>
            <a:endParaRPr lang="zh-CN" altLang="en-US" dirty="0"/>
          </a:p>
        </p:txBody>
      </p:sp>
      <p:sp>
        <p:nvSpPr>
          <p:cNvPr id="2"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695325" y="1196975"/>
            <a:ext cx="10668000" cy="5036185"/>
          </a:xfrm>
        </p:spPr>
        <p:txBody>
          <a:bodyPr/>
          <a:lstStyle/>
          <a:p>
            <a:r>
              <a:rPr lang="zh-CN" altLang="en-US" dirty="0" smtClean="0"/>
              <a:t>软件测试人员具备的素质</a:t>
            </a:r>
            <a:endParaRPr lang="en-US" altLang="zh-CN" dirty="0" smtClean="0"/>
          </a:p>
          <a:p>
            <a:pPr lvl="1"/>
            <a:r>
              <a:rPr lang="zh-CN" altLang="en-US" dirty="0" smtClean="0"/>
              <a:t>对软件测试工作有正确的认识</a:t>
            </a:r>
            <a:endParaRPr lang="en-US" altLang="zh-CN" dirty="0" smtClean="0"/>
          </a:p>
          <a:p>
            <a:pPr lvl="1"/>
            <a:r>
              <a:rPr lang="zh-CN" altLang="en-US" dirty="0" smtClean="0"/>
              <a:t>具有很强的沟通能力、外交能力</a:t>
            </a:r>
            <a:endParaRPr lang="en-US" altLang="zh-CN" dirty="0" smtClean="0"/>
          </a:p>
          <a:p>
            <a:pPr lvl="1"/>
            <a:r>
              <a:rPr lang="zh-CN" altLang="en-US" dirty="0" smtClean="0"/>
              <a:t>掌握比较全面的技术</a:t>
            </a:r>
            <a:endParaRPr lang="en-US" altLang="zh-CN" dirty="0" smtClean="0"/>
          </a:p>
          <a:p>
            <a:pPr lvl="1"/>
            <a:r>
              <a:rPr lang="zh-CN" altLang="en-US" dirty="0" smtClean="0"/>
              <a:t>测试中要做到“五心”（专心、细心、耐心、责任心和自信心）</a:t>
            </a:r>
            <a:endParaRPr lang="en-US" altLang="zh-CN" dirty="0" smtClean="0"/>
          </a:p>
          <a:p>
            <a:pPr lvl="1"/>
            <a:r>
              <a:rPr lang="zh-CN" altLang="en-US" dirty="0" smtClean="0"/>
              <a:t>要有很强的记忆力，怀疑精神和洞察力</a:t>
            </a:r>
            <a:endParaRPr lang="en-US" altLang="zh-CN" dirty="0" smtClean="0"/>
          </a:p>
          <a:p>
            <a:pPr lvl="1"/>
            <a:r>
              <a:rPr lang="zh-CN" altLang="en-US" dirty="0" smtClean="0"/>
              <a:t>具有探索、创新和挑战精神，努力追求完美</a:t>
            </a:r>
            <a:endParaRPr lang="en-US" altLang="zh-CN" dirty="0" smtClean="0"/>
          </a:p>
        </p:txBody>
      </p:sp>
      <p:sp>
        <p:nvSpPr>
          <p:cNvPr id="27651" name="Rectangle 2"/>
          <p:cNvSpPr>
            <a:spLocks noGrp="1" noChangeArrowheads="1"/>
          </p:cNvSpPr>
          <p:nvPr>
            <p:ph type="title"/>
          </p:nvPr>
        </p:nvSpPr>
        <p:spPr/>
        <p:txBody>
          <a:bodyPr/>
          <a:lstStyle/>
          <a:p>
            <a:r>
              <a:rPr lang="en-US" altLang="zh-CN" smtClean="0"/>
              <a:t>1.2 </a:t>
            </a:r>
            <a:r>
              <a:rPr lang="zh-CN" smtClean="0"/>
              <a:t>软件测试的概念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anim calcmode="lin" valueType="num">
                                      <p:cBhvr additive="base">
                                        <p:cTn id="7"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2" end="2"/>
                                            </p:txEl>
                                          </p:spTgt>
                                        </p:tgtEl>
                                        <p:attrNameLst>
                                          <p:attrName>style.visibility</p:attrName>
                                        </p:attrNameLst>
                                      </p:cBhvr>
                                      <p:to>
                                        <p:strVal val="visible"/>
                                      </p:to>
                                    </p:set>
                                    <p:anim calcmode="lin" valueType="num">
                                      <p:cBhvr additive="base">
                                        <p:cTn id="13"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anim calcmode="lin" valueType="num">
                                      <p:cBhvr additive="base">
                                        <p:cTn id="19"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4" end="4"/>
                                            </p:txEl>
                                          </p:spTgt>
                                        </p:tgtEl>
                                        <p:attrNameLst>
                                          <p:attrName>style.visibility</p:attrName>
                                        </p:attrNameLst>
                                      </p:cBhvr>
                                      <p:to>
                                        <p:strVal val="visible"/>
                                      </p:to>
                                    </p:set>
                                    <p:anim calcmode="lin" valueType="num">
                                      <p:cBhvr additive="base">
                                        <p:cTn id="25"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5" end="5"/>
                                            </p:txEl>
                                          </p:spTgt>
                                        </p:tgtEl>
                                        <p:attrNameLst>
                                          <p:attrName>style.visibility</p:attrName>
                                        </p:attrNameLst>
                                      </p:cBhvr>
                                      <p:to>
                                        <p:strVal val="visible"/>
                                      </p:to>
                                    </p:set>
                                    <p:anim calcmode="lin" valueType="num">
                                      <p:cBhvr additive="base">
                                        <p:cTn id="31"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 calcmode="lin" valueType="num">
                                      <p:cBhvr additive="base">
                                        <p:cTn id="37" dur="500" fill="hold"/>
                                        <p:tgtEl>
                                          <p:spTgt spid="2765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solidFill>
                  <a:srgbClr val="FF0000"/>
                </a:solidFill>
              </a:rPr>
              <a:t>为什么进行软件测试</a:t>
            </a:r>
            <a:endParaRPr lang="zh-CN" altLang="en-US" dirty="0" smtClean="0">
              <a:solidFill>
                <a:srgbClr val="FF0000"/>
              </a:solidFill>
            </a:endParaRPr>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zh-CN" altLang="en-US" dirty="0"/>
              <a:t>狮子王游戏（</a:t>
            </a:r>
            <a:r>
              <a:rPr lang="en-US" altLang="zh-CN" dirty="0"/>
              <a:t>1994-1995</a:t>
            </a:r>
            <a:r>
              <a:rPr lang="zh-CN" altLang="en-US" dirty="0"/>
              <a:t>）</a:t>
            </a:r>
            <a:endParaRPr lang="en-US" altLang="zh-CN" dirty="0"/>
          </a:p>
          <a:p>
            <a:r>
              <a:rPr lang="zh-CN" altLang="en-US" dirty="0"/>
              <a:t>千年虫问题（</a:t>
            </a:r>
            <a:r>
              <a:rPr lang="en-US" altLang="zh-CN" dirty="0"/>
              <a:t>1974</a:t>
            </a:r>
            <a:r>
              <a:rPr lang="zh-CN" altLang="en-US" dirty="0"/>
              <a:t>）</a:t>
            </a:r>
            <a:endParaRPr lang="en-US" altLang="zh-CN" dirty="0"/>
          </a:p>
          <a:p>
            <a:r>
              <a:rPr lang="zh-CN" altLang="en-US" dirty="0"/>
              <a:t>英特尔奔腾浮点除法缺陷（</a:t>
            </a:r>
            <a:r>
              <a:rPr lang="en-US" altLang="zh-CN" dirty="0"/>
              <a:t>1994</a:t>
            </a:r>
            <a:r>
              <a:rPr lang="zh-CN" altLang="en-US" dirty="0"/>
              <a:t>）</a:t>
            </a:r>
            <a:endParaRPr lang="en-US" altLang="zh-CN" dirty="0"/>
          </a:p>
          <a:p>
            <a:pPr lvl="1"/>
            <a:r>
              <a:rPr lang="zh-CN" altLang="en-US" dirty="0"/>
              <a:t>（</a:t>
            </a:r>
            <a:r>
              <a:rPr lang="en-US" altLang="zh-CN" dirty="0"/>
              <a:t>4195835/3145727</a:t>
            </a:r>
            <a:r>
              <a:rPr lang="zh-CN" altLang="en-US" dirty="0"/>
              <a:t>）</a:t>
            </a:r>
            <a:r>
              <a:rPr lang="en-US" altLang="zh-CN" dirty="0"/>
              <a:t>*3145727-4195835</a:t>
            </a:r>
            <a:endParaRPr lang="en-US" altLang="zh-CN" dirty="0"/>
          </a:p>
          <a:p>
            <a:r>
              <a:rPr lang="zh-CN" altLang="en-US" dirty="0"/>
              <a:t>美国爱国者导弹系统（</a:t>
            </a:r>
            <a:r>
              <a:rPr lang="en-US" altLang="zh-CN" dirty="0"/>
              <a:t>1991</a:t>
            </a:r>
            <a:r>
              <a:rPr lang="zh-CN" altLang="en-US" dirty="0"/>
              <a:t>）</a:t>
            </a:r>
            <a:endParaRPr lang="zh-CN" altLang="en-US" dirty="0"/>
          </a:p>
        </p:txBody>
      </p:sp>
      <p:pic>
        <p:nvPicPr>
          <p:cNvPr id="4" name="图片 3"/>
          <p:cNvPicPr>
            <a:picLocks noChangeAspect="1"/>
          </p:cNvPicPr>
          <p:nvPr/>
        </p:nvPicPr>
        <p:blipFill>
          <a:blip r:embed="rId1"/>
          <a:stretch>
            <a:fillRect/>
          </a:stretch>
        </p:blipFill>
        <p:spPr>
          <a:xfrm>
            <a:off x="6744072" y="4005064"/>
            <a:ext cx="2822318" cy="2110809"/>
          </a:xfrm>
          <a:prstGeom prst="rect">
            <a:avLst/>
          </a:prstGeom>
        </p:spPr>
      </p:pic>
      <p:pic>
        <p:nvPicPr>
          <p:cNvPr id="5" name="图片 4"/>
          <p:cNvPicPr>
            <a:picLocks noChangeAspect="1"/>
          </p:cNvPicPr>
          <p:nvPr/>
        </p:nvPicPr>
        <p:blipFill>
          <a:blip r:embed="rId2"/>
          <a:stretch>
            <a:fillRect/>
          </a:stretch>
        </p:blipFill>
        <p:spPr>
          <a:xfrm>
            <a:off x="9499140" y="984871"/>
            <a:ext cx="1895276" cy="2627284"/>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1.3 </a:t>
            </a:r>
            <a:r>
              <a:rPr lang="zh-CN" altLang="en-US" dirty="0" smtClean="0"/>
              <a:t>为什么进行软件测试</a:t>
            </a:r>
            <a:endParaRPr lang="zh-CN" dirty="0" smtClean="0"/>
          </a:p>
        </p:txBody>
      </p:sp>
      <p:sp>
        <p:nvSpPr>
          <p:cNvPr id="3" name="内容占位符 2"/>
          <p:cNvSpPr>
            <a:spLocks noGrp="1"/>
          </p:cNvSpPr>
          <p:nvPr>
            <p:ph idx="1"/>
          </p:nvPr>
        </p:nvSpPr>
        <p:spPr>
          <a:xfrm>
            <a:off x="695325" y="1196975"/>
            <a:ext cx="10668000" cy="51435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日，携带着飞向金星的无人驾驶飞船水手</a:t>
            </a:r>
            <a:r>
              <a:rPr lang="en-US" altLang="zh-CN" dirty="0" smtClean="0"/>
              <a:t>1</a:t>
            </a:r>
            <a:r>
              <a:rPr lang="zh-CN" altLang="en-US" dirty="0" smtClean="0"/>
              <a:t>号的火箭在升空</a:t>
            </a:r>
            <a:r>
              <a:rPr lang="en-US" altLang="zh-CN" dirty="0" smtClean="0"/>
              <a:t>290</a:t>
            </a:r>
            <a:r>
              <a:rPr lang="zh-CN" altLang="en-US" dirty="0" smtClean="0"/>
              <a:t>秒后，偏离了轨道</a:t>
            </a:r>
            <a:endParaRPr lang="zh-CN" altLang="en-US" dirty="0" smtClean="0"/>
          </a:p>
          <a:p>
            <a:r>
              <a:rPr lang="zh-CN" altLang="en-US" dirty="0" smtClean="0"/>
              <a:t>地面计算机的程序：</a:t>
            </a:r>
            <a:endParaRPr lang="zh-CN" altLang="en-US" dirty="0" smtClean="0"/>
          </a:p>
          <a:p>
            <a:pPr marL="471170" lvl="1" indent="0">
              <a:buNone/>
            </a:pPr>
            <a:r>
              <a:rPr lang="en-US" altLang="zh-CN" dirty="0" smtClean="0"/>
              <a:t>if not </a:t>
            </a:r>
            <a:r>
              <a:rPr lang="zh-CN" altLang="en-US" dirty="0" smtClean="0"/>
              <a:t>雷达能够与火箭联系</a:t>
            </a:r>
            <a:endParaRPr lang="zh-CN" altLang="en-US" dirty="0" smtClean="0"/>
          </a:p>
          <a:p>
            <a:pPr marL="471170" lvl="1" indent="0">
              <a:buNone/>
            </a:pPr>
            <a:r>
              <a:rPr lang="en-US" altLang="zh-CN" dirty="0" smtClean="0"/>
              <a:t>Then</a:t>
            </a:r>
            <a:endParaRPr lang="en-US" altLang="zh-CN" dirty="0" smtClean="0"/>
          </a:p>
          <a:p>
            <a:pPr marL="471170" lvl="1" indent="0">
              <a:buNone/>
            </a:pPr>
            <a:r>
              <a:rPr lang="en-US" altLang="zh-CN" dirty="0" smtClean="0"/>
              <a:t>        </a:t>
            </a:r>
            <a:r>
              <a:rPr lang="zh-CN" altLang="en-US" dirty="0" smtClean="0"/>
              <a:t>不要纠正火箭的飞行路线</a:t>
            </a:r>
            <a:endParaRPr lang="zh-CN" altLang="en-US" dirty="0" smtClean="0"/>
          </a:p>
          <a:p>
            <a:pPr lvl="1"/>
            <a:r>
              <a:rPr lang="zh-CN" altLang="en-US" dirty="0" smtClean="0"/>
              <a:t>由于人为错误：语句中的 </a:t>
            </a:r>
            <a:r>
              <a:rPr lang="en-US" altLang="zh-CN" dirty="0" smtClean="0"/>
              <a:t>not </a:t>
            </a:r>
            <a:r>
              <a:rPr lang="zh-CN" altLang="en-US" dirty="0" smtClean="0"/>
              <a:t>被丢掉了</a:t>
            </a:r>
            <a:endParaRPr lang="zh-CN" altLang="en-US" dirty="0" smtClean="0"/>
          </a:p>
          <a:p>
            <a:pPr lvl="1"/>
            <a:endParaRPr lang="zh-CN" altLang="en-US" dirty="0"/>
          </a:p>
        </p:txBody>
      </p:sp>
      <p:pic>
        <p:nvPicPr>
          <p:cNvPr id="4" name="图片 3"/>
          <p:cNvPicPr>
            <a:picLocks noChangeAspect="1"/>
          </p:cNvPicPr>
          <p:nvPr/>
        </p:nvPicPr>
        <p:blipFill>
          <a:blip r:embed="rId1"/>
          <a:stretch>
            <a:fillRect/>
          </a:stretch>
        </p:blipFill>
        <p:spPr>
          <a:xfrm>
            <a:off x="7608168" y="2924944"/>
            <a:ext cx="2746003" cy="228454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1.3 </a:t>
            </a:r>
            <a:r>
              <a:rPr lang="zh-CN" altLang="en-US" dirty="0" smtClean="0"/>
              <a:t>为什么进行</a:t>
            </a:r>
            <a:r>
              <a:rPr lang="zh-CN" dirty="0" smtClean="0"/>
              <a:t>软件测试</a:t>
            </a:r>
            <a:endParaRPr lang="zh-CN" dirty="0" smtClean="0"/>
          </a:p>
        </p:txBody>
      </p:sp>
      <p:sp>
        <p:nvSpPr>
          <p:cNvPr id="3" name="内容占位符 2"/>
          <p:cNvSpPr>
            <a:spLocks noGrp="1"/>
          </p:cNvSpPr>
          <p:nvPr>
            <p:ph idx="1"/>
          </p:nvPr>
        </p:nvSpPr>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5736590" y="4438015"/>
            <a:ext cx="3386455" cy="177546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1978</a:t>
            </a:r>
            <a:r>
              <a:rPr lang="zh-CN" altLang="en-US" dirty="0" smtClean="0"/>
              <a:t>年，</a:t>
            </a:r>
            <a:r>
              <a:rPr lang="en-US" altLang="zh-CN" dirty="0" smtClean="0"/>
              <a:t>NASA</a:t>
            </a:r>
            <a:r>
              <a:rPr lang="zh-CN" altLang="en-US" dirty="0" smtClean="0"/>
              <a:t>臭氧层测绘数据分析软件的缺陷</a:t>
            </a:r>
            <a:endParaRPr lang="en-US" altLang="zh-CN" dirty="0" smtClean="0"/>
          </a:p>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dirty="0" smtClean="0"/>
              <a:t>大型交换机软件的缺陷</a:t>
            </a:r>
            <a:endParaRPr lang="en-US" altLang="zh-CN" dirty="0" smtClean="0"/>
          </a:p>
        </p:txBody>
      </p:sp>
      <p:pic>
        <p:nvPicPr>
          <p:cNvPr id="5" name="图片 4"/>
          <p:cNvPicPr>
            <a:picLocks noChangeAspect="1"/>
          </p:cNvPicPr>
          <p:nvPr/>
        </p:nvPicPr>
        <p:blipFill>
          <a:blip r:embed="rId1"/>
          <a:stretch>
            <a:fillRect/>
          </a:stretch>
        </p:blipFill>
        <p:spPr>
          <a:xfrm>
            <a:off x="393700" y="3356610"/>
            <a:ext cx="3124835" cy="3105785"/>
          </a:xfrm>
          <a:prstGeom prst="rect">
            <a:avLst/>
          </a:prstGeom>
        </p:spPr>
      </p:pic>
      <p:pic>
        <p:nvPicPr>
          <p:cNvPr id="6" name="图片 5"/>
          <p:cNvPicPr>
            <a:picLocks noChangeAspect="1"/>
          </p:cNvPicPr>
          <p:nvPr/>
        </p:nvPicPr>
        <p:blipFill>
          <a:blip r:embed="rId2"/>
          <a:stretch>
            <a:fillRect/>
          </a:stretch>
        </p:blipFill>
        <p:spPr>
          <a:xfrm>
            <a:off x="8832215" y="1197610"/>
            <a:ext cx="3176270" cy="4837430"/>
          </a:xfrm>
          <a:prstGeom prst="rect">
            <a:avLst/>
          </a:prstGeom>
        </p:spPr>
      </p:pic>
      <p:pic>
        <p:nvPicPr>
          <p:cNvPr id="7" name="图片 6"/>
          <p:cNvPicPr>
            <a:picLocks noChangeAspect="1"/>
          </p:cNvPicPr>
          <p:nvPr/>
        </p:nvPicPr>
        <p:blipFill>
          <a:blip r:embed="rId3"/>
          <a:stretch>
            <a:fillRect/>
          </a:stretch>
        </p:blipFill>
        <p:spPr>
          <a:xfrm>
            <a:off x="3719830" y="3357245"/>
            <a:ext cx="4983480" cy="319786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124">
                                            <p:txEl>
                                              <p:pRg st="1" end="1"/>
                                            </p:txEl>
                                          </p:spTgt>
                                        </p:tgtEl>
                                        <p:attrNameLst>
                                          <p:attrName>style.color</p:attrName>
                                        </p:attrNameLst>
                                      </p:cBhvr>
                                      <p:to>
                                        <a:schemeClr val="accent2"/>
                                      </p:to>
                                    </p:animClr>
                                    <p:animClr clrSpc="rgb" dir="cw">
                                      <p:cBhvr>
                                        <p:cTn id="7" dur="500" fill="hold"/>
                                        <p:tgtEl>
                                          <p:spTgt spid="5124">
                                            <p:txEl>
                                              <p:pRg st="1" end="1"/>
                                            </p:txEl>
                                          </p:spTgt>
                                        </p:tgtEl>
                                        <p:attrNameLst>
                                          <p:attrName>fillcolor</p:attrName>
                                        </p:attrNameLst>
                                      </p:cBhvr>
                                      <p:to>
                                        <a:schemeClr val="accent2"/>
                                      </p:to>
                                    </p:animClr>
                                    <p:set>
                                      <p:cBhvr>
                                        <p:cTn id="8" dur="500" fill="hold"/>
                                        <p:tgtEl>
                                          <p:spTgt spid="5124">
                                            <p:txEl>
                                              <p:pRg st="1" end="1"/>
                                            </p:txEl>
                                          </p:spTgt>
                                        </p:tgtEl>
                                        <p:attrNameLst>
                                          <p:attrName>fill.type</p:attrName>
                                        </p:attrNameLst>
                                      </p:cBhvr>
                                      <p:to>
                                        <p:strVal val="solid"/>
                                      </p:to>
                                    </p:set>
                                    <p:set>
                                      <p:cBhvr>
                                        <p:cTn id="9" dur="500" fill="hold"/>
                                        <p:tgtEl>
                                          <p:spTgt spid="5124">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2007</a:t>
            </a:r>
            <a:r>
              <a:rPr lang="zh-CN" altLang="en-US" dirty="0"/>
              <a:t>年，赛门铁克公司的诺顿杀毒软件缺陷</a:t>
            </a:r>
            <a:endParaRPr lang="en-US" altLang="zh-CN" dirty="0"/>
          </a:p>
          <a:p>
            <a:r>
              <a:rPr lang="en-US" altLang="zh-CN" dirty="0"/>
              <a:t>2009</a:t>
            </a:r>
            <a:r>
              <a:rPr lang="zh-CN" altLang="en-US" dirty="0"/>
              <a:t>年，谷歌公司的 </a:t>
            </a:r>
            <a:r>
              <a:rPr lang="en-US" altLang="zh-CN" dirty="0" err="1"/>
              <a:t>gmail </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4" name="图片 3"/>
          <p:cNvPicPr>
            <a:picLocks noChangeAspect="1"/>
          </p:cNvPicPr>
          <p:nvPr/>
        </p:nvPicPr>
        <p:blipFill>
          <a:blip r:embed="rId1"/>
          <a:stretch>
            <a:fillRect/>
          </a:stretch>
        </p:blipFill>
        <p:spPr>
          <a:xfrm>
            <a:off x="9994265" y="1212850"/>
            <a:ext cx="1718945" cy="2957830"/>
          </a:xfrm>
          <a:prstGeom prst="rect">
            <a:avLst/>
          </a:prstGeom>
        </p:spPr>
      </p:pic>
      <p:pic>
        <p:nvPicPr>
          <p:cNvPr id="5" name="图片 4"/>
          <p:cNvPicPr>
            <a:picLocks noChangeAspect="1"/>
          </p:cNvPicPr>
          <p:nvPr/>
        </p:nvPicPr>
        <p:blipFill>
          <a:blip r:embed="rId2"/>
          <a:stretch>
            <a:fillRect/>
          </a:stretch>
        </p:blipFill>
        <p:spPr>
          <a:xfrm>
            <a:off x="911424" y="4365104"/>
            <a:ext cx="4071743" cy="1680188"/>
          </a:xfrm>
          <a:prstGeom prst="rect">
            <a:avLst/>
          </a:prstGeom>
        </p:spPr>
      </p:pic>
      <p:pic>
        <p:nvPicPr>
          <p:cNvPr id="6" name="图片 5"/>
          <p:cNvPicPr>
            <a:picLocks noChangeAspect="1"/>
          </p:cNvPicPr>
          <p:nvPr/>
        </p:nvPicPr>
        <p:blipFill>
          <a:blip r:embed="rId3"/>
          <a:stretch>
            <a:fillRect/>
          </a:stretch>
        </p:blipFill>
        <p:spPr>
          <a:xfrm>
            <a:off x="5392802" y="3330322"/>
            <a:ext cx="4071743" cy="271603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415480" y="1988840"/>
            <a:ext cx="7128792" cy="398648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 </a:t>
            </a:r>
            <a:r>
              <a:rPr lang="zh-CN" altLang="en-US" smtClean="0"/>
              <a:t>为什么进行软件测试</a:t>
            </a:r>
            <a:endParaRPr lang="zh-CN" altLang="en-US" dirty="0"/>
          </a:p>
        </p:txBody>
      </p:sp>
      <p:sp>
        <p:nvSpPr>
          <p:cNvPr id="3" name="内容占位符 2"/>
          <p:cNvSpPr>
            <a:spLocks noGrp="1"/>
          </p:cNvSpPr>
          <p:nvPr>
            <p:ph idx="1"/>
          </p:nvPr>
        </p:nvSpPr>
        <p:spPr/>
        <p:txBody>
          <a:bodyPr/>
          <a:lstStyle/>
          <a:p>
            <a:pPr lvl="1"/>
            <a:r>
              <a:rPr lang="en-US" altLang="zh-CN" dirty="0" err="1" smtClean="0">
                <a:sym typeface="+mn-ea"/>
              </a:rPr>
              <a:t>Priactice</a:t>
            </a:r>
            <a:endParaRPr lang="en-US" altLang="zh-CN" dirty="0" smtClean="0">
              <a:sym typeface="+mn-ea"/>
            </a:endParaRPr>
          </a:p>
          <a:p>
            <a:pPr lvl="2"/>
            <a:r>
              <a:rPr lang="zh-CN" altLang="en-US" dirty="0" smtClean="0">
                <a:sym typeface="+mn-ea"/>
              </a:rPr>
              <a:t>打开记事本，在上面输入“联通”，保存，关闭，再打开</a:t>
            </a:r>
            <a:endParaRPr lang="en-US" altLang="zh-CN" dirty="0" smtClean="0">
              <a:sym typeface="+mn-ea"/>
            </a:endParaRPr>
          </a:p>
          <a:p>
            <a:pPr lvl="1"/>
            <a:r>
              <a:rPr lang="zh-CN" altLang="en-US" dirty="0" smtClean="0">
                <a:sym typeface="+mn-ea"/>
              </a:rPr>
              <a:t>为什么进行软件测试</a:t>
            </a:r>
            <a:endParaRPr lang="en-US" altLang="zh-CN" dirty="0" smtClean="0">
              <a:sym typeface="+mn-ea"/>
            </a:endParaRPr>
          </a:p>
          <a:p>
            <a:pPr lvl="2"/>
            <a:r>
              <a:rPr lang="zh-CN" altLang="en-US" dirty="0" smtClean="0">
                <a:sym typeface="+mn-ea"/>
              </a:rPr>
              <a:t>提高软件质量</a:t>
            </a:r>
            <a:endParaRPr lang="en-US" altLang="zh-CN" dirty="0" smtClean="0">
              <a:sym typeface="+mn-ea"/>
            </a:endParaRPr>
          </a:p>
          <a:p>
            <a:pPr lvl="2"/>
            <a:r>
              <a:rPr lang="zh-CN" altLang="en-US" dirty="0" smtClean="0">
                <a:sym typeface="+mn-ea"/>
              </a:rPr>
              <a:t>确保软件满足需求</a:t>
            </a:r>
            <a:endParaRPr lang="zh-CN" altLang="en-US" dirty="0" smtClean="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solidFill>
                  <a:srgbClr val="FF0000"/>
                </a:solidFill>
              </a:rPr>
              <a:t>什么是软件缺陷</a:t>
            </a:r>
            <a:endParaRPr lang="en-US" altLang="zh-CN" dirty="0" smtClean="0">
              <a:solidFill>
                <a:srgbClr val="FF0000"/>
              </a:solidFill>
            </a:endParaRPr>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t>1.4 </a:t>
            </a:r>
            <a:r>
              <a:rPr lang="zh-CN" smtClean="0"/>
              <a:t>软件缺陷的概念</a:t>
            </a:r>
            <a:endParaRPr lang="zh-CN" smtClean="0"/>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endParaRPr lang="zh-CN" altLang="en-US" dirty="0" smtClean="0"/>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endParaRPr lang="zh-CN" altLang="en-US" dirty="0" smtClean="0"/>
          </a:p>
          <a:p>
            <a:pPr lvl="1"/>
            <a:r>
              <a:rPr lang="en-US" altLang="zh-CN" dirty="0" smtClean="0"/>
              <a:t>“First actual case of bug being found”</a:t>
            </a:r>
            <a:endParaRPr lang="en-US" altLang="zh-CN" dirty="0" smtClean="0"/>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0775" y="4124960"/>
            <a:ext cx="1631950" cy="182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80" y="1196975"/>
            <a:ext cx="2962910" cy="4282440"/>
          </a:xfrm>
          <a:prstGeom prst="rect">
            <a:avLst/>
          </a:prstGeom>
          <a:noFill/>
          <a:extLst>
            <a:ext uri="{909E8E84-426E-40DD-AFC4-6F175D3DCCD1}">
              <a14:hiddenFill xmlns:a14="http://schemas.microsoft.com/office/drawing/2010/main">
                <a:solidFill>
                  <a:srgbClr val="FFFFFF"/>
                </a:solidFill>
              </a14:hiddenFill>
            </a:ext>
          </a:extLst>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2"/>
                                        </p:tgtEl>
                                        <p:attrNameLst>
                                          <p:attrName>style.visibility</p:attrName>
                                        </p:attrNameLst>
                                      </p:cBhvr>
                                      <p:to>
                                        <p:strVal val="visible"/>
                                      </p:to>
                                    </p:set>
                                    <p:anim calcmode="lin" valueType="num">
                                      <p:cBhvr additive="base">
                                        <p:cTn id="25" dur="500" fill="hold"/>
                                        <p:tgtEl>
                                          <p:spTgt spid="29702"/>
                                        </p:tgtEl>
                                        <p:attrNameLst>
                                          <p:attrName>ppt_x</p:attrName>
                                        </p:attrNameLst>
                                      </p:cBhvr>
                                      <p:tavLst>
                                        <p:tav tm="0">
                                          <p:val>
                                            <p:strVal val="#ppt_x"/>
                                          </p:val>
                                        </p:tav>
                                        <p:tav tm="100000">
                                          <p:val>
                                            <p:strVal val="#ppt_x"/>
                                          </p:val>
                                        </p:tav>
                                      </p:tavLst>
                                    </p:anim>
                                    <p:anim calcmode="lin" valueType="num">
                                      <p:cBhvr additive="base">
                                        <p:cTn id="26"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19936" y="1700808"/>
            <a:ext cx="6059488" cy="4267200"/>
          </a:xfrm>
        </p:spPr>
        <p:txBody>
          <a:bodyPr/>
          <a:lstStyle/>
          <a:p>
            <a:r>
              <a:rPr lang="zh-CN" altLang="en-US" dirty="0">
                <a:cs typeface="楷体" panose="02010609060101010101" pitchFamily="49" charset="-122"/>
              </a:rPr>
              <a:t>第</a:t>
            </a:r>
            <a:r>
              <a:rPr lang="en-US" altLang="zh-CN" dirty="0">
                <a:cs typeface="楷体" panose="02010609060101010101" pitchFamily="49" charset="-122"/>
              </a:rPr>
              <a:t>1</a:t>
            </a:r>
            <a:r>
              <a:rPr lang="zh-CN" altLang="en-US" dirty="0">
                <a:cs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cs typeface="楷体" panose="02010609060101010101" pitchFamily="49" charset="-122"/>
              </a:rPr>
              <a:t>bug </a:t>
            </a:r>
            <a:r>
              <a:rPr lang="zh-CN" altLang="en-US" dirty="0">
                <a:cs typeface="楷体" panose="02010609060101010101" pitchFamily="49" charset="-122"/>
              </a:rPr>
              <a:t>这个词就流传下来。</a:t>
            </a:r>
            <a:endParaRPr lang="zh-CN" altLang="en-US" dirty="0">
              <a:cs typeface="楷体" panose="02010609060101010101" pitchFamily="49" charset="-122"/>
            </a:endParaRPr>
          </a:p>
          <a:p>
            <a:endParaRPr lang="zh-CN" altLang="en-US" dirty="0">
              <a:cs typeface="楷体" panose="02010609060101010101" pitchFamily="49" charset="-122"/>
            </a:endParaRPr>
          </a:p>
        </p:txBody>
      </p:sp>
      <p:pic>
        <p:nvPicPr>
          <p:cNvPr id="4" name="Picture 2" descr="C:\Users\pc\Desktop\timg.jpg"/>
          <p:cNvPicPr>
            <a:picLocks noChangeAspect="1" noChangeArrowheads="1"/>
          </p:cNvPicPr>
          <p:nvPr/>
        </p:nvPicPr>
        <p:blipFill>
          <a:blip r:embed="rId1"/>
          <a:srcRect/>
          <a:stretch>
            <a:fillRect/>
          </a:stretch>
        </p:blipFill>
        <p:spPr bwMode="auto">
          <a:xfrm>
            <a:off x="623570" y="2189480"/>
            <a:ext cx="4859020" cy="3759835"/>
          </a:xfrm>
          <a:prstGeom prst="rect">
            <a:avLst/>
          </a:prstGeom>
          <a:noFill/>
        </p:spPr>
      </p:pic>
      <p:sp>
        <p:nvSpPr>
          <p:cNvPr id="5" name="内容占位符 2"/>
          <p:cNvSpPr txBox="1"/>
          <p:nvPr/>
        </p:nvSpPr>
        <p:spPr bwMode="auto">
          <a:xfrm>
            <a:off x="479425" y="1268730"/>
            <a:ext cx="486156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kern="0" dirty="0" smtClean="0">
                <a:latin typeface="楷体" panose="02010609060101010101" pitchFamily="49" charset="-122"/>
                <a:ea typeface="楷体" panose="02010609060101010101" pitchFamily="49" charset="-122"/>
                <a:cs typeface="楷体" panose="02010609060101010101" pitchFamily="49" charset="-122"/>
              </a:rPr>
              <a:t>Bug</a:t>
            </a:r>
            <a:r>
              <a:rPr lang="zh-CN" altLang="en-US" kern="0" dirty="0" smtClean="0">
                <a:latin typeface="楷体" panose="02010609060101010101" pitchFamily="49" charset="-122"/>
                <a:ea typeface="楷体" panose="02010609060101010101" pitchFamily="49" charset="-122"/>
                <a:cs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cs typeface="楷体" panose="02010609060101010101" pitchFamily="49" charset="-122"/>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a:xfrm>
            <a:off x="695325" y="1196975"/>
            <a:ext cx="10668000" cy="4937760"/>
          </a:xfrm>
        </p:spPr>
        <p:txBody>
          <a:bodyPr/>
          <a:lstStyle/>
          <a:p>
            <a:r>
              <a:rPr lang="zh-CN" altLang="en-US" dirty="0"/>
              <a:t>软件缺陷的定义</a:t>
            </a:r>
            <a:endParaRPr lang="en-US" altLang="zh-CN" dirty="0"/>
          </a:p>
          <a:p>
            <a:pPr lvl="1"/>
            <a:r>
              <a:rPr lang="zh-CN" altLang="zh-CN" dirty="0"/>
              <a:t>软件未达到需求规格说明书中指明的功能</a:t>
            </a:r>
            <a:endParaRPr lang="zh-CN" altLang="zh-CN" dirty="0"/>
          </a:p>
          <a:p>
            <a:pPr lvl="1"/>
            <a:r>
              <a:rPr lang="zh-CN" altLang="zh-CN" dirty="0"/>
              <a:t>软件出现了需求规格说明书中指明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lvl="1"/>
            <a:r>
              <a:rPr lang="zh-CN" altLang="zh-CN" dirty="0"/>
              <a:t>软件功能超出需求规格说明书中指明的范围</a:t>
            </a:r>
            <a:endParaRPr lang="zh-CN" altLang="zh-CN" dirty="0"/>
          </a:p>
          <a:p>
            <a:pPr lvl="1"/>
            <a:r>
              <a:rPr lang="zh-CN" altLang="zh-CN" dirty="0"/>
              <a:t>软件未达到需求规格说明书中虽未指出但应达到的目标</a:t>
            </a:r>
            <a:endParaRPr lang="zh-CN" altLang="zh-CN" dirty="0"/>
          </a:p>
          <a:p>
            <a:pPr lvl="1"/>
            <a:r>
              <a:rPr lang="zh-CN" altLang="zh-CN" dirty="0">
                <a:sym typeface="+mn-ea"/>
              </a:rPr>
              <a:t>软件测试员认为软件难以理解、不易使用、运行速度缓慢，或者最终用户认为</a:t>
            </a:r>
            <a:r>
              <a:rPr lang="zh-CN" altLang="zh-CN" dirty="0" smtClean="0">
                <a:sym typeface="+mn-ea"/>
              </a:rPr>
              <a:t>不好</a:t>
            </a:r>
            <a:endParaRPr lang="en-US" altLang="zh-CN" dirty="0" smtClean="0"/>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zh-CN" dirty="0" smtClean="0"/>
              <a:t>软件</a:t>
            </a:r>
            <a:r>
              <a:rPr lang="zh-CN" altLang="zh-CN" dirty="0"/>
              <a:t>未达到需求规格说明书中指明的功能</a:t>
            </a:r>
            <a:endParaRPr lang="zh-CN" altLang="zh-CN" dirty="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5" name="图片 4"/>
          <p:cNvPicPr>
            <a:picLocks noChangeAspect="1"/>
          </p:cNvPicPr>
          <p:nvPr/>
        </p:nvPicPr>
        <p:blipFill>
          <a:blip r:embed="rId1"/>
          <a:stretch>
            <a:fillRect/>
          </a:stretch>
        </p:blipFill>
        <p:spPr>
          <a:xfrm>
            <a:off x="1987550" y="1978660"/>
            <a:ext cx="8216265" cy="3953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marL="0" indent="0">
              <a:buNone/>
            </a:pP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5" name="图片 4"/>
          <p:cNvPicPr>
            <a:picLocks noChangeAspect="1"/>
          </p:cNvPicPr>
          <p:nvPr/>
        </p:nvPicPr>
        <p:blipFill>
          <a:blip r:embed="rId1"/>
          <a:stretch>
            <a:fillRect/>
          </a:stretch>
        </p:blipFill>
        <p:spPr>
          <a:xfrm>
            <a:off x="2639695" y="2014855"/>
            <a:ext cx="7263765" cy="385254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1.3 </a:t>
            </a:r>
            <a:r>
              <a:rPr lang="zh-CN" dirty="0" smtClean="0"/>
              <a:t>软件缺陷的概念</a:t>
            </a:r>
            <a:endParaRPr lang="zh-CN" dirty="0" smtClean="0"/>
          </a:p>
        </p:txBody>
      </p:sp>
      <p:sp>
        <p:nvSpPr>
          <p:cNvPr id="32772" name="Rectangle 3"/>
          <p:cNvSpPr>
            <a:spLocks noGrp="1" noChangeArrowheads="1"/>
          </p:cNvSpPr>
          <p:nvPr>
            <p:ph idx="1"/>
          </p:nvPr>
        </p:nvSpPr>
        <p:spPr/>
        <p:txBody>
          <a:bodyPr/>
          <a:lstStyle/>
          <a:p>
            <a:pPr marL="0" indent="0">
              <a:buNone/>
            </a:pPr>
            <a:r>
              <a:rPr lang="en-US" altLang="zh-CN" dirty="0" smtClean="0"/>
              <a:t>3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1.1 </a:t>
            </a:r>
            <a:r>
              <a:rPr lang="zh-CN" altLang="en-US" dirty="0" smtClean="0"/>
              <a:t>引子</a:t>
            </a:r>
            <a:endParaRPr lang="zh-CN" altLang="en-US" dirty="0" smtClean="0"/>
          </a:p>
        </p:txBody>
      </p:sp>
      <p:sp>
        <p:nvSpPr>
          <p:cNvPr id="7172" name="Rectangle 3"/>
          <p:cNvSpPr>
            <a:spLocks noGrp="1" noChangeArrowheads="1"/>
          </p:cNvSpPr>
          <p:nvPr>
            <p:ph idx="1"/>
          </p:nvPr>
        </p:nvSpPr>
        <p:spPr/>
        <p:txBody>
          <a:bodyPr/>
          <a:lstStyle/>
          <a:p>
            <a:r>
              <a:rPr lang="zh-CN" altLang="en-US" dirty="0">
                <a:sym typeface="+mn-ea"/>
              </a:rPr>
              <a:t>来回答一个问题：如果树上有</a:t>
            </a:r>
            <a:r>
              <a:rPr lang="en-US" altLang="zh-CN" dirty="0">
                <a:sym typeface="+mn-ea"/>
              </a:rPr>
              <a:t>10</a:t>
            </a:r>
            <a:r>
              <a:rPr lang="zh-CN" altLang="en-US" dirty="0">
                <a:sym typeface="+mn-ea"/>
              </a:rPr>
              <a:t>只鸟，开枪打死</a:t>
            </a:r>
            <a:r>
              <a:rPr lang="en-US" altLang="zh-CN" dirty="0">
                <a:sym typeface="+mn-ea"/>
              </a:rPr>
              <a:t>1</a:t>
            </a:r>
            <a:r>
              <a:rPr lang="zh-CN" altLang="en-US" dirty="0">
                <a:sym typeface="+mn-ea"/>
              </a:rPr>
              <a:t>只，还剩几只？</a:t>
            </a:r>
            <a:endParaRPr lang="zh-CN" altLang="en-US" dirty="0">
              <a:sym typeface="+mn-ea"/>
            </a:endParaRPr>
          </a:p>
          <a:p>
            <a:r>
              <a:rPr lang="en-US" altLang="zh-CN" dirty="0"/>
              <a:t>...</a:t>
            </a:r>
            <a:endParaRPr lang="en-US" altLang="zh-CN"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1000"/>
                                        <p:tgtEl>
                                          <p:spTgt spid="7172">
                                            <p:txEl>
                                              <p:pRg st="0" end="0"/>
                                            </p:txEl>
                                          </p:spTgt>
                                        </p:tgtEl>
                                      </p:cBhvr>
                                    </p:animEffect>
                                    <p:anim calcmode="lin" valueType="num">
                                      <p:cBhvr>
                                        <p:cTn id="8" dur="1000" fill="hold"/>
                                        <p:tgtEl>
                                          <p:spTgt spid="71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2">
                                            <p:txEl>
                                              <p:pRg st="1" end="1"/>
                                            </p:txEl>
                                          </p:spTgt>
                                        </p:tgtEl>
                                        <p:attrNameLst>
                                          <p:attrName>style.visibility</p:attrName>
                                        </p:attrNameLst>
                                      </p:cBhvr>
                                      <p:to>
                                        <p:strVal val="visible"/>
                                      </p:to>
                                    </p:set>
                                    <p:animEffect transition="in" filter="fade">
                                      <p:cBhvr>
                                        <p:cTn id="14" dur="1000"/>
                                        <p:tgtEl>
                                          <p:spTgt spid="7172">
                                            <p:txEl>
                                              <p:pRg st="1" end="1"/>
                                            </p:txEl>
                                          </p:spTgt>
                                        </p:tgtEl>
                                      </p:cBhvr>
                                    </p:animEffect>
                                    <p:anim calcmode="lin" valueType="num">
                                      <p:cBhvr>
                                        <p:cTn id="15"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 </a:t>
            </a:r>
            <a:r>
              <a:rPr lang="zh-CN" altLang="zh-CN" dirty="0" smtClean="0"/>
              <a:t>软件</a:t>
            </a:r>
            <a:r>
              <a:rPr lang="zh-CN" altLang="zh-CN" dirty="0"/>
              <a:t>未达到需求规格说明书中虽未指出但应达到的目标</a:t>
            </a:r>
            <a:endParaRPr lang="zh-CN" altLang="zh-CN" dirty="0"/>
          </a:p>
          <a:p>
            <a:pPr marL="0" indent="0">
              <a:buNone/>
            </a:pP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5" name="图片 4"/>
          <p:cNvPicPr>
            <a:picLocks noChangeAspect="1"/>
          </p:cNvPicPr>
          <p:nvPr/>
        </p:nvPicPr>
        <p:blipFill>
          <a:blip r:embed="rId1"/>
          <a:stretch>
            <a:fillRect/>
          </a:stretch>
        </p:blipFill>
        <p:spPr>
          <a:xfrm>
            <a:off x="2409190" y="2018665"/>
            <a:ext cx="6704965" cy="3933190"/>
          </a:xfrm>
          <a:prstGeom prst="rect">
            <a:avLst/>
          </a:prstGeom>
        </p:spPr>
      </p:pic>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 </a:t>
            </a:r>
            <a:r>
              <a:rPr lang="zh-CN" altLang="zh-CN" dirty="0" smtClean="0"/>
              <a:t>软件测试</a:t>
            </a:r>
            <a:r>
              <a:rPr lang="zh-CN" altLang="zh-CN" dirty="0"/>
              <a:t>员认为软件难以理解、不易使用、运行速度缓慢，或者最终用户认为不好</a:t>
            </a:r>
            <a:endParaRPr lang="zh-CN" altLang="zh-CN" dirty="0"/>
          </a:p>
          <a:p>
            <a:endParaRPr lang="zh-CN" altLang="en-US" dirty="0"/>
          </a:p>
        </p:txBody>
      </p:sp>
      <p:pic>
        <p:nvPicPr>
          <p:cNvPr id="4" name="图片 3"/>
          <p:cNvPicPr>
            <a:picLocks noChangeAspect="1"/>
          </p:cNvPicPr>
          <p:nvPr/>
        </p:nvPicPr>
        <p:blipFill>
          <a:blip r:embed="rId1"/>
          <a:stretch>
            <a:fillRect/>
          </a:stretch>
        </p:blipFill>
        <p:spPr>
          <a:xfrm>
            <a:off x="623392" y="2708920"/>
            <a:ext cx="11024684" cy="295232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2012</a:t>
            </a:r>
            <a:r>
              <a:rPr lang="zh-CN" altLang="en-US" dirty="0"/>
              <a:t>年</a:t>
            </a:r>
            <a:r>
              <a:rPr lang="en-US" altLang="zh-CN" dirty="0"/>
              <a:t>3</a:t>
            </a:r>
            <a:r>
              <a:rPr lang="zh-CN" altLang="en-US" dirty="0"/>
              <a:t>月推出</a:t>
            </a:r>
            <a:endParaRPr lang="zh-CN" altLang="en-US" dirty="0"/>
          </a:p>
          <a:p>
            <a:pPr lvl="1"/>
            <a:r>
              <a:rPr lang="zh-CN" altLang="en-US" dirty="0" smtClean="0"/>
              <a:t>按</a:t>
            </a:r>
            <a:r>
              <a:rPr lang="zh-CN" altLang="en-US" dirty="0"/>
              <a:t>真实生活中的关系自动分圈</a:t>
            </a:r>
            <a:endParaRPr lang="zh-CN" altLang="en-US" dirty="0"/>
          </a:p>
          <a:p>
            <a:pPr lvl="1"/>
            <a:r>
              <a:rPr lang="zh-CN" altLang="en-US" dirty="0" smtClean="0"/>
              <a:t>最</a:t>
            </a:r>
            <a:r>
              <a:rPr lang="zh-CN" altLang="en-US" dirty="0"/>
              <a:t>贴合“不忘老朋友、结识新朋友”的需求</a:t>
            </a:r>
            <a:endParaRPr lang="zh-CN" altLang="en-US" dirty="0"/>
          </a:p>
          <a:p>
            <a:pPr lvl="1"/>
            <a:r>
              <a:rPr lang="en-US" altLang="zh-CN" dirty="0" smtClean="0"/>
              <a:t>2014</a:t>
            </a:r>
            <a:r>
              <a:rPr lang="zh-CN" altLang="en-US" dirty="0"/>
              <a:t>年</a:t>
            </a:r>
            <a:r>
              <a:rPr lang="en-US" altLang="zh-CN" dirty="0"/>
              <a:t>11</a:t>
            </a:r>
            <a:r>
              <a:rPr lang="zh-CN" altLang="en-US" dirty="0"/>
              <a:t>月下线</a:t>
            </a:r>
            <a:endParaRPr lang="zh-CN" altLang="en-US" dirty="0"/>
          </a:p>
        </p:txBody>
      </p:sp>
      <p:sp>
        <p:nvSpPr>
          <p:cNvPr id="4"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pic>
        <p:nvPicPr>
          <p:cNvPr id="5" name="图片 4"/>
          <p:cNvPicPr>
            <a:picLocks noChangeAspect="1"/>
          </p:cNvPicPr>
          <p:nvPr/>
        </p:nvPicPr>
        <p:blipFill>
          <a:blip r:embed="rId1"/>
          <a:stretch>
            <a:fillRect/>
          </a:stretch>
        </p:blipFill>
        <p:spPr>
          <a:xfrm>
            <a:off x="8112224" y="1197233"/>
            <a:ext cx="3744416" cy="264584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生活中有很多 </a:t>
            </a:r>
            <a:r>
              <a:rPr lang="en-US" altLang="zh-CN" dirty="0" smtClean="0"/>
              <a:t>bug</a:t>
            </a:r>
            <a:r>
              <a:rPr lang="zh-CN" altLang="en-US" dirty="0" smtClean="0"/>
              <a:t>，你遇到了吗？</a:t>
            </a:r>
            <a:endParaRPr lang="zh-CN" altLang="en-US"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solidFill>
                  <a:srgbClr val="FF0000"/>
                </a:solidFill>
              </a:rPr>
              <a:t>用户需求</a:t>
            </a:r>
            <a:endParaRPr lang="zh-CN" altLang="en-US" dirty="0" smtClean="0">
              <a:solidFill>
                <a:srgbClr val="FF0000"/>
              </a:solidFill>
            </a:endParaRPr>
          </a:p>
          <a:p>
            <a:pPr lvl="1"/>
            <a:r>
              <a:rPr lang="zh-CN" altLang="en-US" dirty="0"/>
              <a:t>一次成功的测试是</a:t>
            </a:r>
            <a:r>
              <a:rPr lang="zh-CN" altLang="en-US" dirty="0">
                <a:solidFill>
                  <a:srgbClr val="FF0000"/>
                </a:solidFill>
              </a:rPr>
              <a:t>发现了至今没有发现的错误 </a:t>
            </a:r>
            <a:endParaRPr lang="zh-CN" altLang="en-US" dirty="0">
              <a:solidFill>
                <a:srgbClr val="FF0000"/>
              </a:solidFill>
            </a:endParaRPr>
          </a:p>
          <a:p>
            <a:endParaRPr lang="zh-CN" altLang="en-US" dirty="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solidFill>
                  <a:srgbClr val="FF0000"/>
                </a:solidFill>
              </a:rPr>
              <a:t>什么是测试用例</a:t>
            </a:r>
            <a:endParaRPr lang="zh-CN" altLang="en-US"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40964" name="Rectangle 3"/>
          <p:cNvSpPr>
            <a:spLocks noGrp="1" noChangeArrowheads="1"/>
          </p:cNvSpPr>
          <p:nvPr>
            <p:ph idx="1"/>
          </p:nvPr>
        </p:nvSpPr>
        <p:spPr/>
        <p:txBody>
          <a:bodyPr/>
          <a:lstStyle/>
          <a:p>
            <a:r>
              <a:rPr lang="zh-CN" altLang="en-US" dirty="0" smtClean="0"/>
              <a:t>测试用例的定义</a:t>
            </a:r>
            <a:endParaRPr lang="en-US" altLang="zh-CN" dirty="0" smtClean="0"/>
          </a:p>
          <a:p>
            <a:pPr lvl="1"/>
            <a:r>
              <a:rPr lang="zh-CN" altLang="en-US" dirty="0" smtClean="0"/>
              <a:t>是一组测试输入、执行条件和预期结果，目的是要满足一个特定的目标，比如执行一条特定的程序路径或检验是否符合一个特定的需求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1"/>
          <a:stretch>
            <a:fillRect/>
          </a:stretch>
        </p:blipFill>
        <p:spPr>
          <a:xfrm>
            <a:off x="695400" y="3789040"/>
            <a:ext cx="1657143" cy="1000000"/>
          </a:xfrm>
          <a:prstGeom prst="rect">
            <a:avLst/>
          </a:prstGeom>
        </p:spPr>
      </p:pic>
      <p:pic>
        <p:nvPicPr>
          <p:cNvPr id="3" name="图片 2"/>
          <p:cNvPicPr>
            <a:picLocks noChangeAspect="1"/>
          </p:cNvPicPr>
          <p:nvPr/>
        </p:nvPicPr>
        <p:blipFill>
          <a:blip r:embed="rId2"/>
          <a:stretch>
            <a:fillRect/>
          </a:stretch>
        </p:blipFill>
        <p:spPr>
          <a:xfrm>
            <a:off x="1847528" y="5013176"/>
            <a:ext cx="1676190" cy="1171429"/>
          </a:xfrm>
          <a:prstGeom prst="rect">
            <a:avLst/>
          </a:prstGeom>
        </p:spPr>
      </p:pic>
      <p:pic>
        <p:nvPicPr>
          <p:cNvPr id="4" name="图片 3"/>
          <p:cNvPicPr>
            <a:picLocks noChangeAspect="1"/>
          </p:cNvPicPr>
          <p:nvPr/>
        </p:nvPicPr>
        <p:blipFill>
          <a:blip r:embed="rId3"/>
          <a:stretch>
            <a:fillRect/>
          </a:stretch>
        </p:blipFill>
        <p:spPr>
          <a:xfrm>
            <a:off x="3647222" y="3212976"/>
            <a:ext cx="2664296" cy="2963350"/>
          </a:xfrm>
          <a:prstGeom prst="rect">
            <a:avLst/>
          </a:prstGeom>
        </p:spPr>
      </p:pic>
      <p:pic>
        <p:nvPicPr>
          <p:cNvPr id="5" name="图片 4"/>
          <p:cNvPicPr>
            <a:picLocks noChangeAspect="1"/>
          </p:cNvPicPr>
          <p:nvPr/>
        </p:nvPicPr>
        <p:blipFill>
          <a:blip r:embed="rId4"/>
          <a:stretch>
            <a:fillRect/>
          </a:stretch>
        </p:blipFill>
        <p:spPr>
          <a:xfrm>
            <a:off x="6456040" y="4797152"/>
            <a:ext cx="1657143" cy="1095238"/>
          </a:xfrm>
          <a:prstGeom prst="rect">
            <a:avLst/>
          </a:prstGeom>
        </p:spPr>
      </p:pic>
      <p:pic>
        <p:nvPicPr>
          <p:cNvPr id="6" name="图片 5"/>
          <p:cNvPicPr>
            <a:picLocks noChangeAspect="1"/>
          </p:cNvPicPr>
          <p:nvPr/>
        </p:nvPicPr>
        <p:blipFill>
          <a:blip r:embed="rId5"/>
          <a:stretch>
            <a:fillRect/>
          </a:stretch>
        </p:blipFill>
        <p:spPr>
          <a:xfrm>
            <a:off x="8184232" y="3212976"/>
            <a:ext cx="2247619" cy="1133333"/>
          </a:xfrm>
          <a:prstGeom prst="rect">
            <a:avLst/>
          </a:prstGeom>
        </p:spPr>
      </p:pic>
      <p:pic>
        <p:nvPicPr>
          <p:cNvPr id="7" name="图片 6"/>
          <p:cNvPicPr>
            <a:picLocks noChangeAspect="1"/>
          </p:cNvPicPr>
          <p:nvPr/>
        </p:nvPicPr>
        <p:blipFill>
          <a:blip r:embed="rId6"/>
          <a:stretch>
            <a:fillRect/>
          </a:stretch>
        </p:blipFill>
        <p:spPr>
          <a:xfrm>
            <a:off x="33095" y="4725144"/>
            <a:ext cx="2647619" cy="504762"/>
          </a:xfrm>
          <a:prstGeom prst="rect">
            <a:avLst/>
          </a:prstGeom>
        </p:spPr>
      </p:pic>
      <p:sp>
        <p:nvSpPr>
          <p:cNvPr id="12" name="内容占位符 2"/>
          <p:cNvSpPr txBox="1"/>
          <p:nvPr/>
        </p:nvSpPr>
        <p:spPr bwMode="auto">
          <a:xfrm>
            <a:off x="8184232" y="4509120"/>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smtClean="0"/>
              <a:t>运行的测试用例</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graphicFrame>
        <p:nvGraphicFramePr>
          <p:cNvPr id="4" name="表格 3"/>
          <p:cNvGraphicFramePr>
            <a:graphicFrameLocks noGrp="1"/>
          </p:cNvGraphicFramePr>
          <p:nvPr/>
        </p:nvGraphicFramePr>
        <p:xfrm>
          <a:off x="796290" y="1379220"/>
          <a:ext cx="11010900" cy="4624705"/>
        </p:xfrm>
        <a:graphic>
          <a:graphicData uri="http://schemas.openxmlformats.org/drawingml/2006/table">
            <a:tbl>
              <a:tblPr firstRow="1" bandRow="1">
                <a:tableStyleId>{21E4AEA4-8DFA-4A89-87EB-49C32662AFE0}</a:tableStyleId>
              </a:tblPr>
              <a:tblGrid>
                <a:gridCol w="2203450"/>
                <a:gridCol w="2641600"/>
                <a:gridCol w="2025650"/>
                <a:gridCol w="2503805"/>
                <a:gridCol w="1636395"/>
              </a:tblGrid>
              <a:tr h="1798320">
                <a:tc>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smtClean="0">
                          <a:latin typeface="楷体" panose="02010609060101010101" pitchFamily="49" charset="-122"/>
                          <a:ea typeface="楷体" panose="02010609060101010101" pitchFamily="49" charset="-122"/>
                        </a:rPr>
                        <a:t> </a:t>
                      </a:r>
                      <a:r>
                        <a:rPr lang="zh-CN" altLang="en-US" sz="2800" b="1" kern="100" dirty="0" smtClean="0">
                          <a:latin typeface="楷体" panose="02010609060101010101" pitchFamily="49" charset="-122"/>
                          <a:ea typeface="楷体" panose="02010609060101010101" pitchFamily="49" charset="-122"/>
                        </a:rPr>
                        <a:t>执行条件</a:t>
                      </a:r>
                      <a:endParaRPr lang="zh-CN" altLang="en-US"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gridSpan="4">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smtClean="0">
                          <a:latin typeface="楷体" panose="02010609060101010101" pitchFamily="49" charset="-122"/>
                          <a:ea typeface="楷体" panose="02010609060101010101" pitchFamily="49" charset="-122"/>
                        </a:rPr>
                        <a:t>在后台添加</a:t>
                      </a: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个前台用户，用户名为</a:t>
                      </a:r>
                      <a:r>
                        <a:rPr lang="en-US" altLang="zh-CN" sz="2800" b="1" kern="100" dirty="0" smtClean="0">
                          <a:latin typeface="楷体" panose="02010609060101010101" pitchFamily="49" charset="-122"/>
                          <a:ea typeface="楷体" panose="02010609060101010101" pitchFamily="49" charset="-122"/>
                        </a:rPr>
                        <a:t>user</a:t>
                      </a:r>
                      <a:r>
                        <a:rPr lang="zh-CN" altLang="en-US" sz="2800" b="1" kern="100" dirty="0" smtClean="0">
                          <a:latin typeface="楷体" panose="02010609060101010101" pitchFamily="49" charset="-122"/>
                          <a:ea typeface="楷体" panose="02010609060101010101" pitchFamily="49" charset="-122"/>
                        </a:rPr>
                        <a:t>，密码为</a:t>
                      </a:r>
                      <a:r>
                        <a:rPr lang="en-US" altLang="zh-CN" sz="2800" b="1" kern="100" dirty="0" smtClean="0">
                          <a:latin typeface="楷体" panose="02010609060101010101" pitchFamily="49" charset="-122"/>
                          <a:ea typeface="楷体" panose="02010609060101010101" pitchFamily="49" charset="-122"/>
                        </a:rPr>
                        <a:t>a1</a:t>
                      </a:r>
                      <a:r>
                        <a:rPr lang="zh-CN" altLang="en-US" sz="2800" b="1" kern="100" dirty="0" smtClean="0">
                          <a:latin typeface="楷体" panose="02010609060101010101" pitchFamily="49" charset="-122"/>
                          <a:ea typeface="楷体" panose="02010609060101010101" pitchFamily="49" charset="-122"/>
                        </a:rPr>
                        <a:t>，进入系统前台登录页面</a:t>
                      </a:r>
                      <a:endParaRPr lang="en-US" altLang="zh-CN"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hMerge="1">
                  <a:tcPr/>
                </a:tc>
                <a:tc hMerge="1">
                  <a:tcPr/>
                </a:tc>
                <a:tc hMerge="1">
                  <a:tcPr/>
                </a:tc>
              </a:tr>
              <a:tr h="939165">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r>
              <a:tr h="1887220">
                <a:tc>
                  <a:txBody>
                    <a:bodyPr/>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输入用户名</a:t>
                      </a:r>
                      <a:endParaRPr lang="zh-CN" altLang="en-US" sz="2800" b="1" kern="100" dirty="0" smtClean="0">
                        <a:latin typeface="楷体" panose="02010609060101010101" pitchFamily="49" charset="-122"/>
                        <a:ea typeface="楷体" panose="02010609060101010101" pitchFamily="49" charset="-122"/>
                      </a:endParaRPr>
                    </a:p>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2.</a:t>
                      </a:r>
                      <a:r>
                        <a:rPr lang="zh-CN" altLang="en-US" sz="2800" b="1" kern="100" dirty="0" smtClean="0">
                          <a:latin typeface="楷体" panose="02010609060101010101" pitchFamily="49" charset="-122"/>
                          <a:ea typeface="楷体" panose="02010609060101010101" pitchFamily="49" charset="-122"/>
                        </a:rPr>
                        <a:t>输入密码</a:t>
                      </a:r>
                      <a:endParaRPr lang="zh-CN" altLang="en-US" sz="2800" b="1" kern="100" dirty="0" smtClean="0">
                        <a:latin typeface="楷体" panose="02010609060101010101" pitchFamily="49" charset="-122"/>
                        <a:ea typeface="楷体" panose="02010609060101010101" pitchFamily="49" charset="-122"/>
                      </a:endParaRPr>
                    </a:p>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3.</a:t>
                      </a:r>
                      <a:r>
                        <a:rPr lang="zh-CN" altLang="en-US" sz="2800" b="1" kern="100" dirty="0" smtClean="0">
                          <a:latin typeface="楷体" panose="02010609060101010101" pitchFamily="49" charset="-122"/>
                          <a:ea typeface="楷体" panose="02010609060101010101" pitchFamily="49" charset="-122"/>
                        </a:rPr>
                        <a:t>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a:t>
                      </a:r>
                      <a:r>
                        <a:rPr lang="en-US" altLang="zh-CN" sz="2800" b="1" kern="100" dirty="0" smtClean="0">
                          <a:latin typeface="楷体" panose="02010609060101010101" pitchFamily="49" charset="-122"/>
                          <a:ea typeface="楷体" panose="02010609060101010101" pitchFamily="49" charset="-122"/>
                        </a:rPr>
                        <a:t>=user</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algn="l"/>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40964" name="Rectangle 3"/>
          <p:cNvSpPr>
            <a:spLocks noGrp="1" noChangeArrowheads="1"/>
          </p:cNvSpPr>
          <p:nvPr>
            <p:ph idx="1"/>
          </p:nvPr>
        </p:nvSpPr>
        <p:spPr>
          <a:xfrm>
            <a:off x="695325" y="1196975"/>
            <a:ext cx="10668000" cy="4839335"/>
          </a:xfrm>
        </p:spPr>
        <p:txBody>
          <a:bodyPr/>
          <a:lstStyle/>
          <a:p>
            <a:r>
              <a:rPr lang="zh-CN" altLang="en-US" dirty="0" smtClean="0">
                <a:sym typeface="+mn-ea"/>
              </a:rPr>
              <a:t>为什么设计测试用例</a:t>
            </a:r>
            <a:endParaRPr lang="en-US" altLang="zh-CN" dirty="0" smtClean="0"/>
          </a:p>
          <a:p>
            <a:pPr lvl="1"/>
            <a:r>
              <a:rPr lang="zh-CN" altLang="en-US" dirty="0">
                <a:sym typeface="+mn-ea"/>
              </a:rPr>
              <a:t>理</a:t>
            </a:r>
            <a:r>
              <a:rPr lang="zh-CN" altLang="en-US" dirty="0" smtClean="0">
                <a:sym typeface="+mn-ea"/>
              </a:rPr>
              <a:t>清测试思路</a:t>
            </a:r>
            <a:endParaRPr lang="zh-CN" altLang="en-US" dirty="0" smtClean="0">
              <a:sym typeface="+mn-ea"/>
            </a:endParaRPr>
          </a:p>
          <a:p>
            <a:pPr lvl="1"/>
            <a:r>
              <a:rPr lang="zh-CN" altLang="en-US" dirty="0" smtClean="0"/>
              <a:t>有据可依</a:t>
            </a:r>
            <a:endParaRPr lang="zh-CN" altLang="en-US" dirty="0" smtClean="0"/>
          </a:p>
          <a:p>
            <a:pPr lvl="1"/>
            <a:r>
              <a:rPr lang="zh-CN" altLang="en-US" dirty="0"/>
              <a:t>追踪测试过程</a:t>
            </a:r>
            <a:endParaRPr lang="zh-CN" altLang="en-US" dirty="0"/>
          </a:p>
          <a:p>
            <a:pPr lvl="1"/>
            <a:r>
              <a:rPr lang="zh-CN" altLang="en-US" dirty="0" smtClean="0">
                <a:sym typeface="+mn-ea"/>
              </a:rPr>
              <a:t>做之后版本的测试参考，也可重复使用</a:t>
            </a:r>
            <a:endParaRPr lang="zh-CN" altLang="en-US" dirty="0" smtClean="0">
              <a:sym typeface="+mn-ea"/>
            </a:endParaRPr>
          </a:p>
          <a:p>
            <a:pPr lvl="1"/>
            <a:r>
              <a:rPr lang="zh-CN" altLang="en-US" dirty="0" smtClean="0">
                <a:sym typeface="+mn-ea"/>
              </a:rPr>
              <a:t>如果是自动化测试，可以作为编写测试脚本的依据</a:t>
            </a:r>
            <a:endParaRPr lang="zh-CN" altLang="en-US" dirty="0" smtClean="0">
              <a:sym typeface="+mn-ea"/>
            </a:endParaRPr>
          </a:p>
          <a:p>
            <a:pPr lvl="1"/>
            <a:r>
              <a:rPr lang="zh-CN" altLang="en-US" dirty="0" smtClean="0">
                <a:sym typeface="+mn-ea"/>
              </a:rPr>
              <a:t>最终总结阶段：分析缺陷的基准依据</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 calcmode="lin" valueType="num">
                                      <p:cBhvr additive="base">
                                        <p:cTn id="3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4">
                                            <p:txEl>
                                              <p:pRg st="5" end="5"/>
                                            </p:txEl>
                                          </p:spTgt>
                                        </p:tgtEl>
                                        <p:attrNameLst>
                                          <p:attrName>style.visibility</p:attrName>
                                        </p:attrNameLst>
                                      </p:cBhvr>
                                      <p:to>
                                        <p:strVal val="visible"/>
                                      </p:to>
                                    </p:set>
                                    <p:anim calcmode="lin" valueType="num">
                                      <p:cBhvr additive="base">
                                        <p:cTn id="3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4">
                                            <p:txEl>
                                              <p:pRg st="6" end="6"/>
                                            </p:txEl>
                                          </p:spTgt>
                                        </p:tgtEl>
                                        <p:attrNameLst>
                                          <p:attrName>style.visibility</p:attrName>
                                        </p:attrNameLst>
                                      </p:cBhvr>
                                      <p:to>
                                        <p:strVal val="visible"/>
                                      </p:to>
                                    </p:set>
                                    <p:anim calcmode="lin" valueType="num">
                                      <p:cBhvr additive="base">
                                        <p:cTn id="43"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什么是软件缺陷</a:t>
            </a:r>
            <a:endParaRPr lang="en-US" altLang="zh-CN" dirty="0" smtClean="0"/>
          </a:p>
          <a:p>
            <a:r>
              <a:rPr lang="zh-CN" altLang="en-US" dirty="0" smtClean="0"/>
              <a:t>什么是测试用例</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smtClean="0">
                <a:latin typeface="黑体" panose="02010609060101010101" pitchFamily="49" charset="-122"/>
                <a:ea typeface="黑体" panose="02010609060101010101" pitchFamily="49" charset="-122"/>
              </a:rPr>
              <a:t>Question</a:t>
            </a:r>
            <a:endParaRPr lang="zh-CN" altLang="en-US" sz="440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6" name="图片 5"/>
          <p:cNvPicPr>
            <a:picLocks noChangeAspect="1"/>
          </p:cNvPicPr>
          <p:nvPr/>
        </p:nvPicPr>
        <p:blipFill>
          <a:blip r:embed="rId1"/>
          <a:stretch>
            <a:fillRect/>
          </a:stretch>
        </p:blipFill>
        <p:spPr>
          <a:xfrm>
            <a:off x="5879976" y="3212470"/>
            <a:ext cx="2076190" cy="2019048"/>
          </a:xfrm>
          <a:prstGeom prst="rect">
            <a:avLst/>
          </a:prstGeom>
        </p:spPr>
      </p:pic>
      <p:pic>
        <p:nvPicPr>
          <p:cNvPr id="7" name="图片 6"/>
          <p:cNvPicPr>
            <a:picLocks noChangeAspect="1"/>
          </p:cNvPicPr>
          <p:nvPr/>
        </p:nvPicPr>
        <p:blipFill>
          <a:blip r:embed="rId2"/>
          <a:stretch>
            <a:fillRect/>
          </a:stretch>
        </p:blipFill>
        <p:spPr>
          <a:xfrm>
            <a:off x="2711624" y="3212470"/>
            <a:ext cx="1942857" cy="20190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软件测试的</a:t>
            </a:r>
            <a:r>
              <a:rPr lang="zh-CN" altLang="zh-CN" dirty="0" smtClean="0"/>
              <a:t>概念</a:t>
            </a:r>
            <a:endParaRPr lang="zh-CN" altLang="en-US" dirty="0"/>
          </a:p>
        </p:txBody>
      </p:sp>
      <p:sp>
        <p:nvSpPr>
          <p:cNvPr id="3" name="内容占位符 2"/>
          <p:cNvSpPr>
            <a:spLocks noGrp="1"/>
          </p:cNvSpPr>
          <p:nvPr>
            <p:ph idx="1"/>
          </p:nvPr>
        </p:nvSpPr>
        <p:spPr>
          <a:xfrm>
            <a:off x="695400" y="1196752"/>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endParaRPr lang="en-US" altLang="zh-CN" dirty="0" smtClean="0">
              <a:sym typeface="+mn-ea"/>
            </a:endParaRPr>
          </a:p>
          <a:p>
            <a:pPr lvl="1"/>
            <a:r>
              <a:rPr lang="zh-CN" altLang="en-US" dirty="0">
                <a:sym typeface="+mn-ea"/>
              </a:rPr>
              <a:t>使用人工或自动手段来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或是弄清楚预期结果与实际结果之间的差别</a:t>
            </a:r>
            <a:endParaRPr lang="en-US" altLang="zh-CN" dirty="0">
              <a:sym typeface="+mn-ea"/>
            </a:endParaRPr>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274320"/>
            <a:ext cx="10668000" cy="725805"/>
          </a:xfrm>
        </p:spPr>
        <p:txBody>
          <a:bodyPr/>
          <a:lstStyle/>
          <a:p>
            <a:r>
              <a:rPr lang="en-US" altLang="zh-CN" dirty="0"/>
              <a:t>1.2 </a:t>
            </a:r>
            <a:r>
              <a:rPr lang="zh-CN" altLang="zh-CN" dirty="0"/>
              <a:t>软件测试的概念</a:t>
            </a:r>
            <a:endParaRPr lang="zh-CN" altLang="en-US" dirty="0"/>
          </a:p>
        </p:txBody>
      </p:sp>
      <p:sp>
        <p:nvSpPr>
          <p:cNvPr id="3" name="内容占位符 2"/>
          <p:cNvSpPr>
            <a:spLocks noGrp="1"/>
          </p:cNvSpPr>
          <p:nvPr>
            <p:ph idx="1"/>
          </p:nvPr>
        </p:nvSpPr>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chemeClr val="tx1"/>
                </a:solidFill>
              </a:rPr>
              <a:t>硬件、功能、性能、输入输出、接口需求、警示信息、保密安全、数据与数据库、文档和法规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72264" y="4293096"/>
            <a:ext cx="2552700" cy="1819275"/>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13316" name="Rectangle 3"/>
          <p:cNvSpPr>
            <a:spLocks noGrp="1" noChangeArrowheads="1"/>
          </p:cNvSpPr>
          <p:nvPr>
            <p:ph idx="1"/>
          </p:nvPr>
        </p:nvSpPr>
        <p:spPr/>
        <p:txBody>
          <a:bodyPr/>
          <a:lstStyle/>
          <a:p>
            <a:r>
              <a:rPr lang="zh-CN" altLang="en-US" dirty="0" smtClean="0"/>
              <a:t>软件测试的定义体现了测试工作的核心与实质</a:t>
            </a:r>
            <a:endParaRPr lang="zh-CN" altLang="en-US" dirty="0" smtClean="0"/>
          </a:p>
          <a:p>
            <a:pPr lvl="1"/>
            <a:r>
              <a:rPr lang="zh-CN" dirty="0" smtClean="0"/>
              <a:t>软件测试的根本目的是</a:t>
            </a:r>
            <a:r>
              <a:rPr lang="zh-CN" dirty="0" smtClean="0">
                <a:solidFill>
                  <a:srgbClr val="FF0000"/>
                </a:solidFill>
              </a:rPr>
              <a:t>确保软件满足用户需求</a:t>
            </a:r>
            <a:endParaRPr lang="zh-CN" dirty="0" smtClean="0">
              <a:solidFill>
                <a:srgbClr val="FF0000"/>
              </a:solidFill>
            </a:endParaRPr>
          </a:p>
          <a:p>
            <a:pPr lvl="1"/>
            <a:r>
              <a:rPr lang="zh-CN" dirty="0" smtClean="0"/>
              <a:t>软件测试的目的是要</a:t>
            </a:r>
            <a:r>
              <a:rPr lang="zh-CN" dirty="0" smtClean="0">
                <a:solidFill>
                  <a:srgbClr val="FF0000"/>
                </a:solidFill>
              </a:rPr>
              <a:t>衡</a:t>
            </a:r>
            <a:r>
              <a:rPr lang="zh-CN" dirty="0" smtClean="0">
                <a:solidFill>
                  <a:srgbClr val="FF0000"/>
                </a:solidFill>
                <a:sym typeface="+mn-ea"/>
              </a:rPr>
              <a:t>量</a:t>
            </a:r>
            <a:r>
              <a:rPr lang="zh-CN" dirty="0" smtClean="0">
                <a:solidFill>
                  <a:srgbClr val="FF0000"/>
                </a:solidFill>
              </a:rPr>
              <a:t>软件产品是否符合预期</a:t>
            </a:r>
            <a:endParaRPr lang="zh-CN"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 calcmode="lin" valueType="num">
                                      <p:cBhvr additive="base">
                                        <p:cTn id="7"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 calcmode="lin" valueType="num">
                                      <p:cBhvr additive="base">
                                        <p:cTn id="13"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8077547" y="6246317"/>
            <a:ext cx="1981547" cy="4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4ED7963-5F43-47B0-BDA7-F88D54A53A31}" type="slidenum">
              <a:rPr lang="en-US" altLang="zh-CN" sz="1200"/>
            </a:fld>
            <a:endParaRPr lang="en-US" altLang="zh-CN" sz="1200"/>
          </a:p>
        </p:txBody>
      </p:sp>
      <p:sp>
        <p:nvSpPr>
          <p:cNvPr id="2150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楷体" panose="02010609060101010101" pitchFamily="49" charset="-122"/>
                <a:ea typeface="楷体" panose="02010609060101010101" pitchFamily="49" charset="-122"/>
              </a:rPr>
              <a:t>软件测试的概念</a:t>
            </a:r>
            <a:endParaRPr lang="zh-CN" b="1" smtClean="0">
              <a:latin typeface="楷体" panose="02010609060101010101" pitchFamily="49" charset="-122"/>
              <a:ea typeface="楷体" panose="02010609060101010101" pitchFamily="49" charset="-122"/>
            </a:endParaRPr>
          </a:p>
        </p:txBody>
      </p:sp>
      <p:sp>
        <p:nvSpPr>
          <p:cNvPr id="19460" name="Rectangle 3"/>
          <p:cNvSpPr>
            <a:spLocks noGrp="1" noChangeArrowheads="1"/>
          </p:cNvSpPr>
          <p:nvPr>
            <p:ph sz="half" idx="1"/>
          </p:nvPr>
        </p:nvSpPr>
        <p:spPr>
          <a:xfrm>
            <a:off x="718391" y="1150012"/>
            <a:ext cx="11399520" cy="4268047"/>
          </a:xfrm>
        </p:spPr>
        <p:txBody>
          <a:bodyPr/>
          <a:lstStyle/>
          <a:p>
            <a:pPr marL="469900" lvl="1" indent="-469900" eaLnBrk="1" hangingPunct="1">
              <a:buFont typeface="Wingdings" panose="05000000000000000000" pitchFamily="2" charset="2"/>
              <a:buChar char="o"/>
              <a:defRPr/>
            </a:pPr>
            <a:r>
              <a:rPr lang="zh-CN" sz="2800" b="1" dirty="0">
                <a:latin typeface="楷体" panose="02010609060101010101" pitchFamily="49" charset="-122"/>
                <a:ea typeface="楷体" panose="02010609060101010101" pitchFamily="49" charset="-122"/>
                <a:cs typeface="楷体" panose="02010609060101010101" pitchFamily="49" charset="-122"/>
              </a:rPr>
              <a:t>软件测试的</a:t>
            </a:r>
            <a:r>
              <a:rPr lang="zh-CN" altLang="en-US" sz="2800" b="1" dirty="0">
                <a:latin typeface="楷体" panose="02010609060101010101" pitchFamily="49" charset="-122"/>
                <a:ea typeface="楷体" panose="02010609060101010101" pitchFamily="49" charset="-122"/>
                <a:cs typeface="楷体" panose="02010609060101010101" pitchFamily="49" charset="-122"/>
              </a:rPr>
              <a:t>原则</a:t>
            </a:r>
            <a:endParaRPr lang="en-US" altLang="zh-CN" b="1" dirty="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hlinkClick r:id="rId1" action="ppaction://hlinksldjump"/>
              </a:rPr>
              <a:t>尽早地测试</a:t>
            </a:r>
            <a:r>
              <a:rPr lang="zh-CN" altLang="en-US" dirty="0" smtClean="0">
                <a:latin typeface="楷体" panose="02010609060101010101" pitchFamily="49" charset="-122"/>
                <a:ea typeface="楷体" panose="02010609060101010101" pitchFamily="49" charset="-122"/>
                <a:cs typeface="楷体" panose="02010609060101010101" pitchFamily="49" charset="-122"/>
              </a:rPr>
              <a:t>，从需求阶段开始介入</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测试贯穿于整个生命周期</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测试的标准是用户的需求</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测试前应准备好测试数据和与之对应的预期结果这两部分</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测试输入数据应包括合理的输入条件和不合理输入条件</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程序提交测试后，应当由专门的测试人员</a:t>
            </a:r>
            <a:r>
              <a:rPr lang="en-US" altLang="zh-CN" dirty="0" smtClean="0">
                <a:latin typeface="楷体" panose="02010609060101010101" pitchFamily="49" charset="-122"/>
                <a:ea typeface="楷体" panose="02010609060101010101" pitchFamily="49" charset="-122"/>
                <a:cs typeface="楷体" panose="02010609060101010101" pitchFamily="49" charset="-122"/>
              </a:rPr>
              <a:t>(</a:t>
            </a:r>
            <a:r>
              <a:rPr lang="zh-CN" altLang="en-US" dirty="0" smtClean="0">
                <a:latin typeface="楷体" panose="02010609060101010101" pitchFamily="49" charset="-122"/>
                <a:ea typeface="楷体" panose="02010609060101010101" pitchFamily="49" charset="-122"/>
                <a:cs typeface="楷体" panose="02010609060101010101" pitchFamily="49" charset="-122"/>
              </a:rPr>
              <a:t>或第三方</a:t>
            </a:r>
            <a:r>
              <a:rPr lang="en-US" altLang="zh-CN" dirty="0" smtClean="0">
                <a:latin typeface="楷体" panose="02010609060101010101" pitchFamily="49" charset="-122"/>
                <a:ea typeface="楷体" panose="02010609060101010101" pitchFamily="49" charset="-122"/>
                <a:cs typeface="楷体" panose="02010609060101010101" pitchFamily="49" charset="-122"/>
              </a:rPr>
              <a:t>)</a:t>
            </a:r>
            <a:r>
              <a:rPr lang="zh-CN" altLang="en-US" dirty="0" smtClean="0">
                <a:latin typeface="楷体" panose="02010609060101010101" pitchFamily="49" charset="-122"/>
                <a:ea typeface="楷体" panose="02010609060101010101" pitchFamily="49" charset="-122"/>
                <a:cs typeface="楷体" panose="02010609060101010101" pitchFamily="49" charset="-122"/>
              </a:rPr>
              <a:t>进行测试</a:t>
            </a:r>
            <a:endParaRPr lang="en-US" altLang="zh-CN"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547" y="6246317"/>
            <a:ext cx="1981547" cy="4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C09DE7-ED91-490B-9B46-E9FB68C9B1A3}" type="slidenum">
              <a:rPr lang="en-US" altLang="zh-CN" sz="1200"/>
            </a:fld>
            <a:endParaRPr lang="en-US" altLang="zh-CN" sz="1200"/>
          </a:p>
        </p:txBody>
      </p:sp>
      <p:sp>
        <p:nvSpPr>
          <p:cNvPr id="2253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楷体" panose="02010609060101010101" pitchFamily="49" charset="-122"/>
                <a:ea typeface="楷体" panose="02010609060101010101" pitchFamily="49" charset="-122"/>
              </a:rPr>
              <a:t>软件测试的概念</a:t>
            </a:r>
            <a:endParaRPr lang="zh-CN" b="1" smtClean="0">
              <a:latin typeface="楷体" panose="02010609060101010101" pitchFamily="49" charset="-122"/>
              <a:ea typeface="楷体" panose="02010609060101010101" pitchFamily="49" charset="-122"/>
            </a:endParaRPr>
          </a:p>
        </p:txBody>
      </p:sp>
      <p:sp>
        <p:nvSpPr>
          <p:cNvPr id="19460" name="Rectangle 3"/>
          <p:cNvSpPr>
            <a:spLocks noGrp="1" noChangeArrowheads="1"/>
          </p:cNvSpPr>
          <p:nvPr>
            <p:ph sz="half" idx="1"/>
          </p:nvPr>
        </p:nvSpPr>
        <p:spPr>
          <a:xfrm>
            <a:off x="719403" y="1174267"/>
            <a:ext cx="10622280" cy="4494107"/>
          </a:xfrm>
        </p:spPr>
        <p:txBody>
          <a:bodyPr/>
          <a:lstStyle/>
          <a:p>
            <a:pPr marL="469900" lvl="1" indent="-469900" eaLnBrk="1" hangingPunct="1">
              <a:buFont typeface="Wingdings" panose="05000000000000000000" pitchFamily="2" charset="2"/>
              <a:buChar char="o"/>
              <a:defRPr/>
            </a:pPr>
            <a:r>
              <a:rPr lang="zh-CN" sz="2800" b="1" dirty="0">
                <a:latin typeface="楷体" panose="02010609060101010101" pitchFamily="49" charset="-122"/>
                <a:ea typeface="楷体" panose="02010609060101010101" pitchFamily="49" charset="-122"/>
                <a:cs typeface="楷体" panose="02010609060101010101" pitchFamily="49" charset="-122"/>
              </a:rPr>
              <a:t>软件测试的</a:t>
            </a:r>
            <a:r>
              <a:rPr lang="zh-CN" altLang="en-US" sz="2800" b="1" dirty="0">
                <a:latin typeface="楷体" panose="02010609060101010101" pitchFamily="49" charset="-122"/>
                <a:ea typeface="楷体" panose="02010609060101010101" pitchFamily="49" charset="-122"/>
                <a:cs typeface="楷体" panose="02010609060101010101" pitchFamily="49" charset="-122"/>
              </a:rPr>
              <a:t>原则</a:t>
            </a:r>
            <a:endParaRPr lang="en-US" altLang="zh-CN" b="1" dirty="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严格执行测试计划，排除测试的随意性</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应对每一个测试结果做全面的检查</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充分注意测试当中的群体现象</a:t>
            </a:r>
            <a:r>
              <a:rPr lang="en-US" altLang="zh-CN" dirty="0" smtClean="0">
                <a:latin typeface="楷体" panose="02010609060101010101" pitchFamily="49" charset="-122"/>
                <a:ea typeface="楷体" panose="02010609060101010101" pitchFamily="49" charset="-122"/>
                <a:cs typeface="楷体" panose="02010609060101010101" pitchFamily="49" charset="-122"/>
              </a:rPr>
              <a:t>(80-20</a:t>
            </a:r>
            <a:r>
              <a:rPr lang="zh-CN" altLang="en-US" dirty="0" smtClean="0">
                <a:latin typeface="楷体" panose="02010609060101010101" pitchFamily="49" charset="-122"/>
                <a:ea typeface="楷体" panose="02010609060101010101" pitchFamily="49" charset="-122"/>
                <a:cs typeface="楷体" panose="02010609060101010101" pitchFamily="49" charset="-122"/>
              </a:rPr>
              <a:t>原则</a:t>
            </a:r>
            <a:r>
              <a:rPr lang="en-US" altLang="zh-CN" dirty="0" smtClean="0">
                <a:latin typeface="楷体" panose="02010609060101010101" pitchFamily="49" charset="-122"/>
                <a:ea typeface="楷体" panose="02010609060101010101" pitchFamily="49" charset="-122"/>
                <a:cs typeface="楷体" panose="02010609060101010101" pitchFamily="49" charset="-122"/>
              </a:rPr>
              <a:t>)</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smtClean="0">
                <a:latin typeface="楷体" panose="02010609060101010101" pitchFamily="49" charset="-122"/>
                <a:ea typeface="楷体" panose="02010609060101010101" pitchFamily="49" charset="-122"/>
                <a:cs typeface="楷体" panose="02010609060101010101" pitchFamily="49" charset="-122"/>
              </a:rPr>
              <a:t>保存测试计划、测试用例、出错统计和最终分析报告，为维护工作提供充分的资料</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en-US" altLang="zh-CN" dirty="0" smtClean="0">
                <a:latin typeface="楷体" panose="02010609060101010101" pitchFamily="49" charset="-122"/>
                <a:ea typeface="楷体" panose="02010609060101010101" pitchFamily="49" charset="-122"/>
                <a:cs typeface="楷体" panose="02010609060101010101" pitchFamily="49" charset="-122"/>
                <a:hlinkClick r:id="rId1" action="ppaction://hlinksldjump"/>
              </a:rPr>
              <a:t>ZERO  BUG  </a:t>
            </a:r>
            <a:r>
              <a:rPr lang="zh-CN" altLang="en-US" dirty="0" smtClean="0">
                <a:latin typeface="楷体" panose="02010609060101010101" pitchFamily="49" charset="-122"/>
                <a:ea typeface="楷体" panose="02010609060101010101" pitchFamily="49" charset="-122"/>
                <a:cs typeface="楷体" panose="02010609060101010101" pitchFamily="49" charset="-122"/>
                <a:hlinkClick r:id="rId1" action="ppaction://hlinksldjump"/>
              </a:rPr>
              <a:t>与 </a:t>
            </a:r>
            <a:r>
              <a:rPr lang="en-US" altLang="zh-CN" dirty="0" smtClean="0">
                <a:latin typeface="楷体" panose="02010609060101010101" pitchFamily="49" charset="-122"/>
                <a:ea typeface="楷体" panose="02010609060101010101" pitchFamily="49" charset="-122"/>
                <a:cs typeface="楷体" panose="02010609060101010101" pitchFamily="49" charset="-122"/>
                <a:hlinkClick r:id="rId1" action="ppaction://hlinksldjump"/>
              </a:rPr>
              <a:t>GOOD ENOUGH</a:t>
            </a:r>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a:p>
            <a:pPr lvl="1">
              <a:defRPr/>
            </a:pPr>
            <a:r>
              <a:rPr lang="zh-CN" altLang="en-US" dirty="0">
                <a:latin typeface="楷体" panose="02010609060101010101" pitchFamily="49" charset="-122"/>
                <a:ea typeface="楷体" panose="02010609060101010101" pitchFamily="49" charset="-122"/>
                <a:cs typeface="楷体" panose="02010609060101010101" pitchFamily="49" charset="-122"/>
              </a:rPr>
              <a:t>缺陷免疫性</a:t>
            </a:r>
            <a:endParaRPr lang="en-US" altLang="zh-CN"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3485</Words>
  <Application>WPS 演示</Application>
  <PresentationFormat>宽屏</PresentationFormat>
  <Paragraphs>433</Paragraphs>
  <Slides>39</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Arial</vt:lpstr>
      <vt:lpstr>宋体</vt:lpstr>
      <vt:lpstr>Wingdings</vt:lpstr>
      <vt:lpstr>Verdana</vt:lpstr>
      <vt:lpstr>楷体</vt:lpstr>
      <vt:lpstr>华文隶书</vt:lpstr>
      <vt:lpstr>微软雅黑</vt:lpstr>
      <vt:lpstr>Arial Unicode MS</vt:lpstr>
      <vt:lpstr>Times New Roman</vt:lpstr>
      <vt:lpstr>Times New Roman</vt:lpstr>
      <vt:lpstr>黑体</vt:lpstr>
      <vt:lpstr>SimSun-ExtB</vt:lpstr>
      <vt:lpstr>华文中宋</vt:lpstr>
      <vt:lpstr>Profile</vt:lpstr>
      <vt:lpstr>软件测试实用教程                   ——方法与实践</vt:lpstr>
      <vt:lpstr>第1章  软件测试核心概念</vt:lpstr>
      <vt:lpstr>1.1 引子</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第1章  软件测试核心概念</vt:lpstr>
      <vt:lpstr>1.3 为什么进行软件测试</vt:lpstr>
      <vt:lpstr>1.3 为什么进行软件测试</vt:lpstr>
      <vt:lpstr>1.3 为什么进行软件测试</vt:lpstr>
      <vt:lpstr>1.3 为什么进行软件测试</vt:lpstr>
      <vt:lpstr>1.3 为什么进行软件测试</vt:lpstr>
      <vt:lpstr>1.3 为什么进行软件测试</vt:lpstr>
      <vt:lpstr>1.3 为什么进行软件测试</vt:lpstr>
      <vt:lpstr>第1章  软件测试核心概念</vt:lpstr>
      <vt:lpstr>1.4 软件缺陷的概念</vt:lpstr>
      <vt:lpstr>1.4 什么是软件缺陷（bug）</vt:lpstr>
      <vt:lpstr>1.4 软件缺陷的概念</vt:lpstr>
      <vt:lpstr>1.4 软件缺陷的概念</vt:lpstr>
      <vt:lpstr>1.4 软件缺陷的概念</vt:lpstr>
      <vt:lpstr>1.3 软件缺陷的概念</vt:lpstr>
      <vt:lpstr>1.4 软件缺陷的概念</vt:lpstr>
      <vt:lpstr>1.4 软件缺陷的概念</vt:lpstr>
      <vt:lpstr>1.4 软件缺陷的概念</vt:lpstr>
      <vt:lpstr>1.4 软件缺陷的概念</vt:lpstr>
      <vt:lpstr>第1章  软件测试核心概念</vt:lpstr>
      <vt:lpstr>1.5 测试用例的概念</vt:lpstr>
      <vt:lpstr>1.5 测试用例的概念</vt:lpstr>
      <vt:lpstr>1.5 测试用例的概念</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169</cp:revision>
  <dcterms:created xsi:type="dcterms:W3CDTF">2008-07-27T05:17:00Z</dcterms:created>
  <dcterms:modified xsi:type="dcterms:W3CDTF">2018-09-26T07:06:02Z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