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6"/>
  </p:handoutMasterIdLst>
  <p:sldIdLst>
    <p:sldId id="256" r:id="rId3"/>
    <p:sldId id="285" r:id="rId4"/>
    <p:sldId id="368" r:id="rId5"/>
    <p:sldId id="341" r:id="rId6"/>
    <p:sldId id="340" r:id="rId8"/>
    <p:sldId id="347" r:id="rId9"/>
    <p:sldId id="348" r:id="rId10"/>
    <p:sldId id="351" r:id="rId11"/>
    <p:sldId id="350" r:id="rId12"/>
    <p:sldId id="352" r:id="rId13"/>
    <p:sldId id="353" r:id="rId14"/>
    <p:sldId id="355" r:id="rId15"/>
    <p:sldId id="342" r:id="rId16"/>
    <p:sldId id="339" r:id="rId17"/>
    <p:sldId id="360" r:id="rId18"/>
    <p:sldId id="361" r:id="rId19"/>
    <p:sldId id="362" r:id="rId20"/>
    <p:sldId id="363" r:id="rId21"/>
    <p:sldId id="364" r:id="rId22"/>
    <p:sldId id="365" r:id="rId23"/>
    <p:sldId id="366" r:id="rId24"/>
    <p:sldId id="359" r:id="rId25"/>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5" d="100"/>
          <a:sy n="75" d="100"/>
        </p:scale>
        <p:origin x="-360" y="246"/>
      </p:cViewPr>
      <p:guideLst>
        <p:guide orient="horz" pos="958"/>
        <p:guide pos="482"/>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9636357-823D-45D3-93D3-C3BD14FA97A3}"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8DD47232-D70B-456F-B486-4D4EF7DB3027}">
      <dgm:prSet phldrT="[文本]" custT="1"/>
      <dgm:spPr>
        <a:solidFill>
          <a:schemeClr val="tx2">
            <a:lumMod val="40000"/>
            <a:lumOff val="60000"/>
            <a:alpha val="50000"/>
          </a:schemeClr>
        </a:solidFill>
      </dgm:spPr>
      <dgm:t>
        <a:bodyPr/>
        <a:lstStyle/>
        <a:p>
          <a:r>
            <a:rPr lang="zh-CN" altLang="en-US" sz="3200" dirty="0" smtClean="0">
              <a:solidFill>
                <a:srgbClr val="FF0000"/>
              </a:solidFill>
              <a:latin typeface="微软雅黑" panose="020B0503020204020204" charset="-122"/>
              <a:ea typeface="微软雅黑" panose="020B0503020204020204" charset="-122"/>
            </a:rPr>
            <a:t>验收测试计划</a:t>
          </a:r>
          <a:endParaRPr lang="zh-CN" altLang="en-US" sz="3200" dirty="0">
            <a:solidFill>
              <a:srgbClr val="FF0000"/>
            </a:solidFill>
            <a:latin typeface="微软雅黑" panose="020B0503020204020204" charset="-122"/>
            <a:ea typeface="微软雅黑" panose="020B0503020204020204" charset="-122"/>
          </a:endParaRPr>
        </a:p>
      </dgm:t>
    </dgm:pt>
    <dgm:pt modelId="{84B22C0D-AE56-4B75-8175-62A3080DF7A9}" cxnId="{57BBA3B0-E995-4C18-9A83-A1026A04B18E}" type="parTrans">
      <dgm:prSet/>
      <dgm:spPr/>
      <dgm:t>
        <a:bodyPr/>
        <a:lstStyle/>
        <a:p>
          <a:endParaRPr lang="zh-CN" altLang="en-US"/>
        </a:p>
      </dgm:t>
    </dgm:pt>
    <dgm:pt modelId="{630981F7-CEEA-400D-9C64-2CFF2BDFE170}" cxnId="{57BBA3B0-E995-4C18-9A83-A1026A04B18E}" type="sibTrans">
      <dgm:prSet/>
      <dgm:spPr/>
      <dgm:t>
        <a:bodyPr/>
        <a:lstStyle/>
        <a:p>
          <a:endParaRPr lang="zh-CN" altLang="en-US"/>
        </a:p>
      </dgm:t>
    </dgm:pt>
    <dgm:pt modelId="{94889487-3F2C-456D-9539-F7D9A7DEDDFF}">
      <dgm:prSet phldrT="[文本]" custT="1"/>
      <dgm:spPr>
        <a:solidFill>
          <a:srgbClr val="FF9900">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功能</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测试</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F9EDC626-6A35-44EE-9751-15C4DD7B6906}" cxnId="{73DBEC8E-0FC2-43E5-82EB-ED8CE977964B}" type="parTrans">
      <dgm:prSet/>
      <dgm:spPr/>
      <dgm:t>
        <a:bodyPr/>
        <a:lstStyle/>
        <a:p>
          <a:endParaRPr lang="zh-CN" altLang="en-US"/>
        </a:p>
      </dgm:t>
    </dgm:pt>
    <dgm:pt modelId="{8B8E6307-4B3C-4BA0-A6AF-61C4A6BF99AF}" cxnId="{73DBEC8E-0FC2-43E5-82EB-ED8CE977964B}" type="sibTrans">
      <dgm:prSet/>
      <dgm:spPr/>
      <dgm:t>
        <a:bodyPr/>
        <a:lstStyle/>
        <a:p>
          <a:endParaRPr lang="zh-CN" altLang="en-US"/>
        </a:p>
      </dgm:t>
    </dgm:pt>
    <dgm:pt modelId="{314EC711-216B-49D3-98C4-CB8E1CD9C240}">
      <dgm:prSet phldrT="[文本]" custT="1"/>
      <dgm:spPr>
        <a:solidFill>
          <a:srgbClr val="FFCC00">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逆向</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测试</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B68E6366-4680-4AFD-98D9-CA03F930C646}" cxnId="{29D874E3-F710-4AA6-914B-467732A736E0}" type="parTrans">
      <dgm:prSet/>
      <dgm:spPr/>
      <dgm:t>
        <a:bodyPr/>
        <a:lstStyle/>
        <a:p>
          <a:endParaRPr lang="zh-CN" altLang="en-US"/>
        </a:p>
      </dgm:t>
    </dgm:pt>
    <dgm:pt modelId="{FCCE4772-CB90-4970-9271-47B430253787}" cxnId="{29D874E3-F710-4AA6-914B-467732A736E0}" type="sibTrans">
      <dgm:prSet/>
      <dgm:spPr/>
      <dgm:t>
        <a:bodyPr/>
        <a:lstStyle/>
        <a:p>
          <a:endParaRPr lang="zh-CN" altLang="en-US"/>
        </a:p>
      </dgm:t>
    </dgm:pt>
    <dgm:pt modelId="{C0EBB40B-0A50-4812-84D5-A5995E7B4402}">
      <dgm:prSet phldrT="[文本]" custT="1"/>
      <dgm:spPr>
        <a:solidFill>
          <a:srgbClr val="FFCC66">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特殊</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情况</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CC45AD54-80B8-489C-B33C-62CAC5DAF767}" cxnId="{C1F8C8D2-08BE-455C-87BA-D7796C2B1DC1}" type="parTrans">
      <dgm:prSet/>
      <dgm:spPr/>
      <dgm:t>
        <a:bodyPr/>
        <a:lstStyle/>
        <a:p>
          <a:endParaRPr lang="zh-CN" altLang="en-US"/>
        </a:p>
      </dgm:t>
    </dgm:pt>
    <dgm:pt modelId="{30C8640E-D93B-4300-B5DE-428C390E9B97}" cxnId="{C1F8C8D2-08BE-455C-87BA-D7796C2B1DC1}" type="sibTrans">
      <dgm:prSet/>
      <dgm:spPr/>
      <dgm:t>
        <a:bodyPr/>
        <a:lstStyle/>
        <a:p>
          <a:endParaRPr lang="zh-CN" altLang="en-US"/>
        </a:p>
      </dgm:t>
    </dgm:pt>
    <dgm:pt modelId="{6321B189-8CA5-428C-8A0B-1C9425CD462E}">
      <dgm:prSet phldrT="[文本]" custT="1"/>
      <dgm:spPr>
        <a:solidFill>
          <a:srgbClr val="FFCC99">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文档</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检查</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97888272-7E28-4227-B58C-AFF29AC66CC3}" cxnId="{FC7E884D-0E0F-41D5-B12E-C9DD5E5E62B1}" type="parTrans">
      <dgm:prSet/>
      <dgm:spPr/>
      <dgm:t>
        <a:bodyPr/>
        <a:lstStyle/>
        <a:p>
          <a:endParaRPr lang="zh-CN" altLang="en-US"/>
        </a:p>
      </dgm:t>
    </dgm:pt>
    <dgm:pt modelId="{34643482-7B56-4F4D-9828-B256CC07E858}" cxnId="{FC7E884D-0E0F-41D5-B12E-C9DD5E5E62B1}" type="sibTrans">
      <dgm:prSet/>
      <dgm:spPr/>
      <dgm:t>
        <a:bodyPr/>
        <a:lstStyle/>
        <a:p>
          <a:endParaRPr lang="zh-CN" altLang="en-US"/>
        </a:p>
      </dgm:t>
    </dgm:pt>
    <dgm:pt modelId="{9CA9B91E-C5ED-43C1-8271-B288581C2ADE}">
      <dgm:prSet phldrT="[文本]" custT="1"/>
      <dgm:spPr>
        <a:solidFill>
          <a:srgbClr val="333399">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安全</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测试</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7FBF0F8F-CFEF-4584-AE23-52D06DFCC007}" cxnId="{2CBBDBA8-424C-4182-AFBE-7250FF83040C}" type="parTrans">
      <dgm:prSet/>
      <dgm:spPr/>
      <dgm:t>
        <a:bodyPr/>
        <a:lstStyle/>
        <a:p>
          <a:endParaRPr lang="zh-CN" altLang="en-US"/>
        </a:p>
      </dgm:t>
    </dgm:pt>
    <dgm:pt modelId="{6467226A-026D-41E2-BFC0-9D5B9148CC93}" cxnId="{2CBBDBA8-424C-4182-AFBE-7250FF83040C}" type="sibTrans">
      <dgm:prSet/>
      <dgm:spPr/>
      <dgm:t>
        <a:bodyPr/>
        <a:lstStyle/>
        <a:p>
          <a:endParaRPr lang="zh-CN" altLang="en-US"/>
        </a:p>
      </dgm:t>
    </dgm:pt>
    <dgm:pt modelId="{A8BB576D-B664-4A19-A126-3A650E694A11}">
      <dgm:prSet phldrT="[文本]" custT="1"/>
      <dgm:spPr>
        <a:solidFill>
          <a:srgbClr val="FFCCCC">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强度</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检查</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7FACE2C9-5583-4F98-BE09-D4A1AAC2DE28}" cxnId="{7E271B02-CCE3-42A2-A5D9-F925124F6980}" type="parTrans">
      <dgm:prSet/>
      <dgm:spPr/>
      <dgm:t>
        <a:bodyPr/>
        <a:lstStyle/>
        <a:p>
          <a:endParaRPr lang="zh-CN" altLang="en-US"/>
        </a:p>
      </dgm:t>
    </dgm:pt>
    <dgm:pt modelId="{4933C590-4EBB-4980-94AC-32F708600AC1}" cxnId="{7E271B02-CCE3-42A2-A5D9-F925124F6980}" type="sibTrans">
      <dgm:prSet/>
      <dgm:spPr/>
      <dgm:t>
        <a:bodyPr/>
        <a:lstStyle/>
        <a:p>
          <a:endParaRPr lang="zh-CN" altLang="en-US"/>
        </a:p>
      </dgm:t>
    </dgm:pt>
    <dgm:pt modelId="{34275084-0C4C-43A7-9B61-0209FF608118}">
      <dgm:prSet phldrT="[文本]" custT="1"/>
      <dgm:spPr>
        <a:solidFill>
          <a:srgbClr val="FFCCFF">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恢复</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测试</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90049198-128B-4DD7-B55C-A13AF6E6078E}" cxnId="{BC826375-9B23-4975-83C8-F0D9AC333EE1}" type="parTrans">
      <dgm:prSet/>
      <dgm:spPr/>
      <dgm:t>
        <a:bodyPr/>
        <a:lstStyle/>
        <a:p>
          <a:endParaRPr lang="zh-CN" altLang="en-US"/>
        </a:p>
      </dgm:t>
    </dgm:pt>
    <dgm:pt modelId="{4AB7B050-5F36-46C2-82F6-5AA070172DF2}" cxnId="{BC826375-9B23-4975-83C8-F0D9AC333EE1}" type="sibTrans">
      <dgm:prSet/>
      <dgm:spPr/>
      <dgm:t>
        <a:bodyPr/>
        <a:lstStyle/>
        <a:p>
          <a:endParaRPr lang="zh-CN" altLang="en-US"/>
        </a:p>
      </dgm:t>
    </dgm:pt>
    <dgm:pt modelId="{8E694076-FE67-4E7E-94D8-9FA7653BD2E9}">
      <dgm:prSet phldrT="[文本]" custT="1"/>
      <dgm:spPr>
        <a:solidFill>
          <a:srgbClr val="CCCCFF">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可维</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护性</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5CCF9D6C-5FBA-481B-9AE7-929850303A29}" cxnId="{484CC96B-D816-4AA7-83DA-ACC4A3230BC4}" type="parTrans">
      <dgm:prSet/>
      <dgm:spPr/>
      <dgm:t>
        <a:bodyPr/>
        <a:lstStyle/>
        <a:p>
          <a:endParaRPr lang="zh-CN" altLang="en-US"/>
        </a:p>
      </dgm:t>
    </dgm:pt>
    <dgm:pt modelId="{4CF8060B-3058-4341-96A0-1E3A51367B97}" cxnId="{484CC96B-D816-4AA7-83DA-ACC4A3230BC4}" type="sibTrans">
      <dgm:prSet/>
      <dgm:spPr/>
      <dgm:t>
        <a:bodyPr/>
        <a:lstStyle/>
        <a:p>
          <a:endParaRPr lang="zh-CN" altLang="en-US"/>
        </a:p>
      </dgm:t>
    </dgm:pt>
    <dgm:pt modelId="{CCE86193-6316-4091-BADD-CA9B30C8F64D}">
      <dgm:prSet phldrT="[文本]" custT="1"/>
      <dgm:spPr>
        <a:solidFill>
          <a:srgbClr val="9999FF">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用户</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操作</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59AF2CF5-B9B1-4DA1-AC47-F93D6B0FC40C}" cxnId="{AC731223-2D35-434B-94A1-CDF44EB5DA19}" type="parTrans">
      <dgm:prSet/>
      <dgm:spPr/>
      <dgm:t>
        <a:bodyPr/>
        <a:lstStyle/>
        <a:p>
          <a:endParaRPr lang="zh-CN" altLang="en-US"/>
        </a:p>
      </dgm:t>
    </dgm:pt>
    <dgm:pt modelId="{F986429C-4BFC-4DA4-9522-D3D818261ABC}" cxnId="{AC731223-2D35-434B-94A1-CDF44EB5DA19}" type="sibTrans">
      <dgm:prSet/>
      <dgm:spPr/>
      <dgm:t>
        <a:bodyPr/>
        <a:lstStyle/>
        <a:p>
          <a:endParaRPr lang="zh-CN" altLang="en-US"/>
        </a:p>
      </dgm:t>
    </dgm:pt>
    <dgm:pt modelId="{B8E2BC29-0F57-4A52-B736-B82E6A294740}">
      <dgm:prSet phldrT="[文本]" custT="1"/>
      <dgm:spPr>
        <a:solidFill>
          <a:srgbClr val="6666FF">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友好性</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36327572-0074-401F-9D68-86B108BF8604}" cxnId="{1988D033-271C-4BFE-9A20-E5946E4C6590}" type="parTrans">
      <dgm:prSet/>
      <dgm:spPr/>
      <dgm:t>
        <a:bodyPr/>
        <a:lstStyle/>
        <a:p>
          <a:endParaRPr lang="zh-CN" altLang="en-US"/>
        </a:p>
      </dgm:t>
    </dgm:pt>
    <dgm:pt modelId="{01C20890-94F0-4C15-8FC4-5A642BDC6ACE}" cxnId="{1988D033-271C-4BFE-9A20-E5946E4C6590}" type="sibTrans">
      <dgm:prSet/>
      <dgm:spPr/>
      <dgm:t>
        <a:bodyPr/>
        <a:lstStyle/>
        <a:p>
          <a:endParaRPr lang="zh-CN" altLang="en-US"/>
        </a:p>
      </dgm:t>
    </dgm:pt>
    <dgm:pt modelId="{5960912E-7EA6-40A2-9A04-01C938724DD2}" type="pres">
      <dgm:prSet presAssocID="{C9636357-823D-45D3-93D3-C3BD14FA97A3}" presName="composite" presStyleCnt="0">
        <dgm:presLayoutVars>
          <dgm:chMax val="1"/>
          <dgm:dir/>
          <dgm:resizeHandles val="exact"/>
        </dgm:presLayoutVars>
      </dgm:prSet>
      <dgm:spPr/>
      <dgm:t>
        <a:bodyPr/>
        <a:lstStyle/>
        <a:p>
          <a:endParaRPr lang="zh-CN" altLang="en-US"/>
        </a:p>
      </dgm:t>
    </dgm:pt>
    <dgm:pt modelId="{CD21CC36-3C45-44C6-8F75-053A40E4C9F4}" type="pres">
      <dgm:prSet presAssocID="{C9636357-823D-45D3-93D3-C3BD14FA97A3}" presName="radial" presStyleCnt="0">
        <dgm:presLayoutVars>
          <dgm:animLvl val="ctr"/>
        </dgm:presLayoutVars>
      </dgm:prSet>
      <dgm:spPr/>
    </dgm:pt>
    <dgm:pt modelId="{A1556C30-98D5-4F88-9993-21F3B4385998}" type="pres">
      <dgm:prSet presAssocID="{8DD47232-D70B-456F-B486-4D4EF7DB3027}" presName="centerShape" presStyleLbl="vennNode1" presStyleIdx="0" presStyleCnt="11"/>
      <dgm:spPr/>
      <dgm:t>
        <a:bodyPr/>
        <a:lstStyle/>
        <a:p>
          <a:endParaRPr lang="zh-CN" altLang="en-US"/>
        </a:p>
      </dgm:t>
    </dgm:pt>
    <dgm:pt modelId="{70EA3496-B066-43A1-9A11-33EB3B57308E}" type="pres">
      <dgm:prSet presAssocID="{94889487-3F2C-456D-9539-F7D9A7DEDDFF}" presName="node" presStyleLbl="vennNode1" presStyleIdx="1" presStyleCnt="11">
        <dgm:presLayoutVars>
          <dgm:bulletEnabled val="1"/>
        </dgm:presLayoutVars>
      </dgm:prSet>
      <dgm:spPr/>
      <dgm:t>
        <a:bodyPr/>
        <a:lstStyle/>
        <a:p>
          <a:endParaRPr lang="zh-CN" altLang="en-US"/>
        </a:p>
      </dgm:t>
    </dgm:pt>
    <dgm:pt modelId="{F5D41666-9F2B-4985-AEAC-B77C0CDB4C00}" type="pres">
      <dgm:prSet presAssocID="{314EC711-216B-49D3-98C4-CB8E1CD9C240}" presName="node" presStyleLbl="vennNode1" presStyleIdx="2" presStyleCnt="11">
        <dgm:presLayoutVars>
          <dgm:bulletEnabled val="1"/>
        </dgm:presLayoutVars>
      </dgm:prSet>
      <dgm:spPr/>
      <dgm:t>
        <a:bodyPr/>
        <a:lstStyle/>
        <a:p>
          <a:endParaRPr lang="zh-CN" altLang="en-US"/>
        </a:p>
      </dgm:t>
    </dgm:pt>
    <dgm:pt modelId="{368D5C23-C3D5-407E-9675-ECF70E4E35B3}" type="pres">
      <dgm:prSet presAssocID="{C0EBB40B-0A50-4812-84D5-A5995E7B4402}" presName="node" presStyleLbl="vennNode1" presStyleIdx="3" presStyleCnt="11">
        <dgm:presLayoutVars>
          <dgm:bulletEnabled val="1"/>
        </dgm:presLayoutVars>
      </dgm:prSet>
      <dgm:spPr/>
      <dgm:t>
        <a:bodyPr/>
        <a:lstStyle/>
        <a:p>
          <a:endParaRPr lang="zh-CN" altLang="en-US"/>
        </a:p>
      </dgm:t>
    </dgm:pt>
    <dgm:pt modelId="{1AF29F70-6B46-4240-9757-1946B2956497}" type="pres">
      <dgm:prSet presAssocID="{6321B189-8CA5-428C-8A0B-1C9425CD462E}" presName="node" presStyleLbl="vennNode1" presStyleIdx="4" presStyleCnt="11">
        <dgm:presLayoutVars>
          <dgm:bulletEnabled val="1"/>
        </dgm:presLayoutVars>
      </dgm:prSet>
      <dgm:spPr/>
      <dgm:t>
        <a:bodyPr/>
        <a:lstStyle/>
        <a:p>
          <a:endParaRPr lang="zh-CN" altLang="en-US"/>
        </a:p>
      </dgm:t>
    </dgm:pt>
    <dgm:pt modelId="{C55B1C86-DBF9-4971-900D-15EC3941A3F6}" type="pres">
      <dgm:prSet presAssocID="{A8BB576D-B664-4A19-A126-3A650E694A11}" presName="node" presStyleLbl="vennNode1" presStyleIdx="5" presStyleCnt="11">
        <dgm:presLayoutVars>
          <dgm:bulletEnabled val="1"/>
        </dgm:presLayoutVars>
      </dgm:prSet>
      <dgm:spPr/>
      <dgm:t>
        <a:bodyPr/>
        <a:lstStyle/>
        <a:p>
          <a:endParaRPr lang="zh-CN" altLang="en-US"/>
        </a:p>
      </dgm:t>
    </dgm:pt>
    <dgm:pt modelId="{7964C588-33A5-4B5F-83B3-F2FCE34982BA}" type="pres">
      <dgm:prSet presAssocID="{34275084-0C4C-43A7-9B61-0209FF608118}" presName="node" presStyleLbl="vennNode1" presStyleIdx="6" presStyleCnt="11">
        <dgm:presLayoutVars>
          <dgm:bulletEnabled val="1"/>
        </dgm:presLayoutVars>
      </dgm:prSet>
      <dgm:spPr/>
      <dgm:t>
        <a:bodyPr/>
        <a:lstStyle/>
        <a:p>
          <a:endParaRPr lang="zh-CN" altLang="en-US"/>
        </a:p>
      </dgm:t>
    </dgm:pt>
    <dgm:pt modelId="{8577E625-47F7-4F16-A871-35D127518B16}" type="pres">
      <dgm:prSet presAssocID="{8E694076-FE67-4E7E-94D8-9FA7653BD2E9}" presName="node" presStyleLbl="vennNode1" presStyleIdx="7" presStyleCnt="11">
        <dgm:presLayoutVars>
          <dgm:bulletEnabled val="1"/>
        </dgm:presLayoutVars>
      </dgm:prSet>
      <dgm:spPr/>
      <dgm:t>
        <a:bodyPr/>
        <a:lstStyle/>
        <a:p>
          <a:endParaRPr lang="zh-CN" altLang="en-US"/>
        </a:p>
      </dgm:t>
    </dgm:pt>
    <dgm:pt modelId="{F481307D-69FE-49A4-86F2-DD0000424C81}" type="pres">
      <dgm:prSet presAssocID="{CCE86193-6316-4091-BADD-CA9B30C8F64D}" presName="node" presStyleLbl="vennNode1" presStyleIdx="8" presStyleCnt="11">
        <dgm:presLayoutVars>
          <dgm:bulletEnabled val="1"/>
        </dgm:presLayoutVars>
      </dgm:prSet>
      <dgm:spPr/>
      <dgm:t>
        <a:bodyPr/>
        <a:lstStyle/>
        <a:p>
          <a:endParaRPr lang="zh-CN" altLang="en-US"/>
        </a:p>
      </dgm:t>
    </dgm:pt>
    <dgm:pt modelId="{46C6C380-9E0E-4C41-8079-C0F8AAC1DD3B}" type="pres">
      <dgm:prSet presAssocID="{B8E2BC29-0F57-4A52-B736-B82E6A294740}" presName="node" presStyleLbl="vennNode1" presStyleIdx="9" presStyleCnt="11">
        <dgm:presLayoutVars>
          <dgm:bulletEnabled val="1"/>
        </dgm:presLayoutVars>
      </dgm:prSet>
      <dgm:spPr/>
      <dgm:t>
        <a:bodyPr/>
        <a:lstStyle/>
        <a:p>
          <a:endParaRPr lang="zh-CN" altLang="en-US"/>
        </a:p>
      </dgm:t>
    </dgm:pt>
    <dgm:pt modelId="{BB18EABB-AD7F-4679-A44F-60F59E0BD8F1}" type="pres">
      <dgm:prSet presAssocID="{9CA9B91E-C5ED-43C1-8271-B288581C2ADE}" presName="node" presStyleLbl="vennNode1" presStyleIdx="10" presStyleCnt="11">
        <dgm:presLayoutVars>
          <dgm:bulletEnabled val="1"/>
        </dgm:presLayoutVars>
      </dgm:prSet>
      <dgm:spPr/>
      <dgm:t>
        <a:bodyPr/>
        <a:lstStyle/>
        <a:p>
          <a:endParaRPr lang="zh-CN" altLang="en-US"/>
        </a:p>
      </dgm:t>
    </dgm:pt>
  </dgm:ptLst>
  <dgm:cxnLst>
    <dgm:cxn modelId="{0BFE37B1-AD54-4100-B438-294EFA4CD26E}" type="presOf" srcId="{8DD47232-D70B-456F-B486-4D4EF7DB3027}" destId="{A1556C30-98D5-4F88-9993-21F3B4385998}" srcOrd="0" destOrd="0" presId="urn:microsoft.com/office/officeart/2005/8/layout/radial3"/>
    <dgm:cxn modelId="{5A060BA7-4A71-416D-A60B-8AB16D7FC61A}" type="presOf" srcId="{94889487-3F2C-456D-9539-F7D9A7DEDDFF}" destId="{70EA3496-B066-43A1-9A11-33EB3B57308E}" srcOrd="0" destOrd="0" presId="urn:microsoft.com/office/officeart/2005/8/layout/radial3"/>
    <dgm:cxn modelId="{BC826375-9B23-4975-83C8-F0D9AC333EE1}" srcId="{8DD47232-D70B-456F-B486-4D4EF7DB3027}" destId="{34275084-0C4C-43A7-9B61-0209FF608118}" srcOrd="5" destOrd="0" parTransId="{90049198-128B-4DD7-B55C-A13AF6E6078E}" sibTransId="{4AB7B050-5F36-46C2-82F6-5AA070172DF2}"/>
    <dgm:cxn modelId="{754D5728-FE46-46FD-983C-8372BA116131}" type="presOf" srcId="{314EC711-216B-49D3-98C4-CB8E1CD9C240}" destId="{F5D41666-9F2B-4985-AEAC-B77C0CDB4C00}" srcOrd="0" destOrd="0" presId="urn:microsoft.com/office/officeart/2005/8/layout/radial3"/>
    <dgm:cxn modelId="{73DBEC8E-0FC2-43E5-82EB-ED8CE977964B}" srcId="{8DD47232-D70B-456F-B486-4D4EF7DB3027}" destId="{94889487-3F2C-456D-9539-F7D9A7DEDDFF}" srcOrd="0" destOrd="0" parTransId="{F9EDC626-6A35-44EE-9751-15C4DD7B6906}" sibTransId="{8B8E6307-4B3C-4BA0-A6AF-61C4A6BF99AF}"/>
    <dgm:cxn modelId="{FC7E884D-0E0F-41D5-B12E-C9DD5E5E62B1}" srcId="{8DD47232-D70B-456F-B486-4D4EF7DB3027}" destId="{6321B189-8CA5-428C-8A0B-1C9425CD462E}" srcOrd="3" destOrd="0" parTransId="{97888272-7E28-4227-B58C-AFF29AC66CC3}" sibTransId="{34643482-7B56-4F4D-9828-B256CC07E858}"/>
    <dgm:cxn modelId="{FDD08866-1C93-4AE2-8674-16BFA66CA188}" type="presOf" srcId="{A8BB576D-B664-4A19-A126-3A650E694A11}" destId="{C55B1C86-DBF9-4971-900D-15EC3941A3F6}" srcOrd="0" destOrd="0" presId="urn:microsoft.com/office/officeart/2005/8/layout/radial3"/>
    <dgm:cxn modelId="{29D874E3-F710-4AA6-914B-467732A736E0}" srcId="{8DD47232-D70B-456F-B486-4D4EF7DB3027}" destId="{314EC711-216B-49D3-98C4-CB8E1CD9C240}" srcOrd="1" destOrd="0" parTransId="{B68E6366-4680-4AFD-98D9-CA03F930C646}" sibTransId="{FCCE4772-CB90-4970-9271-47B430253787}"/>
    <dgm:cxn modelId="{1E858B84-3D97-4347-9CA6-26096E54948A}" type="presOf" srcId="{B8E2BC29-0F57-4A52-B736-B82E6A294740}" destId="{46C6C380-9E0E-4C41-8079-C0F8AAC1DD3B}" srcOrd="0" destOrd="0" presId="urn:microsoft.com/office/officeart/2005/8/layout/radial3"/>
    <dgm:cxn modelId="{1988D033-271C-4BFE-9A20-E5946E4C6590}" srcId="{8DD47232-D70B-456F-B486-4D4EF7DB3027}" destId="{B8E2BC29-0F57-4A52-B736-B82E6A294740}" srcOrd="8" destOrd="0" parTransId="{36327572-0074-401F-9D68-86B108BF8604}" sibTransId="{01C20890-94F0-4C15-8FC4-5A642BDC6ACE}"/>
    <dgm:cxn modelId="{6F59EED5-3D5E-4FE8-ADD0-E7BB3767B065}" type="presOf" srcId="{6321B189-8CA5-428C-8A0B-1C9425CD462E}" destId="{1AF29F70-6B46-4240-9757-1946B2956497}" srcOrd="0" destOrd="0" presId="urn:microsoft.com/office/officeart/2005/8/layout/radial3"/>
    <dgm:cxn modelId="{39CA6634-D58A-45CF-9062-71AF7D15E689}" type="presOf" srcId="{CCE86193-6316-4091-BADD-CA9B30C8F64D}" destId="{F481307D-69FE-49A4-86F2-DD0000424C81}" srcOrd="0" destOrd="0" presId="urn:microsoft.com/office/officeart/2005/8/layout/radial3"/>
    <dgm:cxn modelId="{AC731223-2D35-434B-94A1-CDF44EB5DA19}" srcId="{8DD47232-D70B-456F-B486-4D4EF7DB3027}" destId="{CCE86193-6316-4091-BADD-CA9B30C8F64D}" srcOrd="7" destOrd="0" parTransId="{59AF2CF5-B9B1-4DA1-AC47-F93D6B0FC40C}" sibTransId="{F986429C-4BFC-4DA4-9522-D3D818261ABC}"/>
    <dgm:cxn modelId="{57BBA3B0-E995-4C18-9A83-A1026A04B18E}" srcId="{C9636357-823D-45D3-93D3-C3BD14FA97A3}" destId="{8DD47232-D70B-456F-B486-4D4EF7DB3027}" srcOrd="0" destOrd="0" parTransId="{84B22C0D-AE56-4B75-8175-62A3080DF7A9}" sibTransId="{630981F7-CEEA-400D-9C64-2CFF2BDFE170}"/>
    <dgm:cxn modelId="{C1F8C8D2-08BE-455C-87BA-D7796C2B1DC1}" srcId="{8DD47232-D70B-456F-B486-4D4EF7DB3027}" destId="{C0EBB40B-0A50-4812-84D5-A5995E7B4402}" srcOrd="2" destOrd="0" parTransId="{CC45AD54-80B8-489C-B33C-62CAC5DAF767}" sibTransId="{30C8640E-D93B-4300-B5DE-428C390E9B97}"/>
    <dgm:cxn modelId="{484CC96B-D816-4AA7-83DA-ACC4A3230BC4}" srcId="{8DD47232-D70B-456F-B486-4D4EF7DB3027}" destId="{8E694076-FE67-4E7E-94D8-9FA7653BD2E9}" srcOrd="6" destOrd="0" parTransId="{5CCF9D6C-5FBA-481B-9AE7-929850303A29}" sibTransId="{4CF8060B-3058-4341-96A0-1E3A51367B97}"/>
    <dgm:cxn modelId="{8CDBE07E-B5A4-4693-8C16-4958532C895A}" type="presOf" srcId="{34275084-0C4C-43A7-9B61-0209FF608118}" destId="{7964C588-33A5-4B5F-83B3-F2FCE34982BA}" srcOrd="0" destOrd="0" presId="urn:microsoft.com/office/officeart/2005/8/layout/radial3"/>
    <dgm:cxn modelId="{F7997C64-28FA-4FE7-A490-3287C4C6BB2C}" type="presOf" srcId="{8E694076-FE67-4E7E-94D8-9FA7653BD2E9}" destId="{8577E625-47F7-4F16-A871-35D127518B16}" srcOrd="0" destOrd="0" presId="urn:microsoft.com/office/officeart/2005/8/layout/radial3"/>
    <dgm:cxn modelId="{2D92B6B0-23BD-446D-A544-97548CBF135A}" type="presOf" srcId="{C9636357-823D-45D3-93D3-C3BD14FA97A3}" destId="{5960912E-7EA6-40A2-9A04-01C938724DD2}" srcOrd="0" destOrd="0" presId="urn:microsoft.com/office/officeart/2005/8/layout/radial3"/>
    <dgm:cxn modelId="{2CBBDBA8-424C-4182-AFBE-7250FF83040C}" srcId="{8DD47232-D70B-456F-B486-4D4EF7DB3027}" destId="{9CA9B91E-C5ED-43C1-8271-B288581C2ADE}" srcOrd="9" destOrd="0" parTransId="{7FBF0F8F-CFEF-4584-AE23-52D06DFCC007}" sibTransId="{6467226A-026D-41E2-BFC0-9D5B9148CC93}"/>
    <dgm:cxn modelId="{FEC2038D-ED47-42D9-925B-87CEBA637FE5}" type="presOf" srcId="{C0EBB40B-0A50-4812-84D5-A5995E7B4402}" destId="{368D5C23-C3D5-407E-9675-ECF70E4E35B3}" srcOrd="0" destOrd="0" presId="urn:microsoft.com/office/officeart/2005/8/layout/radial3"/>
    <dgm:cxn modelId="{B6545702-E15B-4D7F-A13E-DE763910D52C}" type="presOf" srcId="{9CA9B91E-C5ED-43C1-8271-B288581C2ADE}" destId="{BB18EABB-AD7F-4679-A44F-60F59E0BD8F1}" srcOrd="0" destOrd="0" presId="urn:microsoft.com/office/officeart/2005/8/layout/radial3"/>
    <dgm:cxn modelId="{7E271B02-CCE3-42A2-A5D9-F925124F6980}" srcId="{8DD47232-D70B-456F-B486-4D4EF7DB3027}" destId="{A8BB576D-B664-4A19-A126-3A650E694A11}" srcOrd="4" destOrd="0" parTransId="{7FACE2C9-5583-4F98-BE09-D4A1AAC2DE28}" sibTransId="{4933C590-4EBB-4980-94AC-32F708600AC1}"/>
    <dgm:cxn modelId="{C010EB73-07DF-4758-9BF8-FFC77270C4DA}" type="presParOf" srcId="{5960912E-7EA6-40A2-9A04-01C938724DD2}" destId="{CD21CC36-3C45-44C6-8F75-053A40E4C9F4}" srcOrd="0" destOrd="0" presId="urn:microsoft.com/office/officeart/2005/8/layout/radial3"/>
    <dgm:cxn modelId="{2D8A4227-1866-4B2E-8661-8337C7D8D04A}" type="presParOf" srcId="{CD21CC36-3C45-44C6-8F75-053A40E4C9F4}" destId="{A1556C30-98D5-4F88-9993-21F3B4385998}" srcOrd="0" destOrd="0" presId="urn:microsoft.com/office/officeart/2005/8/layout/radial3"/>
    <dgm:cxn modelId="{D34D8C11-7DA5-4FE1-8DE8-C3D9E9D949DF}" type="presParOf" srcId="{CD21CC36-3C45-44C6-8F75-053A40E4C9F4}" destId="{70EA3496-B066-43A1-9A11-33EB3B57308E}" srcOrd="1" destOrd="0" presId="urn:microsoft.com/office/officeart/2005/8/layout/radial3"/>
    <dgm:cxn modelId="{CCC47A63-4459-47F9-BA11-35F3449736DD}" type="presParOf" srcId="{CD21CC36-3C45-44C6-8F75-053A40E4C9F4}" destId="{F5D41666-9F2B-4985-AEAC-B77C0CDB4C00}" srcOrd="2" destOrd="0" presId="urn:microsoft.com/office/officeart/2005/8/layout/radial3"/>
    <dgm:cxn modelId="{B9A8420A-7D00-428C-A347-BEE2A11D5103}" type="presParOf" srcId="{CD21CC36-3C45-44C6-8F75-053A40E4C9F4}" destId="{368D5C23-C3D5-407E-9675-ECF70E4E35B3}" srcOrd="3" destOrd="0" presId="urn:microsoft.com/office/officeart/2005/8/layout/radial3"/>
    <dgm:cxn modelId="{F346072B-674C-4B96-A6EE-12AC41C0B5B8}" type="presParOf" srcId="{CD21CC36-3C45-44C6-8F75-053A40E4C9F4}" destId="{1AF29F70-6B46-4240-9757-1946B2956497}" srcOrd="4" destOrd="0" presId="urn:microsoft.com/office/officeart/2005/8/layout/radial3"/>
    <dgm:cxn modelId="{9539A1D3-7716-4902-922D-20C431034685}" type="presParOf" srcId="{CD21CC36-3C45-44C6-8F75-053A40E4C9F4}" destId="{C55B1C86-DBF9-4971-900D-15EC3941A3F6}" srcOrd="5" destOrd="0" presId="urn:microsoft.com/office/officeart/2005/8/layout/radial3"/>
    <dgm:cxn modelId="{6D890A06-8D2E-407A-90E9-6AF1C90148B1}" type="presParOf" srcId="{CD21CC36-3C45-44C6-8F75-053A40E4C9F4}" destId="{7964C588-33A5-4B5F-83B3-F2FCE34982BA}" srcOrd="6" destOrd="0" presId="urn:microsoft.com/office/officeart/2005/8/layout/radial3"/>
    <dgm:cxn modelId="{AF66045E-EA8C-4D46-83F5-4BF829F6B31C}" type="presParOf" srcId="{CD21CC36-3C45-44C6-8F75-053A40E4C9F4}" destId="{8577E625-47F7-4F16-A871-35D127518B16}" srcOrd="7" destOrd="0" presId="urn:microsoft.com/office/officeart/2005/8/layout/radial3"/>
    <dgm:cxn modelId="{08DDBBBC-D323-4BD4-AAD5-D869114B084A}" type="presParOf" srcId="{CD21CC36-3C45-44C6-8F75-053A40E4C9F4}" destId="{F481307D-69FE-49A4-86F2-DD0000424C81}" srcOrd="8" destOrd="0" presId="urn:microsoft.com/office/officeart/2005/8/layout/radial3"/>
    <dgm:cxn modelId="{FFE823A5-0304-4552-82DB-A652B73B2EDC}" type="presParOf" srcId="{CD21CC36-3C45-44C6-8F75-053A40E4C9F4}" destId="{46C6C380-9E0E-4C41-8079-C0F8AAC1DD3B}" srcOrd="9" destOrd="0" presId="urn:microsoft.com/office/officeart/2005/8/layout/radial3"/>
    <dgm:cxn modelId="{8B7EA865-910A-40BF-9B00-9F3C7BF5A925}" type="presParOf" srcId="{CD21CC36-3C45-44C6-8F75-053A40E4C9F4}" destId="{BB18EABB-AD7F-4679-A44F-60F59E0BD8F1}" srcOrd="10"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56C30-98D5-4F88-9993-21F3B4385998}">
      <dsp:nvSpPr>
        <dsp:cNvPr id="0" name=""/>
        <dsp:cNvSpPr/>
      </dsp:nvSpPr>
      <dsp:spPr>
        <a:xfrm>
          <a:off x="2025613" y="863529"/>
          <a:ext cx="2151248" cy="2151248"/>
        </a:xfrm>
        <a:prstGeom prst="ellipse">
          <a:avLst/>
        </a:prstGeom>
        <a:solidFill>
          <a:schemeClr val="tx2">
            <a:lumMod val="40000"/>
            <a:lumOff val="6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rgbClr val="FF0000"/>
              </a:solidFill>
              <a:latin typeface="微软雅黑" pitchFamily="34" charset="-122"/>
              <a:ea typeface="微软雅黑" pitchFamily="34" charset="-122"/>
            </a:rPr>
            <a:t>验收测试计划</a:t>
          </a:r>
          <a:endParaRPr lang="zh-CN" altLang="en-US" sz="3200" kern="1200" dirty="0">
            <a:solidFill>
              <a:srgbClr val="FF0000"/>
            </a:solidFill>
            <a:latin typeface="微软雅黑" pitchFamily="34" charset="-122"/>
            <a:ea typeface="微软雅黑" pitchFamily="34" charset="-122"/>
          </a:endParaRPr>
        </a:p>
      </dsp:txBody>
      <dsp:txXfrm>
        <a:off x="2340656" y="1178572"/>
        <a:ext cx="1521162" cy="1521162"/>
      </dsp:txXfrm>
    </dsp:sp>
    <dsp:sp modelId="{70EA3496-B066-43A1-9A11-33EB3B57308E}">
      <dsp:nvSpPr>
        <dsp:cNvPr id="0" name=""/>
        <dsp:cNvSpPr/>
      </dsp:nvSpPr>
      <dsp:spPr>
        <a:xfrm>
          <a:off x="2563425" y="383"/>
          <a:ext cx="1075624" cy="1075624"/>
        </a:xfrm>
        <a:prstGeom prst="ellipse">
          <a:avLst/>
        </a:prstGeom>
        <a:solidFill>
          <a:srgbClr val="FF9900">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功能</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2720946" y="157904"/>
        <a:ext cx="760582" cy="760582"/>
      </dsp:txXfrm>
    </dsp:sp>
    <dsp:sp modelId="{F5D41666-9F2B-4985-AEAC-B77C0CDB4C00}">
      <dsp:nvSpPr>
        <dsp:cNvPr id="0" name=""/>
        <dsp:cNvSpPr/>
      </dsp:nvSpPr>
      <dsp:spPr>
        <a:xfrm>
          <a:off x="3386887" y="267943"/>
          <a:ext cx="1075624" cy="1075624"/>
        </a:xfrm>
        <a:prstGeom prst="ellipse">
          <a:avLst/>
        </a:prstGeom>
        <a:solidFill>
          <a:srgbClr val="FFCC00">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逆向</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3544408" y="425464"/>
        <a:ext cx="760582" cy="760582"/>
      </dsp:txXfrm>
    </dsp:sp>
    <dsp:sp modelId="{368D5C23-C3D5-407E-9675-ECF70E4E35B3}">
      <dsp:nvSpPr>
        <dsp:cNvPr id="0" name=""/>
        <dsp:cNvSpPr/>
      </dsp:nvSpPr>
      <dsp:spPr>
        <a:xfrm>
          <a:off x="3895815" y="968421"/>
          <a:ext cx="1075624" cy="1075624"/>
        </a:xfrm>
        <a:prstGeom prst="ellipse">
          <a:avLst/>
        </a:prstGeom>
        <a:solidFill>
          <a:srgbClr val="FFCC66">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特殊</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情况</a:t>
          </a:r>
          <a:endParaRPr lang="zh-CN" altLang="en-US" sz="2000" kern="1200" dirty="0">
            <a:solidFill>
              <a:schemeClr val="accent5">
                <a:lumMod val="25000"/>
              </a:schemeClr>
            </a:solidFill>
            <a:latin typeface="微软雅黑" pitchFamily="34" charset="-122"/>
            <a:ea typeface="微软雅黑" pitchFamily="34" charset="-122"/>
          </a:endParaRPr>
        </a:p>
      </dsp:txBody>
      <dsp:txXfrm>
        <a:off x="4053336" y="1125942"/>
        <a:ext cx="760582" cy="760582"/>
      </dsp:txXfrm>
    </dsp:sp>
    <dsp:sp modelId="{1AF29F70-6B46-4240-9757-1946B2956497}">
      <dsp:nvSpPr>
        <dsp:cNvPr id="0" name=""/>
        <dsp:cNvSpPr/>
      </dsp:nvSpPr>
      <dsp:spPr>
        <a:xfrm>
          <a:off x="3895815" y="1834261"/>
          <a:ext cx="1075624" cy="1075624"/>
        </a:xfrm>
        <a:prstGeom prst="ellipse">
          <a:avLst/>
        </a:prstGeom>
        <a:solidFill>
          <a:srgbClr val="FFCC99">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文档</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检查</a:t>
          </a:r>
          <a:endParaRPr lang="zh-CN" altLang="en-US" sz="2000" kern="1200" dirty="0">
            <a:solidFill>
              <a:schemeClr val="accent5">
                <a:lumMod val="25000"/>
              </a:schemeClr>
            </a:solidFill>
            <a:latin typeface="微软雅黑" pitchFamily="34" charset="-122"/>
            <a:ea typeface="微软雅黑" pitchFamily="34" charset="-122"/>
          </a:endParaRPr>
        </a:p>
      </dsp:txBody>
      <dsp:txXfrm>
        <a:off x="4053336" y="1991782"/>
        <a:ext cx="760582" cy="760582"/>
      </dsp:txXfrm>
    </dsp:sp>
    <dsp:sp modelId="{C55B1C86-DBF9-4971-900D-15EC3941A3F6}">
      <dsp:nvSpPr>
        <dsp:cNvPr id="0" name=""/>
        <dsp:cNvSpPr/>
      </dsp:nvSpPr>
      <dsp:spPr>
        <a:xfrm>
          <a:off x="3386887" y="2534739"/>
          <a:ext cx="1075624" cy="1075624"/>
        </a:xfrm>
        <a:prstGeom prst="ellipse">
          <a:avLst/>
        </a:prstGeom>
        <a:solidFill>
          <a:srgbClr val="FFCCCC">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强度</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检查</a:t>
          </a:r>
          <a:endParaRPr lang="zh-CN" altLang="en-US" sz="2000" kern="1200" dirty="0">
            <a:solidFill>
              <a:schemeClr val="accent5">
                <a:lumMod val="25000"/>
              </a:schemeClr>
            </a:solidFill>
            <a:latin typeface="微软雅黑" pitchFamily="34" charset="-122"/>
            <a:ea typeface="微软雅黑" pitchFamily="34" charset="-122"/>
          </a:endParaRPr>
        </a:p>
      </dsp:txBody>
      <dsp:txXfrm>
        <a:off x="3544408" y="2692260"/>
        <a:ext cx="760582" cy="760582"/>
      </dsp:txXfrm>
    </dsp:sp>
    <dsp:sp modelId="{7964C588-33A5-4B5F-83B3-F2FCE34982BA}">
      <dsp:nvSpPr>
        <dsp:cNvPr id="0" name=""/>
        <dsp:cNvSpPr/>
      </dsp:nvSpPr>
      <dsp:spPr>
        <a:xfrm>
          <a:off x="2563425" y="2802298"/>
          <a:ext cx="1075624" cy="1075624"/>
        </a:xfrm>
        <a:prstGeom prst="ellipse">
          <a:avLst/>
        </a:prstGeom>
        <a:solidFill>
          <a:srgbClr val="FFCC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恢复</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2720946" y="2959819"/>
        <a:ext cx="760582" cy="760582"/>
      </dsp:txXfrm>
    </dsp:sp>
    <dsp:sp modelId="{8577E625-47F7-4F16-A871-35D127518B16}">
      <dsp:nvSpPr>
        <dsp:cNvPr id="0" name=""/>
        <dsp:cNvSpPr/>
      </dsp:nvSpPr>
      <dsp:spPr>
        <a:xfrm>
          <a:off x="1739963" y="2534739"/>
          <a:ext cx="1075624" cy="1075624"/>
        </a:xfrm>
        <a:prstGeom prst="ellipse">
          <a:avLst/>
        </a:prstGeom>
        <a:solidFill>
          <a:srgbClr val="CCCC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可维</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护性</a:t>
          </a:r>
          <a:endParaRPr lang="zh-CN" altLang="en-US" sz="2000" kern="1200" dirty="0">
            <a:solidFill>
              <a:schemeClr val="accent5">
                <a:lumMod val="25000"/>
              </a:schemeClr>
            </a:solidFill>
            <a:latin typeface="微软雅黑" pitchFamily="34" charset="-122"/>
            <a:ea typeface="微软雅黑" pitchFamily="34" charset="-122"/>
          </a:endParaRPr>
        </a:p>
      </dsp:txBody>
      <dsp:txXfrm>
        <a:off x="1897484" y="2692260"/>
        <a:ext cx="760582" cy="760582"/>
      </dsp:txXfrm>
    </dsp:sp>
    <dsp:sp modelId="{F481307D-69FE-49A4-86F2-DD0000424C81}">
      <dsp:nvSpPr>
        <dsp:cNvPr id="0" name=""/>
        <dsp:cNvSpPr/>
      </dsp:nvSpPr>
      <dsp:spPr>
        <a:xfrm>
          <a:off x="1231035" y="1834261"/>
          <a:ext cx="1075624" cy="1075624"/>
        </a:xfrm>
        <a:prstGeom prst="ellipse">
          <a:avLst/>
        </a:prstGeom>
        <a:solidFill>
          <a:srgbClr val="9999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用户</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操作</a:t>
          </a:r>
          <a:endParaRPr lang="zh-CN" altLang="en-US" sz="2000" kern="1200" dirty="0">
            <a:solidFill>
              <a:schemeClr val="accent5">
                <a:lumMod val="25000"/>
              </a:schemeClr>
            </a:solidFill>
            <a:latin typeface="微软雅黑" pitchFamily="34" charset="-122"/>
            <a:ea typeface="微软雅黑" pitchFamily="34" charset="-122"/>
          </a:endParaRPr>
        </a:p>
      </dsp:txBody>
      <dsp:txXfrm>
        <a:off x="1388556" y="1991782"/>
        <a:ext cx="760582" cy="760582"/>
      </dsp:txXfrm>
    </dsp:sp>
    <dsp:sp modelId="{46C6C380-9E0E-4C41-8079-C0F8AAC1DD3B}">
      <dsp:nvSpPr>
        <dsp:cNvPr id="0" name=""/>
        <dsp:cNvSpPr/>
      </dsp:nvSpPr>
      <dsp:spPr>
        <a:xfrm>
          <a:off x="1231035" y="968421"/>
          <a:ext cx="1075624" cy="1075624"/>
        </a:xfrm>
        <a:prstGeom prst="ellipse">
          <a:avLst/>
        </a:prstGeom>
        <a:solidFill>
          <a:srgbClr val="6666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友好性</a:t>
          </a:r>
          <a:endParaRPr lang="zh-CN" altLang="en-US" sz="2000" kern="1200" dirty="0">
            <a:solidFill>
              <a:schemeClr val="accent5">
                <a:lumMod val="25000"/>
              </a:schemeClr>
            </a:solidFill>
            <a:latin typeface="微软雅黑" pitchFamily="34" charset="-122"/>
            <a:ea typeface="微软雅黑" pitchFamily="34" charset="-122"/>
          </a:endParaRPr>
        </a:p>
      </dsp:txBody>
      <dsp:txXfrm>
        <a:off x="1388556" y="1125942"/>
        <a:ext cx="760582" cy="760582"/>
      </dsp:txXfrm>
    </dsp:sp>
    <dsp:sp modelId="{BB18EABB-AD7F-4679-A44F-60F59E0BD8F1}">
      <dsp:nvSpPr>
        <dsp:cNvPr id="0" name=""/>
        <dsp:cNvSpPr/>
      </dsp:nvSpPr>
      <dsp:spPr>
        <a:xfrm>
          <a:off x="1739963" y="267943"/>
          <a:ext cx="1075624" cy="1075624"/>
        </a:xfrm>
        <a:prstGeom prst="ellipse">
          <a:avLst/>
        </a:prstGeom>
        <a:solidFill>
          <a:srgbClr val="333399">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安全</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1897484" y="425464"/>
        <a:ext cx="760582" cy="760582"/>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D3AB0175-4F28-4A5C-88E4-EEAF4B85F77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CF836D35-76A8-4217-8B0C-7690A998474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rgbClr val="FF3300"/>
                </a:solidFill>
                <a:latin typeface="Arial" panose="020B0604020202020204" pitchFamily="34" charset="0"/>
              </a:rPr>
              <a:t>非常重要，涉及到用户能否最终验收签字并付款</a:t>
            </a:r>
            <a:endParaRPr lang="zh-CN" altLang="en-US" smtClean="0">
              <a:solidFill>
                <a:srgbClr val="FF3300"/>
              </a:solidFill>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客户首先预付软件项目总经费的</a:t>
            </a:r>
            <a:r>
              <a:rPr lang="en-US" altLang="zh-CN" smtClean="0">
                <a:latin typeface="Arial" panose="020B0604020202020204" pitchFamily="34" charset="0"/>
              </a:rPr>
              <a:t>20%</a:t>
            </a:r>
            <a:r>
              <a:rPr lang="zh-CN" altLang="en-US" smtClean="0">
                <a:latin typeface="Arial" panose="020B0604020202020204" pitchFamily="34" charset="0"/>
              </a:rPr>
              <a:t>作为定金，用于支付软件项目前期的开发成本和效益；在项目中期会有一个中期评审，客户通过中期评审来检验项目的进度和质量，如果通过评审，则再付</a:t>
            </a:r>
            <a:r>
              <a:rPr lang="en-US" altLang="zh-CN" smtClean="0">
                <a:latin typeface="Arial" panose="020B0604020202020204" pitchFamily="34" charset="0"/>
              </a:rPr>
              <a:t>50%</a:t>
            </a:r>
            <a:r>
              <a:rPr lang="zh-CN" altLang="en-US" smtClean="0">
                <a:latin typeface="Arial" panose="020B0604020202020204" pitchFamily="34" charset="0"/>
              </a:rPr>
              <a:t>的经费，最后有一个最终验收，如果通过，就支付剩余的</a:t>
            </a:r>
            <a:r>
              <a:rPr lang="en-US" altLang="zh-CN" smtClean="0">
                <a:latin typeface="Arial" panose="020B0604020202020204" pitchFamily="34" charset="0"/>
              </a:rPr>
              <a:t>30%</a:t>
            </a:r>
            <a:r>
              <a:rPr lang="zh-CN" altLang="en-US" smtClean="0">
                <a:latin typeface="Arial" panose="020B0604020202020204" pitchFamily="34" charset="0"/>
              </a:rPr>
              <a:t>。</a:t>
            </a:r>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很多项目软件的运营往往是这样，客户首先预付软件项目总经费的</a:t>
            </a:r>
            <a:r>
              <a:rPr lang="en-US" altLang="zh-CN" smtClean="0">
                <a:latin typeface="Arial" panose="020B0604020202020204" pitchFamily="34" charset="0"/>
              </a:rPr>
              <a:t>20%</a:t>
            </a:r>
            <a:r>
              <a:rPr lang="zh-CN" altLang="en-US" smtClean="0">
                <a:latin typeface="Arial" panose="020B0604020202020204" pitchFamily="34" charset="0"/>
              </a:rPr>
              <a:t>作为定金，用于支付软件项目前期的开发成本和效益；在项目中期会有一个中期评审，客户通过中期评审来检验项目的进度和质量，如果通过评审，则再付</a:t>
            </a:r>
            <a:r>
              <a:rPr lang="en-US" altLang="zh-CN" smtClean="0">
                <a:latin typeface="Arial" panose="020B0604020202020204" pitchFamily="34" charset="0"/>
              </a:rPr>
              <a:t>50%</a:t>
            </a:r>
            <a:r>
              <a:rPr lang="zh-CN" altLang="en-US" smtClean="0">
                <a:latin typeface="Arial" panose="020B0604020202020204" pitchFamily="34" charset="0"/>
              </a:rPr>
              <a:t>的经费，最后有一个最终验收，如果通过，就支付剩余的</a:t>
            </a:r>
            <a:r>
              <a:rPr lang="en-US" altLang="zh-CN" smtClean="0">
                <a:latin typeface="Arial" panose="020B0604020202020204" pitchFamily="34" charset="0"/>
              </a:rPr>
              <a:t>30%</a:t>
            </a:r>
            <a:r>
              <a:rPr lang="zh-CN" altLang="en-US" smtClean="0">
                <a:latin typeface="Arial" panose="020B0604020202020204" pitchFamily="34" charset="0"/>
              </a:rPr>
              <a:t>。</a:t>
            </a:r>
            <a:endParaRPr lang="zh-CN" altLang="en-US" smtClean="0">
              <a:latin typeface="Arial" panose="020B0604020202020204" pitchFamily="34" charset="0"/>
            </a:endParaRPr>
          </a:p>
          <a:p>
            <a:r>
              <a:rPr lang="zh-CN" altLang="en-US" smtClean="0">
                <a:latin typeface="Arial" panose="020B0604020202020204" pitchFamily="34" charset="0"/>
              </a:rPr>
              <a:t>项目通常采用正式验收测试策略</a:t>
            </a:r>
            <a:endParaRPr lang="zh-CN" altLang="en-US" smtClean="0">
              <a:latin typeface="Arial" panose="020B0604020202020204" pitchFamily="34" charset="0"/>
            </a:endParaRPr>
          </a:p>
          <a:p>
            <a:r>
              <a:rPr lang="zh-CN" altLang="en-US" smtClean="0">
                <a:latin typeface="Arial" panose="020B0604020202020204" pitchFamily="34" charset="0"/>
              </a:rPr>
              <a:t>一个软件产品，可能拥有众多用户，不可能由每个用户验收，此时多采用称为</a:t>
            </a:r>
            <a:r>
              <a:rPr lang="en-US" altLang="zh-CN" smtClean="0">
                <a:latin typeface="Arial" panose="020B0604020202020204" pitchFamily="34" charset="0"/>
              </a:rPr>
              <a:t>α</a:t>
            </a:r>
            <a:r>
              <a:rPr lang="zh-CN" altLang="en-US" smtClean="0">
                <a:latin typeface="Arial" panose="020B0604020202020204" pitchFamily="34" charset="0"/>
              </a:rPr>
              <a:t>、</a:t>
            </a:r>
            <a:r>
              <a:rPr lang="en-US" altLang="zh-CN" smtClean="0">
                <a:latin typeface="Arial" panose="020B0604020202020204" pitchFamily="34" charset="0"/>
              </a:rPr>
              <a:t>β</a:t>
            </a:r>
            <a:r>
              <a:rPr lang="zh-CN" altLang="en-US" smtClean="0">
                <a:latin typeface="Arial" panose="020B0604020202020204" pitchFamily="34" charset="0"/>
              </a:rPr>
              <a:t>测试的过程</a:t>
            </a:r>
            <a:endParaRPr lang="zh-CN"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a:solidFill>
                  <a:schemeClr val="tx1"/>
                </a:solidFill>
                <a:latin typeface="Times New Roman" panose="02020603050405020304" pitchFamily="18" charset="0"/>
              </a:defRPr>
            </a:lvl1pPr>
            <a:lvl2pPr marL="742950" indent="-285750" eaLnBrk="0" hangingPunct="0">
              <a:defRPr sz="1900">
                <a:solidFill>
                  <a:schemeClr val="tx1"/>
                </a:solidFill>
                <a:latin typeface="Times New Roman" panose="02020603050405020304" pitchFamily="18" charset="0"/>
              </a:defRPr>
            </a:lvl2pPr>
            <a:lvl3pPr marL="1143000" indent="-228600" eaLnBrk="0" hangingPunct="0">
              <a:defRPr sz="1900">
                <a:solidFill>
                  <a:schemeClr val="tx1"/>
                </a:solidFill>
                <a:latin typeface="Times New Roman" panose="02020603050405020304" pitchFamily="18" charset="0"/>
              </a:defRPr>
            </a:lvl3pPr>
            <a:lvl4pPr marL="1600200" indent="-228600" eaLnBrk="0" hangingPunct="0">
              <a:defRPr sz="1900">
                <a:solidFill>
                  <a:schemeClr val="tx1"/>
                </a:solidFill>
                <a:latin typeface="Times New Roman" panose="02020603050405020304" pitchFamily="18" charset="0"/>
              </a:defRPr>
            </a:lvl4pPr>
            <a:lvl5pPr marL="2057400" indent="-228600" eaLnBrk="0" hangingPunct="0">
              <a:defRPr sz="1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900">
                <a:solidFill>
                  <a:schemeClr val="tx1"/>
                </a:solidFill>
                <a:latin typeface="Times New Roman" panose="02020603050405020304" pitchFamily="18" charset="0"/>
              </a:defRPr>
            </a:lvl9pPr>
          </a:lstStyle>
          <a:p>
            <a:pPr eaLnBrk="1" hangingPunct="1"/>
            <a:fld id="{ADC6BF32-1A54-4CAE-8D4D-A27386396CD4}" type="slidenum">
              <a:rPr lang="zh-CN" altLang="en-US" sz="1200" smtClean="0">
                <a:latin typeface="Arial" panose="020B0604020202020204" pitchFamily="34" charset="0"/>
              </a:rPr>
            </a:fld>
            <a:endParaRPr lang="en-US" altLang="zh-CN" sz="1200" smtClean="0">
              <a:latin typeface="Arial" panose="020B0604020202020204" pitchFamily="34"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a:solidFill>
                  <a:schemeClr val="tx1"/>
                </a:solidFill>
                <a:latin typeface="Times New Roman" panose="02020603050405020304" pitchFamily="18" charset="0"/>
              </a:defRPr>
            </a:lvl1pPr>
            <a:lvl2pPr marL="742950" indent="-285750" eaLnBrk="0" hangingPunct="0">
              <a:defRPr sz="1900">
                <a:solidFill>
                  <a:schemeClr val="tx1"/>
                </a:solidFill>
                <a:latin typeface="Times New Roman" panose="02020603050405020304" pitchFamily="18" charset="0"/>
              </a:defRPr>
            </a:lvl2pPr>
            <a:lvl3pPr marL="1143000" indent="-228600" eaLnBrk="0" hangingPunct="0">
              <a:defRPr sz="1900">
                <a:solidFill>
                  <a:schemeClr val="tx1"/>
                </a:solidFill>
                <a:latin typeface="Times New Roman" panose="02020603050405020304" pitchFamily="18" charset="0"/>
              </a:defRPr>
            </a:lvl3pPr>
            <a:lvl4pPr marL="1600200" indent="-228600" eaLnBrk="0" hangingPunct="0">
              <a:defRPr sz="1900">
                <a:solidFill>
                  <a:schemeClr val="tx1"/>
                </a:solidFill>
                <a:latin typeface="Times New Roman" panose="02020603050405020304" pitchFamily="18" charset="0"/>
              </a:defRPr>
            </a:lvl4pPr>
            <a:lvl5pPr marL="2057400" indent="-228600" eaLnBrk="0" hangingPunct="0">
              <a:defRPr sz="1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900">
                <a:solidFill>
                  <a:schemeClr val="tx1"/>
                </a:solidFill>
                <a:latin typeface="Times New Roman" panose="02020603050405020304" pitchFamily="18" charset="0"/>
              </a:defRPr>
            </a:lvl9pPr>
          </a:lstStyle>
          <a:p>
            <a:pPr eaLnBrk="1" hangingPunct="1"/>
            <a:fld id="{EB9DE682-113B-463F-823D-1D6EBCFCC338}" type="slidenum">
              <a:rPr lang="zh-CN" altLang="en-US" sz="1200" smtClean="0">
                <a:latin typeface="Arial" panose="020B0604020202020204" pitchFamily="34" charset="0"/>
              </a:rPr>
            </a:fld>
            <a:endParaRPr lang="en-US" altLang="zh-CN" sz="1200"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测试现场特殊要求：如测试中的软件是客户</a:t>
            </a:r>
            <a:r>
              <a:rPr lang="en-US" altLang="zh-CN" dirty="0" smtClean="0">
                <a:latin typeface="Arial" panose="020B0604020202020204" pitchFamily="34" charset="0"/>
              </a:rPr>
              <a:t>/</a:t>
            </a:r>
            <a:r>
              <a:rPr lang="zh-CN" altLang="en-US" dirty="0" smtClean="0">
                <a:latin typeface="Arial" panose="020B0604020202020204" pitchFamily="34" charset="0"/>
              </a:rPr>
              <a:t>服务器一类的软件，如果是采用真实的数据进行传输而该单位设有防火墙，就很可能要求</a:t>
            </a:r>
            <a:r>
              <a:rPr lang="en-US" altLang="zh-CN" dirty="0" smtClean="0">
                <a:latin typeface="Arial" panose="020B0604020202020204" pitchFamily="34" charset="0"/>
              </a:rPr>
              <a:t>IT</a:t>
            </a:r>
            <a:r>
              <a:rPr lang="zh-CN" altLang="en-US" dirty="0" smtClean="0">
                <a:latin typeface="Arial" panose="020B0604020202020204" pitchFamily="34" charset="0"/>
              </a:rPr>
              <a:t>部门在防火墙上开些“洞”，允许用户终端与服务器之间的数据传输。</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pPr lvl="1" eaLnBrk="1" hangingPunct="1"/>
            <a:r>
              <a:rPr lang="zh-CN" altLang="en-US" b="1" dirty="0" smtClean="0">
                <a:latin typeface="Arial" panose="020B0604020202020204" pitchFamily="34" charset="0"/>
              </a:rPr>
              <a:t>测试人员：</a:t>
            </a:r>
            <a:r>
              <a:rPr lang="zh-CN" altLang="en-US" dirty="0" smtClean="0">
                <a:latin typeface="Arial" panose="020B0604020202020204" pitchFamily="34" charset="0"/>
              </a:rPr>
              <a:t>通知用户一方选派验收测试人员（有较好的计算机基础及业务知识；第三方测试公司）</a:t>
            </a:r>
            <a:endParaRPr lang="zh-CN" altLang="en-US" dirty="0" smtClean="0">
              <a:latin typeface="Arial" panose="020B0604020202020204" pitchFamily="34" charset="0"/>
            </a:endParaRPr>
          </a:p>
          <a:p>
            <a:pPr lvl="1" eaLnBrk="1" hangingPunct="1"/>
            <a:r>
              <a:rPr lang="zh-CN" altLang="en-US" b="1" dirty="0" smtClean="0">
                <a:latin typeface="Arial" panose="020B0604020202020204" pitchFamily="34" charset="0"/>
              </a:rPr>
              <a:t>测试材料：</a:t>
            </a:r>
            <a:r>
              <a:rPr lang="zh-CN" altLang="en-US" dirty="0" smtClean="0">
                <a:latin typeface="Arial" panose="020B0604020202020204" pitchFamily="34" charset="0"/>
              </a:rPr>
              <a:t>用户代表开始工作前，测试部门准备好相关文件，如需求规格说明书、设计说明、测试计划、用户手册、</a:t>
            </a:r>
            <a:r>
              <a:rPr lang="zh-CN" altLang="en-US" dirty="0" smtClean="0">
                <a:solidFill>
                  <a:srgbClr val="FF3300"/>
                </a:solidFill>
                <a:latin typeface="Arial" panose="020B0604020202020204" pitchFamily="34" charset="0"/>
              </a:rPr>
              <a:t>用户确认测试报告</a:t>
            </a:r>
            <a:r>
              <a:rPr lang="zh-CN" altLang="en-US" dirty="0" smtClean="0">
                <a:latin typeface="Arial" panose="020B0604020202020204" pitchFamily="34" charset="0"/>
              </a:rPr>
              <a:t>等，供测试参考</a:t>
            </a:r>
            <a:endParaRPr lang="zh-CN" altLang="en-US" dirty="0" smtClean="0">
              <a:latin typeface="Arial" panose="020B0604020202020204" pitchFamily="34" charset="0"/>
            </a:endParaRPr>
          </a:p>
          <a:p>
            <a:pPr lvl="1" eaLnBrk="1" hangingPunct="1"/>
            <a:r>
              <a:rPr lang="zh-CN" altLang="en-US" b="1" dirty="0" smtClean="0">
                <a:latin typeface="Arial" panose="020B0604020202020204" pitchFamily="34" charset="0"/>
              </a:rPr>
              <a:t>测试现场：</a:t>
            </a:r>
            <a:r>
              <a:rPr lang="zh-CN" altLang="en-US" dirty="0" smtClean="0">
                <a:latin typeface="Arial" panose="020B0604020202020204" pitchFamily="34" charset="0"/>
              </a:rPr>
              <a:t>测试部门负责安装现场软件，建立周边环境，并通知测试现场所在单位的</a:t>
            </a:r>
            <a:r>
              <a:rPr lang="en-US" altLang="zh-CN" dirty="0" smtClean="0">
                <a:latin typeface="Arial" panose="020B0604020202020204" pitchFamily="34" charset="0"/>
              </a:rPr>
              <a:t>IT</a:t>
            </a:r>
            <a:r>
              <a:rPr lang="zh-CN" altLang="en-US" dirty="0" smtClean="0">
                <a:latin typeface="Arial" panose="020B0604020202020204" pitchFamily="34" charset="0"/>
              </a:rPr>
              <a:t>部门有关测试进行的时间及有何特殊要求</a:t>
            </a:r>
            <a:endParaRPr lang="en-US" altLang="zh-CN" dirty="0" smtClean="0">
              <a:latin typeface="Arial" panose="020B0604020202020204" pitchFamily="34" charset="0"/>
            </a:endParaRPr>
          </a:p>
          <a:p>
            <a:pPr lvl="1" eaLnBrk="1" hangingPunct="1">
              <a:buFont typeface="Wingdings" panose="05000000000000000000" pitchFamily="2" charset="2"/>
              <a:buNone/>
            </a:pPr>
            <a:r>
              <a:rPr lang="zh-CN" altLang="en-US" dirty="0" smtClean="0">
                <a:latin typeface="Arial" panose="020B0604020202020204" pitchFamily="34" charset="0"/>
              </a:rPr>
              <a:t>注意：如没有特殊的安全方面考虑，尽量采用真实数据</a:t>
            </a:r>
            <a:endParaRPr lang="en-US" altLang="zh-CN" dirty="0" smtClean="0">
              <a:latin typeface="Arial" panose="020B0604020202020204" pitchFamily="34" charset="0"/>
            </a:endParaRPr>
          </a:p>
          <a:p>
            <a:pPr lvl="1" eaLnBrk="1" hangingPunct="1"/>
            <a:r>
              <a:rPr lang="zh-CN" altLang="en-US" b="1" dirty="0" smtClean="0">
                <a:latin typeface="Arial" panose="020B0604020202020204" pitchFamily="34" charset="0"/>
              </a:rPr>
              <a:t>测试前讨论：</a:t>
            </a:r>
            <a:r>
              <a:rPr lang="zh-CN" altLang="en-US" dirty="0" smtClean="0">
                <a:latin typeface="Arial" panose="020B0604020202020204" pitchFamily="34" charset="0"/>
              </a:rPr>
              <a:t>测试部门人员与客户代表详细讨论验收测试过程，确定测试顺序和步骤。明确测试目标。</a:t>
            </a:r>
            <a:endParaRPr lang="en-US" altLang="zh-CN" dirty="0" smtClean="0">
              <a:solidFill>
                <a:srgbClr val="FF3300"/>
              </a:solidFill>
              <a:latin typeface="Arial" panose="020B0604020202020204" pitchFamily="34" charset="0"/>
            </a:endParaRPr>
          </a:p>
          <a:p>
            <a:endParaRPr lang="zh-CN" altLang="en-US" dirty="0"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测试现场特殊要求：如测试中的软件是客户</a:t>
            </a:r>
            <a:r>
              <a:rPr lang="en-US" altLang="zh-CN" smtClean="0">
                <a:latin typeface="Arial" panose="020B0604020202020204" pitchFamily="34" charset="0"/>
              </a:rPr>
              <a:t>/</a:t>
            </a:r>
            <a:r>
              <a:rPr lang="zh-CN" altLang="en-US" smtClean="0">
                <a:latin typeface="Arial" panose="020B0604020202020204" pitchFamily="34" charset="0"/>
              </a:rPr>
              <a:t>服务器一类的软件，如果是采用真实的数据进行传输而该单位设有防火墙，就很可能要求</a:t>
            </a:r>
            <a:r>
              <a:rPr lang="en-US" altLang="zh-CN" smtClean="0">
                <a:latin typeface="Arial" panose="020B0604020202020204" pitchFamily="34" charset="0"/>
              </a:rPr>
              <a:t>IT</a:t>
            </a:r>
            <a:r>
              <a:rPr lang="zh-CN" altLang="en-US" smtClean="0">
                <a:latin typeface="Arial" panose="020B0604020202020204" pitchFamily="34" charset="0"/>
              </a:rPr>
              <a:t>部门在防火墙上开些“洞”，允许用户终端与服务器之间的数据传输。</a:t>
            </a:r>
            <a:endParaRPr lang="en-US" altLang="zh-CN" smtClean="0">
              <a:latin typeface="Arial" panose="020B0604020202020204" pitchFamily="34" charset="0"/>
            </a:endParaRPr>
          </a:p>
          <a:p>
            <a:endParaRPr lang="en-US" altLang="zh-CN" smtClean="0">
              <a:latin typeface="Arial" panose="020B0604020202020204" pitchFamily="34" charset="0"/>
            </a:endParaRPr>
          </a:p>
          <a:p>
            <a:pPr lvl="1" eaLnBrk="1" hangingPunct="1"/>
            <a:r>
              <a:rPr lang="zh-CN" altLang="en-US" b="1" smtClean="0">
                <a:latin typeface="Arial" panose="020B0604020202020204" pitchFamily="34" charset="0"/>
              </a:rPr>
              <a:t>测试人员：</a:t>
            </a:r>
            <a:r>
              <a:rPr lang="zh-CN" altLang="en-US" smtClean="0">
                <a:latin typeface="Arial" panose="020B0604020202020204" pitchFamily="34" charset="0"/>
              </a:rPr>
              <a:t>通知用户一方选派验收测试人员（有较好的计算机基础及业务知识；第三方测试公司）</a:t>
            </a:r>
            <a:endParaRPr lang="zh-CN" altLang="en-US" smtClean="0">
              <a:latin typeface="Arial" panose="020B0604020202020204" pitchFamily="34" charset="0"/>
            </a:endParaRPr>
          </a:p>
          <a:p>
            <a:pPr lvl="1" eaLnBrk="1" hangingPunct="1"/>
            <a:r>
              <a:rPr lang="zh-CN" altLang="en-US" b="1" smtClean="0">
                <a:latin typeface="Arial" panose="020B0604020202020204" pitchFamily="34" charset="0"/>
              </a:rPr>
              <a:t>测试材料：</a:t>
            </a:r>
            <a:r>
              <a:rPr lang="zh-CN" altLang="en-US" smtClean="0">
                <a:latin typeface="Arial" panose="020B0604020202020204" pitchFamily="34" charset="0"/>
              </a:rPr>
              <a:t>用户代表开始工作前，测试部门准备好相关文件，如需求规格说明书、设计说明、测试计划、用户手册、</a:t>
            </a:r>
            <a:r>
              <a:rPr lang="zh-CN" altLang="en-US" smtClean="0">
                <a:solidFill>
                  <a:srgbClr val="FF3300"/>
                </a:solidFill>
                <a:latin typeface="Arial" panose="020B0604020202020204" pitchFamily="34" charset="0"/>
              </a:rPr>
              <a:t>用户确认测试报告</a:t>
            </a:r>
            <a:r>
              <a:rPr lang="zh-CN" altLang="en-US" smtClean="0">
                <a:latin typeface="Arial" panose="020B0604020202020204" pitchFamily="34" charset="0"/>
              </a:rPr>
              <a:t>等，供测试参考</a:t>
            </a:r>
            <a:endParaRPr lang="zh-CN" altLang="en-US" smtClean="0">
              <a:latin typeface="Arial" panose="020B0604020202020204" pitchFamily="34" charset="0"/>
            </a:endParaRPr>
          </a:p>
          <a:p>
            <a:pPr lvl="1" eaLnBrk="1" hangingPunct="1"/>
            <a:r>
              <a:rPr lang="zh-CN" altLang="en-US" b="1" smtClean="0">
                <a:latin typeface="Arial" panose="020B0604020202020204" pitchFamily="34" charset="0"/>
              </a:rPr>
              <a:t>测试现场：</a:t>
            </a:r>
            <a:r>
              <a:rPr lang="zh-CN" altLang="en-US" smtClean="0">
                <a:latin typeface="Arial" panose="020B0604020202020204" pitchFamily="34" charset="0"/>
              </a:rPr>
              <a:t>测试部门负责安装现场软件，建立周边环境，并通知测试现场所在单位的</a:t>
            </a:r>
            <a:r>
              <a:rPr lang="en-US" altLang="zh-CN" smtClean="0">
                <a:latin typeface="Arial" panose="020B0604020202020204" pitchFamily="34" charset="0"/>
              </a:rPr>
              <a:t>IT</a:t>
            </a:r>
            <a:r>
              <a:rPr lang="zh-CN" altLang="en-US" smtClean="0">
                <a:latin typeface="Arial" panose="020B0604020202020204" pitchFamily="34" charset="0"/>
              </a:rPr>
              <a:t>部门有关测试进行的时间及有何特殊要求</a:t>
            </a:r>
            <a:endParaRPr lang="en-US" altLang="zh-CN" smtClean="0">
              <a:latin typeface="Arial" panose="020B0604020202020204" pitchFamily="34" charset="0"/>
            </a:endParaRPr>
          </a:p>
          <a:p>
            <a:pPr lvl="1" eaLnBrk="1" hangingPunct="1">
              <a:buFont typeface="Wingdings" panose="05000000000000000000" pitchFamily="2" charset="2"/>
              <a:buNone/>
            </a:pPr>
            <a:r>
              <a:rPr lang="zh-CN" altLang="en-US" smtClean="0">
                <a:latin typeface="Arial" panose="020B0604020202020204" pitchFamily="34" charset="0"/>
              </a:rPr>
              <a:t>注意：如没有特殊的安全方面考虑，尽量采用真实数据</a:t>
            </a:r>
            <a:endParaRPr lang="en-US" altLang="zh-CN" smtClean="0">
              <a:latin typeface="Arial" panose="020B0604020202020204" pitchFamily="34" charset="0"/>
            </a:endParaRPr>
          </a:p>
          <a:p>
            <a:pPr lvl="1" eaLnBrk="1" hangingPunct="1"/>
            <a:r>
              <a:rPr lang="zh-CN" altLang="en-US" b="1" smtClean="0">
                <a:latin typeface="Arial" panose="020B0604020202020204" pitchFamily="34" charset="0"/>
              </a:rPr>
              <a:t>测试前讨论：</a:t>
            </a:r>
            <a:r>
              <a:rPr lang="zh-CN" altLang="en-US" smtClean="0">
                <a:latin typeface="Arial" panose="020B0604020202020204" pitchFamily="34" charset="0"/>
              </a:rPr>
              <a:t>测试部门人员与客户代表详细讨论验收测试过程，确定测试顺序和步骤。明确测试目标。</a:t>
            </a:r>
            <a:endParaRPr lang="en-US" altLang="zh-CN" smtClean="0">
              <a:solidFill>
                <a:srgbClr val="FF3300"/>
              </a:solidFill>
              <a:latin typeface="Arial" panose="020B0604020202020204" pitchFamily="34" charset="0"/>
            </a:endParaRPr>
          </a:p>
          <a:p>
            <a:endParaRPr lang="zh-CN"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zh-CN" altLang="en-US" dirty="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4B473F04-6514-4734-848C-F892F99C2705}"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E4AAC41-EA36-4A53-B79A-D9BF33D13E05}"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44A7B6D-62B6-4537-809E-ABDC6B07BA51}"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0EFA88B-FF8D-4C74-A1F1-4BDE2EC13198}"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CB6A985E-BE02-4E5A-8B89-C24F6CB4E833}"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A564B876-B44A-43F9-909D-16B3927D33BE}"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3290F09-A56D-4D85-A7A9-189BF5CE882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31A8E896-1D8F-454E-8E0C-F7CD3EEA4BCF}"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C8897FB0-C034-4891-AECB-0464FA75E6C4}"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6104039E-83C1-4423-88C9-747AD56E9B28}"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FEA0CF74-0CBD-43DB-9A7E-1A254DE4CA15}"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81015AC-05C6-4E54-A464-1C9D3B84D053}"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812880" y="1566863"/>
            <a:ext cx="10611896"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fld id="{807030D2-A4B3-4FEB-9FA1-EE311C3DAFB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E4AF2A0-B184-49B8-9ABA-6104AA3B9D79}"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                  ——</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PartIII </a:t>
            </a:r>
            <a:r>
              <a:rPr lang="zh-CN" altLang="en-US" sz="4400" b="1" smtClean="0">
                <a:latin typeface="华文隶书" panose="02010800040101010101" pitchFamily="2" charset="-122"/>
                <a:ea typeface="华文隶书" panose="02010800040101010101" pitchFamily="2" charset="-122"/>
              </a:rPr>
              <a:t>软件测试应用</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271905" y="1762125"/>
            <a:ext cx="9150985" cy="4944745"/>
            <a:chOff x="848" y="704"/>
            <a:chExt cx="4080" cy="2693"/>
          </a:xfrm>
          <a:scene3d>
            <a:camera prst="orthographicFront">
              <a:rot lat="0" lon="0" rev="0"/>
            </a:camera>
            <a:lightRig rig="contrasting" dir="t">
              <a:rot lat="0" lon="0" rev="1500000"/>
            </a:lightRig>
          </a:scene3d>
        </p:grpSpPr>
        <p:sp>
          <p:nvSpPr>
            <p:cNvPr id="10" name="AutoShape 3"/>
            <p:cNvSpPr>
              <a:spLocks noChangeArrowheads="1"/>
            </p:cNvSpPr>
            <p:nvPr/>
          </p:nvSpPr>
          <p:spPr bwMode="gray">
            <a:xfrm>
              <a:off x="848" y="704"/>
              <a:ext cx="4080" cy="885"/>
            </a:xfrm>
            <a:prstGeom prst="downArrowCallout">
              <a:avLst>
                <a:gd name="adj1" fmla="val 31093"/>
                <a:gd name="adj2" fmla="val 47931"/>
                <a:gd name="adj3" fmla="val 21986"/>
                <a:gd name="adj4" fmla="val 75912"/>
              </a:avLst>
            </a:prstGeom>
            <a:solidFill>
              <a:schemeClr val="accent6">
                <a:lumMod val="40000"/>
                <a:lumOff val="60000"/>
              </a:schemeClr>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eaLnBrk="0" hangingPunct="0">
                <a:lnSpc>
                  <a:spcPct val="85000"/>
                </a:lnSpc>
                <a:spcBef>
                  <a:spcPct val="30000"/>
                </a:spcBef>
                <a:defRPr/>
              </a:pPr>
              <a:r>
                <a:rPr lang="zh-CN" altLang="en-US" sz="1800" b="1" dirty="0">
                  <a:solidFill>
                    <a:schemeClr val="tx1">
                      <a:lumMod val="25000"/>
                    </a:schemeClr>
                  </a:solidFill>
                  <a:latin typeface="微软雅黑" panose="020B0503020204020204" charset="-122"/>
                  <a:ea typeface="微软雅黑" panose="020B0503020204020204" charset="-122"/>
                </a:rPr>
                <a:t>                                          </a:t>
              </a:r>
              <a:r>
                <a:rPr lang="zh-CN" altLang="en-US" sz="2400" b="1" dirty="0">
                  <a:solidFill>
                    <a:schemeClr val="accent5">
                      <a:lumMod val="25000"/>
                    </a:schemeClr>
                  </a:solidFill>
                  <a:latin typeface="楷体" panose="02010609060101010101" charset="-122"/>
                  <a:ea typeface="楷体" panose="02010609060101010101" charset="-122"/>
                </a:rPr>
                <a:t>测试前讨论</a:t>
              </a:r>
              <a:endParaRPr lang="en-US" altLang="zh-CN" sz="2400" b="1" dirty="0">
                <a:solidFill>
                  <a:schemeClr val="accent5">
                    <a:lumMod val="25000"/>
                  </a:schemeClr>
                </a:solidFill>
                <a:latin typeface="楷体" panose="02010609060101010101" charset="-122"/>
                <a:ea typeface="楷体" panose="02010609060101010101" charset="-122"/>
              </a:endParaRPr>
            </a:p>
            <a:p>
              <a:pPr marL="0" lvl="1" eaLnBrk="0" hangingPunct="0">
                <a:lnSpc>
                  <a:spcPct val="85000"/>
                </a:lnSpc>
                <a:spcBef>
                  <a:spcPct val="30000"/>
                </a:spcBef>
                <a:defRPr/>
              </a:pPr>
              <a:r>
                <a:rPr lang="zh-CN" altLang="en-US" sz="2400" dirty="0">
                  <a:solidFill>
                    <a:schemeClr val="accent5">
                      <a:lumMod val="25000"/>
                    </a:schemeClr>
                  </a:solidFill>
                  <a:latin typeface="楷体" panose="02010609060101010101" charset="-122"/>
                  <a:ea typeface="楷体" panose="02010609060101010101" charset="-122"/>
                </a:rPr>
                <a:t>测试部门人员与客户代表详细讨论验收测试过程，确定测试顺</a:t>
              </a:r>
              <a:endParaRPr lang="en-US" altLang="zh-CN" sz="2400" dirty="0">
                <a:solidFill>
                  <a:schemeClr val="accent5">
                    <a:lumMod val="25000"/>
                  </a:schemeClr>
                </a:solidFill>
                <a:latin typeface="楷体" panose="02010609060101010101" charset="-122"/>
                <a:ea typeface="楷体" panose="02010609060101010101" charset="-122"/>
              </a:endParaRPr>
            </a:p>
            <a:p>
              <a:pPr marL="0" lvl="1" eaLnBrk="0" hangingPunct="0">
                <a:lnSpc>
                  <a:spcPct val="85000"/>
                </a:lnSpc>
                <a:spcBef>
                  <a:spcPct val="30000"/>
                </a:spcBef>
                <a:defRPr/>
              </a:pPr>
              <a:r>
                <a:rPr lang="zh-CN" altLang="en-US" sz="2400" dirty="0">
                  <a:solidFill>
                    <a:schemeClr val="accent5">
                      <a:lumMod val="25000"/>
                    </a:schemeClr>
                  </a:solidFill>
                  <a:latin typeface="楷体" panose="02010609060101010101" charset="-122"/>
                  <a:ea typeface="楷体" panose="02010609060101010101" charset="-122"/>
                </a:rPr>
                <a:t>序和步骤。明确测试目标</a:t>
              </a:r>
              <a:endParaRPr lang="en-US" altLang="zh-CN" sz="2400" dirty="0">
                <a:solidFill>
                  <a:schemeClr val="accent5">
                    <a:lumMod val="25000"/>
                  </a:schemeClr>
                </a:solidFill>
                <a:latin typeface="楷体" panose="02010609060101010101" charset="-122"/>
                <a:ea typeface="楷体" panose="02010609060101010101" charset="-122"/>
              </a:endParaRPr>
            </a:p>
          </p:txBody>
        </p:sp>
        <p:sp>
          <p:nvSpPr>
            <p:cNvPr id="11" name="Rectangle 4"/>
            <p:cNvSpPr>
              <a:spLocks noChangeArrowheads="1"/>
            </p:cNvSpPr>
            <p:nvPr/>
          </p:nvSpPr>
          <p:spPr bwMode="gray">
            <a:xfrm>
              <a:off x="848" y="2569"/>
              <a:ext cx="4080" cy="828"/>
            </a:xfrm>
            <a:prstGeom prst="rect">
              <a:avLst/>
            </a:prstGeom>
            <a:solidFill>
              <a:schemeClr val="bg2">
                <a:lumMod val="60000"/>
                <a:lumOff val="40000"/>
              </a:schemeClr>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endParaRPr lang="en-US" altLang="zh-CN" b="1" dirty="0">
                <a:latin typeface="微软雅黑" panose="020B0503020204020204" charset="-122"/>
                <a:ea typeface="微软雅黑" panose="020B0503020204020204" charset="-122"/>
              </a:endParaRPr>
            </a:p>
            <a:p>
              <a:pPr lvl="1">
                <a:defRPr/>
              </a:pPr>
              <a:r>
                <a:rPr lang="zh-CN" altLang="en-US" b="1" dirty="0">
                  <a:solidFill>
                    <a:schemeClr val="tx1">
                      <a:lumMod val="25000"/>
                    </a:schemeClr>
                  </a:solidFill>
                  <a:latin typeface="微软雅黑" panose="020B0503020204020204" charset="-122"/>
                  <a:ea typeface="微软雅黑" panose="020B0503020204020204" charset="-122"/>
                </a:rPr>
                <a:t>                                           </a:t>
              </a:r>
              <a:r>
                <a:rPr lang="zh-CN" altLang="en-US" sz="2400" b="1" dirty="0">
                  <a:solidFill>
                    <a:schemeClr val="tx1">
                      <a:lumMod val="25000"/>
                    </a:schemeClr>
                  </a:solidFill>
                  <a:latin typeface="楷体" panose="02010609060101010101" charset="-122"/>
                  <a:ea typeface="楷体" panose="02010609060101010101" charset="-122"/>
                  <a:cs typeface="楷体" panose="02010609060101010101" charset="-122"/>
                </a:rPr>
                <a:t> 测试总结</a:t>
              </a:r>
              <a:endParaRPr lang="en-US" altLang="zh-CN" sz="2400" b="1" dirty="0">
                <a:solidFill>
                  <a:schemeClr val="tx1">
                    <a:lumMod val="25000"/>
                  </a:schemeClr>
                </a:solidFill>
                <a:latin typeface="楷体" panose="02010609060101010101" charset="-122"/>
                <a:ea typeface="楷体" panose="02010609060101010101" charset="-122"/>
                <a:cs typeface="楷体" panose="02010609060101010101" charset="-122"/>
              </a:endParaRPr>
            </a:p>
            <a:p>
              <a:pPr lvl="1">
                <a:defRPr/>
              </a:pPr>
              <a:r>
                <a:rPr lang="zh-CN" altLang="en-US" sz="2400" dirty="0">
                  <a:solidFill>
                    <a:schemeClr val="tx1">
                      <a:lumMod val="25000"/>
                    </a:schemeClr>
                  </a:solidFill>
                  <a:latin typeface="楷体" panose="02010609060101010101" charset="-122"/>
                  <a:ea typeface="楷体" panose="02010609060101010101" charset="-122"/>
                  <a:cs typeface="楷体" panose="02010609060101010101" charset="-122"/>
                </a:rPr>
                <a:t>客户代表对软件系统进行测试总结，对软件进行评价、是否通过测试；现有缺陷及是否有需要改进的地方；是否有需求变更的地方。通过测试后，双方签字确认</a:t>
              </a:r>
              <a:endParaRPr lang="en-US" altLang="zh-CN" sz="2400" dirty="0">
                <a:solidFill>
                  <a:schemeClr val="tx1">
                    <a:lumMod val="25000"/>
                  </a:schemeClr>
                </a:solidFill>
                <a:latin typeface="楷体" panose="02010609060101010101" charset="-122"/>
                <a:ea typeface="楷体" panose="02010609060101010101" charset="-122"/>
                <a:cs typeface="楷体" panose="02010609060101010101" charset="-122"/>
              </a:endParaRPr>
            </a:p>
            <a:p>
              <a:pPr algn="ctr" eaLnBrk="0" hangingPunct="0">
                <a:lnSpc>
                  <a:spcPct val="85000"/>
                </a:lnSpc>
                <a:spcBef>
                  <a:spcPct val="30000"/>
                </a:spcBef>
                <a:defRPr/>
              </a:pPr>
              <a:endParaRPr lang="en-US" altLang="zh-TW" sz="2400" dirty="0">
                <a:solidFill>
                  <a:schemeClr val="tx1">
                    <a:lumMod val="10000"/>
                  </a:schemeClr>
                </a:solidFill>
                <a:latin typeface="楷体" panose="02010609060101010101" charset="-122"/>
                <a:ea typeface="楷体" panose="02010609060101010101" charset="-122"/>
                <a:cs typeface="楷体" panose="02010609060101010101" charset="-122"/>
              </a:endParaRPr>
            </a:p>
          </p:txBody>
        </p:sp>
        <p:sp>
          <p:nvSpPr>
            <p:cNvPr id="12" name="AutoShape 5"/>
            <p:cNvSpPr>
              <a:spLocks noChangeArrowheads="1"/>
            </p:cNvSpPr>
            <p:nvPr/>
          </p:nvSpPr>
          <p:spPr bwMode="gray">
            <a:xfrm>
              <a:off x="848" y="1594"/>
              <a:ext cx="4080" cy="966"/>
            </a:xfrm>
            <a:prstGeom prst="downArrowCallout">
              <a:avLst>
                <a:gd name="adj1" fmla="val 31093"/>
                <a:gd name="adj2" fmla="val 47931"/>
                <a:gd name="adj3" fmla="val 21986"/>
                <a:gd name="adj4" fmla="val 75912"/>
              </a:avLst>
            </a:prstGeom>
            <a:solidFill>
              <a:schemeClr val="accent3">
                <a:lumMod val="85000"/>
              </a:schemeClr>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endParaRPr lang="en-US" altLang="zh-CN" b="1" dirty="0">
                <a:latin typeface="微软雅黑" panose="020B0503020204020204" charset="-122"/>
                <a:ea typeface="微软雅黑" panose="020B0503020204020204" charset="-122"/>
              </a:endParaRPr>
            </a:p>
            <a:p>
              <a:pPr lvl="1">
                <a:defRPr/>
              </a:pPr>
              <a:r>
                <a:rPr lang="zh-CN" altLang="en-US" sz="1800" b="1" dirty="0">
                  <a:solidFill>
                    <a:srgbClr val="5F5F5F"/>
                  </a:solidFill>
                  <a:latin typeface="微软雅黑" panose="020B0503020204020204" charset="-122"/>
                  <a:ea typeface="微软雅黑" panose="020B0503020204020204" charset="-122"/>
                </a:rPr>
                <a:t>                                               </a:t>
              </a:r>
              <a:r>
                <a:rPr lang="zh-CN" altLang="en-US" sz="2400" b="1" dirty="0">
                  <a:solidFill>
                    <a:srgbClr val="5F5F5F"/>
                  </a:solidFill>
                  <a:latin typeface="楷体" panose="02010609060101010101" charset="-122"/>
                  <a:ea typeface="楷体" panose="02010609060101010101" charset="-122"/>
                </a:rPr>
                <a:t>正式测试</a:t>
              </a:r>
              <a:endParaRPr lang="en-US" altLang="zh-CN" sz="2400" b="1" dirty="0">
                <a:solidFill>
                  <a:srgbClr val="5F5F5F"/>
                </a:solidFill>
                <a:latin typeface="楷体" panose="02010609060101010101" charset="-122"/>
                <a:ea typeface="楷体" panose="02010609060101010101" charset="-122"/>
              </a:endParaRPr>
            </a:p>
            <a:p>
              <a:pPr lvl="1">
                <a:defRPr/>
              </a:pPr>
              <a:r>
                <a:rPr lang="zh-CN" altLang="en-US" sz="2400" dirty="0">
                  <a:solidFill>
                    <a:srgbClr val="5F5F5F"/>
                  </a:solidFill>
                  <a:latin typeface="楷体" panose="02010609060101010101" charset="-122"/>
                  <a:ea typeface="楷体" panose="02010609060101010101" charset="-122"/>
                </a:rPr>
                <a:t>客户代表按讨论后计划和测试顺序开始执行测试（参照用户确认测试报告或需求规格说明），测试人员辅助指导测试</a:t>
              </a:r>
              <a:endParaRPr lang="zh-CN" altLang="en-US" sz="2400" dirty="0">
                <a:solidFill>
                  <a:srgbClr val="5F5F5F"/>
                </a:solidFill>
                <a:latin typeface="楷体" panose="02010609060101010101" charset="-122"/>
                <a:ea typeface="楷体" panose="02010609060101010101" charset="-122"/>
              </a:endParaRPr>
            </a:p>
            <a:p>
              <a:pPr algn="ctr" eaLnBrk="0" hangingPunct="0">
                <a:lnSpc>
                  <a:spcPct val="85000"/>
                </a:lnSpc>
                <a:spcBef>
                  <a:spcPct val="30000"/>
                </a:spcBef>
                <a:defRPr/>
              </a:pPr>
              <a:endParaRPr lang="en-US" altLang="zh-TW" sz="2400" dirty="0">
                <a:solidFill>
                  <a:schemeClr val="bg1"/>
                </a:solidFill>
                <a:latin typeface="楷体" panose="02010609060101010101" charset="-122"/>
                <a:ea typeface="楷体" panose="02010609060101010101" charset="-122"/>
              </a:endParaRPr>
            </a:p>
          </p:txBody>
        </p:sp>
      </p:gr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3400" b="1" dirty="0"/>
              <a:t>Alpha</a:t>
            </a:r>
            <a:r>
              <a:rPr lang="zh-CN" altLang="en-US" sz="3400" b="1" dirty="0"/>
              <a:t>测试</a:t>
            </a:r>
            <a:r>
              <a:rPr lang="en-US" altLang="zh-CN" sz="3400" b="1" dirty="0"/>
              <a:t>(</a:t>
            </a:r>
            <a:r>
              <a:rPr lang="zh-CN" altLang="en-US" sz="3400" b="1" dirty="0"/>
              <a:t>内部测试</a:t>
            </a:r>
            <a:r>
              <a:rPr lang="en-US" altLang="zh-CN" sz="3400" b="1" dirty="0"/>
              <a:t>)</a:t>
            </a:r>
            <a:r>
              <a:rPr lang="zh-CN" altLang="en-US" sz="3400" b="1" dirty="0"/>
              <a:t>： </a:t>
            </a:r>
            <a:endParaRPr lang="zh-CN" altLang="en-US" sz="3400" b="1" dirty="0"/>
          </a:p>
          <a:p>
            <a:pPr lvl="1" eaLnBrk="1" hangingPunct="1">
              <a:defRPr/>
            </a:pPr>
            <a:r>
              <a:rPr lang="en-US" altLang="zh-CN" sz="2800" b="1" dirty="0"/>
              <a:t>α</a:t>
            </a:r>
            <a:r>
              <a:rPr lang="zh-CN" altLang="en-US" sz="2800" b="1" dirty="0"/>
              <a:t>测试：软件开发公司组织</a:t>
            </a:r>
            <a:r>
              <a:rPr lang="zh-CN" altLang="en-US" sz="2800" b="1" dirty="0">
                <a:solidFill>
                  <a:srgbClr val="FF0000"/>
                </a:solidFill>
              </a:rPr>
              <a:t>内部人员</a:t>
            </a:r>
            <a:r>
              <a:rPr lang="zh-CN" altLang="en-US" sz="2800" b="1" dirty="0"/>
              <a:t>模拟各类用户对即将面世的软件产品（称为</a:t>
            </a:r>
            <a:r>
              <a:rPr lang="en-US" altLang="zh-CN" sz="2800" b="1" dirty="0"/>
              <a:t>α</a:t>
            </a:r>
            <a:r>
              <a:rPr lang="zh-CN" altLang="en-US" sz="2800" b="1" dirty="0"/>
              <a:t>版本）进行测试，试图发现错误。由</a:t>
            </a:r>
            <a:r>
              <a:rPr lang="zh-CN" altLang="en-US" sz="2800" b="1" dirty="0">
                <a:solidFill>
                  <a:srgbClr val="FF0000"/>
                </a:solidFill>
              </a:rPr>
              <a:t>用户、测试人员、开发人员</a:t>
            </a:r>
            <a:r>
              <a:rPr lang="zh-CN" altLang="en-US" sz="2800" b="1" dirty="0"/>
              <a:t>等共同参与的内部测试。</a:t>
            </a:r>
            <a:endParaRPr lang="en-US" altLang="zh-CN" sz="2800" b="1" dirty="0"/>
          </a:p>
          <a:p>
            <a:pPr lvl="1"/>
            <a:r>
              <a:rPr lang="zh-CN" altLang="en-US" sz="2800" b="1" dirty="0"/>
              <a:t>关键：尽可能逼真模拟实际运行环境和用户对软件产品的操作，尽最大努力涵盖所有用户操作。</a:t>
            </a:r>
            <a:endParaRPr lang="zh-CN" altLang="en-US" sz="2800" b="1" dirty="0"/>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p:txBody>
          <a:bodyPr/>
          <a:lstStyle/>
          <a:p>
            <a:r>
              <a:rPr lang="en-US" altLang="zh-CN" sz="3400" b="1" dirty="0"/>
              <a:t>Beta</a:t>
            </a:r>
            <a:r>
              <a:rPr lang="zh-CN" altLang="en-US" sz="3400" b="1" dirty="0"/>
              <a:t>测试 ： </a:t>
            </a:r>
            <a:endParaRPr lang="zh-CN" altLang="en-US" sz="3400" b="1" dirty="0"/>
          </a:p>
          <a:p>
            <a:pPr lvl="1"/>
            <a:r>
              <a:rPr lang="en-US" altLang="zh-CN" sz="2800" b="1" dirty="0"/>
              <a:t>β</a:t>
            </a:r>
            <a:r>
              <a:rPr lang="zh-CN" altLang="en-US" sz="2800" b="1" dirty="0"/>
              <a:t>测试：</a:t>
            </a:r>
            <a:r>
              <a:rPr lang="zh-CN" altLang="en-US" sz="2800" b="1" dirty="0">
                <a:solidFill>
                  <a:srgbClr val="FF0000"/>
                </a:solidFill>
              </a:rPr>
              <a:t>内测之后的公测</a:t>
            </a:r>
            <a:r>
              <a:rPr lang="zh-CN" altLang="en-US" sz="2800" b="1" dirty="0"/>
              <a:t>，即完全交给最终用户测试。软件开发公司组织各方面的典型用户在日常生活中实际使用</a:t>
            </a:r>
            <a:r>
              <a:rPr lang="en-US" altLang="zh-CN" sz="2800" b="1" dirty="0"/>
              <a:t>β</a:t>
            </a:r>
            <a:r>
              <a:rPr lang="zh-CN" altLang="en-US" sz="2800" b="1" dirty="0"/>
              <a:t>版本，并要求用户报告异常情况、提出批评意见。然后软件开发公司再对</a:t>
            </a:r>
            <a:r>
              <a:rPr lang="en-US" altLang="zh-CN" sz="2800" b="1" dirty="0"/>
              <a:t>β</a:t>
            </a:r>
            <a:r>
              <a:rPr lang="zh-CN" altLang="en-US" sz="2800" b="1" dirty="0"/>
              <a:t>版本进行改错和完善。</a:t>
            </a:r>
            <a:endParaRPr lang="zh-CN" altLang="en-US" sz="2800" b="1" dirty="0"/>
          </a:p>
          <a:p>
            <a:pPr lvl="1"/>
            <a:endParaRPr lang="en-US" altLang="zh-CN" sz="2800" b="1" dirty="0"/>
          </a:p>
          <a:p>
            <a:pPr lvl="1"/>
            <a:endParaRPr lang="en-US" altLang="zh-CN" sz="2800" b="1" dirty="0"/>
          </a:p>
          <a:p>
            <a:pPr lvl="1"/>
            <a:endParaRPr lang="en-US" altLang="zh-CN" dirty="0" smtClean="0"/>
          </a:p>
          <a:p>
            <a:pPr lvl="1"/>
            <a:endParaRPr lang="en-US" altLang="zh-CN" dirty="0" smtClean="0"/>
          </a:p>
        </p:txBody>
      </p:sp>
      <p:pic>
        <p:nvPicPr>
          <p:cNvPr id="4301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2938" y="3209925"/>
            <a:ext cx="38100" cy="1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验收测试常用技术</a:t>
            </a:r>
            <a:endParaRPr lang="en-US" altLang="zh-CN" sz="3400" b="1" dirty="0"/>
          </a:p>
        </p:txBody>
      </p:sp>
      <p:sp>
        <p:nvSpPr>
          <p:cNvPr id="4" name="灯片编号占位符 3"/>
          <p:cNvSpPr>
            <a:spLocks noGrp="1"/>
          </p:cNvSpPr>
          <p:nvPr>
            <p:ph type="sldNum" sz="quarter" idx="12"/>
          </p:nvPr>
        </p:nvSpPr>
        <p:spPr>
          <a:xfrm>
            <a:off x="8034639" y="6337126"/>
            <a:ext cx="1981200" cy="476250"/>
          </a:xfrm>
        </p:spPr>
        <p:txBody>
          <a:bodyPr/>
          <a:lstStyle/>
          <a:p>
            <a:pPr>
              <a:defRPr/>
            </a:pPr>
            <a:fld id="{CB6A985E-BE02-4E5A-8B89-C24F6CB4E833}" type="slidenum">
              <a:rPr lang="en-US" altLang="zh-CN" smtClean="0"/>
            </a:fld>
            <a:endParaRPr lang="en-US" altLang="zh-CN"/>
          </a:p>
        </p:txBody>
      </p:sp>
      <p:sp>
        <p:nvSpPr>
          <p:cNvPr id="5"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grpSp>
        <p:nvGrpSpPr>
          <p:cNvPr id="6" name="Group 2"/>
          <p:cNvGrpSpPr/>
          <p:nvPr/>
        </p:nvGrpSpPr>
        <p:grpSpPr bwMode="auto">
          <a:xfrm>
            <a:off x="1425223" y="2007120"/>
            <a:ext cx="2747962" cy="5094288"/>
            <a:chOff x="106" y="493"/>
            <a:chExt cx="1731" cy="3481"/>
          </a:xfrm>
        </p:grpSpPr>
        <p:sp>
          <p:nvSpPr>
            <p:cNvPr id="7" name="Rectangle 3"/>
            <p:cNvSpPr>
              <a:spLocks noChangeArrowheads="1"/>
            </p:cNvSpPr>
            <p:nvPr/>
          </p:nvSpPr>
          <p:spPr bwMode="auto">
            <a:xfrm>
              <a:off x="106" y="493"/>
              <a:ext cx="1306" cy="3481"/>
            </a:xfrm>
            <a:prstGeom prst="rect">
              <a:avLst/>
            </a:prstGeom>
            <a:noFill/>
            <a:ln w="9525">
              <a:noFill/>
              <a:miter lim="800000"/>
            </a:ln>
          </p:spPr>
          <p:txBody>
            <a:bodyPr wrap="none" anchor="ctr"/>
            <a:lstStyle/>
            <a:p>
              <a:pPr eaLnBrk="0" hangingPunct="0"/>
              <a:endParaRPr lang="zh-TW" altLang="en-US">
                <a:ea typeface="PMingLiU" pitchFamily="18" charset="-120"/>
              </a:endParaRPr>
            </a:p>
          </p:txBody>
        </p:sp>
        <p:sp>
          <p:nvSpPr>
            <p:cNvPr id="8" name="AutoShape 4"/>
            <p:cNvSpPr>
              <a:spLocks noChangeArrowheads="1"/>
            </p:cNvSpPr>
            <p:nvPr/>
          </p:nvSpPr>
          <p:spPr bwMode="gray">
            <a:xfrm>
              <a:off x="193" y="883"/>
              <a:ext cx="1124" cy="589"/>
            </a:xfrm>
            <a:prstGeom prst="roundRect">
              <a:avLst>
                <a:gd name="adj" fmla="val 16667"/>
              </a:avLst>
            </a:prstGeom>
            <a:solidFill>
              <a:srgbClr val="6399AB"/>
            </a:solidFill>
            <a:ln w="25400"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45720" tIns="44450" rIns="45720" bIns="44450" anchor="ctr" anchorCtr="1"/>
            <a:lstStyle/>
            <a:p>
              <a:pPr eaLnBrk="0" hangingPunct="0">
                <a:defRPr/>
              </a:pPr>
              <a:r>
                <a:rPr lang="zh-CN" altLang="en-US" sz="2400" dirty="0">
                  <a:solidFill>
                    <a:schemeClr val="bg1"/>
                  </a:solidFill>
                  <a:latin typeface="楷体" panose="02010609060101010101" charset="-122"/>
                  <a:ea typeface="楷体" panose="02010609060101010101" charset="-122"/>
                </a:rPr>
                <a:t>黑盒测试</a:t>
              </a:r>
              <a:endParaRPr lang="zh-TW" altLang="en-US" sz="2400" dirty="0">
                <a:solidFill>
                  <a:schemeClr val="bg1"/>
                </a:solidFill>
                <a:latin typeface="楷体" panose="02010609060101010101" charset="-122"/>
                <a:ea typeface="楷体" panose="02010609060101010101" charset="-122"/>
              </a:endParaRPr>
            </a:p>
          </p:txBody>
        </p:sp>
        <p:sp>
          <p:nvSpPr>
            <p:cNvPr id="9" name="AutoShape 5"/>
            <p:cNvSpPr>
              <a:spLocks noChangeArrowheads="1"/>
            </p:cNvSpPr>
            <p:nvPr/>
          </p:nvSpPr>
          <p:spPr bwMode="gray">
            <a:xfrm>
              <a:off x="193" y="1898"/>
              <a:ext cx="1124" cy="589"/>
            </a:xfrm>
            <a:prstGeom prst="roundRect">
              <a:avLst>
                <a:gd name="adj" fmla="val 16667"/>
              </a:avLst>
            </a:prstGeom>
            <a:solidFill>
              <a:srgbClr val="6399AB"/>
            </a:solidFill>
            <a:ln w="25400"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45720" tIns="44450" rIns="45720" bIns="44450" anchor="ctr" anchorCtr="1"/>
            <a:lstStyle/>
            <a:p>
              <a:pPr eaLnBrk="0" hangingPunct="0">
                <a:defRPr/>
              </a:pPr>
              <a:r>
                <a:rPr lang="zh-CN" altLang="en-US" sz="2400" dirty="0">
                  <a:solidFill>
                    <a:schemeClr val="bg1"/>
                  </a:solidFill>
                  <a:latin typeface="楷体" panose="02010609060101010101" charset="-122"/>
                  <a:ea typeface="楷体" panose="02010609060101010101" charset="-122"/>
                </a:rPr>
                <a:t>易用性测试</a:t>
              </a:r>
              <a:endParaRPr lang="zh-TW" altLang="en-US" sz="2400" dirty="0">
                <a:solidFill>
                  <a:schemeClr val="bg1"/>
                </a:solidFill>
                <a:latin typeface="楷体" panose="02010609060101010101" charset="-122"/>
                <a:ea typeface="楷体" panose="02010609060101010101" charset="-122"/>
              </a:endParaRPr>
            </a:p>
          </p:txBody>
        </p:sp>
        <p:sp>
          <p:nvSpPr>
            <p:cNvPr id="10" name="AutoShape 6"/>
            <p:cNvSpPr>
              <a:spLocks noChangeArrowheads="1"/>
            </p:cNvSpPr>
            <p:nvPr/>
          </p:nvSpPr>
          <p:spPr bwMode="gray">
            <a:xfrm>
              <a:off x="193" y="2839"/>
              <a:ext cx="1124" cy="589"/>
            </a:xfrm>
            <a:prstGeom prst="roundRect">
              <a:avLst>
                <a:gd name="adj" fmla="val 16667"/>
              </a:avLst>
            </a:prstGeom>
            <a:solidFill>
              <a:srgbClr val="6399AB"/>
            </a:solidFill>
            <a:ln w="25400"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45720" tIns="44450" rIns="45720" bIns="44450" anchor="ctr" anchorCtr="1"/>
            <a:lstStyle/>
            <a:p>
              <a:pPr eaLnBrk="0" hangingPunct="0">
                <a:defRPr/>
              </a:pPr>
              <a:r>
                <a:rPr lang="zh-CN" altLang="en-US" sz="2400" dirty="0">
                  <a:solidFill>
                    <a:schemeClr val="bg1"/>
                  </a:solidFill>
                  <a:latin typeface="楷体" panose="02010609060101010101" charset="-122"/>
                  <a:ea typeface="楷体" panose="02010609060101010101" charset="-122"/>
                </a:rPr>
                <a:t>静态测试</a:t>
              </a:r>
              <a:endParaRPr lang="zh-CN" altLang="en-US" sz="2400" dirty="0">
                <a:solidFill>
                  <a:schemeClr val="bg1"/>
                </a:solidFill>
                <a:latin typeface="楷体" panose="02010609060101010101" charset="-122"/>
                <a:ea typeface="楷体" panose="02010609060101010101" charset="-122"/>
              </a:endParaRPr>
            </a:p>
          </p:txBody>
        </p:sp>
        <p:sp>
          <p:nvSpPr>
            <p:cNvPr id="11" name="Text Box 7"/>
            <p:cNvSpPr txBox="1">
              <a:spLocks noChangeArrowheads="1"/>
            </p:cNvSpPr>
            <p:nvPr/>
          </p:nvSpPr>
          <p:spPr bwMode="auto">
            <a:xfrm>
              <a:off x="1374" y="782"/>
              <a:ext cx="34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panose="02020603050405020304" pitchFamily="18" charset="0"/>
                </a:defRPr>
              </a:lvl1pPr>
              <a:lvl2pPr marL="742950" indent="-285750" eaLnBrk="0" hangingPunct="0">
                <a:defRPr sz="1900">
                  <a:solidFill>
                    <a:schemeClr val="tx1"/>
                  </a:solidFill>
                  <a:latin typeface="Times New Roman" panose="02020603050405020304" pitchFamily="18" charset="0"/>
                </a:defRPr>
              </a:lvl2pPr>
              <a:lvl3pPr marL="1143000" indent="-228600" eaLnBrk="0" hangingPunct="0">
                <a:defRPr sz="1900">
                  <a:solidFill>
                    <a:schemeClr val="tx1"/>
                  </a:solidFill>
                  <a:latin typeface="Times New Roman" panose="02020603050405020304" pitchFamily="18" charset="0"/>
                </a:defRPr>
              </a:lvl3pPr>
              <a:lvl4pPr marL="1600200" indent="-228600" eaLnBrk="0" hangingPunct="0">
                <a:defRPr sz="1900">
                  <a:solidFill>
                    <a:schemeClr val="tx1"/>
                  </a:solidFill>
                  <a:latin typeface="Times New Roman" panose="02020603050405020304" pitchFamily="18" charset="0"/>
                </a:defRPr>
              </a:lvl4pPr>
              <a:lvl5pPr marL="2057400" indent="-228600" eaLnBrk="0" hangingPunct="0">
                <a:defRPr sz="1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900">
                  <a:solidFill>
                    <a:schemeClr val="tx1"/>
                  </a:solidFill>
                  <a:latin typeface="Times New Roman" panose="02020603050405020304" pitchFamily="18" charset="0"/>
                </a:defRPr>
              </a:lvl9pPr>
            </a:lstStyle>
            <a:p>
              <a:pPr>
                <a:spcBef>
                  <a:spcPct val="50000"/>
                </a:spcBef>
              </a:pPr>
              <a:r>
                <a:rPr lang="en-US" altLang="zh-TW" sz="6600" b="1">
                  <a:solidFill>
                    <a:srgbClr val="E0AD12"/>
                  </a:solidFill>
                  <a:latin typeface="典匠中特圓"/>
                  <a:ea typeface="典匠中特圓"/>
                  <a:cs typeface="典匠中特圓"/>
                </a:rPr>
                <a:t>1</a:t>
              </a:r>
              <a:endParaRPr lang="en-US" altLang="zh-TW" sz="6600" b="1">
                <a:solidFill>
                  <a:srgbClr val="E0AD12"/>
                </a:solidFill>
                <a:latin typeface="典匠中特圓"/>
                <a:ea typeface="典匠中特圓"/>
                <a:cs typeface="典匠中特圓"/>
              </a:endParaRPr>
            </a:p>
          </p:txBody>
        </p:sp>
        <p:sp>
          <p:nvSpPr>
            <p:cNvPr id="12" name="Text Box 8"/>
            <p:cNvSpPr txBox="1">
              <a:spLocks noChangeArrowheads="1"/>
            </p:cNvSpPr>
            <p:nvPr/>
          </p:nvSpPr>
          <p:spPr bwMode="auto">
            <a:xfrm>
              <a:off x="1374" y="1798"/>
              <a:ext cx="37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panose="02020603050405020304" pitchFamily="18" charset="0"/>
                </a:defRPr>
              </a:lvl1pPr>
              <a:lvl2pPr marL="742950" indent="-285750" eaLnBrk="0" hangingPunct="0">
                <a:defRPr sz="1900">
                  <a:solidFill>
                    <a:schemeClr val="tx1"/>
                  </a:solidFill>
                  <a:latin typeface="Times New Roman" panose="02020603050405020304" pitchFamily="18" charset="0"/>
                </a:defRPr>
              </a:lvl2pPr>
              <a:lvl3pPr marL="1143000" indent="-228600" eaLnBrk="0" hangingPunct="0">
                <a:defRPr sz="1900">
                  <a:solidFill>
                    <a:schemeClr val="tx1"/>
                  </a:solidFill>
                  <a:latin typeface="Times New Roman" panose="02020603050405020304" pitchFamily="18" charset="0"/>
                </a:defRPr>
              </a:lvl3pPr>
              <a:lvl4pPr marL="1600200" indent="-228600" eaLnBrk="0" hangingPunct="0">
                <a:defRPr sz="1900">
                  <a:solidFill>
                    <a:schemeClr val="tx1"/>
                  </a:solidFill>
                  <a:latin typeface="Times New Roman" panose="02020603050405020304" pitchFamily="18" charset="0"/>
                </a:defRPr>
              </a:lvl4pPr>
              <a:lvl5pPr marL="2057400" indent="-228600" eaLnBrk="0" hangingPunct="0">
                <a:defRPr sz="1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900">
                  <a:solidFill>
                    <a:schemeClr val="tx1"/>
                  </a:solidFill>
                  <a:latin typeface="Times New Roman" panose="02020603050405020304" pitchFamily="18" charset="0"/>
                </a:defRPr>
              </a:lvl9pPr>
            </a:lstStyle>
            <a:p>
              <a:pPr>
                <a:spcBef>
                  <a:spcPct val="50000"/>
                </a:spcBef>
              </a:pPr>
              <a:r>
                <a:rPr lang="en-US" altLang="zh-TW" sz="6600" b="1">
                  <a:solidFill>
                    <a:srgbClr val="E0AD12"/>
                  </a:solidFill>
                  <a:latin typeface="典匠中特圓"/>
                  <a:ea typeface="典匠中特圓"/>
                  <a:cs typeface="典匠中特圓"/>
                </a:rPr>
                <a:t>2</a:t>
              </a:r>
              <a:endParaRPr lang="en-US" altLang="zh-TW" sz="6600" b="1">
                <a:solidFill>
                  <a:srgbClr val="E0AD12"/>
                </a:solidFill>
                <a:latin typeface="典匠中特圓"/>
                <a:ea typeface="典匠中特圓"/>
                <a:cs typeface="典匠中特圓"/>
              </a:endParaRPr>
            </a:p>
          </p:txBody>
        </p:sp>
        <p:sp>
          <p:nvSpPr>
            <p:cNvPr id="13" name="Text Box 9"/>
            <p:cNvSpPr txBox="1">
              <a:spLocks noChangeArrowheads="1"/>
            </p:cNvSpPr>
            <p:nvPr/>
          </p:nvSpPr>
          <p:spPr bwMode="auto">
            <a:xfrm>
              <a:off x="1374" y="2793"/>
              <a:ext cx="46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panose="02020603050405020304" pitchFamily="18" charset="0"/>
                </a:defRPr>
              </a:lvl1pPr>
              <a:lvl2pPr marL="742950" indent="-285750" eaLnBrk="0" hangingPunct="0">
                <a:defRPr sz="1900">
                  <a:solidFill>
                    <a:schemeClr val="tx1"/>
                  </a:solidFill>
                  <a:latin typeface="Times New Roman" panose="02020603050405020304" pitchFamily="18" charset="0"/>
                </a:defRPr>
              </a:lvl2pPr>
              <a:lvl3pPr marL="1143000" indent="-228600" eaLnBrk="0" hangingPunct="0">
                <a:defRPr sz="1900">
                  <a:solidFill>
                    <a:schemeClr val="tx1"/>
                  </a:solidFill>
                  <a:latin typeface="Times New Roman" panose="02020603050405020304" pitchFamily="18" charset="0"/>
                </a:defRPr>
              </a:lvl3pPr>
              <a:lvl4pPr marL="1600200" indent="-228600" eaLnBrk="0" hangingPunct="0">
                <a:defRPr sz="1900">
                  <a:solidFill>
                    <a:schemeClr val="tx1"/>
                  </a:solidFill>
                  <a:latin typeface="Times New Roman" panose="02020603050405020304" pitchFamily="18" charset="0"/>
                </a:defRPr>
              </a:lvl4pPr>
              <a:lvl5pPr marL="2057400" indent="-228600" eaLnBrk="0" hangingPunct="0">
                <a:defRPr sz="1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900">
                  <a:solidFill>
                    <a:schemeClr val="tx1"/>
                  </a:solidFill>
                  <a:latin typeface="Times New Roman" panose="02020603050405020304" pitchFamily="18" charset="0"/>
                </a:defRPr>
              </a:lvl9pPr>
            </a:lstStyle>
            <a:p>
              <a:pPr>
                <a:spcBef>
                  <a:spcPct val="50000"/>
                </a:spcBef>
              </a:pPr>
              <a:r>
                <a:rPr lang="en-US" altLang="zh-TW" sz="6600" b="1">
                  <a:solidFill>
                    <a:srgbClr val="E0AD12"/>
                  </a:solidFill>
                  <a:latin typeface="典匠中特圓"/>
                  <a:ea typeface="典匠中特圓"/>
                  <a:cs typeface="典匠中特圓"/>
                </a:rPr>
                <a:t>3</a:t>
              </a:r>
              <a:endParaRPr lang="en-US" altLang="zh-TW" sz="6600" b="1">
                <a:solidFill>
                  <a:srgbClr val="E0AD12"/>
                </a:solidFill>
                <a:latin typeface="典匠中特圓"/>
                <a:ea typeface="典匠中特圓"/>
                <a:cs typeface="典匠中特圓"/>
              </a:endParaRPr>
            </a:p>
          </p:txBody>
        </p:sp>
      </p:grpSp>
      <p:sp>
        <p:nvSpPr>
          <p:cNvPr id="14" name="AutoShape 10"/>
          <p:cNvSpPr>
            <a:spLocks noChangeArrowheads="1"/>
          </p:cNvSpPr>
          <p:nvPr/>
        </p:nvSpPr>
        <p:spPr bwMode="auto">
          <a:xfrm>
            <a:off x="4369435" y="2374265"/>
            <a:ext cx="6971030" cy="1200150"/>
          </a:xfrm>
          <a:prstGeom prst="roundRect">
            <a:avLst>
              <a:gd name="adj" fmla="val 16667"/>
            </a:avLst>
          </a:prstGeom>
          <a:solidFill>
            <a:schemeClr val="accent6">
              <a:lumMod val="20000"/>
              <a:lumOff val="80000"/>
            </a:schemeClr>
          </a:solidFill>
          <a:ln w="28575">
            <a:noFill/>
            <a:prstDash val="sysDot"/>
            <a:round/>
          </a:ln>
          <a:effectLst/>
          <a:scene3d>
            <a:camera prst="orthographicFront">
              <a:rot lat="0" lon="0" rev="0"/>
            </a:camera>
            <a:lightRig rig="glow" dir="t">
              <a:rot lat="0" lon="0" rev="14100000"/>
            </a:lightRig>
          </a:scene3d>
          <a:sp3d prstMaterial="softEdge">
            <a:bevelT w="127000" prst="artDeco"/>
          </a:sp3d>
        </p:spPr>
        <p:txBody>
          <a:bodyPr wrap="none" anchor="ctr"/>
          <a:lstStyle/>
          <a:p>
            <a:pPr lvl="1">
              <a:defRPr/>
            </a:pPr>
            <a:r>
              <a:rPr lang="zh-CN" altLang="en-US" sz="2400" dirty="0">
                <a:solidFill>
                  <a:schemeClr val="accent5">
                    <a:lumMod val="25000"/>
                  </a:schemeClr>
                </a:solidFill>
                <a:latin typeface="楷体" panose="02010609060101010101" charset="-122"/>
                <a:ea typeface="楷体" panose="02010609060101010101" charset="-122"/>
              </a:rPr>
              <a:t>执行用户确认测试报告或需求规格说明，逐步</a:t>
            </a:r>
            <a:endParaRPr lang="zh-CN" altLang="en-US" sz="2400" dirty="0">
              <a:solidFill>
                <a:schemeClr val="accent5">
                  <a:lumMod val="25000"/>
                </a:schemeClr>
              </a:solidFill>
              <a:latin typeface="楷体" panose="02010609060101010101" charset="-122"/>
              <a:ea typeface="楷体" panose="02010609060101010101" charset="-122"/>
            </a:endParaRPr>
          </a:p>
          <a:p>
            <a:pPr lvl="1">
              <a:defRPr/>
            </a:pPr>
            <a:r>
              <a:rPr lang="zh-CN" altLang="en-US" sz="2400" dirty="0">
                <a:solidFill>
                  <a:schemeClr val="accent5">
                    <a:lumMod val="25000"/>
                  </a:schemeClr>
                </a:solidFill>
                <a:latin typeface="楷体" panose="02010609060101010101" charset="-122"/>
                <a:ea typeface="楷体" panose="02010609060101010101" charset="-122"/>
              </a:rPr>
              <a:t>进行至整个运作过程结束，并分析执行结果是</a:t>
            </a:r>
            <a:endParaRPr lang="zh-CN" altLang="en-US" sz="2400" dirty="0">
              <a:solidFill>
                <a:schemeClr val="accent5">
                  <a:lumMod val="25000"/>
                </a:schemeClr>
              </a:solidFill>
              <a:latin typeface="楷体" panose="02010609060101010101" charset="-122"/>
              <a:ea typeface="楷体" panose="02010609060101010101" charset="-122"/>
            </a:endParaRPr>
          </a:p>
          <a:p>
            <a:pPr lvl="1">
              <a:defRPr/>
            </a:pPr>
            <a:r>
              <a:rPr lang="zh-CN" altLang="en-US" sz="2400" dirty="0">
                <a:solidFill>
                  <a:schemeClr val="accent5">
                    <a:lumMod val="25000"/>
                  </a:schemeClr>
                </a:solidFill>
                <a:latin typeface="楷体" panose="02010609060101010101" charset="-122"/>
                <a:ea typeface="楷体" panose="02010609060101010101" charset="-122"/>
              </a:rPr>
              <a:t>否符合要求</a:t>
            </a:r>
            <a:endParaRPr lang="en-US" altLang="zh-CN" sz="2400" dirty="0">
              <a:solidFill>
                <a:schemeClr val="accent5">
                  <a:lumMod val="25000"/>
                </a:schemeClr>
              </a:solidFill>
              <a:latin typeface="楷体" panose="02010609060101010101" charset="-122"/>
              <a:ea typeface="楷体" panose="02010609060101010101" charset="-122"/>
            </a:endParaRPr>
          </a:p>
        </p:txBody>
      </p:sp>
      <p:sp>
        <p:nvSpPr>
          <p:cNvPr id="15" name="AutoShape 11"/>
          <p:cNvSpPr>
            <a:spLocks noChangeArrowheads="1"/>
          </p:cNvSpPr>
          <p:nvPr/>
        </p:nvSpPr>
        <p:spPr bwMode="auto">
          <a:xfrm>
            <a:off x="4369435" y="4048125"/>
            <a:ext cx="6971030" cy="894080"/>
          </a:xfrm>
          <a:prstGeom prst="roundRect">
            <a:avLst>
              <a:gd name="adj" fmla="val 16667"/>
            </a:avLst>
          </a:prstGeom>
          <a:solidFill>
            <a:schemeClr val="accent6">
              <a:lumMod val="40000"/>
              <a:lumOff val="60000"/>
            </a:schemeClr>
          </a:solidFill>
          <a:ln w="28575">
            <a:noFill/>
            <a:prstDash val="sysDot"/>
            <a:round/>
          </a:ln>
          <a:effectLst/>
          <a:scene3d>
            <a:camera prst="orthographicFront">
              <a:rot lat="0" lon="0" rev="0"/>
            </a:camera>
            <a:lightRig rig="glow" dir="t">
              <a:rot lat="0" lon="0" rev="14100000"/>
            </a:lightRig>
          </a:scene3d>
          <a:sp3d prstMaterial="softEdge">
            <a:bevelT w="127000" prst="artDeco"/>
          </a:sp3d>
        </p:spPr>
        <p:txBody>
          <a:bodyPr wrap="none" anchor="ctr"/>
          <a:lstStyle/>
          <a:p>
            <a:pPr lvl="1">
              <a:defRPr/>
            </a:pPr>
            <a:r>
              <a:rPr lang="zh-CN" altLang="en-US" sz="2400" dirty="0">
                <a:solidFill>
                  <a:schemeClr val="accent5">
                    <a:lumMod val="25000"/>
                  </a:schemeClr>
                </a:solidFill>
                <a:latin typeface="楷体" panose="02010609060101010101" charset="-122"/>
                <a:ea typeface="楷体" panose="02010609060101010101" charset="-122"/>
              </a:rPr>
              <a:t>检验测试过程中对软件的操作及反应的满意</a:t>
            </a:r>
            <a:endParaRPr lang="en-US" altLang="zh-CN" sz="2400" dirty="0">
              <a:solidFill>
                <a:schemeClr val="accent5">
                  <a:lumMod val="25000"/>
                </a:schemeClr>
              </a:solidFill>
              <a:latin typeface="楷体" panose="02010609060101010101" charset="-122"/>
              <a:ea typeface="楷体" panose="02010609060101010101" charset="-122"/>
            </a:endParaRPr>
          </a:p>
          <a:p>
            <a:pPr lvl="1">
              <a:defRPr/>
            </a:pPr>
            <a:r>
              <a:rPr lang="zh-CN" altLang="en-US" sz="2400" dirty="0">
                <a:solidFill>
                  <a:schemeClr val="accent5">
                    <a:lumMod val="25000"/>
                  </a:schemeClr>
                </a:solidFill>
                <a:latin typeface="楷体" panose="02010609060101010101" charset="-122"/>
                <a:ea typeface="楷体" panose="02010609060101010101" charset="-122"/>
              </a:rPr>
              <a:t>程度，是否快捷、符合使用习惯，提出见解</a:t>
            </a:r>
            <a:endParaRPr lang="en-US" altLang="zh-CN" sz="2400" dirty="0">
              <a:solidFill>
                <a:schemeClr val="accent5">
                  <a:lumMod val="25000"/>
                </a:schemeClr>
              </a:solidFill>
              <a:latin typeface="楷体" panose="02010609060101010101" charset="-122"/>
              <a:ea typeface="楷体" panose="02010609060101010101" charset="-122"/>
            </a:endParaRPr>
          </a:p>
        </p:txBody>
      </p:sp>
      <p:sp>
        <p:nvSpPr>
          <p:cNvPr id="16" name="AutoShape 12"/>
          <p:cNvSpPr>
            <a:spLocks noChangeArrowheads="1"/>
          </p:cNvSpPr>
          <p:nvPr/>
        </p:nvSpPr>
        <p:spPr bwMode="auto">
          <a:xfrm>
            <a:off x="4369435" y="5440680"/>
            <a:ext cx="6971665" cy="797560"/>
          </a:xfrm>
          <a:prstGeom prst="roundRect">
            <a:avLst>
              <a:gd name="adj" fmla="val 16667"/>
            </a:avLst>
          </a:prstGeom>
          <a:solidFill>
            <a:schemeClr val="accent5">
              <a:lumMod val="75000"/>
            </a:schemeClr>
          </a:solidFill>
          <a:ln w="28575">
            <a:noFill/>
            <a:prstDash val="sysDot"/>
            <a:round/>
          </a:ln>
          <a:effectLst/>
          <a:scene3d>
            <a:camera prst="orthographicFront">
              <a:rot lat="0" lon="0" rev="0"/>
            </a:camera>
            <a:lightRig rig="glow" dir="t">
              <a:rot lat="0" lon="0" rev="14100000"/>
            </a:lightRig>
          </a:scene3d>
          <a:sp3d prstMaterial="softEdge">
            <a:bevelT w="127000" prst="artDeco"/>
          </a:sp3d>
        </p:spPr>
        <p:txBody>
          <a:bodyPr wrap="none" anchor="ctr"/>
          <a:lstStyle/>
          <a:p>
            <a:pPr lvl="1">
              <a:defRPr/>
            </a:pPr>
            <a:r>
              <a:rPr lang="zh-CN" altLang="en-US" sz="2400" dirty="0">
                <a:solidFill>
                  <a:schemeClr val="bg1"/>
                </a:solidFill>
                <a:latin typeface="楷体" panose="02010609060101010101" charset="-122"/>
                <a:ea typeface="楷体" panose="02010609060101010101" charset="-122"/>
              </a:rPr>
              <a:t>检验用户手册或相关文件，保证描述正确</a:t>
            </a:r>
            <a:endParaRPr lang="en-US" altLang="zh-CN" sz="2400" dirty="0">
              <a:solidFill>
                <a:schemeClr val="bg1"/>
              </a:solidFill>
              <a:latin typeface="楷体" panose="02010609060101010101" charset="-122"/>
              <a:ea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014095" y="1911985"/>
          <a:ext cx="10227310" cy="4511675"/>
        </p:xfrm>
        <a:graphic>
          <a:graphicData uri="http://schemas.openxmlformats.org/drawingml/2006/table">
            <a:tbl>
              <a:tblPr firstRow="1" bandRow="1">
                <a:tableStyleId>{5C22544A-7EE6-4342-B048-85BDC9FD1C3A}</a:tableStyleId>
              </a:tblPr>
              <a:tblGrid>
                <a:gridCol w="1497965"/>
                <a:gridCol w="2110105"/>
                <a:gridCol w="1911350"/>
                <a:gridCol w="2185670"/>
                <a:gridCol w="1675765"/>
                <a:gridCol w="846455"/>
              </a:tblGrid>
              <a:tr h="692150">
                <a:tc>
                  <a:txBody>
                    <a:bodyPr/>
                    <a:lstStyle/>
                    <a:p>
                      <a:r>
                        <a:rPr lang="zh-CN" altLang="en-US" sz="2400" b="1" dirty="0" smtClean="0">
                          <a:solidFill>
                            <a:schemeClr val="tx1"/>
                          </a:solidFill>
                          <a:latin typeface="楷体" panose="02010609060101010101" charset="-122"/>
                          <a:ea typeface="楷体" panose="02010609060101010101" charset="-122"/>
                        </a:rPr>
                        <a:t>测试名称</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latin typeface="楷体" panose="02010609060101010101" charset="-122"/>
                          <a:ea typeface="楷体" panose="02010609060101010101" charset="-122"/>
                        </a:rPr>
                        <a:t>测试对象</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latin typeface="楷体" panose="02010609060101010101" charset="-122"/>
                          <a:ea typeface="楷体" panose="02010609060101010101" charset="-122"/>
                        </a:rPr>
                        <a:t>测试依据</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latin typeface="楷体" panose="02010609060101010101" charset="-122"/>
                          <a:ea typeface="楷体" panose="02010609060101010101" charset="-122"/>
                        </a:rPr>
                        <a:t>人员</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latin typeface="楷体" panose="02010609060101010101" charset="-122"/>
                          <a:ea typeface="楷体" panose="02010609060101010101" charset="-122"/>
                        </a:rPr>
                        <a:t>测试方法</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latin typeface="楷体" panose="02010609060101010101" charset="-122"/>
                          <a:ea typeface="楷体" panose="02010609060101010101" charset="-122"/>
                        </a:rPr>
                        <a:t>时间比例</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97560">
                <a:tc>
                  <a:txBody>
                    <a:bodyPr/>
                    <a:lstStyle/>
                    <a:p>
                      <a:r>
                        <a:rPr lang="zh-CN" altLang="en-US" sz="2400" b="1" dirty="0" smtClean="0">
                          <a:solidFill>
                            <a:schemeClr val="tx1"/>
                          </a:solidFill>
                          <a:latin typeface="楷体" panose="02010609060101010101" charset="-122"/>
                          <a:ea typeface="楷体" panose="02010609060101010101" charset="-122"/>
                        </a:rPr>
                        <a:t>单元测试</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400" b="1" dirty="0" smtClean="0">
                          <a:latin typeface="楷体" panose="02010609060101010101" charset="-122"/>
                          <a:ea typeface="楷体" panose="02010609060101010101" charset="-122"/>
                        </a:rPr>
                        <a:t>最小模块、如函数，类</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latin typeface="楷体" panose="02010609060101010101" charset="-122"/>
                          <a:ea typeface="楷体" panose="02010609060101010101" charset="-122"/>
                        </a:rPr>
                        <a:t>《</a:t>
                      </a:r>
                      <a:r>
                        <a:rPr lang="zh-CN" altLang="en-US" sz="2400" b="1" dirty="0" smtClean="0">
                          <a:latin typeface="楷体" panose="02010609060101010101" charset="-122"/>
                          <a:ea typeface="楷体" panose="02010609060101010101" charset="-122"/>
                        </a:rPr>
                        <a:t>详细设计</a:t>
                      </a:r>
                      <a:r>
                        <a:rPr lang="en-US" altLang="zh-CN" sz="2400" b="1" dirty="0" smtClean="0">
                          <a:latin typeface="楷体" panose="02010609060101010101" charset="-122"/>
                          <a:ea typeface="楷体" panose="02010609060101010101" charset="-122"/>
                        </a:rPr>
                        <a:t>》</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白盒测试工程师，开发人员</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主要采用白盒方法</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400" b="1" kern="1200" dirty="0" smtClean="0">
                          <a:solidFill>
                            <a:schemeClr val="dk1"/>
                          </a:solidFill>
                          <a:latin typeface="楷体" panose="02010609060101010101" charset="-122"/>
                          <a:ea typeface="楷体" panose="02010609060101010101" charset="-122"/>
                          <a:cs typeface="+mn-cs"/>
                        </a:rPr>
                        <a:t>1</a:t>
                      </a:r>
                      <a:endParaRPr lang="en-US" altLang="zh-CN"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54075">
                <a:tc>
                  <a:txBody>
                    <a:bodyPr/>
                    <a:lstStyle/>
                    <a:p>
                      <a:r>
                        <a:rPr lang="zh-CN" altLang="en-US" sz="2400" b="1" dirty="0" smtClean="0">
                          <a:solidFill>
                            <a:schemeClr val="tx1"/>
                          </a:solidFill>
                          <a:latin typeface="楷体" panose="02010609060101010101" charset="-122"/>
                          <a:ea typeface="楷体" panose="02010609060101010101" charset="-122"/>
                        </a:rPr>
                        <a:t>集成测试</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400" b="1" dirty="0" smtClean="0">
                          <a:latin typeface="楷体" panose="02010609060101010101" charset="-122"/>
                          <a:ea typeface="楷体" panose="02010609060101010101" charset="-122"/>
                        </a:rPr>
                        <a:t>模块间的接口，如参数传递</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latin typeface="楷体" panose="02010609060101010101" charset="-122"/>
                          <a:ea typeface="楷体" panose="02010609060101010101" charset="-122"/>
                        </a:rPr>
                        <a:t>《</a:t>
                      </a:r>
                      <a:r>
                        <a:rPr lang="zh-CN" altLang="en-US" sz="2400" b="1" dirty="0" smtClean="0">
                          <a:latin typeface="楷体" panose="02010609060101010101" charset="-122"/>
                          <a:ea typeface="楷体" panose="02010609060101010101" charset="-122"/>
                        </a:rPr>
                        <a:t>概要设计</a:t>
                      </a:r>
                      <a:r>
                        <a:rPr lang="en-US" altLang="zh-CN" sz="2400" b="1" dirty="0" smtClean="0">
                          <a:latin typeface="楷体" panose="02010609060101010101" charset="-122"/>
                          <a:ea typeface="楷体" panose="02010609060101010101" charset="-122"/>
                        </a:rPr>
                        <a:t>》</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kern="1200" dirty="0" smtClean="0">
                          <a:solidFill>
                            <a:schemeClr val="dk1"/>
                          </a:solidFill>
                          <a:latin typeface="楷体" panose="02010609060101010101" charset="-122"/>
                          <a:ea typeface="楷体" panose="02010609060101010101" charset="-122"/>
                          <a:cs typeface="+mn-cs"/>
                        </a:rPr>
                        <a:t>接口测试工程师，开发人员</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楷体" panose="02010609060101010101" charset="-122"/>
                        </a:rPr>
                        <a:t>黑盒</a:t>
                      </a:r>
                      <a:r>
                        <a:rPr lang="en-US" altLang="zh-CN" sz="2400" b="1" kern="1200" dirty="0" smtClean="0">
                          <a:solidFill>
                            <a:schemeClr val="dk1"/>
                          </a:solidFill>
                          <a:latin typeface="楷体" panose="02010609060101010101" charset="-122"/>
                          <a:ea typeface="楷体" panose="02010609060101010101" charset="-122"/>
                          <a:cs typeface="楷体" panose="02010609060101010101" charset="-122"/>
                        </a:rPr>
                        <a:t>+</a:t>
                      </a:r>
                      <a:r>
                        <a:rPr lang="zh-CN" altLang="en-US" sz="2400" b="1" kern="1200" dirty="0" smtClean="0">
                          <a:solidFill>
                            <a:schemeClr val="dk1"/>
                          </a:solidFill>
                          <a:latin typeface="楷体" panose="02010609060101010101" charset="-122"/>
                          <a:ea typeface="楷体" panose="02010609060101010101" charset="-122"/>
                          <a:cs typeface="楷体" panose="02010609060101010101" charset="-122"/>
                        </a:rPr>
                        <a:t>白盒</a:t>
                      </a:r>
                      <a:endParaRPr lang="zh-CN" altLang="en-US" sz="2400" b="1" kern="1200" dirty="0" smtClean="0">
                        <a:solidFill>
                          <a:schemeClr val="dk1"/>
                        </a:solidFill>
                        <a:latin typeface="楷体" panose="02010609060101010101" charset="-122"/>
                        <a:ea typeface="楷体" panose="02010609060101010101" charset="-122"/>
                        <a:cs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400" b="1" kern="1200" dirty="0" smtClean="0">
                          <a:solidFill>
                            <a:schemeClr val="dk1"/>
                          </a:solidFill>
                          <a:latin typeface="楷体" panose="02010609060101010101" charset="-122"/>
                          <a:ea typeface="楷体" panose="02010609060101010101" charset="-122"/>
                          <a:cs typeface="+mn-cs"/>
                        </a:rPr>
                        <a:t>2</a:t>
                      </a:r>
                      <a:endParaRPr lang="en-US" altLang="zh-CN"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9780">
                <a:tc>
                  <a:txBody>
                    <a:bodyPr/>
                    <a:lstStyle/>
                    <a:p>
                      <a:r>
                        <a:rPr lang="zh-CN" altLang="en-US" sz="2400" b="1" dirty="0" smtClean="0">
                          <a:solidFill>
                            <a:schemeClr val="tx1"/>
                          </a:solidFill>
                          <a:latin typeface="楷体" panose="02010609060101010101" charset="-122"/>
                          <a:ea typeface="楷体" panose="02010609060101010101" charset="-122"/>
                        </a:rPr>
                        <a:t>系统测试</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400" b="1" dirty="0" smtClean="0">
                          <a:latin typeface="楷体" panose="02010609060101010101" charset="-122"/>
                          <a:ea typeface="楷体" panose="02010609060101010101" charset="-122"/>
                        </a:rPr>
                        <a:t>整个系统，包括软硬件</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latin typeface="楷体" panose="02010609060101010101" charset="-122"/>
                          <a:ea typeface="楷体" panose="02010609060101010101" charset="-122"/>
                        </a:rPr>
                        <a:t>《</a:t>
                      </a:r>
                      <a:r>
                        <a:rPr lang="zh-CN" altLang="en-US" sz="2400" b="1" dirty="0" smtClean="0">
                          <a:latin typeface="楷体" panose="02010609060101010101" charset="-122"/>
                          <a:ea typeface="楷体" panose="02010609060101010101" charset="-122"/>
                        </a:rPr>
                        <a:t>需求规格说明书</a:t>
                      </a:r>
                      <a:r>
                        <a:rPr lang="en-US" altLang="zh-CN" sz="2400" b="1" dirty="0" smtClean="0">
                          <a:latin typeface="楷体" panose="02010609060101010101" charset="-122"/>
                          <a:ea typeface="楷体" panose="02010609060101010101" charset="-122"/>
                        </a:rPr>
                        <a:t>》</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黑盒测试工程师</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黑盒</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400" b="1" kern="1200" smtClean="0">
                          <a:solidFill>
                            <a:schemeClr val="dk1"/>
                          </a:solidFill>
                          <a:latin typeface="楷体" panose="02010609060101010101" charset="-122"/>
                          <a:ea typeface="楷体" panose="02010609060101010101" charset="-122"/>
                          <a:cs typeface="+mn-cs"/>
                        </a:rPr>
                        <a:t>5</a:t>
                      </a:r>
                      <a:endParaRPr lang="en-US" altLang="zh-CN"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94105">
                <a:tc>
                  <a:txBody>
                    <a:bodyPr/>
                    <a:lstStyle/>
                    <a:p>
                      <a:r>
                        <a:rPr lang="zh-CN" altLang="en-US" sz="2400" b="1" dirty="0" smtClean="0">
                          <a:solidFill>
                            <a:schemeClr val="tx1"/>
                          </a:solidFill>
                          <a:latin typeface="楷体" panose="02010609060101010101" charset="-122"/>
                          <a:ea typeface="楷体" panose="02010609060101010101" charset="-122"/>
                        </a:rPr>
                        <a:t>验收测试</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atin typeface="楷体" panose="02010609060101010101" charset="-122"/>
                          <a:ea typeface="楷体" panose="02010609060101010101" charset="-122"/>
                        </a:rPr>
                        <a:t>整个系统，包括软硬件</a:t>
                      </a:r>
                      <a:endParaRPr lang="zh-CN" altLang="en-US" sz="2400" b="1" dirty="0" smtClean="0">
                        <a:latin typeface="楷体" panose="02010609060101010101" charset="-122"/>
                        <a:ea typeface="楷体" panose="02010609060101010101" charset="-122"/>
                      </a:endParaRPr>
                    </a:p>
                    <a:p>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latin typeface="楷体" panose="02010609060101010101" charset="-122"/>
                          <a:ea typeface="楷体" panose="02010609060101010101" charset="-122"/>
                        </a:rPr>
                        <a:t>《</a:t>
                      </a:r>
                      <a:r>
                        <a:rPr lang="zh-CN" altLang="en-US" sz="2400" b="1" dirty="0" smtClean="0">
                          <a:latin typeface="楷体" panose="02010609060101010101" charset="-122"/>
                          <a:ea typeface="楷体" panose="02010609060101010101" charset="-122"/>
                        </a:rPr>
                        <a:t>需求规格说明书</a:t>
                      </a:r>
                      <a:r>
                        <a:rPr lang="en-US" altLang="zh-CN" sz="2400" b="1" dirty="0" smtClean="0">
                          <a:latin typeface="楷体" panose="02010609060101010101" charset="-122"/>
                          <a:ea typeface="楷体" panose="02010609060101010101" charset="-122"/>
                        </a:rPr>
                        <a:t>》</a:t>
                      </a:r>
                      <a:r>
                        <a:rPr lang="zh-CN" altLang="en-US" sz="2400" b="1" dirty="0" smtClean="0">
                          <a:latin typeface="楷体" panose="02010609060101010101" charset="-122"/>
                          <a:ea typeface="楷体" panose="02010609060101010101" charset="-122"/>
                        </a:rPr>
                        <a:t>，验收标准</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用户为主，可能有测试工程师</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黑盒</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400" b="1" kern="1200" dirty="0" smtClean="0">
                          <a:solidFill>
                            <a:schemeClr val="dk1"/>
                          </a:solidFill>
                          <a:latin typeface="楷体" panose="02010609060101010101" charset="-122"/>
                          <a:ea typeface="楷体" panose="02010609060101010101" charset="-122"/>
                          <a:cs typeface="+mn-cs"/>
                        </a:rPr>
                        <a:t>2</a:t>
                      </a:r>
                      <a:endParaRPr lang="en-US" altLang="zh-CN"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a:t>回归测试及其</a:t>
            </a:r>
            <a:r>
              <a:rPr lang="zh-CN" altLang="en-US" b="1" dirty="0" smtClean="0"/>
              <a:t>它</a:t>
            </a:r>
            <a:endParaRPr lang="zh-CN" altLang="en-US" b="1" dirty="0" smtClean="0"/>
          </a:p>
        </p:txBody>
      </p:sp>
      <p:sp>
        <p:nvSpPr>
          <p:cNvPr id="5124" name="Rectangle 3"/>
          <p:cNvSpPr>
            <a:spLocks noGrp="1" noChangeArrowheads="1"/>
          </p:cNvSpPr>
          <p:nvPr>
            <p:ph type="body" idx="1"/>
          </p:nvPr>
        </p:nvSpPr>
        <p:spPr/>
        <p:txBody>
          <a:bodyPr/>
          <a:lstStyle/>
          <a:p>
            <a:pPr eaLnBrk="1" hangingPunct="1"/>
            <a:r>
              <a:rPr lang="zh-CN" altLang="en-US" sz="2800" b="1" dirty="0" smtClean="0"/>
              <a:t>本章重点</a:t>
            </a:r>
            <a:endParaRPr lang="zh-CN" altLang="en-US" sz="3400" b="1" dirty="0" smtClean="0"/>
          </a:p>
          <a:p>
            <a:pPr lvl="1" eaLnBrk="1" hangingPunct="1">
              <a:lnSpc>
                <a:spcPct val="150000"/>
              </a:lnSpc>
              <a:defRPr/>
            </a:pPr>
            <a:r>
              <a:rPr lang="zh-CN" altLang="en-US" sz="2400" b="1" dirty="0" smtClean="0"/>
              <a:t>冒烟测试</a:t>
            </a:r>
            <a:endParaRPr lang="en-US" altLang="zh-CN" sz="2400" b="1" dirty="0" smtClean="0"/>
          </a:p>
          <a:p>
            <a:pPr lvl="1" eaLnBrk="1" hangingPunct="1">
              <a:lnSpc>
                <a:spcPct val="150000"/>
              </a:lnSpc>
              <a:defRPr/>
            </a:pPr>
            <a:r>
              <a:rPr lang="zh-CN" altLang="en-US" sz="2400" b="1" dirty="0" smtClean="0"/>
              <a:t>回归测试</a:t>
            </a:r>
            <a:endParaRPr lang="en-US" altLang="zh-CN" sz="2400" b="1"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a:cs typeface="楷体" panose="02010609060101010101" charset="-122"/>
              </a:rPr>
              <a:t>冒烟测试（</a:t>
            </a:r>
            <a:r>
              <a:rPr lang="en-US" altLang="zh-CN" b="1" dirty="0">
                <a:cs typeface="楷体" panose="02010609060101010101" charset="-122"/>
              </a:rPr>
              <a:t>Smoke Testing</a:t>
            </a:r>
            <a:r>
              <a:rPr lang="zh-CN" altLang="en-US" b="1" dirty="0">
                <a:cs typeface="楷体" panose="02010609060101010101" charset="-122"/>
              </a:rPr>
              <a:t>）</a:t>
            </a:r>
            <a:endParaRPr lang="zh-CN" altLang="en-US" b="1" dirty="0">
              <a:cs typeface="楷体" panose="02010609060101010101" charset="-122"/>
            </a:endParaRPr>
          </a:p>
        </p:txBody>
      </p:sp>
      <p:sp>
        <p:nvSpPr>
          <p:cNvPr id="3" name="内容占位符 2"/>
          <p:cNvSpPr>
            <a:spLocks noGrp="1"/>
          </p:cNvSpPr>
          <p:nvPr>
            <p:ph idx="1"/>
          </p:nvPr>
        </p:nvSpPr>
        <p:spPr/>
        <p:txBody>
          <a:bodyPr/>
          <a:lstStyle/>
          <a:p>
            <a:r>
              <a:rPr lang="zh-CN" altLang="en-US" sz="2800" b="1" dirty="0"/>
              <a:t>是指在对一个</a:t>
            </a:r>
            <a:r>
              <a:rPr lang="zh-CN" altLang="en-US" sz="2800" b="1" dirty="0">
                <a:solidFill>
                  <a:srgbClr val="FF0000"/>
                </a:solidFill>
              </a:rPr>
              <a:t>新版本</a:t>
            </a:r>
            <a:r>
              <a:rPr lang="zh-CN" altLang="en-US" sz="2800" b="1" dirty="0"/>
              <a:t>进行系统大规模的测试之前，先验证一下软件的基本功能是否实现，是否具备可测试性</a:t>
            </a:r>
            <a:endParaRPr lang="zh-CN" altLang="en-US" sz="2800" b="1"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9171574-673D-40A7-9D68-C8233719713C}" type="slidenum">
              <a:rPr lang="en-US" altLang="zh-CN" smtClean="0"/>
            </a:fld>
            <a:endParaRPr lang="en-US" altLang="zh-CN" smtClean="0"/>
          </a:p>
        </p:txBody>
      </p:sp>
      <p:sp>
        <p:nvSpPr>
          <p:cNvPr id="64515"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回归测试</a:t>
            </a:r>
            <a:r>
              <a:rPr lang="zh-CN" altLang="en-US" b="1" dirty="0">
                <a:cs typeface="楷体" panose="02010609060101010101" charset="-122"/>
              </a:rPr>
              <a:t>（</a:t>
            </a:r>
            <a:r>
              <a:rPr lang="en-US" altLang="zh-CN" b="1" dirty="0">
                <a:cs typeface="楷体" panose="02010609060101010101" charset="-122"/>
              </a:rPr>
              <a:t>Regression Testing</a:t>
            </a:r>
            <a:r>
              <a:rPr lang="zh-CN" altLang="en-US" b="1" dirty="0">
                <a:cs typeface="楷体" panose="02010609060101010101" charset="-122"/>
              </a:rPr>
              <a:t>）</a:t>
            </a:r>
            <a:endParaRPr lang="zh-CN" altLang="en-US" b="1" dirty="0" smtClean="0">
              <a:cs typeface="楷体" panose="02010609060101010101" charset="-122"/>
            </a:endParaRPr>
          </a:p>
        </p:txBody>
      </p:sp>
      <p:sp>
        <p:nvSpPr>
          <p:cNvPr id="64516" name="Rectangle 3"/>
          <p:cNvSpPr>
            <a:spLocks noGrp="1" noChangeArrowheads="1"/>
          </p:cNvSpPr>
          <p:nvPr>
            <p:ph type="body" idx="1"/>
          </p:nvPr>
        </p:nvSpPr>
        <p:spPr/>
        <p:txBody>
          <a:bodyPr/>
          <a:lstStyle/>
          <a:p>
            <a:pPr eaLnBrk="1" hangingPunct="1"/>
            <a:r>
              <a:rPr lang="zh-CN" sz="2800" b="1" dirty="0" smtClean="0"/>
              <a:t>回归测试是</a:t>
            </a:r>
            <a:r>
              <a:rPr lang="zh-CN" sz="2800" b="1" dirty="0" smtClean="0">
                <a:solidFill>
                  <a:srgbClr val="FF0000"/>
                </a:solidFill>
              </a:rPr>
              <a:t>贯穿在整个测试各个阶段的一个测试活动</a:t>
            </a:r>
            <a:r>
              <a:rPr lang="zh-CN" sz="2800" b="1" dirty="0" smtClean="0"/>
              <a:t>，主要是对修改过的软件重新进行测试，以保证验证修改的正确性及其影响</a:t>
            </a:r>
            <a:endParaRPr lang="zh-CN" altLang="en-US" sz="2800" b="1" dirty="0"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cs typeface="楷体" panose="02010609060101010101" charset="-122"/>
              </a:rPr>
              <a:t>回归测试（</a:t>
            </a:r>
            <a:r>
              <a:rPr lang="en-US" altLang="zh-CN" b="1" dirty="0">
                <a:cs typeface="楷体" panose="02010609060101010101" charset="-122"/>
              </a:rPr>
              <a:t>Regression Testing</a:t>
            </a:r>
            <a:r>
              <a:rPr lang="zh-CN" altLang="en-US" b="1" dirty="0">
                <a:cs typeface="楷体" panose="02010609060101010101" charset="-122"/>
              </a:rPr>
              <a:t>）</a:t>
            </a:r>
            <a:endParaRPr lang="zh-CN" altLang="en-US" b="1" dirty="0">
              <a:cs typeface="楷体" panose="02010609060101010101" charset="-122"/>
            </a:endParaRPr>
          </a:p>
        </p:txBody>
      </p:sp>
      <p:sp>
        <p:nvSpPr>
          <p:cNvPr id="3" name="内容占位符 2"/>
          <p:cNvSpPr>
            <a:spLocks noGrp="1"/>
          </p:cNvSpPr>
          <p:nvPr>
            <p:ph idx="1"/>
          </p:nvPr>
        </p:nvSpPr>
        <p:spPr>
          <a:xfrm>
            <a:off x="755650" y="1752600"/>
            <a:ext cx="10958830" cy="4267200"/>
          </a:xfrm>
        </p:spPr>
        <p:txBody>
          <a:bodyPr/>
          <a:lstStyle/>
          <a:p>
            <a:pPr marL="0" indent="0">
              <a:buNone/>
            </a:pPr>
            <a:r>
              <a:rPr lang="zh-CN" altLang="en-US" sz="2800" b="1" dirty="0"/>
              <a:t>是指对软件的</a:t>
            </a:r>
            <a:r>
              <a:rPr lang="zh-CN" altLang="en-US" sz="2800" b="1" dirty="0" smtClean="0">
                <a:solidFill>
                  <a:srgbClr val="FF0000"/>
                </a:solidFill>
              </a:rPr>
              <a:t>新版本</a:t>
            </a:r>
            <a:r>
              <a:rPr lang="zh-CN" altLang="en-US" sz="2800" b="1" dirty="0"/>
              <a:t>测试时，重复执行上一个版本时的</a:t>
            </a:r>
            <a:r>
              <a:rPr lang="zh-CN" altLang="en-US" sz="2800" b="1" dirty="0" smtClean="0"/>
              <a:t>测试用例，</a:t>
            </a:r>
            <a:r>
              <a:rPr lang="zh-CN" altLang="en-US" sz="2800" b="1" dirty="0"/>
              <a:t>不仅是验证被修复的软件缺陷是否被解决了，且要保证以前所有运行正常的功能依旧保持正常，而不要受到这次修改的影响。</a:t>
            </a:r>
            <a:endParaRPr lang="en-US" altLang="zh-CN" sz="2800" b="1" dirty="0"/>
          </a:p>
          <a:p>
            <a:pPr marL="0" indent="0">
              <a:buNone/>
            </a:pPr>
            <a:endParaRPr lang="en-US" altLang="zh-CN" sz="2800" b="1" dirty="0" smtClean="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5" name="Freeform 4"/>
          <p:cNvSpPr/>
          <p:nvPr/>
        </p:nvSpPr>
        <p:spPr bwMode="gray">
          <a:xfrm>
            <a:off x="3670114" y="5239942"/>
            <a:ext cx="1435886" cy="1008418"/>
          </a:xfrm>
          <a:custGeom>
            <a:avLst/>
            <a:gdLst>
              <a:gd name="T0" fmla="*/ 3 w 1410"/>
              <a:gd name="T1" fmla="*/ 454 h 1401"/>
              <a:gd name="T2" fmla="*/ 0 w 1410"/>
              <a:gd name="T3" fmla="*/ 953 h 1401"/>
              <a:gd name="T4" fmla="*/ 521 w 1410"/>
              <a:gd name="T5" fmla="*/ 1401 h 1401"/>
              <a:gd name="T6" fmla="*/ 1410 w 1410"/>
              <a:gd name="T7" fmla="*/ 512 h 1401"/>
              <a:gd name="T8" fmla="*/ 1410 w 1410"/>
              <a:gd name="T9" fmla="*/ 0 h 1401"/>
              <a:gd name="T10" fmla="*/ 548 w 1410"/>
              <a:gd name="T11" fmla="*/ 862 h 1401"/>
              <a:gd name="T12" fmla="*/ 3 w 1410"/>
              <a:gd name="T13" fmla="*/ 454 h 1401"/>
              <a:gd name="T14" fmla="*/ 0 60000 65536"/>
              <a:gd name="T15" fmla="*/ 0 60000 65536"/>
              <a:gd name="T16" fmla="*/ 0 60000 65536"/>
              <a:gd name="T17" fmla="*/ 0 60000 65536"/>
              <a:gd name="T18" fmla="*/ 0 60000 65536"/>
              <a:gd name="T19" fmla="*/ 0 60000 65536"/>
              <a:gd name="T20" fmla="*/ 0 60000 65536"/>
              <a:gd name="T21" fmla="*/ 0 w 1410"/>
              <a:gd name="T22" fmla="*/ 0 h 1401"/>
              <a:gd name="T23" fmla="*/ 1410 w 1410"/>
              <a:gd name="T24" fmla="*/ 1401 h 1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0" h="1401">
                <a:moveTo>
                  <a:pt x="3" y="454"/>
                </a:moveTo>
                <a:lnTo>
                  <a:pt x="0" y="953"/>
                </a:lnTo>
                <a:lnTo>
                  <a:pt x="521" y="1401"/>
                </a:lnTo>
                <a:lnTo>
                  <a:pt x="1410" y="512"/>
                </a:lnTo>
                <a:lnTo>
                  <a:pt x="1410" y="0"/>
                </a:lnTo>
                <a:lnTo>
                  <a:pt x="548" y="862"/>
                </a:lnTo>
                <a:lnTo>
                  <a:pt x="3" y="454"/>
                </a:lnTo>
                <a:close/>
              </a:path>
            </a:pathLst>
          </a:custGeom>
          <a:solidFill>
            <a:srgbClr val="FF0000"/>
          </a:solidFill>
          <a:ln w="25400">
            <a:noFill/>
            <a:round/>
          </a:ln>
          <a:effectLst/>
          <a:scene3d>
            <a:camera prst="orthographicFront">
              <a:rot lat="0" lon="0" rev="0"/>
            </a:camera>
            <a:lightRig rig="chilly" dir="t">
              <a:rot lat="0" lon="0" rev="18480000"/>
            </a:lightRig>
          </a:scene3d>
          <a:sp3d prstMaterial="clear">
            <a:bevelT h="63500"/>
          </a:sp3d>
        </p:spPr>
        <p:txBody>
          <a:bodyPr lIns="45720" tIns="44450" rIns="45720" bIns="44450" anchor="ctr" anchorCtr="1"/>
          <a:lstStyle/>
          <a:p>
            <a:pPr eaLnBrk="0" hangingPunct="0">
              <a:defRPr/>
            </a:pPr>
            <a:endParaRPr lang="zh-TW" altLang="en-US">
              <a:latin typeface="微软雅黑" panose="020B0503020204020204" charset="-122"/>
              <a:ea typeface="微软雅黑" panose="020B0503020204020204" charset="-122"/>
            </a:endParaRPr>
          </a:p>
        </p:txBody>
      </p:sp>
      <p:sp>
        <p:nvSpPr>
          <p:cNvPr id="6" name="矩形 5"/>
          <p:cNvSpPr/>
          <p:nvPr/>
        </p:nvSpPr>
        <p:spPr>
          <a:xfrm>
            <a:off x="3131895" y="4811335"/>
            <a:ext cx="2251710" cy="645160"/>
          </a:xfrm>
          <a:prstGeom prst="rect">
            <a:avLst/>
          </a:prstGeom>
          <a:noFill/>
        </p:spPr>
        <p:txBody>
          <a:bodyPr wrap="none">
            <a:spAutoFit/>
          </a:bodyPr>
          <a:lstStyle/>
          <a:p>
            <a:pPr algn="ctr" eaLnBrk="0" hangingPunct="0">
              <a:defRPr/>
            </a:pPr>
            <a:r>
              <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 panose="02010609060101010101" charset="-122"/>
                <a:ea typeface="楷体" panose="02010609060101010101" charset="-122"/>
                <a:cs typeface="楷体" panose="02010609060101010101" charset="-122"/>
              </a:rPr>
              <a:t>已修复</a:t>
            </a:r>
            <a:r>
              <a:rPr lang="en-US" altLang="zh-CN"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 panose="02010609060101010101" charset="-122"/>
                <a:ea typeface="楷体" panose="02010609060101010101" charset="-122"/>
                <a:cs typeface="楷体" panose="02010609060101010101" charset="-122"/>
              </a:rPr>
              <a:t>bug</a:t>
            </a:r>
            <a:endPar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 panose="02010609060101010101" charset="-122"/>
              <a:ea typeface="楷体" panose="02010609060101010101" charset="-122"/>
              <a:cs typeface="楷体" panose="02010609060101010101" charset="-122"/>
            </a:endParaRPr>
          </a:p>
        </p:txBody>
      </p:sp>
      <p:sp>
        <p:nvSpPr>
          <p:cNvPr id="7" name="Freeform 4"/>
          <p:cNvSpPr/>
          <p:nvPr/>
        </p:nvSpPr>
        <p:spPr bwMode="gray">
          <a:xfrm>
            <a:off x="7236274" y="5300902"/>
            <a:ext cx="1435886" cy="1008418"/>
          </a:xfrm>
          <a:custGeom>
            <a:avLst/>
            <a:gdLst>
              <a:gd name="T0" fmla="*/ 3 w 1410"/>
              <a:gd name="T1" fmla="*/ 454 h 1401"/>
              <a:gd name="T2" fmla="*/ 0 w 1410"/>
              <a:gd name="T3" fmla="*/ 953 h 1401"/>
              <a:gd name="T4" fmla="*/ 521 w 1410"/>
              <a:gd name="T5" fmla="*/ 1401 h 1401"/>
              <a:gd name="T6" fmla="*/ 1410 w 1410"/>
              <a:gd name="T7" fmla="*/ 512 h 1401"/>
              <a:gd name="T8" fmla="*/ 1410 w 1410"/>
              <a:gd name="T9" fmla="*/ 0 h 1401"/>
              <a:gd name="T10" fmla="*/ 548 w 1410"/>
              <a:gd name="T11" fmla="*/ 862 h 1401"/>
              <a:gd name="T12" fmla="*/ 3 w 1410"/>
              <a:gd name="T13" fmla="*/ 454 h 1401"/>
              <a:gd name="T14" fmla="*/ 0 60000 65536"/>
              <a:gd name="T15" fmla="*/ 0 60000 65536"/>
              <a:gd name="T16" fmla="*/ 0 60000 65536"/>
              <a:gd name="T17" fmla="*/ 0 60000 65536"/>
              <a:gd name="T18" fmla="*/ 0 60000 65536"/>
              <a:gd name="T19" fmla="*/ 0 60000 65536"/>
              <a:gd name="T20" fmla="*/ 0 60000 65536"/>
              <a:gd name="T21" fmla="*/ 0 w 1410"/>
              <a:gd name="T22" fmla="*/ 0 h 1401"/>
              <a:gd name="T23" fmla="*/ 1410 w 1410"/>
              <a:gd name="T24" fmla="*/ 1401 h 1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0" h="1401">
                <a:moveTo>
                  <a:pt x="3" y="454"/>
                </a:moveTo>
                <a:lnTo>
                  <a:pt x="0" y="953"/>
                </a:lnTo>
                <a:lnTo>
                  <a:pt x="521" y="1401"/>
                </a:lnTo>
                <a:lnTo>
                  <a:pt x="1410" y="512"/>
                </a:lnTo>
                <a:lnTo>
                  <a:pt x="1410" y="0"/>
                </a:lnTo>
                <a:lnTo>
                  <a:pt x="548" y="862"/>
                </a:lnTo>
                <a:lnTo>
                  <a:pt x="3" y="454"/>
                </a:lnTo>
                <a:close/>
              </a:path>
            </a:pathLst>
          </a:custGeom>
          <a:solidFill>
            <a:srgbClr val="FF0000"/>
          </a:solidFill>
          <a:ln w="25400">
            <a:noFill/>
            <a:round/>
          </a:ln>
          <a:effectLst/>
          <a:scene3d>
            <a:camera prst="orthographicFront">
              <a:rot lat="0" lon="0" rev="0"/>
            </a:camera>
            <a:lightRig rig="chilly" dir="t">
              <a:rot lat="0" lon="0" rev="18480000"/>
            </a:lightRig>
          </a:scene3d>
          <a:sp3d prstMaterial="clear">
            <a:bevelT h="63500"/>
          </a:sp3d>
        </p:spPr>
        <p:txBody>
          <a:bodyPr lIns="45720" tIns="44450" rIns="45720" bIns="44450" anchor="ctr" anchorCtr="1"/>
          <a:lstStyle/>
          <a:p>
            <a:pPr eaLnBrk="0" hangingPunct="0">
              <a:defRPr/>
            </a:pPr>
            <a:endParaRPr lang="zh-TW" altLang="en-US">
              <a:solidFill>
                <a:srgbClr val="FF0000"/>
              </a:solidFill>
              <a:latin typeface="微软雅黑" panose="020B0503020204020204" charset="-122"/>
              <a:ea typeface="微软雅黑" panose="020B0503020204020204" charset="-122"/>
            </a:endParaRPr>
          </a:p>
        </p:txBody>
      </p:sp>
      <p:sp>
        <p:nvSpPr>
          <p:cNvPr id="8" name="矩形 7"/>
          <p:cNvSpPr/>
          <p:nvPr/>
        </p:nvSpPr>
        <p:spPr>
          <a:xfrm>
            <a:off x="6923319" y="4811335"/>
            <a:ext cx="2019300" cy="645160"/>
          </a:xfrm>
          <a:prstGeom prst="rect">
            <a:avLst/>
          </a:prstGeom>
          <a:noFill/>
        </p:spPr>
        <p:txBody>
          <a:bodyPr wrap="none">
            <a:spAutoFit/>
          </a:bodyPr>
          <a:lstStyle/>
          <a:p>
            <a:pPr algn="ctr" eaLnBrk="0" hangingPunct="0">
              <a:defRPr/>
            </a:pPr>
            <a:r>
              <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 panose="02010609060101010101" charset="-122"/>
                <a:ea typeface="楷体" panose="02010609060101010101" charset="-122"/>
              </a:rPr>
              <a:t>原有功能</a:t>
            </a:r>
            <a:endPar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 panose="02010609060101010101" charset="-122"/>
              <a:ea typeface="楷体" panose="02010609060101010101" charset="-122"/>
            </a:endParaRP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4C014F6-2BDE-4E3A-B776-66202A1D62D3}" type="slidenum">
              <a:rPr lang="en-US" altLang="zh-CN" smtClean="0"/>
            </a:fld>
            <a:endParaRPr lang="en-US" altLang="zh-CN" smtClean="0"/>
          </a:p>
        </p:txBody>
      </p:sp>
      <p:sp>
        <p:nvSpPr>
          <p:cNvPr id="65539" name="Rectangle 2"/>
          <p:cNvSpPr>
            <a:spLocks noGrp="1" noChangeArrowheads="1"/>
          </p:cNvSpPr>
          <p:nvPr>
            <p:ph type="title"/>
          </p:nvPr>
        </p:nvSpPr>
        <p:spPr/>
        <p:txBody>
          <a:bodyPr/>
          <a:lstStyle/>
          <a:p>
            <a:pPr eaLnBrk="1" hangingPunct="1"/>
            <a:r>
              <a:rPr lang="zh-CN" altLang="en-US" b="1" dirty="0" smtClean="0"/>
              <a:t>回归测试</a:t>
            </a:r>
            <a:endParaRPr lang="zh-CN" altLang="en-US" b="1" dirty="0" smtClean="0"/>
          </a:p>
        </p:txBody>
      </p:sp>
      <p:sp>
        <p:nvSpPr>
          <p:cNvPr id="31748" name="Rectangle 3"/>
          <p:cNvSpPr>
            <a:spLocks noGrp="1" noChangeArrowheads="1"/>
          </p:cNvSpPr>
          <p:nvPr>
            <p:ph type="body" idx="1"/>
          </p:nvPr>
        </p:nvSpPr>
        <p:spPr/>
        <p:txBody>
          <a:bodyPr/>
          <a:lstStyle/>
          <a:p>
            <a:pPr>
              <a:defRPr/>
            </a:pPr>
            <a:r>
              <a:rPr lang="zh-CN" altLang="en-US" sz="3400" b="1" dirty="0" smtClean="0"/>
              <a:t>回归测试的主要</a:t>
            </a:r>
            <a:r>
              <a:rPr lang="zh-CN" sz="3400" b="1" dirty="0" smtClean="0"/>
              <a:t>目的</a:t>
            </a:r>
            <a:endParaRPr lang="zh-CN" sz="3400" b="1" dirty="0" smtClean="0"/>
          </a:p>
          <a:p>
            <a:pPr lvl="1">
              <a:defRPr/>
            </a:pPr>
            <a:r>
              <a:rPr lang="zh-CN" b="1" dirty="0" smtClean="0">
                <a:cs typeface="+mn-cs"/>
              </a:rPr>
              <a:t>确保缺陷真正得到了修复</a:t>
            </a:r>
            <a:endParaRPr lang="zh-CN" b="1" dirty="0" smtClean="0">
              <a:cs typeface="+mn-cs"/>
            </a:endParaRPr>
          </a:p>
          <a:p>
            <a:pPr lvl="1">
              <a:defRPr/>
            </a:pPr>
            <a:r>
              <a:rPr lang="zh-CN" b="1" dirty="0" smtClean="0">
                <a:cs typeface="+mn-cs"/>
              </a:rPr>
              <a:t>防止在缺陷修复或功能变化过程中造成对软件原有正常部分代码的损坏</a:t>
            </a:r>
            <a:endParaRPr lang="zh-CN" b="1" dirty="0" smtClean="0">
              <a:cs typeface="+mn-cs"/>
            </a:endParaRPr>
          </a:p>
          <a:p>
            <a:pPr lvl="1">
              <a:defRPr/>
            </a:pPr>
            <a:r>
              <a:rPr lang="zh-CN" b="1" dirty="0" smtClean="0">
                <a:cs typeface="+mn-cs"/>
              </a:rPr>
              <a:t>防止由于开发人员自身因素或其他因素导致的版本倒流现象</a:t>
            </a:r>
            <a:endParaRPr lang="zh-CN" b="1" dirty="0" smtClean="0">
              <a:cs typeface="+mn-cs"/>
            </a:endParaRPr>
          </a:p>
          <a:p>
            <a:pPr lvl="1">
              <a:defRPr/>
            </a:pPr>
            <a:r>
              <a:rPr lang="zh-CN" b="1" dirty="0" smtClean="0">
                <a:cs typeface="+mn-cs"/>
              </a:rPr>
              <a:t>防止由于其他因素造成的原正常功能的失效</a:t>
            </a:r>
            <a:endParaRPr lang="zh-CN" altLang="en-US" b="1"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4" name="Rectangle 3"/>
          <p:cNvSpPr>
            <a:spLocks noGrp="1" noChangeArrowheads="1"/>
          </p:cNvSpPr>
          <p:nvPr>
            <p:ph type="body" idx="1"/>
          </p:nvPr>
        </p:nvSpPr>
        <p:spPr>
          <a:xfrm>
            <a:off x="396950" y="1680845"/>
            <a:ext cx="10669050" cy="4267200"/>
          </a:xfrm>
        </p:spPr>
        <p:txBody>
          <a:bodyPr/>
          <a:lstStyle/>
          <a:p>
            <a:pPr lvl="1" eaLnBrk="1" hangingPunct="1">
              <a:lnSpc>
                <a:spcPct val="150000"/>
              </a:lnSpc>
              <a:defRPr/>
            </a:pPr>
            <a:r>
              <a:rPr lang="zh-CN" altLang="en-US" sz="3200" b="1" dirty="0" smtClean="0">
                <a:latin typeface="楷体" panose="02010609060101010101" charset="-122"/>
                <a:ea typeface="楷体" panose="02010609060101010101" charset="-122"/>
              </a:rPr>
              <a:t>验收测试</a:t>
            </a:r>
            <a:endParaRPr lang="en-US" altLang="zh-CN" sz="3200" b="1" dirty="0" smtClean="0">
              <a:latin typeface="楷体" panose="02010609060101010101" charset="-122"/>
              <a:ea typeface="楷体" panose="02010609060101010101" charset="-122"/>
            </a:endParaRPr>
          </a:p>
          <a:p>
            <a:pPr lvl="1" eaLnBrk="1" hangingPunct="1">
              <a:lnSpc>
                <a:spcPct val="150000"/>
              </a:lnSpc>
              <a:defRPr/>
            </a:pPr>
            <a:r>
              <a:rPr lang="zh-CN" altLang="en-US" sz="3200" b="1" dirty="0">
                <a:latin typeface="楷体" panose="02010609060101010101" charset="-122"/>
                <a:ea typeface="楷体" panose="02010609060101010101" charset="-122"/>
              </a:rPr>
              <a:t>冒烟测试</a:t>
            </a:r>
            <a:endParaRPr lang="en-US" altLang="zh-CN" sz="3200" b="1" dirty="0" smtClean="0">
              <a:latin typeface="楷体" panose="02010609060101010101" charset="-122"/>
              <a:ea typeface="楷体" panose="02010609060101010101" charset="-122"/>
            </a:endParaRPr>
          </a:p>
          <a:p>
            <a:pPr lvl="1" eaLnBrk="1" hangingPunct="1">
              <a:lnSpc>
                <a:spcPct val="150000"/>
              </a:lnSpc>
              <a:defRPr/>
            </a:pPr>
            <a:r>
              <a:rPr lang="zh-CN" altLang="en-US" sz="3200" b="1" dirty="0">
                <a:latin typeface="楷体" panose="02010609060101010101" charset="-122"/>
                <a:ea typeface="楷体" panose="02010609060101010101" charset="-122"/>
              </a:rPr>
              <a:t>回归测试</a:t>
            </a:r>
            <a:endParaRPr lang="en-US" altLang="zh-CN" sz="3200" b="1" dirty="0">
              <a:latin typeface="楷体" panose="02010609060101010101" charset="-122"/>
              <a:ea typeface="楷体" panose="02010609060101010101" charset="-122"/>
            </a:endParaRPr>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本节内容</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36B3CF1-198B-4315-977C-171677BAA369}" type="slidenum">
              <a:rPr lang="en-US" altLang="zh-CN" smtClean="0"/>
            </a:fld>
            <a:endParaRPr lang="en-US" altLang="zh-CN" smtClean="0"/>
          </a:p>
        </p:txBody>
      </p:sp>
      <p:sp>
        <p:nvSpPr>
          <p:cNvPr id="66563" name="Rectangle 2"/>
          <p:cNvSpPr>
            <a:spLocks noGrp="1" noChangeArrowheads="1"/>
          </p:cNvSpPr>
          <p:nvPr>
            <p:ph type="title"/>
          </p:nvPr>
        </p:nvSpPr>
        <p:spPr/>
        <p:txBody>
          <a:bodyPr/>
          <a:lstStyle/>
          <a:p>
            <a:pPr eaLnBrk="1" hangingPunct="1"/>
            <a:r>
              <a:rPr lang="zh-CN" altLang="en-US" b="1" dirty="0" smtClean="0"/>
              <a:t>回归测试</a:t>
            </a:r>
            <a:endParaRPr lang="zh-CN" altLang="en-US" b="1" dirty="0" smtClean="0"/>
          </a:p>
        </p:txBody>
      </p:sp>
      <p:sp>
        <p:nvSpPr>
          <p:cNvPr id="66564" name="Rectangle 3"/>
          <p:cNvSpPr>
            <a:spLocks noGrp="1" noChangeArrowheads="1"/>
          </p:cNvSpPr>
          <p:nvPr>
            <p:ph type="body" idx="1"/>
          </p:nvPr>
        </p:nvSpPr>
        <p:spPr/>
        <p:txBody>
          <a:bodyPr/>
          <a:lstStyle/>
          <a:p>
            <a:pPr eaLnBrk="1" hangingPunct="1"/>
            <a:r>
              <a:rPr lang="zh-CN" altLang="en-US" sz="3400" b="1" smtClean="0"/>
              <a:t>策略</a:t>
            </a:r>
            <a:endParaRPr lang="en-US" altLang="zh-CN" sz="3400" b="1" smtClean="0"/>
          </a:p>
          <a:p>
            <a:pPr lvl="1" eaLnBrk="1" hangingPunct="1"/>
            <a:r>
              <a:rPr lang="zh-CN" altLang="en-US" b="1" smtClean="0"/>
              <a:t>关注代码的变化</a:t>
            </a:r>
            <a:endParaRPr lang="en-US" altLang="zh-CN" b="1" smtClean="0"/>
          </a:p>
          <a:p>
            <a:pPr lvl="1" eaLnBrk="1" hangingPunct="1"/>
            <a:r>
              <a:rPr lang="zh-CN" altLang="en-US" b="1" smtClean="0"/>
              <a:t>关注测试的变化</a:t>
            </a:r>
            <a:endParaRPr lang="en-US" altLang="zh-CN" b="1" smtClean="0"/>
          </a:p>
          <a:p>
            <a:pPr lvl="1" eaLnBrk="1" hangingPunct="1"/>
            <a:endParaRPr lang="zh-CN" altLang="en-US" b="1"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FE21D6F-0910-454E-B8C8-8372DCE47E95}" type="slidenum">
              <a:rPr lang="en-US" altLang="zh-CN" smtClean="0"/>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dirty="0" smtClean="0">
                <a:latin typeface="黑体" panose="02010609060101010101" pitchFamily="49" charset="-122"/>
                <a:ea typeface="黑体" panose="02010609060101010101" pitchFamily="49" charset="-122"/>
              </a:rPr>
              <a:t> </a:t>
            </a:r>
            <a:r>
              <a:rPr lang="zh-CN" altLang="en-US" b="1" dirty="0" smtClean="0"/>
              <a:t>回归测试</a:t>
            </a:r>
            <a:endParaRPr lang="zh-CN" altLang="en-US" b="1" dirty="0" smtClean="0"/>
          </a:p>
        </p:txBody>
      </p:sp>
      <p:sp>
        <p:nvSpPr>
          <p:cNvPr id="67588" name="Rectangle 3"/>
          <p:cNvSpPr>
            <a:spLocks noGrp="1" noChangeArrowheads="1"/>
          </p:cNvSpPr>
          <p:nvPr>
            <p:ph type="body" idx="1"/>
          </p:nvPr>
        </p:nvSpPr>
        <p:spPr>
          <a:xfrm>
            <a:off x="755650" y="1752600"/>
            <a:ext cx="11273790" cy="4267200"/>
          </a:xfrm>
        </p:spPr>
        <p:txBody>
          <a:bodyPr/>
          <a:lstStyle/>
          <a:p>
            <a:pPr eaLnBrk="1" hangingPunct="1"/>
            <a:r>
              <a:rPr lang="zh-CN" altLang="en-US" sz="3400" b="1" smtClean="0"/>
              <a:t>实施过程</a:t>
            </a:r>
            <a:endParaRPr lang="en-US" altLang="zh-CN" sz="3400" b="1" smtClean="0"/>
          </a:p>
          <a:p>
            <a:pPr lvl="1"/>
            <a:r>
              <a:rPr lang="zh-CN" altLang="en-US" sz="2400" b="1" smtClean="0"/>
              <a:t>识别出被测系统中被修改的部分，包括需求、设计和代码</a:t>
            </a:r>
            <a:endParaRPr lang="zh-CN" altLang="en-US" sz="2400" b="1" smtClean="0"/>
          </a:p>
          <a:p>
            <a:pPr lvl="1"/>
            <a:r>
              <a:rPr lang="zh-CN" altLang="en-US" sz="2400" b="1" smtClean="0"/>
              <a:t>围绕系统的变化，确定受到变化影响的功能、模块和代码</a:t>
            </a:r>
            <a:endParaRPr lang="zh-CN" altLang="en-US" sz="2400" b="1" smtClean="0"/>
          </a:p>
          <a:p>
            <a:pPr lvl="1"/>
            <a:r>
              <a:rPr lang="zh-CN" altLang="en-US" sz="2400" b="1" smtClean="0"/>
              <a:t>针对新增的功能、模块，补充测试用例</a:t>
            </a:r>
            <a:endParaRPr lang="zh-CN" altLang="en-US" sz="2400" b="1" smtClean="0"/>
          </a:p>
          <a:p>
            <a:pPr lvl="1"/>
            <a:r>
              <a:rPr lang="zh-CN" altLang="en-US" sz="2400" b="1" smtClean="0"/>
              <a:t>针对不再使用的功能、模块，丢弃过时的测试用例</a:t>
            </a:r>
            <a:endParaRPr lang="zh-CN" altLang="en-US" sz="2400" b="1" smtClean="0"/>
          </a:p>
          <a:p>
            <a:pPr lvl="1"/>
            <a:r>
              <a:rPr lang="zh-CN" altLang="en-US" sz="2400" b="1" smtClean="0"/>
              <a:t>针对变化的功能、模块，修改原有的测试用例，并注意进行优化，避免冗余</a:t>
            </a:r>
            <a:endParaRPr lang="zh-CN" altLang="en-US" sz="2400" b="1" smtClean="0"/>
          </a:p>
          <a:p>
            <a:pPr lvl="1"/>
            <a:r>
              <a:rPr lang="zh-CN" altLang="en-US" sz="2400" b="1" smtClean="0"/>
              <a:t>针对更新的测试用例集合对新的软件版本实施和执行测试</a:t>
            </a:r>
            <a:endParaRPr lang="zh-CN" altLang="en-US" sz="2400" b="1"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2009962" y="1614896"/>
            <a:ext cx="8001705" cy="1770161"/>
          </a:xfrm>
        </p:spPr>
        <p:txBody>
          <a:bodyPr/>
          <a:lstStyle/>
          <a:p>
            <a:pPr marL="0" indent="0" algn="ctr">
              <a:buNone/>
            </a:pPr>
            <a:r>
              <a:rPr lang="en-US" altLang="zh-CN" sz="4400" b="1" dirty="0">
                <a:latin typeface="楷体" panose="02010609060101010101" charset="-122"/>
                <a:ea typeface="楷体" panose="02010609060101010101" charset="-122"/>
              </a:rPr>
              <a:t>Question</a:t>
            </a:r>
            <a:endParaRPr lang="en-US" altLang="zh-CN" sz="4400" dirty="0" smtClean="0">
              <a:latin typeface="楷体" panose="02010609060101010101" charset="-122"/>
              <a:ea typeface="楷体" panose="02010609060101010101" charset="-122"/>
            </a:endParaRPr>
          </a:p>
        </p:txBody>
      </p:sp>
      <p:sp>
        <p:nvSpPr>
          <p:cNvPr id="153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E5BA688-2E35-430C-85C4-5CF899299DA8}"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4" name="Rectangle 3"/>
          <p:cNvSpPr>
            <a:spLocks noGrp="1" noChangeArrowheads="1"/>
          </p:cNvSpPr>
          <p:nvPr>
            <p:ph type="body" idx="1"/>
          </p:nvPr>
        </p:nvSpPr>
        <p:spPr>
          <a:xfrm>
            <a:off x="396950" y="1680845"/>
            <a:ext cx="10669050" cy="4267200"/>
          </a:xfrm>
        </p:spPr>
        <p:txBody>
          <a:bodyPr/>
          <a:lstStyle/>
          <a:p>
            <a:pPr lvl="1" eaLnBrk="1" hangingPunct="1">
              <a:lnSpc>
                <a:spcPct val="150000"/>
              </a:lnSpc>
              <a:defRPr/>
            </a:pPr>
            <a:r>
              <a:rPr lang="zh-CN" altLang="en-US" sz="3200" b="1" dirty="0" smtClean="0">
                <a:latin typeface="楷体" panose="02010609060101010101" charset="-122"/>
                <a:ea typeface="楷体" panose="02010609060101010101" charset="-122"/>
              </a:rPr>
              <a:t>验收测试的概念</a:t>
            </a:r>
            <a:endParaRPr lang="en-US" altLang="zh-CN" sz="3200" b="1" dirty="0" smtClean="0">
              <a:latin typeface="楷体" panose="02010609060101010101" charset="-122"/>
              <a:ea typeface="楷体" panose="02010609060101010101" charset="-122"/>
            </a:endParaRPr>
          </a:p>
          <a:p>
            <a:pPr lvl="1" eaLnBrk="1" hangingPunct="1">
              <a:lnSpc>
                <a:spcPct val="150000"/>
              </a:lnSpc>
              <a:defRPr/>
            </a:pPr>
            <a:r>
              <a:rPr lang="zh-CN" altLang="en-US" sz="3200" b="1" dirty="0">
                <a:latin typeface="楷体" panose="02010609060101010101" charset="-122"/>
                <a:ea typeface="楷体" panose="02010609060101010101" charset="-122"/>
              </a:rPr>
              <a:t>验收测试</a:t>
            </a:r>
            <a:r>
              <a:rPr lang="zh-CN" altLang="en-US" sz="3200" b="1" dirty="0" smtClean="0">
                <a:latin typeface="楷体" panose="02010609060101010101" charset="-122"/>
                <a:ea typeface="楷体" panose="02010609060101010101" charset="-122"/>
              </a:rPr>
              <a:t>的内容</a:t>
            </a:r>
            <a:endParaRPr lang="en-US" altLang="zh-CN" sz="3200" b="1" dirty="0" smtClean="0">
              <a:latin typeface="楷体" panose="02010609060101010101" charset="-122"/>
              <a:ea typeface="楷体" panose="02010609060101010101" charset="-122"/>
            </a:endParaRPr>
          </a:p>
          <a:p>
            <a:pPr lvl="1" eaLnBrk="1" hangingPunct="1">
              <a:lnSpc>
                <a:spcPct val="150000"/>
              </a:lnSpc>
              <a:defRPr/>
            </a:pPr>
            <a:r>
              <a:rPr lang="zh-CN" altLang="en-US" sz="3200" b="1" dirty="0">
                <a:latin typeface="楷体" panose="02010609060101010101" charset="-122"/>
                <a:ea typeface="楷体" panose="02010609060101010101" charset="-122"/>
              </a:rPr>
              <a:t>验收测试</a:t>
            </a:r>
            <a:r>
              <a:rPr lang="zh-CN" altLang="en-US" sz="3200" b="1" dirty="0" smtClean="0">
                <a:latin typeface="楷体" panose="02010609060101010101" charset="-122"/>
                <a:ea typeface="楷体" panose="02010609060101010101" charset="-122"/>
              </a:rPr>
              <a:t>的实施</a:t>
            </a:r>
            <a:endParaRPr lang="en-US" altLang="zh-CN" sz="3200" b="1" dirty="0" smtClean="0">
              <a:latin typeface="楷体" panose="02010609060101010101" charset="-122"/>
              <a:ea typeface="楷体" panose="02010609060101010101" charset="-122"/>
            </a:endParaRPr>
          </a:p>
          <a:p>
            <a:pPr lvl="1" eaLnBrk="1" hangingPunct="1">
              <a:lnSpc>
                <a:spcPct val="150000"/>
              </a:lnSpc>
              <a:defRPr/>
            </a:pPr>
            <a:r>
              <a:rPr lang="zh-CN" altLang="en-US" sz="3200" b="1" dirty="0">
                <a:latin typeface="楷体" panose="02010609060101010101" charset="-122"/>
                <a:ea typeface="楷体" panose="02010609060101010101" charset="-122"/>
              </a:rPr>
              <a:t>验收测试的</a:t>
            </a:r>
            <a:r>
              <a:rPr lang="zh-CN" altLang="en-US" sz="3200" b="1" dirty="0" smtClean="0">
                <a:latin typeface="楷体" panose="02010609060101010101" charset="-122"/>
                <a:ea typeface="楷体" panose="02010609060101010101" charset="-122"/>
              </a:rPr>
              <a:t>常用技术</a:t>
            </a:r>
            <a:endParaRPr lang="en-US" altLang="zh-CN" sz="3200" b="1" dirty="0">
              <a:latin typeface="楷体" panose="02010609060101010101" charset="-122"/>
              <a:ea typeface="楷体" panose="02010609060101010101" charset="-122"/>
            </a:endParaRPr>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755725" y="1537335"/>
            <a:ext cx="10669050" cy="4267200"/>
          </a:xfrm>
        </p:spPr>
        <p:txBody>
          <a:bodyPr/>
          <a:lstStyle/>
          <a:p>
            <a:pPr algn="just" eaLnBrk="1" hangingPunct="1">
              <a:lnSpc>
                <a:spcPct val="150000"/>
              </a:lnSpc>
            </a:pPr>
            <a:r>
              <a:rPr lang="zh-CN" altLang="en-US" sz="3400" b="1" dirty="0">
                <a:latin typeface="楷体" panose="02010609060101010101" charset="-122"/>
                <a:ea typeface="楷体" panose="02010609060101010101" charset="-122"/>
                <a:cs typeface="楷体" panose="02010609060101010101" charset="-122"/>
              </a:rPr>
              <a:t>软件的运营</a:t>
            </a:r>
            <a:endParaRPr lang="en-US" altLang="zh-CN" sz="3400" b="1" dirty="0">
              <a:latin typeface="楷体" panose="02010609060101010101" charset="-122"/>
              <a:ea typeface="楷体" panose="02010609060101010101" charset="-122"/>
              <a:cs typeface="楷体" panose="02010609060101010101" charset="-122"/>
            </a:endParaRPr>
          </a:p>
          <a:p>
            <a:pPr lvl="1">
              <a:lnSpc>
                <a:spcPct val="150000"/>
              </a:lnSpc>
            </a:pPr>
            <a:r>
              <a:rPr lang="zh-CN" altLang="en-US" b="1" dirty="0">
                <a:latin typeface="楷体" panose="02010609060101010101" charset="-122"/>
                <a:ea typeface="楷体" panose="02010609060101010101" charset="-122"/>
                <a:cs typeface="楷体" panose="02010609060101010101" charset="-122"/>
              </a:rPr>
              <a:t>预付</a:t>
            </a:r>
            <a:r>
              <a:rPr lang="en-US" altLang="zh-CN" b="1" dirty="0">
                <a:latin typeface="楷体" panose="02010609060101010101" charset="-122"/>
                <a:ea typeface="楷体" panose="02010609060101010101" charset="-122"/>
                <a:cs typeface="楷体" panose="02010609060101010101" charset="-122"/>
              </a:rPr>
              <a:t>——20%——</a:t>
            </a:r>
            <a:r>
              <a:rPr lang="zh-CN" altLang="en-US" b="1" dirty="0">
                <a:latin typeface="楷体" panose="02010609060101010101" charset="-122"/>
                <a:ea typeface="楷体" panose="02010609060101010101" charset="-122"/>
                <a:cs typeface="楷体" panose="02010609060101010101" charset="-122"/>
              </a:rPr>
              <a:t>定金，用于支付软件前期开发成本</a:t>
            </a:r>
            <a:endParaRPr lang="en-US" altLang="zh-CN" b="1" dirty="0">
              <a:latin typeface="楷体" panose="02010609060101010101" charset="-122"/>
              <a:ea typeface="楷体" panose="02010609060101010101" charset="-122"/>
              <a:cs typeface="楷体" panose="02010609060101010101" charset="-122"/>
            </a:endParaRPr>
          </a:p>
          <a:p>
            <a:pPr lvl="1">
              <a:lnSpc>
                <a:spcPct val="150000"/>
              </a:lnSpc>
            </a:pPr>
            <a:r>
              <a:rPr lang="zh-CN" altLang="en-US" b="1" dirty="0">
                <a:latin typeface="楷体" panose="02010609060101010101" charset="-122"/>
                <a:ea typeface="楷体" panose="02010609060101010101" charset="-122"/>
                <a:cs typeface="楷体" panose="02010609060101010101" charset="-122"/>
              </a:rPr>
              <a:t>中期评审</a:t>
            </a:r>
            <a:r>
              <a:rPr lang="en-US" altLang="zh-CN" b="1" dirty="0">
                <a:latin typeface="楷体" panose="02010609060101010101" charset="-122"/>
                <a:ea typeface="楷体" panose="02010609060101010101" charset="-122"/>
                <a:cs typeface="楷体" panose="02010609060101010101" charset="-122"/>
              </a:rPr>
              <a:t>——50%——</a:t>
            </a:r>
            <a:r>
              <a:rPr lang="zh-CN" altLang="en-US" b="1" dirty="0">
                <a:latin typeface="楷体" panose="02010609060101010101" charset="-122"/>
                <a:ea typeface="楷体" panose="02010609060101010101" charset="-122"/>
                <a:cs typeface="楷体" panose="02010609060101010101" charset="-122"/>
              </a:rPr>
              <a:t>检验项目的进度和质量</a:t>
            </a:r>
            <a:endParaRPr lang="en-US" altLang="zh-CN" b="1" dirty="0">
              <a:latin typeface="楷体" panose="02010609060101010101" charset="-122"/>
              <a:ea typeface="楷体" panose="02010609060101010101" charset="-122"/>
              <a:cs typeface="楷体" panose="02010609060101010101" charset="-122"/>
            </a:endParaRPr>
          </a:p>
          <a:p>
            <a:pPr lvl="1">
              <a:lnSpc>
                <a:spcPct val="150000"/>
              </a:lnSpc>
            </a:pPr>
            <a:r>
              <a:rPr lang="zh-CN" altLang="en-US" b="1" dirty="0">
                <a:latin typeface="楷体" panose="02010609060101010101" charset="-122"/>
                <a:ea typeface="楷体" panose="02010609060101010101" charset="-122"/>
                <a:cs typeface="楷体" panose="02010609060101010101" charset="-122"/>
              </a:rPr>
              <a:t>最终验收</a:t>
            </a:r>
            <a:r>
              <a:rPr lang="en-US" altLang="zh-CN" b="1" dirty="0">
                <a:latin typeface="楷体" panose="02010609060101010101" charset="-122"/>
                <a:ea typeface="楷体" panose="02010609060101010101" charset="-122"/>
                <a:cs typeface="楷体" panose="02010609060101010101" charset="-122"/>
              </a:rPr>
              <a:t>——</a:t>
            </a:r>
            <a:r>
              <a:rPr lang="zh-CN" altLang="en-US" b="1" dirty="0">
                <a:latin typeface="楷体" panose="02010609060101010101" charset="-122"/>
                <a:ea typeface="楷体" panose="02010609060101010101" charset="-122"/>
                <a:cs typeface="楷体" panose="02010609060101010101" charset="-122"/>
              </a:rPr>
              <a:t>支付剩余的</a:t>
            </a:r>
            <a:r>
              <a:rPr lang="en-US" altLang="zh-CN" b="1" dirty="0">
                <a:latin typeface="楷体" panose="02010609060101010101" charset="-122"/>
                <a:ea typeface="楷体" panose="02010609060101010101" charset="-122"/>
                <a:cs typeface="楷体" panose="02010609060101010101" charset="-122"/>
              </a:rPr>
              <a:t>30%</a:t>
            </a:r>
            <a:endParaRPr lang="en-US" altLang="zh-CN" b="1" dirty="0">
              <a:latin typeface="楷体" panose="02010609060101010101" charset="-122"/>
              <a:ea typeface="楷体" panose="02010609060101010101" charset="-122"/>
              <a:cs typeface="楷体" panose="02010609060101010101" charset="-122"/>
            </a:endParaRPr>
          </a:p>
          <a:p>
            <a:endParaRPr lang="en-US" altLang="zh-CN" dirty="0" smtClean="0">
              <a:latin typeface="楷体" panose="02010609060101010101" charset="-122"/>
              <a:ea typeface="楷体" panose="02010609060101010101" charset="-122"/>
              <a:cs typeface="楷体" panose="02010609060101010101" charset="-122"/>
            </a:endParaRPr>
          </a:p>
        </p:txBody>
      </p:sp>
      <p:sp>
        <p:nvSpPr>
          <p:cNvPr id="8" name="WordArt 24"/>
          <p:cNvSpPr>
            <a:spLocks noChangeArrowheads="1" noChangeShapeType="1" noTextEdit="1"/>
          </p:cNvSpPr>
          <p:nvPr/>
        </p:nvSpPr>
        <p:spPr bwMode="auto">
          <a:xfrm>
            <a:off x="8031128" y="4082098"/>
            <a:ext cx="2462212" cy="576262"/>
          </a:xfrm>
          <a:prstGeom prst="rect">
            <a:avLst/>
          </a:prstGeom>
        </p:spPr>
        <p:txBody>
          <a:bodyPr wrap="none" fromWordArt="1">
            <a:prstTxWarp prst="textPlain">
              <a:avLst>
                <a:gd name="adj" fmla="val 50000"/>
              </a:avLst>
            </a:prstTxWarp>
          </a:bodyPr>
          <a:lstStyle/>
          <a:p>
            <a:r>
              <a:rPr lang="zh-CN" altLang="en-US" sz="2800" b="1" kern="10" dirty="0">
                <a:ln w="12700">
                  <a:solidFill>
                    <a:srgbClr val="008000"/>
                  </a:solidFill>
                  <a:round/>
                </a:ln>
                <a:gradFill rotWithShape="1">
                  <a:gsLst>
                    <a:gs pos="0">
                      <a:srgbClr val="CCFF66"/>
                    </a:gs>
                    <a:gs pos="100000">
                      <a:srgbClr val="FFFFFF"/>
                    </a:gs>
                  </a:gsLst>
                  <a:lin ang="5400000" scaled="1"/>
                </a:gradFill>
                <a:effectLst>
                  <a:outerShdw dist="35921" dir="2700000" algn="ctr" rotWithShape="0">
                    <a:schemeClr val="tx1"/>
                  </a:outerShdw>
                </a:effectLst>
                <a:latin typeface="楷体" panose="02010609060101010101" charset="-122"/>
                <a:ea typeface="楷体" panose="02010609060101010101" charset="-122"/>
              </a:rPr>
              <a:t>签字确认？</a:t>
            </a:r>
            <a:endParaRPr lang="zh-CN" altLang="en-US" sz="2800" b="1" kern="10" dirty="0">
              <a:ln w="12700">
                <a:solidFill>
                  <a:srgbClr val="008000"/>
                </a:solidFill>
                <a:round/>
              </a:ln>
              <a:gradFill rotWithShape="1">
                <a:gsLst>
                  <a:gs pos="0">
                    <a:srgbClr val="CCFF66"/>
                  </a:gs>
                  <a:gs pos="100000">
                    <a:srgbClr val="FFFFFF"/>
                  </a:gs>
                </a:gsLst>
                <a:lin ang="5400000" scaled="1"/>
              </a:gradFill>
              <a:effectLst>
                <a:outerShdw dist="35921" dir="2700000" algn="ctr" rotWithShape="0">
                  <a:schemeClr val="tx1"/>
                </a:outerShdw>
              </a:effectLst>
              <a:latin typeface="楷体" panose="02010609060101010101" charset="-122"/>
              <a:ea typeface="楷体" panose="02010609060101010101" charset="-122"/>
            </a:endParaRPr>
          </a:p>
        </p:txBody>
      </p:sp>
      <p:sp>
        <p:nvSpPr>
          <p:cNvPr id="9" name="WordArt 24"/>
          <p:cNvSpPr>
            <a:spLocks noChangeArrowheads="1" noChangeShapeType="1" noTextEdit="1"/>
          </p:cNvSpPr>
          <p:nvPr/>
        </p:nvSpPr>
        <p:spPr bwMode="auto">
          <a:xfrm>
            <a:off x="8713118" y="5061268"/>
            <a:ext cx="1482725" cy="474662"/>
          </a:xfrm>
          <a:prstGeom prst="rect">
            <a:avLst/>
          </a:prstGeom>
        </p:spPr>
        <p:txBody>
          <a:bodyPr wrap="none" fromWordArt="1">
            <a:prstTxWarp prst="textPlain">
              <a:avLst>
                <a:gd name="adj" fmla="val 50000"/>
              </a:avLst>
            </a:prstTxWarp>
          </a:bodyPr>
          <a:lstStyle/>
          <a:p>
            <a:r>
              <a:rPr lang="zh-CN" altLang="en-US" sz="2800" b="1" kern="10">
                <a:ln w="12700">
                  <a:solidFill>
                    <a:srgbClr val="008000"/>
                  </a:solidFill>
                  <a:round/>
                </a:ln>
                <a:gradFill rotWithShape="1">
                  <a:gsLst>
                    <a:gs pos="0">
                      <a:srgbClr val="CCFF66"/>
                    </a:gs>
                    <a:gs pos="100000">
                      <a:srgbClr val="FFFFFF"/>
                    </a:gs>
                  </a:gsLst>
                  <a:lin ang="5400000" scaled="1"/>
                </a:gradFill>
                <a:effectLst>
                  <a:outerShdw dist="35921" dir="2700000" algn="ctr" rotWithShape="0">
                    <a:schemeClr val="tx1"/>
                  </a:outerShdw>
                </a:effectLst>
                <a:latin typeface="楷体" panose="02010609060101010101" charset="-122"/>
                <a:ea typeface="楷体" panose="02010609060101010101" charset="-122"/>
              </a:rPr>
              <a:t>付款？</a:t>
            </a:r>
            <a:endParaRPr lang="zh-CN" altLang="en-US" sz="2800" b="1" kern="10">
              <a:ln w="12700">
                <a:solidFill>
                  <a:srgbClr val="008000"/>
                </a:solidFill>
                <a:round/>
              </a:ln>
              <a:gradFill rotWithShape="1">
                <a:gsLst>
                  <a:gs pos="0">
                    <a:srgbClr val="CCFF66"/>
                  </a:gs>
                  <a:gs pos="100000">
                    <a:srgbClr val="FFFFFF"/>
                  </a:gs>
                </a:gsLst>
                <a:lin ang="5400000" scaled="1"/>
              </a:gradFill>
              <a:effectLst>
                <a:outerShdw dist="35921" dir="2700000" algn="ctr" rotWithShape="0">
                  <a:schemeClr val="tx1"/>
                </a:outerShdw>
              </a:effectLst>
              <a:latin typeface="楷体" panose="02010609060101010101" charset="-122"/>
              <a:ea typeface="楷体" panose="02010609060101010101" charset="-122"/>
            </a:endParaRPr>
          </a:p>
        </p:txBody>
      </p:sp>
      <p:sp>
        <p:nvSpPr>
          <p:cNvPr id="5"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par>
                          <p:cTn id="8" fill="hold">
                            <p:stCondLst>
                              <p:cond delay="1000"/>
                            </p:stCondLst>
                            <p:childTnLst>
                              <p:par>
                                <p:cTn id="9" presetID="32" presetClass="emph" presetSubtype="0" repeatCount="indefinite" fill="hold" grpId="1" nodeType="afterEffect">
                                  <p:stCondLst>
                                    <p:cond delay="0"/>
                                  </p:stCondLst>
                                  <p:childTnLst>
                                    <p:animClr clrSpc="rgb" dir="cw">
                                      <p:cBhvr override="childStyle">
                                        <p:cTn id="10" dur="100" fill="hold"/>
                                        <p:tgtEl>
                                          <p:spTgt spid="8"/>
                                        </p:tgtEl>
                                        <p:attrNameLst>
                                          <p:attrName>style.color</p:attrName>
                                        </p:attrNameLst>
                                      </p:cBhvr>
                                      <p:to>
                                        <a:srgbClr val="FFFF00"/>
                                      </p:to>
                                    </p:animClr>
                                    <p:animClr clrSpc="rgb" dir="cw">
                                      <p:cBhvr>
                                        <p:cTn id="11" dur="100" fill="hold"/>
                                        <p:tgtEl>
                                          <p:spTgt spid="8"/>
                                        </p:tgtEl>
                                        <p:attrNameLst>
                                          <p:attrName>fillcolor</p:attrName>
                                        </p:attrNameLst>
                                      </p:cBhvr>
                                      <p:to>
                                        <a:srgbClr val="FFFF00"/>
                                      </p:to>
                                    </p:animClr>
                                    <p:set>
                                      <p:cBhvr>
                                        <p:cTn id="12" dur="100" fill="hold"/>
                                        <p:tgtEl>
                                          <p:spTgt spid="8"/>
                                        </p:tgtEl>
                                        <p:attrNameLst>
                                          <p:attrName>fill.type</p:attrName>
                                        </p:attrNameLst>
                                      </p:cBhvr>
                                      <p:to>
                                        <p:strVal val="solid"/>
                                      </p:to>
                                    </p:set>
                                    <p:set>
                                      <p:cBhvr>
                                        <p:cTn id="13" dur="100" fill="hold"/>
                                        <p:tgtEl>
                                          <p:spTgt spid="8"/>
                                        </p:tgtEl>
                                        <p:attrNameLst>
                                          <p:attrName>fill.on</p:attrName>
                                        </p:attrNameLst>
                                      </p:cBhvr>
                                      <p:to>
                                        <p:strVal val="true"/>
                                      </p:to>
                                    </p:set>
                                    <p:animRot by="120000">
                                      <p:cBhvr>
                                        <p:cTn id="14" dur="100" fill="hold">
                                          <p:stCondLst>
                                            <p:cond delay="0"/>
                                          </p:stCondLst>
                                        </p:cTn>
                                        <p:tgtEl>
                                          <p:spTgt spid="8"/>
                                        </p:tgtEl>
                                        <p:attrNameLst>
                                          <p:attrName>r</p:attrName>
                                        </p:attrNameLst>
                                      </p:cBhvr>
                                    </p:animRot>
                                    <p:animRot by="-240000">
                                      <p:cBhvr>
                                        <p:cTn id="15" dur="200" fill="hold">
                                          <p:stCondLst>
                                            <p:cond delay="200"/>
                                          </p:stCondLst>
                                        </p:cTn>
                                        <p:tgtEl>
                                          <p:spTgt spid="8"/>
                                        </p:tgtEl>
                                        <p:attrNameLst>
                                          <p:attrName>r</p:attrName>
                                        </p:attrNameLst>
                                      </p:cBhvr>
                                    </p:animRot>
                                    <p:animRot by="240000">
                                      <p:cBhvr>
                                        <p:cTn id="16" dur="200" fill="hold">
                                          <p:stCondLst>
                                            <p:cond delay="400"/>
                                          </p:stCondLst>
                                        </p:cTn>
                                        <p:tgtEl>
                                          <p:spTgt spid="8"/>
                                        </p:tgtEl>
                                        <p:attrNameLst>
                                          <p:attrName>r</p:attrName>
                                        </p:attrNameLst>
                                      </p:cBhvr>
                                    </p:animRot>
                                    <p:animRot by="-240000">
                                      <p:cBhvr>
                                        <p:cTn id="17" dur="200" fill="hold">
                                          <p:stCondLst>
                                            <p:cond delay="600"/>
                                          </p:stCondLst>
                                        </p:cTn>
                                        <p:tgtEl>
                                          <p:spTgt spid="8"/>
                                        </p:tgtEl>
                                        <p:attrNameLst>
                                          <p:attrName>r</p:attrName>
                                        </p:attrNameLst>
                                      </p:cBhvr>
                                    </p:animRot>
                                    <p:animRot by="120000">
                                      <p:cBhvr>
                                        <p:cTn id="18" dur="200" fill="hold">
                                          <p:stCondLst>
                                            <p:cond delay="800"/>
                                          </p:stCondLst>
                                        </p:cTn>
                                        <p:tgtEl>
                                          <p:spTgt spid="8"/>
                                        </p:tgtEl>
                                        <p:attrNameLst>
                                          <p:attrName>r</p:attrName>
                                        </p:attrNameLst>
                                      </p:cBhvr>
                                    </p:animRot>
                                  </p:childTnLst>
                                </p:cTn>
                              </p:par>
                            </p:childTnLst>
                          </p:cTn>
                        </p:par>
                        <p:par>
                          <p:cTn id="19" fill="hold">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1000"/>
                                        <p:tgtEl>
                                          <p:spTgt spid="9"/>
                                        </p:tgtEl>
                                      </p:cBhvr>
                                    </p:animEffect>
                                  </p:childTnLst>
                                </p:cTn>
                              </p:par>
                            </p:childTnLst>
                          </p:cTn>
                        </p:par>
                        <p:par>
                          <p:cTn id="23" fill="hold">
                            <p:stCondLst>
                              <p:cond delay="3000"/>
                            </p:stCondLst>
                            <p:childTnLst>
                              <p:par>
                                <p:cTn id="24" presetID="32" presetClass="emph" presetSubtype="0" repeatCount="indefinite" fill="hold" grpId="1" nodeType="afterEffect">
                                  <p:stCondLst>
                                    <p:cond delay="0"/>
                                  </p:stCondLst>
                                  <p:childTnLst>
                                    <p:animClr clrSpc="rgb" dir="cw">
                                      <p:cBhvr override="childStyle">
                                        <p:cTn id="25" dur="100" fill="hold"/>
                                        <p:tgtEl>
                                          <p:spTgt spid="9"/>
                                        </p:tgtEl>
                                        <p:attrNameLst>
                                          <p:attrName>style.color</p:attrName>
                                        </p:attrNameLst>
                                      </p:cBhvr>
                                      <p:to>
                                        <a:srgbClr val="FFFF00"/>
                                      </p:to>
                                    </p:animClr>
                                    <p:animClr clrSpc="rgb" dir="cw">
                                      <p:cBhvr>
                                        <p:cTn id="26" dur="100" fill="hold"/>
                                        <p:tgtEl>
                                          <p:spTgt spid="9"/>
                                        </p:tgtEl>
                                        <p:attrNameLst>
                                          <p:attrName>fillcolor</p:attrName>
                                        </p:attrNameLst>
                                      </p:cBhvr>
                                      <p:to>
                                        <a:srgbClr val="FFFF00"/>
                                      </p:to>
                                    </p:animClr>
                                    <p:set>
                                      <p:cBhvr>
                                        <p:cTn id="27" dur="100" fill="hold"/>
                                        <p:tgtEl>
                                          <p:spTgt spid="9"/>
                                        </p:tgtEl>
                                        <p:attrNameLst>
                                          <p:attrName>fill.type</p:attrName>
                                        </p:attrNameLst>
                                      </p:cBhvr>
                                      <p:to>
                                        <p:strVal val="solid"/>
                                      </p:to>
                                    </p:set>
                                    <p:set>
                                      <p:cBhvr>
                                        <p:cTn id="28" dur="100" fill="hold"/>
                                        <p:tgtEl>
                                          <p:spTgt spid="9"/>
                                        </p:tgtEl>
                                        <p:attrNameLst>
                                          <p:attrName>fill.on</p:attrName>
                                        </p:attrNameLst>
                                      </p:cBhvr>
                                      <p:to>
                                        <p:strVal val="true"/>
                                      </p:to>
                                    </p:set>
                                    <p:animRot by="120000">
                                      <p:cBhvr>
                                        <p:cTn id="29" dur="100" fill="hold">
                                          <p:stCondLst>
                                            <p:cond delay="0"/>
                                          </p:stCondLst>
                                        </p:cTn>
                                        <p:tgtEl>
                                          <p:spTgt spid="9"/>
                                        </p:tgtEl>
                                        <p:attrNameLst>
                                          <p:attrName>r</p:attrName>
                                        </p:attrNameLst>
                                      </p:cBhvr>
                                    </p:animRot>
                                    <p:animRot by="-240000">
                                      <p:cBhvr>
                                        <p:cTn id="30" dur="200" fill="hold">
                                          <p:stCondLst>
                                            <p:cond delay="200"/>
                                          </p:stCondLst>
                                        </p:cTn>
                                        <p:tgtEl>
                                          <p:spTgt spid="9"/>
                                        </p:tgtEl>
                                        <p:attrNameLst>
                                          <p:attrName>r</p:attrName>
                                        </p:attrNameLst>
                                      </p:cBhvr>
                                    </p:animRot>
                                    <p:animRot by="240000">
                                      <p:cBhvr>
                                        <p:cTn id="31" dur="200" fill="hold">
                                          <p:stCondLst>
                                            <p:cond delay="400"/>
                                          </p:stCondLst>
                                        </p:cTn>
                                        <p:tgtEl>
                                          <p:spTgt spid="9"/>
                                        </p:tgtEl>
                                        <p:attrNameLst>
                                          <p:attrName>r</p:attrName>
                                        </p:attrNameLst>
                                      </p:cBhvr>
                                    </p:animRot>
                                    <p:animRot by="-240000">
                                      <p:cBhvr>
                                        <p:cTn id="32" dur="200" fill="hold">
                                          <p:stCondLst>
                                            <p:cond delay="600"/>
                                          </p:stCondLst>
                                        </p:cTn>
                                        <p:tgtEl>
                                          <p:spTgt spid="9"/>
                                        </p:tgtEl>
                                        <p:attrNameLst>
                                          <p:attrName>r</p:attrName>
                                        </p:attrNameLst>
                                      </p:cBhvr>
                                    </p:animRot>
                                    <p:animRot by="120000">
                                      <p:cBhvr>
                                        <p:cTn id="33"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200" b="1" dirty="0">
                <a:latin typeface="楷体" panose="02010609060101010101" charset="-122"/>
                <a:ea typeface="楷体" panose="02010609060101010101" charset="-122"/>
              </a:rPr>
              <a:t>指的是在产品完成系统测试之后、产品发布之前所进行的软件测试活动，它是技术测试的最后一个手段，也称为交付测试。</a:t>
            </a:r>
            <a:endParaRPr lang="en-US" altLang="zh-CN" sz="3200" b="1" dirty="0">
              <a:latin typeface="楷体" panose="02010609060101010101" charset="-122"/>
              <a:ea typeface="楷体" panose="02010609060101010101" charset="-122"/>
            </a:endParaRPr>
          </a:p>
          <a:p>
            <a:pPr algn="just" eaLnBrk="1" hangingPunct="1"/>
            <a:r>
              <a:rPr lang="zh-CN" altLang="en-US" sz="3200" b="1" dirty="0">
                <a:latin typeface="楷体" panose="02010609060101010101" charset="-122"/>
                <a:ea typeface="楷体" panose="02010609060101010101" charset="-122"/>
              </a:rPr>
              <a:t>验收测试的目的是确保产品准备就绪，并且可以让</a:t>
            </a:r>
            <a:r>
              <a:rPr lang="zh-CN" altLang="en-US" sz="3200" b="1" dirty="0">
                <a:solidFill>
                  <a:srgbClr val="FF0000"/>
                </a:solidFill>
                <a:latin typeface="楷体" panose="02010609060101010101" charset="-122"/>
                <a:ea typeface="楷体" panose="02010609060101010101" charset="-122"/>
              </a:rPr>
              <a:t>最终用户</a:t>
            </a:r>
            <a:r>
              <a:rPr lang="zh-CN" altLang="en-US" sz="3200" b="1" dirty="0">
                <a:latin typeface="楷体" panose="02010609060101010101" charset="-122"/>
                <a:ea typeface="楷体" panose="02010609060101010101" charset="-122"/>
              </a:rPr>
              <a:t>将其用于执行产品的既定功能和任务。</a:t>
            </a:r>
            <a:endParaRPr lang="zh-CN" altLang="en-US" sz="3200" b="1" dirty="0">
              <a:latin typeface="楷体" panose="02010609060101010101" charset="-122"/>
              <a:ea typeface="楷体" panose="02010609060101010101" charset="-122"/>
            </a:endParaRPr>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727710" y="1484630"/>
            <a:ext cx="10708005" cy="4267200"/>
          </a:xfrm>
        </p:spPr>
        <p:txBody>
          <a:bodyPr/>
          <a:lstStyle/>
          <a:p>
            <a:pPr algn="just" eaLnBrk="1" hangingPunct="1">
              <a:lnSpc>
                <a:spcPct val="150000"/>
              </a:lnSpc>
            </a:pPr>
            <a:r>
              <a:rPr lang="zh-CN" altLang="en-US" sz="3400" b="1" dirty="0"/>
              <a:t>软件验收测试应完成的工作内容包括：</a:t>
            </a:r>
            <a:endParaRPr lang="zh-CN" altLang="en-US" sz="3400" b="1" dirty="0"/>
          </a:p>
          <a:p>
            <a:pPr lvl="1" eaLnBrk="1" hangingPunct="1">
              <a:defRPr/>
            </a:pPr>
            <a:r>
              <a:rPr lang="zh-CN" altLang="en-US" sz="2400" b="1" dirty="0"/>
              <a:t>明确验收项目，规定验收测试通过的标准。</a:t>
            </a:r>
            <a:endParaRPr lang="zh-CN" altLang="en-US" sz="2400" b="1" dirty="0"/>
          </a:p>
          <a:p>
            <a:pPr lvl="1" eaLnBrk="1" hangingPunct="1">
              <a:defRPr/>
            </a:pPr>
            <a:r>
              <a:rPr lang="zh-CN" altLang="en-US" sz="2400" b="1" dirty="0"/>
              <a:t>确定测试方法。</a:t>
            </a:r>
            <a:endParaRPr lang="zh-CN" altLang="en-US" sz="2400" b="1" dirty="0"/>
          </a:p>
          <a:p>
            <a:pPr lvl="1" eaLnBrk="1" hangingPunct="1">
              <a:defRPr/>
            </a:pPr>
            <a:r>
              <a:rPr lang="zh-CN" altLang="en-US" sz="2400" b="1" dirty="0"/>
              <a:t>决定验收测试的组织机构和可利用的资源。</a:t>
            </a:r>
            <a:endParaRPr lang="zh-CN" altLang="en-US" sz="2400" b="1" dirty="0"/>
          </a:p>
          <a:p>
            <a:pPr lvl="1" eaLnBrk="1" hangingPunct="1">
              <a:defRPr/>
            </a:pPr>
            <a:r>
              <a:rPr lang="zh-CN" altLang="en-US" sz="2400" b="1" dirty="0"/>
              <a:t>选定测试结果分析方法。</a:t>
            </a:r>
            <a:endParaRPr lang="zh-CN" altLang="en-US" sz="2400" b="1" dirty="0"/>
          </a:p>
          <a:p>
            <a:pPr lvl="1" eaLnBrk="1" hangingPunct="1">
              <a:defRPr/>
            </a:pPr>
            <a:r>
              <a:rPr lang="zh-CN" altLang="en-US" sz="2400" b="1" dirty="0"/>
              <a:t>指定验收测试计划并进行评审。</a:t>
            </a:r>
            <a:endParaRPr lang="zh-CN" altLang="en-US" sz="2400" b="1" dirty="0"/>
          </a:p>
          <a:p>
            <a:pPr lvl="1" eaLnBrk="1" hangingPunct="1">
              <a:defRPr/>
            </a:pPr>
            <a:r>
              <a:rPr lang="zh-CN" altLang="en-US" sz="2400" b="1" dirty="0"/>
              <a:t>设计验收测试所用的测试用例。</a:t>
            </a:r>
            <a:endParaRPr lang="zh-CN" altLang="en-US" sz="2400" b="1" dirty="0"/>
          </a:p>
          <a:p>
            <a:pPr lvl="1" eaLnBrk="1" hangingPunct="1">
              <a:defRPr/>
            </a:pPr>
            <a:r>
              <a:rPr lang="zh-CN" altLang="en-US" sz="2400" b="1" dirty="0"/>
              <a:t>审查验收测试准备工作。</a:t>
            </a:r>
            <a:endParaRPr lang="zh-CN" altLang="en-US" sz="2400" b="1" dirty="0"/>
          </a:p>
          <a:p>
            <a:pPr lvl="1" eaLnBrk="1" hangingPunct="1">
              <a:defRPr/>
            </a:pPr>
            <a:r>
              <a:rPr lang="zh-CN" altLang="en-US" sz="2400" b="1" dirty="0"/>
              <a:t>执行验收测试。</a:t>
            </a:r>
            <a:endParaRPr lang="zh-CN" altLang="en-US" sz="2400" b="1" dirty="0"/>
          </a:p>
          <a:p>
            <a:pPr lvl="1" eaLnBrk="1" hangingPunct="1">
              <a:defRPr/>
            </a:pPr>
            <a:r>
              <a:rPr lang="zh-CN" altLang="en-US" sz="2400" b="1" dirty="0"/>
              <a:t>分析测试结果。</a:t>
            </a:r>
            <a:endParaRPr lang="zh-CN" altLang="en-US" sz="2400" b="1" dirty="0"/>
          </a:p>
          <a:p>
            <a:pPr lvl="1" eaLnBrk="1" hangingPunct="1">
              <a:defRPr/>
            </a:pPr>
            <a:r>
              <a:rPr lang="zh-CN" altLang="en-US" sz="2400" b="1" dirty="0"/>
              <a:t>做出验收结论，明确通过验收或不通过验收。</a:t>
            </a:r>
            <a:endParaRPr lang="zh-CN" altLang="en-US" sz="2400" b="1" dirty="0"/>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a:defRPr/>
            </a:pPr>
            <a:r>
              <a:rPr lang="zh-CN" altLang="en-US" sz="3400" b="1" dirty="0"/>
              <a:t>在验收测试计划当中，可能包括的检验方面有以下几种：</a:t>
            </a:r>
            <a:endParaRPr lang="zh-CN" altLang="en-US" sz="3400" b="1" dirty="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r>
              <a:rPr lang="zh-CN" altLang="en-US" b="1" dirty="0" smtClean="0"/>
              <a:t>软件验收的时间安排通常由开发者和用户共同协商。</a:t>
            </a:r>
            <a:endParaRPr lang="zh-CN" altLang="en-US" b="1" dirty="0" smtClean="0"/>
          </a:p>
          <a:p>
            <a:pPr lvl="1">
              <a:defRPr/>
            </a:pPr>
            <a:endParaRPr lang="zh-CN" altLang="en-US" b="1" dirty="0" smtClean="0"/>
          </a:p>
        </p:txBody>
      </p:sp>
      <p:graphicFrame>
        <p:nvGraphicFramePr>
          <p:cNvPr id="4" name="图示 3"/>
          <p:cNvGraphicFramePr/>
          <p:nvPr/>
        </p:nvGraphicFramePr>
        <p:xfrm>
          <a:off x="2505710" y="2287905"/>
          <a:ext cx="7695565" cy="38785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2531">
                                            <p:txEl>
                                              <p:pRg st="7" end="7"/>
                                            </p:txEl>
                                          </p:spTgt>
                                        </p:tgtEl>
                                        <p:attrNameLst>
                                          <p:attrName>style.visibility</p:attrName>
                                        </p:attrNameLst>
                                      </p:cBhvr>
                                      <p:to>
                                        <p:strVal val="visible"/>
                                      </p:to>
                                    </p:set>
                                    <p:animEffect transition="in" filter="diamond(in)">
                                      <p:cBhvr>
                                        <p:cTn id="17" dur="2000"/>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实施验收测试的常用策略</a:t>
            </a:r>
            <a:endParaRPr lang="zh-CN" altLang="en-US" sz="3400" b="1" dirty="0"/>
          </a:p>
          <a:p>
            <a:pPr lvl="1" eaLnBrk="1" hangingPunct="1">
              <a:defRPr/>
            </a:pPr>
            <a:r>
              <a:rPr lang="zh-CN" altLang="en-US" sz="2800" b="1" dirty="0"/>
              <a:t>项目软件的验收</a:t>
            </a:r>
            <a:endParaRPr lang="en-US" altLang="zh-CN" sz="2800" b="1" dirty="0"/>
          </a:p>
          <a:p>
            <a:pPr lvl="1" eaLnBrk="1" hangingPunct="1">
              <a:defRPr/>
            </a:pPr>
            <a:r>
              <a:rPr lang="zh-CN" altLang="en-US" sz="2800" b="1" dirty="0"/>
              <a:t>产品软件的验收</a:t>
            </a:r>
            <a:endParaRPr lang="zh-CN" altLang="en-US" sz="2800" b="1"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
          <p:cNvGrpSpPr/>
          <p:nvPr/>
        </p:nvGrpSpPr>
        <p:grpSpPr bwMode="auto">
          <a:xfrm>
            <a:off x="1539240" y="1776730"/>
            <a:ext cx="8647430" cy="4977765"/>
            <a:chOff x="848" y="885"/>
            <a:chExt cx="4080" cy="2617"/>
          </a:xfrm>
          <a:scene3d>
            <a:camera prst="orthographicFront">
              <a:rot lat="0" lon="0" rev="0"/>
            </a:camera>
            <a:lightRig rig="contrasting" dir="t">
              <a:rot lat="0" lon="0" rev="1500000"/>
            </a:lightRig>
          </a:scene3d>
        </p:grpSpPr>
        <p:sp>
          <p:nvSpPr>
            <p:cNvPr id="10" name="AutoShape 3"/>
            <p:cNvSpPr>
              <a:spLocks noChangeArrowheads="1"/>
            </p:cNvSpPr>
            <p:nvPr/>
          </p:nvSpPr>
          <p:spPr bwMode="gray">
            <a:xfrm>
              <a:off x="848" y="885"/>
              <a:ext cx="4080" cy="715"/>
            </a:xfrm>
            <a:prstGeom prst="downArrowCallout">
              <a:avLst>
                <a:gd name="adj1" fmla="val 31093"/>
                <a:gd name="adj2" fmla="val 47931"/>
                <a:gd name="adj3" fmla="val 21986"/>
                <a:gd name="adj4" fmla="val 75912"/>
              </a:avLst>
            </a:prstGeom>
            <a:solidFill>
              <a:srgbClr val="99CCFF"/>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r>
                <a:rPr lang="zh-CN" altLang="en-US" sz="2400" b="1" dirty="0">
                  <a:solidFill>
                    <a:srgbClr val="0070C0"/>
                  </a:solidFill>
                  <a:latin typeface="楷体" panose="02010609060101010101" charset="-122"/>
                  <a:ea typeface="楷体" panose="02010609060101010101" charset="-122"/>
                </a:rPr>
                <a:t>测试人员</a:t>
              </a:r>
              <a:endParaRPr lang="en-US" altLang="zh-CN" sz="2400" b="1" dirty="0">
                <a:solidFill>
                  <a:srgbClr val="0070C0"/>
                </a:solidFill>
                <a:latin typeface="楷体" panose="02010609060101010101" charset="-122"/>
                <a:ea typeface="楷体" panose="02010609060101010101" charset="-122"/>
              </a:endParaRPr>
            </a:p>
            <a:p>
              <a:pPr marL="0" lvl="1" algn="ctr" eaLnBrk="0" hangingPunct="0">
                <a:lnSpc>
                  <a:spcPct val="85000"/>
                </a:lnSpc>
                <a:spcBef>
                  <a:spcPct val="30000"/>
                </a:spcBef>
                <a:defRPr/>
              </a:pPr>
              <a:r>
                <a:rPr lang="zh-CN" altLang="en-US" sz="2400" dirty="0">
                  <a:solidFill>
                    <a:srgbClr val="0070C0"/>
                  </a:solidFill>
                  <a:latin typeface="楷体" panose="02010609060101010101" charset="-122"/>
                  <a:ea typeface="楷体" panose="02010609060101010101" charset="-122"/>
                </a:rPr>
                <a:t>通知用户方选派验收测试人员</a:t>
              </a:r>
              <a:endParaRPr lang="en-US" altLang="zh-TW" sz="2400" dirty="0">
                <a:solidFill>
                  <a:srgbClr val="0070C0"/>
                </a:solidFill>
                <a:latin typeface="楷体" panose="02010609060101010101" charset="-122"/>
                <a:ea typeface="楷体" panose="02010609060101010101" charset="-122"/>
              </a:endParaRPr>
            </a:p>
          </p:txBody>
        </p:sp>
        <p:sp>
          <p:nvSpPr>
            <p:cNvPr id="12" name="AutoShape 5"/>
            <p:cNvSpPr>
              <a:spLocks noChangeArrowheads="1"/>
            </p:cNvSpPr>
            <p:nvPr/>
          </p:nvSpPr>
          <p:spPr bwMode="gray">
            <a:xfrm>
              <a:off x="848" y="1594"/>
              <a:ext cx="4080" cy="966"/>
            </a:xfrm>
            <a:prstGeom prst="downArrowCallout">
              <a:avLst>
                <a:gd name="adj1" fmla="val 31093"/>
                <a:gd name="adj2" fmla="val 47931"/>
                <a:gd name="adj3" fmla="val 21986"/>
                <a:gd name="adj4" fmla="val 75912"/>
              </a:avLst>
            </a:prstGeom>
            <a:solidFill>
              <a:schemeClr val="bg2">
                <a:lumMod val="60000"/>
                <a:lumOff val="40000"/>
              </a:schemeClr>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endParaRPr lang="en-US" altLang="zh-CN" b="1" dirty="0">
                <a:latin typeface="微软雅黑" panose="020B0503020204020204" charset="-122"/>
                <a:ea typeface="微软雅黑" panose="020B0503020204020204" charset="-122"/>
              </a:endParaRPr>
            </a:p>
            <a:p>
              <a:pPr marL="0" lvl="1" eaLnBrk="0" hangingPunct="0">
                <a:lnSpc>
                  <a:spcPct val="85000"/>
                </a:lnSpc>
                <a:spcBef>
                  <a:spcPct val="30000"/>
                </a:spcBef>
                <a:defRPr/>
              </a:pPr>
              <a:r>
                <a:rPr lang="zh-CN" altLang="en-US" sz="1800" b="1" dirty="0">
                  <a:solidFill>
                    <a:schemeClr val="tx1">
                      <a:lumMod val="10000"/>
                    </a:schemeClr>
                  </a:solidFill>
                  <a:latin typeface="微软雅黑" panose="020B0503020204020204" charset="-122"/>
                  <a:ea typeface="微软雅黑" panose="020B0503020204020204" charset="-122"/>
                </a:rPr>
                <a:t>                                           </a:t>
              </a:r>
              <a:r>
                <a:rPr lang="zh-CN" altLang="en-US" sz="2400" b="1" dirty="0">
                  <a:solidFill>
                    <a:schemeClr val="tx1">
                      <a:lumMod val="25000"/>
                    </a:schemeClr>
                  </a:solidFill>
                  <a:latin typeface="楷体" panose="02010609060101010101" charset="-122"/>
                  <a:ea typeface="楷体" panose="02010609060101010101" charset="-122"/>
                </a:rPr>
                <a:t>测试材料</a:t>
              </a:r>
              <a:endParaRPr lang="en-US" altLang="zh-CN" sz="2400" b="1" dirty="0">
                <a:solidFill>
                  <a:schemeClr val="tx1">
                    <a:lumMod val="25000"/>
                  </a:schemeClr>
                </a:solidFill>
                <a:latin typeface="楷体" panose="02010609060101010101" charset="-122"/>
                <a:ea typeface="楷体" panose="02010609060101010101" charset="-122"/>
              </a:endParaRPr>
            </a:p>
            <a:p>
              <a:pPr marL="0" lvl="1" eaLnBrk="0" hangingPunct="0">
                <a:lnSpc>
                  <a:spcPct val="85000"/>
                </a:lnSpc>
                <a:spcBef>
                  <a:spcPct val="30000"/>
                </a:spcBef>
                <a:defRPr/>
              </a:pPr>
              <a:r>
                <a:rPr lang="zh-CN" altLang="en-US" sz="2400" dirty="0">
                  <a:solidFill>
                    <a:schemeClr val="tx1">
                      <a:lumMod val="25000"/>
                    </a:schemeClr>
                  </a:solidFill>
                  <a:latin typeface="楷体" panose="02010609060101010101" charset="-122"/>
                  <a:ea typeface="楷体" panose="02010609060101010101" charset="-122"/>
                </a:rPr>
                <a:t>测试部门准备相关文件供测试参考，如需求分析文档、设计</a:t>
              </a:r>
              <a:endParaRPr lang="en-US" altLang="zh-CN" sz="2400" dirty="0">
                <a:solidFill>
                  <a:schemeClr val="tx1">
                    <a:lumMod val="25000"/>
                  </a:schemeClr>
                </a:solidFill>
                <a:latin typeface="楷体" panose="02010609060101010101" charset="-122"/>
                <a:ea typeface="楷体" panose="02010609060101010101" charset="-122"/>
              </a:endParaRPr>
            </a:p>
            <a:p>
              <a:pPr marL="0" lvl="1" eaLnBrk="0" hangingPunct="0">
                <a:lnSpc>
                  <a:spcPct val="85000"/>
                </a:lnSpc>
                <a:spcBef>
                  <a:spcPct val="30000"/>
                </a:spcBef>
                <a:defRPr/>
              </a:pPr>
              <a:r>
                <a:rPr lang="zh-CN" altLang="en-US" sz="2400" dirty="0">
                  <a:solidFill>
                    <a:schemeClr val="tx1">
                      <a:lumMod val="25000"/>
                    </a:schemeClr>
                  </a:solidFill>
                  <a:latin typeface="楷体" panose="02010609060101010101" charset="-122"/>
                  <a:ea typeface="楷体" panose="02010609060101010101" charset="-122"/>
                </a:rPr>
                <a:t>说明、测试计划、用户手册、用户确认测试报告等</a:t>
              </a:r>
              <a:endParaRPr lang="zh-CN" altLang="en-US" sz="2400" dirty="0">
                <a:solidFill>
                  <a:schemeClr val="tx1">
                    <a:lumMod val="25000"/>
                  </a:schemeClr>
                </a:solidFill>
                <a:latin typeface="楷体" panose="02010609060101010101" charset="-122"/>
                <a:ea typeface="楷体" panose="02010609060101010101" charset="-122"/>
              </a:endParaRPr>
            </a:p>
            <a:p>
              <a:pPr algn="ctr" eaLnBrk="0" hangingPunct="0">
                <a:lnSpc>
                  <a:spcPct val="85000"/>
                </a:lnSpc>
                <a:spcBef>
                  <a:spcPct val="30000"/>
                </a:spcBef>
                <a:defRPr/>
              </a:pPr>
              <a:endParaRPr lang="en-US" altLang="zh-TW" sz="2400" dirty="0">
                <a:solidFill>
                  <a:schemeClr val="bg1"/>
                </a:solidFill>
                <a:latin typeface="楷体" panose="02010609060101010101" charset="-122"/>
                <a:ea typeface="楷体" panose="02010609060101010101" charset="-122"/>
              </a:endParaRPr>
            </a:p>
          </p:txBody>
        </p:sp>
        <p:sp>
          <p:nvSpPr>
            <p:cNvPr id="13" name="AutoShape 6"/>
            <p:cNvSpPr>
              <a:spLocks noChangeArrowheads="1"/>
            </p:cNvSpPr>
            <p:nvPr/>
          </p:nvSpPr>
          <p:spPr bwMode="gray">
            <a:xfrm>
              <a:off x="848" y="2524"/>
              <a:ext cx="4080" cy="978"/>
            </a:xfrm>
            <a:prstGeom prst="downArrowCallout">
              <a:avLst>
                <a:gd name="adj1" fmla="val 31093"/>
                <a:gd name="adj2" fmla="val 47931"/>
                <a:gd name="adj3" fmla="val 21986"/>
                <a:gd name="adj4" fmla="val 75912"/>
              </a:avLst>
            </a:prstGeom>
            <a:solidFill>
              <a:schemeClr val="tx2">
                <a:lumMod val="20000"/>
                <a:lumOff val="80000"/>
              </a:schemeClr>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lvl="1">
                <a:defRPr/>
              </a:pPr>
              <a:endParaRPr lang="en-US" altLang="zh-CN" b="1" dirty="0">
                <a:latin typeface="微软雅黑" panose="020B0503020204020204" charset="-122"/>
                <a:ea typeface="微软雅黑" panose="020B0503020204020204" charset="-122"/>
              </a:endParaRPr>
            </a:p>
            <a:p>
              <a:pPr lvl="1">
                <a:defRPr/>
              </a:pPr>
              <a:r>
                <a:rPr lang="zh-CN" altLang="en-US" b="1" dirty="0">
                  <a:solidFill>
                    <a:srgbClr val="0070C0"/>
                  </a:solidFill>
                  <a:latin typeface="微软雅黑" panose="020B0503020204020204" charset="-122"/>
                  <a:ea typeface="微软雅黑" panose="020B0503020204020204" charset="-122"/>
                </a:rPr>
                <a:t>                                       </a:t>
              </a:r>
              <a:r>
                <a:rPr lang="zh-CN" altLang="en-US" sz="2400" b="1" dirty="0">
                  <a:solidFill>
                    <a:srgbClr val="0070C0"/>
                  </a:solidFill>
                  <a:latin typeface="楷体" panose="02010609060101010101" charset="-122"/>
                  <a:ea typeface="楷体" panose="02010609060101010101" charset="-122"/>
                  <a:cs typeface="楷体" panose="02010609060101010101" charset="-122"/>
                </a:rPr>
                <a:t> </a:t>
              </a:r>
              <a:r>
                <a:rPr lang="zh-CN" altLang="en-US" sz="2400" b="1" dirty="0">
                  <a:solidFill>
                    <a:schemeClr val="tx2">
                      <a:lumMod val="75000"/>
                    </a:schemeClr>
                  </a:solidFill>
                  <a:latin typeface="楷体" panose="02010609060101010101" charset="-122"/>
                  <a:ea typeface="楷体" panose="02010609060101010101" charset="-122"/>
                  <a:cs typeface="楷体" panose="02010609060101010101" charset="-122"/>
                </a:rPr>
                <a:t>测试现场</a:t>
              </a:r>
              <a:endParaRPr lang="en-US" altLang="zh-CN" sz="2400" b="1" dirty="0">
                <a:solidFill>
                  <a:schemeClr val="tx2">
                    <a:lumMod val="75000"/>
                  </a:schemeClr>
                </a:solidFill>
                <a:latin typeface="楷体" panose="02010609060101010101" charset="-122"/>
                <a:ea typeface="楷体" panose="02010609060101010101" charset="-122"/>
                <a:cs typeface="楷体" panose="02010609060101010101" charset="-122"/>
              </a:endParaRPr>
            </a:p>
            <a:p>
              <a:pPr lvl="1">
                <a:defRPr/>
              </a:pPr>
              <a:r>
                <a:rPr lang="zh-CN" altLang="en-US" sz="2400" dirty="0">
                  <a:solidFill>
                    <a:schemeClr val="tx2">
                      <a:lumMod val="75000"/>
                    </a:schemeClr>
                  </a:solidFill>
                  <a:latin typeface="楷体" panose="02010609060101010101" charset="-122"/>
                  <a:ea typeface="楷体" panose="02010609060101010101" charset="-122"/>
                  <a:cs typeface="楷体" panose="02010609060101010101" charset="-122"/>
                </a:rPr>
                <a:t>测试部门负责安装现场软件，建立周边环境，并通知测试现场</a:t>
              </a:r>
              <a:endParaRPr lang="en-US" altLang="zh-CN" sz="2400" dirty="0">
                <a:solidFill>
                  <a:schemeClr val="tx2">
                    <a:lumMod val="75000"/>
                  </a:schemeClr>
                </a:solidFill>
                <a:latin typeface="楷体" panose="02010609060101010101" charset="-122"/>
                <a:ea typeface="楷体" panose="02010609060101010101" charset="-122"/>
                <a:cs typeface="楷体" panose="02010609060101010101" charset="-122"/>
              </a:endParaRPr>
            </a:p>
            <a:p>
              <a:pPr lvl="1">
                <a:defRPr/>
              </a:pPr>
              <a:r>
                <a:rPr lang="zh-CN" altLang="en-US" sz="2400" dirty="0">
                  <a:solidFill>
                    <a:schemeClr val="tx2">
                      <a:lumMod val="75000"/>
                    </a:schemeClr>
                  </a:solidFill>
                  <a:latin typeface="楷体" panose="02010609060101010101" charset="-122"/>
                  <a:ea typeface="楷体" panose="02010609060101010101" charset="-122"/>
                  <a:cs typeface="楷体" panose="02010609060101010101" charset="-122"/>
                </a:rPr>
                <a:t>所在单位的</a:t>
              </a:r>
              <a:r>
                <a:rPr lang="en-US" altLang="zh-CN" sz="2400" dirty="0">
                  <a:solidFill>
                    <a:schemeClr val="tx2">
                      <a:lumMod val="75000"/>
                    </a:schemeClr>
                  </a:solidFill>
                  <a:latin typeface="楷体" panose="02010609060101010101" charset="-122"/>
                  <a:ea typeface="楷体" panose="02010609060101010101" charset="-122"/>
                  <a:cs typeface="楷体" panose="02010609060101010101" charset="-122"/>
                </a:rPr>
                <a:t>IT</a:t>
              </a:r>
              <a:r>
                <a:rPr lang="zh-CN" altLang="en-US" sz="2400" dirty="0">
                  <a:solidFill>
                    <a:schemeClr val="tx2">
                      <a:lumMod val="75000"/>
                    </a:schemeClr>
                  </a:solidFill>
                  <a:latin typeface="楷体" panose="02010609060101010101" charset="-122"/>
                  <a:ea typeface="楷体" panose="02010609060101010101" charset="-122"/>
                  <a:cs typeface="楷体" panose="02010609060101010101" charset="-122"/>
                </a:rPr>
                <a:t>部门有关测试进行的时间及有何特殊要求</a:t>
              </a:r>
              <a:endParaRPr lang="en-US" altLang="zh-CN" sz="2400" dirty="0">
                <a:solidFill>
                  <a:schemeClr val="tx2">
                    <a:lumMod val="75000"/>
                  </a:schemeClr>
                </a:solidFill>
                <a:latin typeface="楷体" panose="02010609060101010101" charset="-122"/>
                <a:ea typeface="楷体" panose="02010609060101010101" charset="-122"/>
                <a:cs typeface="楷体" panose="02010609060101010101" charset="-122"/>
              </a:endParaRPr>
            </a:p>
            <a:p>
              <a:pPr algn="ctr" eaLnBrk="0" hangingPunct="0">
                <a:lnSpc>
                  <a:spcPct val="85000"/>
                </a:lnSpc>
                <a:spcBef>
                  <a:spcPct val="30000"/>
                </a:spcBef>
                <a:defRPr/>
              </a:pPr>
              <a:endParaRPr lang="en-US" altLang="zh-TW" sz="2400" dirty="0">
                <a:solidFill>
                  <a:schemeClr val="bg1"/>
                </a:solidFill>
                <a:latin typeface="楷体" panose="02010609060101010101" charset="-122"/>
                <a:ea typeface="楷体" panose="02010609060101010101" charset="-122"/>
                <a:cs typeface="楷体" panose="02010609060101010101" charset="-122"/>
              </a:endParaRPr>
            </a:p>
          </p:txBody>
        </p:sp>
      </p:grpSp>
      <p:sp>
        <p:nvSpPr>
          <p:cNvPr id="2"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2410</Words>
  <Application>WPS 演示</Application>
  <PresentationFormat>全屏显示(4:3)</PresentationFormat>
  <Paragraphs>281</Paragraphs>
  <Slides>22</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Verdana</vt:lpstr>
      <vt:lpstr>楷体</vt:lpstr>
      <vt:lpstr>华文隶书</vt:lpstr>
      <vt:lpstr>Times New Roman</vt:lpstr>
      <vt:lpstr>微软雅黑</vt:lpstr>
      <vt:lpstr>Arial Unicode MS</vt:lpstr>
      <vt:lpstr>PMingLiU</vt:lpstr>
      <vt:lpstr>典匠中特圓</vt:lpstr>
      <vt:lpstr>黑体</vt:lpstr>
      <vt:lpstr>Adobe 明體 Std L</vt:lpstr>
      <vt:lpstr>Segoe Print</vt:lpstr>
      <vt:lpstr>Profile</vt:lpstr>
      <vt:lpstr>软件测试实用教程                   ——方法与实践</vt:lpstr>
      <vt:lpstr>本节内容</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回归测试及其它</vt:lpstr>
      <vt:lpstr>冒烟测试（Smoke Testing）</vt:lpstr>
      <vt:lpstr>回归测试（Regression Testing）</vt:lpstr>
      <vt:lpstr>回归测试（Regression Testing）</vt:lpstr>
      <vt:lpstr>回归测试</vt:lpstr>
      <vt:lpstr>回归测试</vt:lpstr>
      <vt:lpstr> 回归测试</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171</cp:revision>
  <dcterms:created xsi:type="dcterms:W3CDTF">2008-07-27T05:17:00Z</dcterms:created>
  <dcterms:modified xsi:type="dcterms:W3CDTF">2018-12-21T01:41:46Z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