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7"/>
  </p:handoutMasterIdLst>
  <p:sldIdLst>
    <p:sldId id="256" r:id="rId3"/>
    <p:sldId id="335" r:id="rId4"/>
    <p:sldId id="380" r:id="rId5"/>
    <p:sldId id="381" r:id="rId6"/>
    <p:sldId id="382" r:id="rId7"/>
    <p:sldId id="383" r:id="rId9"/>
    <p:sldId id="408" r:id="rId10"/>
    <p:sldId id="409" r:id="rId11"/>
    <p:sldId id="410" r:id="rId12"/>
    <p:sldId id="411" r:id="rId13"/>
    <p:sldId id="412" r:id="rId14"/>
    <p:sldId id="413" r:id="rId15"/>
    <p:sldId id="414" r:id="rId16"/>
    <p:sldId id="415" r:id="rId17"/>
    <p:sldId id="416" r:id="rId18"/>
    <p:sldId id="417" r:id="rId19"/>
    <p:sldId id="418" r:id="rId20"/>
    <p:sldId id="385" r:id="rId21"/>
    <p:sldId id="386" r:id="rId22"/>
    <p:sldId id="388" r:id="rId23"/>
    <p:sldId id="389" r:id="rId24"/>
    <p:sldId id="390" r:id="rId25"/>
    <p:sldId id="403" r:id="rId26"/>
    <p:sldId id="404" r:id="rId27"/>
    <p:sldId id="405" r:id="rId28"/>
    <p:sldId id="406" r:id="rId29"/>
    <p:sldId id="407" r:id="rId30"/>
    <p:sldId id="397" r:id="rId31"/>
    <p:sldId id="392" r:id="rId32"/>
    <p:sldId id="393" r:id="rId33"/>
    <p:sldId id="394" r:id="rId34"/>
    <p:sldId id="395" r:id="rId35"/>
    <p:sldId id="316" r:id="rId3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92793" autoAdjust="0"/>
  </p:normalViewPr>
  <p:slideViewPr>
    <p:cSldViewPr>
      <p:cViewPr varScale="1">
        <p:scale>
          <a:sx n="65" d="100"/>
          <a:sy n="65" d="100"/>
        </p:scale>
        <p:origin x="78" y="150"/>
      </p:cViewPr>
      <p:guideLst>
        <p:guide orient="horz" pos="2222"/>
        <p:guide pos="375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6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400">
                <a:solidFill>
                  <a:schemeClr val="tx1"/>
                </a:solidFill>
                <a:latin typeface="Times New Roman" panose="02020603050405020304" pitchFamily="18" charset="0"/>
                <a:ea typeface="楷体" panose="02010609060101010101" pitchFamily="49" charset="-122"/>
              </a:defRPr>
            </a:lvl2pPr>
            <a:lvl3pPr>
              <a:lnSpc>
                <a:spcPct val="150000"/>
              </a:lnSpc>
              <a:defRPr sz="3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392" y="116632"/>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65903" y="127630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23392"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fit.vutbr.cz/study/courses/ITS/public/ieee829.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软件测试流程</a:t>
            </a:r>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1"/>
          <a:stretch>
            <a:fillRect/>
          </a:stretch>
        </p:blipFill>
        <p:spPr>
          <a:xfrm>
            <a:off x="0" y="6146709"/>
            <a:ext cx="3514286" cy="666667"/>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01003" y="1773006"/>
            <a:ext cx="10591248"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Step4:</a:t>
            </a:r>
            <a:r>
              <a:rPr lang="zh-CN" altLang="en-US" sz="3400" b="1" dirty="0">
                <a:latin typeface="楷体" panose="02010609060101010101" pitchFamily="49" charset="-122"/>
                <a:ea typeface="楷体" panose="02010609060101010101" pitchFamily="49" charset="-122"/>
                <a:cs typeface="楷体" panose="02010609060101010101" pitchFamily="49" charset="-122"/>
              </a:rPr>
              <a:t>定义目标</a:t>
            </a:r>
            <a:endParaRPr lang="en-US" altLang="zh-CN" sz="3400" b="1"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sz="3200" b="1" dirty="0">
                <a:latin typeface="楷体" panose="02010609060101010101" pitchFamily="49" charset="-122"/>
                <a:ea typeface="楷体" panose="02010609060101010101" pitchFamily="49" charset="-122"/>
                <a:cs typeface="楷体" panose="02010609060101010101" pitchFamily="49" charset="-122"/>
              </a:rPr>
              <a:t>定义哪些测试哪些不测试</a:t>
            </a:r>
            <a:endParaRPr lang="en-US" altLang="zh-CN" sz="3200" b="1"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sz="3200" b="1" dirty="0">
                <a:latin typeface="楷体" panose="02010609060101010101" pitchFamily="49" charset="-122"/>
                <a:ea typeface="楷体" panose="02010609060101010101" pitchFamily="49" charset="-122"/>
                <a:cs typeface="楷体" panose="02010609060101010101" pitchFamily="49" charset="-122"/>
              </a:rPr>
              <a:t>常见的包括：模块测试、集成测试、系统测试等等</a:t>
            </a:r>
            <a:endParaRPr lang="en-US" altLang="zh-CN" sz="3200" b="1" dirty="0">
              <a:latin typeface="楷体" panose="02010609060101010101" pitchFamily="49" charset="-122"/>
              <a:ea typeface="楷体" panose="02010609060101010101" pitchFamily="49" charset="-122"/>
              <a:cs typeface="楷体" panose="02010609060101010101" pitchFamily="49" charset="-122"/>
            </a:endParaRPr>
          </a:p>
          <a:p>
            <a:pPr lvl="1"/>
            <a:endParaRPr lang="en-US" altLang="zh-CN" dirty="0" smtClean="0">
              <a:latin typeface="楷体" panose="02010609060101010101" pitchFamily="49" charset="-122"/>
              <a:ea typeface="楷体" panose="02010609060101010101" pitchFamily="49" charset="-122"/>
              <a:cs typeface="楷体" panose="02010609060101010101" pitchFamily="49" charset="-122"/>
            </a:endParaRPr>
          </a:p>
        </p:txBody>
      </p:sp>
      <p:sp>
        <p:nvSpPr>
          <p:cNvPr id="3" name="标题 2"/>
          <p:cNvSpPr>
            <a:spLocks noGrp="1"/>
          </p:cNvSpPr>
          <p:nvPr>
            <p:ph type="title" idx="4294967295"/>
          </p:nvPr>
        </p:nvSpPr>
        <p:spPr/>
        <p:txBody>
          <a:bodyPr>
            <a:normAutofit/>
          </a:bodyPr>
          <a:lstStyle/>
          <a:p>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5768040" y="3615680"/>
            <a:ext cx="4574937" cy="2798934"/>
          </a:xfrm>
          <a:prstGeom prst="rect">
            <a:avLst/>
          </a:prstGeom>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755" y="1773006"/>
            <a:ext cx="10590613"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Step5:</a:t>
            </a:r>
            <a:r>
              <a:rPr lang="zh-CN" altLang="en-US" sz="3400" b="1" dirty="0">
                <a:latin typeface="楷体" panose="02010609060101010101" pitchFamily="49" charset="-122"/>
                <a:ea typeface="楷体" panose="02010609060101010101" pitchFamily="49" charset="-122"/>
                <a:cs typeface="楷体" panose="02010609060101010101" pitchFamily="49" charset="-122"/>
              </a:rPr>
              <a:t>写出需要的资源</a:t>
            </a:r>
            <a:endParaRPr lang="en-US" altLang="zh-CN" sz="3400" b="1"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sz="3200" b="1" dirty="0">
                <a:latin typeface="楷体" panose="02010609060101010101" pitchFamily="49" charset="-122"/>
                <a:ea typeface="楷体" panose="02010609060101010101" pitchFamily="49" charset="-122"/>
                <a:cs typeface="楷体" panose="02010609060101010101" pitchFamily="49" charset="-122"/>
              </a:rPr>
              <a:t>包含人力资源和软硬件资源</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p:txBody>
      </p:sp>
      <p:sp>
        <p:nvSpPr>
          <p:cNvPr id="3" name="标题 2"/>
          <p:cNvSpPr>
            <a:spLocks noGrp="1"/>
          </p:cNvSpPr>
          <p:nvPr>
            <p:ph type="title" idx="4294967295"/>
          </p:nvPr>
        </p:nvSpPr>
        <p:spPr/>
        <p:txBody>
          <a:bodyPr>
            <a:normAutofit/>
          </a:bodyPr>
          <a:lstStyle/>
          <a:p>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5763595" y="3119771"/>
            <a:ext cx="4938773" cy="3325957"/>
          </a:xfrm>
          <a:prstGeom prst="rect">
            <a:avLst/>
          </a:prstGeom>
        </p:spPr>
      </p:pic>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755" y="1743163"/>
            <a:ext cx="10889048"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Step6:</a:t>
            </a:r>
            <a:r>
              <a:rPr lang="zh-CN" altLang="en-US" sz="3400" b="1" dirty="0">
                <a:latin typeface="楷体" panose="02010609060101010101" pitchFamily="49" charset="-122"/>
                <a:ea typeface="楷体" panose="02010609060101010101" pitchFamily="49" charset="-122"/>
                <a:cs typeface="楷体" panose="02010609060101010101" pitchFamily="49" charset="-122"/>
              </a:rPr>
              <a:t>写出测试过程中可能的风险和依赖</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nvPicPr>
        <p:blipFill>
          <a:blip r:embed="rId1"/>
          <a:stretch>
            <a:fillRect/>
          </a:stretch>
        </p:blipFill>
        <p:spPr>
          <a:xfrm>
            <a:off x="5579454" y="2682279"/>
            <a:ext cx="4892420" cy="3284684"/>
          </a:xfrm>
          <a:prstGeom prst="rect">
            <a:avLst/>
          </a:prstGeom>
        </p:spPr>
      </p:pic>
      <p:sp>
        <p:nvSpPr>
          <p:cNvPr id="5" name="标题 4"/>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755" y="1773006"/>
            <a:ext cx="11016041"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Step7:</a:t>
            </a:r>
            <a:r>
              <a:rPr lang="zh-CN" altLang="en-US" sz="3400" b="1" dirty="0">
                <a:latin typeface="楷体" panose="02010609060101010101" pitchFamily="49" charset="-122"/>
                <a:ea typeface="楷体" panose="02010609060101010101" pitchFamily="49" charset="-122"/>
                <a:cs typeface="楷体" panose="02010609060101010101" pitchFamily="49" charset="-122"/>
              </a:rPr>
              <a:t>写出你将如何测试以及测试完成后会有哪些可交付成果</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nvPicPr>
        <p:blipFill>
          <a:blip r:embed="rId1"/>
          <a:stretch>
            <a:fillRect/>
          </a:stretch>
        </p:blipFill>
        <p:spPr>
          <a:xfrm>
            <a:off x="5451191" y="2852450"/>
            <a:ext cx="5316578" cy="3418662"/>
          </a:xfrm>
          <a:prstGeom prst="rect">
            <a:avLst/>
          </a:prstGeom>
        </p:spPr>
      </p:pic>
      <p:sp>
        <p:nvSpPr>
          <p:cNvPr id="5" name="标题 4"/>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9736" y="1773006"/>
            <a:ext cx="11013501"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Step8:</a:t>
            </a:r>
            <a:r>
              <a:rPr lang="zh-CN" altLang="en-US" sz="3400" b="1" dirty="0">
                <a:latin typeface="楷体" panose="02010609060101010101" pitchFamily="49" charset="-122"/>
                <a:ea typeface="楷体" panose="02010609060101010101" pitchFamily="49" charset="-122"/>
                <a:cs typeface="楷体" panose="02010609060101010101" pitchFamily="49" charset="-122"/>
              </a:rPr>
              <a:t>列出哪些功能不测试，以及不测试的原因</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nvPicPr>
        <p:blipFill>
          <a:blip r:embed="rId1"/>
          <a:stretch>
            <a:fillRect/>
          </a:stretch>
        </p:blipFill>
        <p:spPr>
          <a:xfrm>
            <a:off x="5004174" y="2493059"/>
            <a:ext cx="5748991" cy="3768529"/>
          </a:xfrm>
          <a:prstGeom prst="rect">
            <a:avLst/>
          </a:prstGeom>
        </p:spPr>
      </p:pic>
      <p:sp>
        <p:nvSpPr>
          <p:cNvPr id="5" name="标题 4"/>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8469" y="1783801"/>
            <a:ext cx="10584264" cy="38771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Step9:</a:t>
            </a:r>
            <a:r>
              <a:rPr lang="zh-CN" altLang="en-US" sz="3400" b="1" dirty="0">
                <a:latin typeface="楷体" panose="02010609060101010101" pitchFamily="49" charset="-122"/>
                <a:ea typeface="楷体" panose="02010609060101010101" pitchFamily="49" charset="-122"/>
                <a:cs typeface="楷体" panose="02010609060101010101" pitchFamily="49" charset="-122"/>
              </a:rPr>
              <a:t>写出测试策略和将要使用的工具以及收集的信息</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nvPicPr>
        <p:blipFill>
          <a:blip r:embed="rId1"/>
          <a:stretch>
            <a:fillRect/>
          </a:stretch>
        </p:blipFill>
        <p:spPr>
          <a:xfrm>
            <a:off x="5420713" y="2959124"/>
            <a:ext cx="5882334" cy="3704397"/>
          </a:xfrm>
          <a:prstGeom prst="rect">
            <a:avLst/>
          </a:prstGeom>
        </p:spPr>
      </p:pic>
      <p:sp>
        <p:nvSpPr>
          <p:cNvPr id="5" name="标题 4"/>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755" y="1773641"/>
            <a:ext cx="10806502" cy="4425719"/>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Step10:</a:t>
            </a:r>
            <a:r>
              <a:rPr lang="zh-CN" altLang="en-US" sz="3400" b="1" dirty="0">
                <a:latin typeface="楷体" panose="02010609060101010101" pitchFamily="49" charset="-122"/>
                <a:ea typeface="楷体" panose="02010609060101010101" pitchFamily="49" charset="-122"/>
                <a:cs typeface="楷体" panose="02010609060101010101" pitchFamily="49" charset="-122"/>
              </a:rPr>
              <a:t>制定通过或失败的标准</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3" name="标题 2"/>
          <p:cNvSpPr>
            <a:spLocks noGrp="1"/>
          </p:cNvSpPr>
          <p:nvPr>
            <p:ph type="title" idx="4294967295"/>
          </p:nvPr>
        </p:nvSpPr>
        <p:spPr/>
        <p:txBody>
          <a:bodyPr>
            <a:normAutofit/>
          </a:bodyPr>
          <a:lstStyle/>
          <a:p>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4885436" y="2493059"/>
            <a:ext cx="6521745" cy="3646615"/>
          </a:xfrm>
          <a:prstGeom prst="rect">
            <a:avLst/>
          </a:prstGeom>
        </p:spPr>
      </p:pic>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755" y="1772371"/>
            <a:ext cx="10591248" cy="4641608"/>
          </a:xfrm>
        </p:spPr>
        <p:txBody>
          <a:bodyPr/>
          <a:lstStyle/>
          <a:p>
            <a:r>
              <a:rPr lang="en-US" altLang="zh-CN" sz="3400" b="1" dirty="0">
                <a:latin typeface="楷体" panose="02010609060101010101" pitchFamily="49" charset="-122"/>
                <a:ea typeface="楷体" panose="02010609060101010101" pitchFamily="49" charset="-122"/>
                <a:cs typeface="楷体" panose="02010609060101010101" pitchFamily="49" charset="-122"/>
              </a:rPr>
              <a:t>Step11:</a:t>
            </a:r>
            <a:r>
              <a:rPr lang="zh-CN" altLang="en-US" sz="3400" b="1" dirty="0">
                <a:latin typeface="楷体" panose="02010609060101010101" pitchFamily="49" charset="-122"/>
                <a:ea typeface="楷体" panose="02010609060101010101" pitchFamily="49" charset="-122"/>
                <a:cs typeface="楷体" panose="02010609060101010101" pitchFamily="49" charset="-122"/>
              </a:rPr>
              <a:t>列出在测试期间将产生的文件清单</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nvPicPr>
        <p:blipFill>
          <a:blip r:embed="rId1"/>
          <a:stretch>
            <a:fillRect/>
          </a:stretch>
        </p:blipFill>
        <p:spPr>
          <a:xfrm>
            <a:off x="4719074" y="2564175"/>
            <a:ext cx="6400467" cy="3910761"/>
          </a:xfrm>
          <a:prstGeom prst="rect">
            <a:avLst/>
          </a:prstGeom>
        </p:spPr>
      </p:pic>
      <p:sp>
        <p:nvSpPr>
          <p:cNvPr id="3" name="标题 2"/>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r>
              <a:rPr lang="en-US" altLang="zh-CN" dirty="0" smtClean="0"/>
              <a:t>/</a:t>
            </a:r>
            <a:r>
              <a:rPr lang="zh-CN" altLang="en-US" dirty="0" smtClean="0"/>
              <a:t>开发测试脚本（设计测试）</a:t>
            </a:r>
            <a:endParaRPr lang="zh-CN" altLang="en-US" dirty="0"/>
          </a:p>
        </p:txBody>
      </p:sp>
      <p:sp>
        <p:nvSpPr>
          <p:cNvPr id="3" name="内容占位符 2"/>
          <p:cNvSpPr>
            <a:spLocks noGrp="1"/>
          </p:cNvSpPr>
          <p:nvPr>
            <p:ph idx="1"/>
          </p:nvPr>
        </p:nvSpPr>
        <p:spPr>
          <a:xfrm>
            <a:off x="665903" y="1276307"/>
            <a:ext cx="10668000" cy="4267200"/>
          </a:xfrm>
        </p:spPr>
        <p:txBody>
          <a:bodyPr/>
          <a:lstStyle/>
          <a:p>
            <a:r>
              <a:rPr lang="zh-CN" altLang="en-US" dirty="0" smtClean="0"/>
              <a:t>测试用例的概念</a:t>
            </a:r>
            <a:endParaRPr lang="zh-CN" altLang="en-US" dirty="0" smtClean="0"/>
          </a:p>
          <a:p>
            <a:pPr lvl="1"/>
            <a:r>
              <a:rPr lang="zh-CN" altLang="en-US" dirty="0">
                <a:sym typeface="+mn-ea"/>
              </a:rPr>
              <a:t>为实施测试而向</a:t>
            </a:r>
            <a:r>
              <a:rPr lang="zh-CN" altLang="en-US" dirty="0">
                <a:solidFill>
                  <a:srgbClr val="FF0000"/>
                </a:solidFill>
                <a:sym typeface="+mn-ea"/>
              </a:rPr>
              <a:t>被测试系统</a:t>
            </a:r>
            <a:r>
              <a:rPr lang="zh-CN" altLang="en-US" dirty="0">
                <a:sym typeface="+mn-ea"/>
              </a:rPr>
              <a:t>提供的</a:t>
            </a:r>
            <a:r>
              <a:rPr lang="zh-CN" altLang="en-US" dirty="0">
                <a:solidFill>
                  <a:srgbClr val="FF0000"/>
                </a:solidFill>
                <a:sym typeface="+mn-ea"/>
              </a:rPr>
              <a:t>输入数据、操作或各种环境设置以及期望结果</a:t>
            </a:r>
            <a:r>
              <a:rPr lang="zh-CN" altLang="en-US" dirty="0">
                <a:sym typeface="+mn-ea"/>
              </a:rPr>
              <a:t>等信息的一个特定</a:t>
            </a:r>
            <a:r>
              <a:rPr lang="zh-CN" altLang="en-US" dirty="0">
                <a:solidFill>
                  <a:srgbClr val="FF0000"/>
                </a:solidFill>
                <a:sym typeface="+mn-ea"/>
              </a:rPr>
              <a:t>集合</a:t>
            </a:r>
            <a:r>
              <a:rPr lang="zh-CN" altLang="en-US" dirty="0">
                <a:sym typeface="+mn-ea"/>
              </a:rPr>
              <a:t>。</a:t>
            </a:r>
            <a:endParaRPr lang="zh-CN" altLang="en-US" dirty="0" smtClean="0"/>
          </a:p>
          <a:p>
            <a:r>
              <a:rPr lang="zh-CN" altLang="en-US" dirty="0" smtClean="0"/>
              <a:t>开发测试脚本</a:t>
            </a:r>
            <a:endParaRPr lang="en-US" altLang="zh-CN" dirty="0"/>
          </a:p>
          <a:p>
            <a:pPr lvl="1"/>
            <a:r>
              <a:rPr lang="zh-CN" altLang="en-US" dirty="0">
                <a:sym typeface="+mn-ea"/>
              </a:rPr>
              <a:t>为进行自动化测试做</a:t>
            </a:r>
            <a:r>
              <a:rPr lang="zh-CN" altLang="en-US" dirty="0" smtClean="0">
                <a:sym typeface="+mn-ea"/>
              </a:rPr>
              <a:t>准备</a:t>
            </a:r>
            <a:endParaRPr lang="en-US" altLang="zh-CN" dirty="0" smtClean="0"/>
          </a:p>
          <a:p>
            <a:pPr marL="471170" lvl="1" indent="0">
              <a:buNone/>
            </a:pPr>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nvPr>
        </p:nvGraphicFramePr>
        <p:xfrm>
          <a:off x="695325" y="1320800"/>
          <a:ext cx="10667627" cy="5020310"/>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870075"/>
                <a:gridCol w="2628900"/>
                <a:gridCol w="1753870"/>
                <a:gridCol w="2674620"/>
                <a:gridCol w="1740162"/>
              </a:tblGrid>
              <a:tr h="17882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smtClean="0">
                          <a:solidFill>
                            <a:schemeClr val="tx1"/>
                          </a:solidFill>
                          <a:latin typeface="+mj-ea"/>
                          <a:ea typeface="+mj-ea"/>
                        </a:rPr>
                        <a:t> </a:t>
                      </a:r>
                      <a:r>
                        <a:rPr lang="zh-CN" altLang="en-US" sz="2800" b="1" kern="100" dirty="0" smtClean="0">
                          <a:solidFill>
                            <a:schemeClr val="tx1"/>
                          </a:solidFill>
                          <a:latin typeface="+mj-ea"/>
                          <a:ea typeface="+mj-ea"/>
                        </a:rPr>
                        <a:t>执行条件</a:t>
                      </a:r>
                      <a:endParaRPr lang="zh-CN" altLang="en-US" sz="2800" b="1" kern="100" dirty="0" smtClean="0">
                        <a:solidFill>
                          <a:schemeClr val="tx1"/>
                        </a:solidFill>
                        <a:latin typeface="+mj-ea"/>
                        <a:ea typeface="+mj-ea"/>
                      </a:endParaRPr>
                    </a:p>
                    <a:p>
                      <a:pPr algn="l"/>
                      <a:endParaRPr lang="zh-CN" altLang="en-US" sz="2800" b="1" dirty="0">
                        <a:solidFill>
                          <a:schemeClr val="tx1"/>
                        </a:solidFill>
                        <a:latin typeface="+mj-ea"/>
                        <a:ea typeface="+mj-ea"/>
                      </a:endParaRPr>
                    </a:p>
                  </a:txBody>
                  <a:tcPr marL="83545" marR="83545">
                    <a:solidFill>
                      <a:srgbClr val="92D050"/>
                    </a:solidFill>
                  </a:tcPr>
                </a:tc>
                <a:tc gridSpan="4">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smtClean="0">
                          <a:solidFill>
                            <a:schemeClr val="tx1"/>
                          </a:solidFill>
                          <a:latin typeface="+mj-ea"/>
                          <a:ea typeface="+mj-ea"/>
                        </a:rPr>
                        <a:t>在后台添加</a:t>
                      </a:r>
                      <a:r>
                        <a:rPr lang="en-US" altLang="zh-CN" sz="2800" b="1" kern="100" dirty="0" smtClean="0">
                          <a:solidFill>
                            <a:schemeClr val="tx1"/>
                          </a:solidFill>
                          <a:latin typeface="+mj-ea"/>
                          <a:ea typeface="+mj-ea"/>
                        </a:rPr>
                        <a:t>1</a:t>
                      </a:r>
                      <a:r>
                        <a:rPr lang="zh-CN" altLang="en-US" sz="2800" b="1" kern="100" dirty="0" smtClean="0">
                          <a:solidFill>
                            <a:schemeClr val="tx1"/>
                          </a:solidFill>
                          <a:latin typeface="+mj-ea"/>
                          <a:ea typeface="+mj-ea"/>
                        </a:rPr>
                        <a:t>个前台用户，用户名为</a:t>
                      </a:r>
                      <a:r>
                        <a:rPr lang="en-US" altLang="zh-CN" sz="2800" b="1" kern="100" dirty="0" smtClean="0">
                          <a:solidFill>
                            <a:schemeClr val="tx1"/>
                          </a:solidFill>
                          <a:latin typeface="+mj-ea"/>
                          <a:ea typeface="+mj-ea"/>
                        </a:rPr>
                        <a:t>user</a:t>
                      </a:r>
                      <a:r>
                        <a:rPr lang="zh-CN" altLang="en-US" sz="2800" b="1" kern="100" dirty="0" smtClean="0">
                          <a:solidFill>
                            <a:schemeClr val="tx1"/>
                          </a:solidFill>
                          <a:latin typeface="+mj-ea"/>
                          <a:ea typeface="+mj-ea"/>
                        </a:rPr>
                        <a:t>，密码为</a:t>
                      </a:r>
                      <a:r>
                        <a:rPr lang="en-US" altLang="zh-CN" sz="2800" b="1" kern="100" dirty="0" smtClean="0">
                          <a:solidFill>
                            <a:schemeClr val="tx1"/>
                          </a:solidFill>
                          <a:latin typeface="+mj-ea"/>
                          <a:ea typeface="+mj-ea"/>
                        </a:rPr>
                        <a:t>a1</a:t>
                      </a:r>
                      <a:r>
                        <a:rPr lang="zh-CN" altLang="en-US" sz="2800" b="1" kern="100" dirty="0" smtClean="0">
                          <a:solidFill>
                            <a:schemeClr val="tx1"/>
                          </a:solidFill>
                          <a:latin typeface="+mj-ea"/>
                          <a:ea typeface="+mj-ea"/>
                        </a:rPr>
                        <a:t>，进入系统前台登录页面</a:t>
                      </a:r>
                      <a:endParaRPr lang="en-US" altLang="zh-CN" sz="2800" b="1" kern="100" dirty="0" smtClean="0">
                        <a:solidFill>
                          <a:schemeClr val="tx1"/>
                        </a:solidFill>
                        <a:latin typeface="+mj-ea"/>
                        <a:ea typeface="+mj-ea"/>
                      </a:endParaRPr>
                    </a:p>
                    <a:p>
                      <a:pPr algn="l"/>
                      <a:endParaRPr lang="zh-CN" altLang="en-US" sz="2800" b="1" dirty="0">
                        <a:solidFill>
                          <a:schemeClr val="tx1"/>
                        </a:solidFill>
                        <a:latin typeface="+mj-ea"/>
                        <a:ea typeface="+mj-ea"/>
                      </a:endParaRPr>
                    </a:p>
                  </a:txBody>
                  <a:tcPr marL="83545" marR="83545">
                    <a:solidFill>
                      <a:srgbClr val="92D050"/>
                    </a:solidFill>
                  </a:tcPr>
                </a:tc>
                <a:tc hMerge="1">
                  <a:tcPr/>
                </a:tc>
                <a:tc hMerge="1">
                  <a:tcPr/>
                </a:tc>
                <a:tc hMerge="1">
                  <a:tcPr/>
                </a:tc>
              </a:tr>
              <a:tr h="933901">
                <a:tc>
                  <a:txBody>
                    <a:bodyPr/>
                    <a:lstStyle/>
                    <a:p>
                      <a:pPr indent="200025" algn="l">
                        <a:spcAft>
                          <a:spcPts val="600"/>
                        </a:spcAft>
                      </a:pPr>
                      <a:r>
                        <a:rPr lang="zh-CN" sz="2800" b="1" kern="100" dirty="0" smtClean="0">
                          <a:latin typeface="+mj-ea"/>
                          <a:ea typeface="+mj-ea"/>
                        </a:rPr>
                        <a:t>用例编号</a:t>
                      </a:r>
                      <a:endParaRPr lang="en-US" altLang="zh-CN" sz="2800" b="1" kern="100" dirty="0" smtClean="0">
                        <a:latin typeface="+mj-ea"/>
                        <a:ea typeface="+mj-ea"/>
                      </a:endParaRPr>
                    </a:p>
                    <a:p>
                      <a:pPr indent="200025" algn="l">
                        <a:spcAft>
                          <a:spcPts val="600"/>
                        </a:spcAft>
                      </a:pP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en-US" altLang="zh-CN" sz="2800" b="1" kern="100" dirty="0" smtClean="0">
                          <a:latin typeface="+mj-ea"/>
                          <a:ea typeface="+mj-ea"/>
                        </a:rPr>
                        <a:t> </a:t>
                      </a:r>
                      <a:r>
                        <a:rPr lang="zh-CN" sz="2800" b="1" kern="100" dirty="0" smtClean="0">
                          <a:latin typeface="+mj-ea"/>
                          <a:ea typeface="+mj-ea"/>
                        </a:rPr>
                        <a:t>操作</a:t>
                      </a:r>
                      <a:r>
                        <a:rPr lang="zh-CN" sz="2800" b="1" kern="100" dirty="0">
                          <a:latin typeface="+mj-ea"/>
                          <a:ea typeface="+mj-ea"/>
                        </a:rPr>
                        <a:t>步骤</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smtClean="0">
                          <a:latin typeface="+mj-ea"/>
                          <a:ea typeface="+mj-ea"/>
                        </a:rPr>
                        <a:t>输入数据</a:t>
                      </a:r>
                      <a:endParaRPr lang="zh-CN" sz="2800" b="1" kern="100" dirty="0">
                        <a:solidFill>
                          <a:schemeClr val="bg1"/>
                        </a:solidFill>
                        <a:latin typeface="+mj-ea"/>
                        <a:ea typeface="+mj-ea"/>
                        <a:cs typeface="Times New Roman" panose="02020603050405020304"/>
                      </a:endParaRPr>
                    </a:p>
                  </a:txBody>
                  <a:tcPr marL="0" marR="0" marT="0" marB="0">
                    <a:solidFill>
                      <a:srgbClr val="92D050"/>
                    </a:solidFill>
                  </a:tcPr>
                </a:tc>
                <a:tc>
                  <a:txBody>
                    <a:bodyPr/>
                    <a:lstStyle/>
                    <a:p>
                      <a:pPr indent="200025" algn="l">
                        <a:spcAft>
                          <a:spcPts val="600"/>
                        </a:spcAft>
                        <a:tabLst>
                          <a:tab pos="1624330" algn="r"/>
                        </a:tabLst>
                      </a:pPr>
                      <a:r>
                        <a:rPr lang="zh-CN" sz="2800" b="1" kern="100" dirty="0" smtClean="0">
                          <a:latin typeface="+mj-ea"/>
                          <a:ea typeface="+mj-ea"/>
                        </a:rPr>
                        <a:t>期望</a:t>
                      </a:r>
                      <a:r>
                        <a:rPr lang="zh-CN" sz="2800" b="1" kern="100" dirty="0">
                          <a:latin typeface="+mj-ea"/>
                          <a:ea typeface="+mj-ea"/>
                        </a:rPr>
                        <a:t>结果</a:t>
                      </a:r>
                      <a:r>
                        <a:rPr lang="en-US" sz="2800" b="1" kern="100" dirty="0">
                          <a:latin typeface="+mj-ea"/>
                          <a:ea typeface="+mj-ea"/>
                        </a:rPr>
                        <a:t>	</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smtClean="0">
                          <a:latin typeface="+mj-ea"/>
                          <a:ea typeface="+mj-ea"/>
                        </a:rPr>
                        <a:t>执行</a:t>
                      </a:r>
                      <a:r>
                        <a:rPr lang="zh-CN" sz="2800" b="1" kern="100" dirty="0">
                          <a:latin typeface="+mj-ea"/>
                          <a:ea typeface="+mj-ea"/>
                        </a:rPr>
                        <a:t>结果</a:t>
                      </a:r>
                      <a:endParaRPr lang="zh-CN" sz="2800" b="1" kern="100" dirty="0">
                        <a:solidFill>
                          <a:schemeClr val="accent1">
                            <a:lumMod val="25000"/>
                          </a:schemeClr>
                        </a:solidFill>
                        <a:latin typeface="+mj-ea"/>
                        <a:ea typeface="+mj-ea"/>
                        <a:cs typeface="Times New Roman" panose="02020603050405020304"/>
                      </a:endParaRPr>
                    </a:p>
                  </a:txBody>
                  <a:tcPr marL="0" marR="0" marT="0" marB="0">
                    <a:solidFill>
                      <a:srgbClr val="92D050"/>
                    </a:solidFill>
                  </a:tcPr>
                </a:tc>
              </a:tr>
              <a:tr h="2282658">
                <a:tc>
                  <a:txBody>
                    <a:bodyPr/>
                    <a:lstStyle/>
                    <a:p>
                      <a:pPr indent="200025" algn="l">
                        <a:spcAft>
                          <a:spcPts val="600"/>
                        </a:spcAft>
                      </a:pPr>
                      <a:r>
                        <a:rPr lang="en-US" sz="2800" b="1" kern="100" dirty="0" smtClean="0">
                          <a:latin typeface="+mj-ea"/>
                          <a:ea typeface="+mj-ea"/>
                        </a:rPr>
                        <a:t>DL001</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en-US" altLang="zh-CN" sz="2800" b="1" kern="100" dirty="0" smtClean="0">
                          <a:latin typeface="+mj-ea"/>
                          <a:ea typeface="+mj-ea"/>
                        </a:rPr>
                        <a:t>1.</a:t>
                      </a:r>
                      <a:r>
                        <a:rPr lang="zh-CN" altLang="en-US" sz="2800" b="1" kern="100" dirty="0" smtClean="0">
                          <a:latin typeface="+mj-ea"/>
                          <a:ea typeface="+mj-ea"/>
                        </a:rPr>
                        <a:t>输入用户名 </a:t>
                      </a:r>
                      <a:endParaRPr lang="zh-CN" altLang="en-US" sz="2800" b="1" kern="100" dirty="0" smtClean="0">
                        <a:latin typeface="+mj-ea"/>
                        <a:ea typeface="+mj-ea"/>
                      </a:endParaRPr>
                    </a:p>
                    <a:p>
                      <a:pPr indent="200025" algn="l">
                        <a:spcAft>
                          <a:spcPts val="600"/>
                        </a:spcAft>
                      </a:pPr>
                      <a:r>
                        <a:rPr lang="en-US" altLang="zh-CN" sz="2800" b="1" kern="100" dirty="0" smtClean="0">
                          <a:latin typeface="+mj-ea"/>
                          <a:ea typeface="+mj-ea"/>
                        </a:rPr>
                        <a:t>2.</a:t>
                      </a:r>
                      <a:r>
                        <a:rPr lang="zh-CN" altLang="en-US" sz="2800" b="1" kern="100" dirty="0" smtClean="0">
                          <a:latin typeface="+mj-ea"/>
                          <a:ea typeface="+mj-ea"/>
                        </a:rPr>
                        <a:t>输入密码</a:t>
                      </a:r>
                      <a:endParaRPr lang="zh-CN" altLang="en-US" sz="2800" b="1" kern="100" dirty="0" smtClean="0">
                        <a:latin typeface="+mj-ea"/>
                        <a:ea typeface="+mj-ea"/>
                      </a:endParaRPr>
                    </a:p>
                    <a:p>
                      <a:pPr indent="200025" algn="l">
                        <a:spcAft>
                          <a:spcPts val="600"/>
                        </a:spcAft>
                      </a:pPr>
                      <a:r>
                        <a:rPr lang="en-US" altLang="zh-CN" sz="2800" b="1" kern="100" dirty="0" smtClean="0">
                          <a:latin typeface="+mj-ea"/>
                          <a:ea typeface="+mj-ea"/>
                        </a:rPr>
                        <a:t>3.</a:t>
                      </a:r>
                      <a:r>
                        <a:rPr lang="zh-CN" altLang="en-US" sz="2800" b="1" kern="100" dirty="0" smtClean="0">
                          <a:latin typeface="+mj-ea"/>
                          <a:ea typeface="+mj-ea"/>
                        </a:rPr>
                        <a:t>点击“登录”按钮</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zh-CN" altLang="en-US" sz="2800" b="1" kern="100" dirty="0" smtClean="0">
                          <a:latin typeface="+mj-ea"/>
                          <a:ea typeface="+mj-ea"/>
                        </a:rPr>
                        <a:t>用户名</a:t>
                      </a:r>
                      <a:endParaRPr lang="zh-CN" altLang="en-US" sz="2800" b="1" kern="100" dirty="0" smtClean="0">
                        <a:latin typeface="+mj-ea"/>
                        <a:ea typeface="+mj-ea"/>
                      </a:endParaRPr>
                    </a:p>
                    <a:p>
                      <a:pPr indent="200025" algn="l">
                        <a:spcAft>
                          <a:spcPts val="600"/>
                        </a:spcAft>
                      </a:pPr>
                      <a:r>
                        <a:rPr lang="en-US" altLang="zh-CN" sz="2800" b="1" kern="100" dirty="0" smtClean="0">
                          <a:latin typeface="+mj-ea"/>
                          <a:ea typeface="+mj-ea"/>
                        </a:rPr>
                        <a:t>=user</a:t>
                      </a:r>
                      <a:endParaRPr lang="en-US" altLang="zh-CN" sz="2800" b="1" kern="100" dirty="0" smtClean="0">
                        <a:latin typeface="+mj-ea"/>
                        <a:ea typeface="+mj-ea"/>
                      </a:endParaRPr>
                    </a:p>
                    <a:p>
                      <a:pPr indent="200025" algn="l">
                        <a:spcAft>
                          <a:spcPts val="600"/>
                        </a:spcAft>
                      </a:pPr>
                      <a:r>
                        <a:rPr lang="zh-CN" altLang="en-US" sz="2800" b="1" kern="100" dirty="0" smtClean="0">
                          <a:latin typeface="+mj-ea"/>
                          <a:ea typeface="+mj-ea"/>
                        </a:rPr>
                        <a:t>密码</a:t>
                      </a:r>
                      <a:r>
                        <a:rPr lang="en-US" altLang="zh-CN" sz="2800" b="1" kern="100" dirty="0" smtClean="0">
                          <a:latin typeface="+mj-ea"/>
                          <a:ea typeface="+mj-ea"/>
                        </a:rPr>
                        <a:t>=a1</a:t>
                      </a:r>
                      <a:endParaRPr lang="zh-CN" sz="2800" b="1" kern="100" dirty="0">
                        <a:solidFill>
                          <a:schemeClr val="tx1">
                            <a:lumMod val="10000"/>
                          </a:schemeClr>
                        </a:solidFill>
                        <a:latin typeface="+mj-ea"/>
                        <a:ea typeface="+mj-ea"/>
                        <a:cs typeface="Times New Roman" panose="02020603050405020304"/>
                      </a:endParaRPr>
                    </a:p>
                  </a:txBody>
                  <a:tcPr marL="0" marR="0" marT="0" marB="0"/>
                </a:tc>
                <a:tc>
                  <a:txBody>
                    <a:bodyPr/>
                    <a:lstStyle/>
                    <a:p>
                      <a:pPr indent="200025" algn="l">
                        <a:spcAft>
                          <a:spcPts val="600"/>
                        </a:spcAft>
                      </a:pPr>
                      <a:r>
                        <a:rPr lang="zh-CN" altLang="en-US" sz="2800" b="1" kern="100" dirty="0" smtClean="0">
                          <a:latin typeface="+mj-ea"/>
                          <a:ea typeface="+mj-ea"/>
                        </a:rPr>
                        <a:t>提示登录成功，</a:t>
                      </a:r>
                      <a:endParaRPr lang="en-US" altLang="zh-CN" sz="2800" b="1" kern="100" dirty="0" smtClean="0">
                        <a:latin typeface="+mj-ea"/>
                        <a:ea typeface="+mj-ea"/>
                      </a:endParaRPr>
                    </a:p>
                    <a:p>
                      <a:pPr indent="200025" algn="l">
                        <a:spcAft>
                          <a:spcPts val="600"/>
                        </a:spcAft>
                      </a:pPr>
                      <a:r>
                        <a:rPr lang="zh-CN" altLang="en-US" sz="2800" b="1" kern="100" dirty="0" smtClean="0">
                          <a:latin typeface="+mj-ea"/>
                          <a:ea typeface="+mj-ea"/>
                        </a:rPr>
                        <a:t>进入系统页面</a:t>
                      </a:r>
                      <a:endParaRPr lang="en-US" altLang="zh-CN" sz="2800" b="1" kern="100" dirty="0" smtClean="0">
                        <a:latin typeface="+mj-ea"/>
                        <a:ea typeface="+mj-ea"/>
                      </a:endParaRPr>
                    </a:p>
                    <a:p>
                      <a:pPr indent="200025" algn="l">
                        <a:spcAft>
                          <a:spcPts val="600"/>
                        </a:spcAft>
                      </a:pP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algn="l"/>
                      <a:endParaRPr lang="zh-CN" altLang="en-US" sz="2800" b="1" dirty="0">
                        <a:latin typeface="+mj-ea"/>
                        <a:ea typeface="+mj-ea"/>
                      </a:endParaRPr>
                    </a:p>
                  </a:txBody>
                  <a:tcPr marL="83545" marR="83545"/>
                </a:tc>
              </a:tr>
            </a:tbl>
          </a:graphicData>
        </a:graphic>
      </p:graphicFrame>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2.3</a:t>
            </a:r>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endParaRPr lang="zh-CN" altLang="en-US" dirty="0" smtClean="0"/>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搭建测试环境（实施测试）</a:t>
            </a:r>
            <a:endParaRPr lang="zh-CN" altLang="en-US" dirty="0"/>
          </a:p>
        </p:txBody>
      </p:sp>
      <p:sp>
        <p:nvSpPr>
          <p:cNvPr id="3" name="内容占位符 2"/>
          <p:cNvSpPr>
            <a:spLocks noGrp="1"/>
          </p:cNvSpPr>
          <p:nvPr>
            <p:ph idx="1"/>
          </p:nvPr>
        </p:nvSpPr>
        <p:spPr>
          <a:xfrm>
            <a:off x="193040" y="1105535"/>
            <a:ext cx="10884535" cy="4843780"/>
          </a:xfrm>
        </p:spPr>
        <p:txBody>
          <a:bodyPr wrap="none">
            <a:noAutofit/>
          </a:bodyPr>
          <a:lstStyle/>
          <a:p>
            <a:pPr indent="0" algn="l" latinLnBrk="0">
              <a:lnSpc>
                <a:spcPct val="150000"/>
              </a:lnSpc>
              <a:spcBef>
                <a:spcPts val="0"/>
              </a:spcBef>
            </a:pPr>
            <a:r>
              <a:rPr lang="zh-CN" altLang="en-US" dirty="0" smtClean="0">
                <a:latin typeface="+mn-ea"/>
                <a:ea typeface="+mn-ea"/>
              </a:rPr>
              <a:t>环境分为</a:t>
            </a:r>
            <a:endParaRPr lang="en-US" altLang="zh-CN" dirty="0" smtClean="0">
              <a:latin typeface="+mn-ea"/>
              <a:ea typeface="+mn-ea"/>
            </a:endParaRPr>
          </a:p>
          <a:p>
            <a:pPr lvl="1" indent="0" algn="l" latinLnBrk="0">
              <a:lnSpc>
                <a:spcPct val="150000"/>
              </a:lnSpc>
              <a:spcBef>
                <a:spcPts val="0"/>
              </a:spcBef>
            </a:pPr>
            <a:r>
              <a:rPr lang="zh-CN" altLang="en-US" sz="2400" dirty="0" smtClean="0">
                <a:latin typeface="+mn-ea"/>
                <a:ea typeface="+mn-ea"/>
              </a:rPr>
              <a:t>开发环境</a:t>
            </a:r>
            <a:endParaRPr lang="en-US" altLang="zh-CN" sz="2400" dirty="0" smtClean="0">
              <a:latin typeface="+mn-ea"/>
              <a:ea typeface="+mn-ea"/>
            </a:endParaRPr>
          </a:p>
          <a:p>
            <a:pPr lvl="1" indent="0" algn="l" latinLnBrk="0">
              <a:lnSpc>
                <a:spcPct val="150000"/>
              </a:lnSpc>
              <a:spcBef>
                <a:spcPts val="0"/>
              </a:spcBef>
            </a:pPr>
            <a:r>
              <a:rPr lang="zh-CN" altLang="en-US" sz="2400" dirty="0" smtClean="0">
                <a:latin typeface="+mn-ea"/>
                <a:ea typeface="+mn-ea"/>
              </a:rPr>
              <a:t>测试环境（需要测试人员搭建）</a:t>
            </a:r>
            <a:endParaRPr lang="en-US" altLang="zh-CN" sz="2400" dirty="0" smtClean="0">
              <a:latin typeface="+mn-ea"/>
              <a:ea typeface="+mn-ea"/>
            </a:endParaRPr>
          </a:p>
          <a:p>
            <a:pPr lvl="1" indent="0" algn="l" latinLnBrk="0">
              <a:lnSpc>
                <a:spcPct val="150000"/>
              </a:lnSpc>
              <a:spcBef>
                <a:spcPts val="0"/>
              </a:spcBef>
            </a:pPr>
            <a:r>
              <a:rPr lang="zh-CN" altLang="en-US" sz="2400" dirty="0" smtClean="0">
                <a:latin typeface="+mn-ea"/>
                <a:ea typeface="+mn-ea"/>
              </a:rPr>
              <a:t>正式环境</a:t>
            </a:r>
            <a:endParaRPr lang="en-US" altLang="zh-CN" sz="2400" dirty="0" smtClean="0">
              <a:latin typeface="+mn-ea"/>
              <a:ea typeface="+mn-ea"/>
            </a:endParaRPr>
          </a:p>
          <a:p>
            <a:pPr indent="0" algn="l" latinLnBrk="0">
              <a:lnSpc>
                <a:spcPct val="150000"/>
              </a:lnSpc>
              <a:spcBef>
                <a:spcPts val="0"/>
              </a:spcBef>
            </a:pPr>
            <a:r>
              <a:rPr lang="zh-CN" altLang="en-US" dirty="0" smtClean="0">
                <a:latin typeface="+mn-ea"/>
                <a:ea typeface="+mn-ea"/>
              </a:rPr>
              <a:t>搭建注意事项</a:t>
            </a:r>
            <a:endParaRPr lang="en-US" altLang="zh-CN" dirty="0" smtClean="0">
              <a:latin typeface="+mn-ea"/>
              <a:ea typeface="+mn-ea"/>
            </a:endParaRPr>
          </a:p>
          <a:p>
            <a:pPr lvl="1" indent="0" algn="l" latinLnBrk="0">
              <a:lnSpc>
                <a:spcPct val="150000"/>
              </a:lnSpc>
              <a:spcBef>
                <a:spcPts val="0"/>
              </a:spcBef>
            </a:pPr>
            <a:r>
              <a:rPr lang="zh-CN" altLang="en-US" sz="2400" dirty="0" smtClean="0">
                <a:latin typeface="+mn-ea"/>
                <a:ea typeface="+mn-ea"/>
                <a:cs typeface="+mn-ea"/>
              </a:rPr>
              <a:t>不同项目搭建方式不同</a:t>
            </a:r>
            <a:endParaRPr lang="en-US" altLang="zh-CN" sz="2400" dirty="0" smtClean="0">
              <a:latin typeface="+mn-ea"/>
              <a:ea typeface="+mn-ea"/>
              <a:cs typeface="+mn-ea"/>
            </a:endParaRPr>
          </a:p>
          <a:p>
            <a:pPr lvl="1" indent="0" algn="l" latinLnBrk="0">
              <a:lnSpc>
                <a:spcPct val="150000"/>
              </a:lnSpc>
              <a:spcBef>
                <a:spcPts val="0"/>
              </a:spcBef>
            </a:pPr>
            <a:r>
              <a:rPr lang="zh-CN" altLang="en-US" sz="2400" dirty="0" smtClean="0">
                <a:latin typeface="+mn-ea"/>
                <a:ea typeface="+mn-ea"/>
                <a:cs typeface="+mn-ea"/>
              </a:rPr>
              <a:t>比如：</a:t>
            </a:r>
            <a:r>
              <a:rPr lang="en-US" altLang="zh-CN" sz="2400" dirty="0" smtClean="0">
                <a:latin typeface="+mn-ea"/>
                <a:ea typeface="+mn-ea"/>
                <a:cs typeface="+mn-ea"/>
              </a:rPr>
              <a:t>C/C++ </a:t>
            </a:r>
            <a:r>
              <a:rPr lang="zh-CN" altLang="en-US" sz="2400" dirty="0" smtClean="0">
                <a:latin typeface="+mn-ea"/>
                <a:ea typeface="+mn-ea"/>
                <a:cs typeface="+mn-ea"/>
              </a:rPr>
              <a:t>、</a:t>
            </a:r>
            <a:r>
              <a:rPr lang="en-US" altLang="zh-CN" sz="2400" dirty="0" err="1" smtClean="0">
                <a:latin typeface="+mn-ea"/>
                <a:ea typeface="+mn-ea"/>
                <a:cs typeface="+mn-ea"/>
              </a:rPr>
              <a:t>HTML+CSS+JavaScript</a:t>
            </a:r>
            <a:r>
              <a:rPr lang="zh-CN" altLang="en-US" sz="2400" dirty="0" err="1" smtClean="0">
                <a:latin typeface="+mn-ea"/>
                <a:ea typeface="+mn-ea"/>
                <a:cs typeface="+mn-ea"/>
              </a:rPr>
              <a:t>、</a:t>
            </a:r>
            <a:r>
              <a:rPr lang="en-US" altLang="zh-CN" sz="2400" dirty="0" err="1" smtClean="0">
                <a:latin typeface="+mn-ea"/>
                <a:ea typeface="+mn-ea"/>
                <a:cs typeface="+mn-ea"/>
              </a:rPr>
              <a:t>......</a:t>
            </a:r>
            <a:r>
              <a:rPr lang="en-US" altLang="zh-CN" sz="2400" dirty="0" smtClean="0">
                <a:latin typeface="+mn-ea"/>
                <a:ea typeface="+mn-ea"/>
                <a:cs typeface="+mn-ea"/>
              </a:rPr>
              <a:t>  </a:t>
            </a:r>
            <a:endParaRPr lang="zh-CN" altLang="en-US" sz="2400" dirty="0">
              <a:latin typeface="+mn-ea"/>
              <a:ea typeface="+mn-ea"/>
              <a:cs typeface="+mn-ea"/>
            </a:endParaRP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执行测试</a:t>
            </a:r>
            <a:endParaRPr lang="zh-CN" altLang="en-US" dirty="0"/>
          </a:p>
        </p:txBody>
      </p:sp>
      <p:sp>
        <p:nvSpPr>
          <p:cNvPr id="3" name="内容占位符 2"/>
          <p:cNvSpPr>
            <a:spLocks noGrp="1"/>
          </p:cNvSpPr>
          <p:nvPr>
            <p:ph idx="1"/>
          </p:nvPr>
        </p:nvSpPr>
        <p:spPr>
          <a:xfrm>
            <a:off x="666115" y="1276350"/>
            <a:ext cx="3110865" cy="4267200"/>
          </a:xfrm>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endParaRPr lang="en-US" altLang="zh-CN" dirty="0" smtClean="0"/>
          </a:p>
          <a:p>
            <a:endParaRPr lang="en-US" altLang="zh-CN" dirty="0"/>
          </a:p>
          <a:p>
            <a:r>
              <a:rPr lang="zh-CN" altLang="en-US" dirty="0" smtClean="0"/>
              <a:t>回归测试</a:t>
            </a:r>
            <a:endParaRPr lang="zh-CN" altLang="en-US" dirty="0"/>
          </a:p>
        </p:txBody>
      </p:sp>
      <p:sp>
        <p:nvSpPr>
          <p:cNvPr id="5" name="圆角矩形 4"/>
          <p:cNvSpPr/>
          <p:nvPr/>
        </p:nvSpPr>
        <p:spPr>
          <a:xfrm>
            <a:off x="4944110" y="1341755"/>
            <a:ext cx="2088515"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微软雅黑" panose="020B0503020204020204" charset="-122"/>
                <a:ea typeface="微软雅黑" panose="020B0503020204020204" charset="-122"/>
              </a:rPr>
              <a:t>执行测试用例</a:t>
            </a:r>
            <a:endParaRPr lang="zh-CN" altLang="en-US" sz="2000">
              <a:solidFill>
                <a:schemeClr val="tx1"/>
              </a:solidFill>
              <a:latin typeface="微软雅黑" panose="020B0503020204020204" charset="-122"/>
              <a:ea typeface="微软雅黑" panose="020B0503020204020204" charset="-122"/>
            </a:endParaRPr>
          </a:p>
        </p:txBody>
      </p:sp>
      <p:sp>
        <p:nvSpPr>
          <p:cNvPr id="6" name="圆角矩形 5"/>
          <p:cNvSpPr/>
          <p:nvPr/>
        </p:nvSpPr>
        <p:spPr>
          <a:xfrm>
            <a:off x="4927600" y="2760345"/>
            <a:ext cx="2105025"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微软雅黑" panose="020B0503020204020204" charset="-122"/>
                <a:ea typeface="微软雅黑" panose="020B0503020204020204" charset="-122"/>
                <a:cs typeface="微软雅黑" panose="020B0503020204020204" charset="-122"/>
              </a:rPr>
              <a:t>提交</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bug</a:t>
            </a:r>
            <a:endParaRPr lang="en-US" altLang="zh-CN" sz="20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圆角矩形 6"/>
          <p:cNvSpPr/>
          <p:nvPr/>
        </p:nvSpPr>
        <p:spPr>
          <a:xfrm>
            <a:off x="4926965" y="4178935"/>
            <a:ext cx="2105660" cy="792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微软雅黑" panose="020B0503020204020204" charset="-122"/>
                <a:ea typeface="微软雅黑" panose="020B0503020204020204" charset="-122"/>
              </a:rPr>
              <a:t>回归测试</a:t>
            </a:r>
            <a:endParaRPr lang="zh-CN" altLang="en-US" sz="2000">
              <a:solidFill>
                <a:schemeClr val="tx1"/>
              </a:solidFill>
              <a:latin typeface="微软雅黑" panose="020B0503020204020204" charset="-122"/>
              <a:ea typeface="微软雅黑" panose="020B0503020204020204" charset="-122"/>
            </a:endParaRPr>
          </a:p>
        </p:txBody>
      </p:sp>
      <p:cxnSp>
        <p:nvCxnSpPr>
          <p:cNvPr id="8" name="肘形连接符 7"/>
          <p:cNvCxnSpPr>
            <a:stCxn id="7" idx="3"/>
            <a:endCxn id="6" idx="3"/>
          </p:cNvCxnSpPr>
          <p:nvPr/>
        </p:nvCxnSpPr>
        <p:spPr>
          <a:xfrm flipV="1">
            <a:off x="7032625" y="3084830"/>
            <a:ext cx="3175" cy="1418590"/>
          </a:xfrm>
          <a:prstGeom prst="bentConnector3">
            <a:avLst>
              <a:gd name="adj1" fmla="val 750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2"/>
            <a:endCxn id="6" idx="0"/>
          </p:cNvCxnSpPr>
          <p:nvPr/>
        </p:nvCxnSpPr>
        <p:spPr>
          <a:xfrm flipH="1">
            <a:off x="5980430" y="2134235"/>
            <a:ext cx="8255" cy="62611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2"/>
            <a:endCxn id="7" idx="0"/>
          </p:cNvCxnSpPr>
          <p:nvPr/>
        </p:nvCxnSpPr>
        <p:spPr>
          <a:xfrm flipH="1">
            <a:off x="5979795" y="3552825"/>
            <a:ext cx="635" cy="62611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a:xfrm>
            <a:off x="695400" y="1177042"/>
            <a:ext cx="10873208" cy="4988768"/>
          </a:xfrm>
        </p:spPr>
        <p:txBody>
          <a:bodyPr wrap="none">
            <a:noAutofit/>
          </a:bodyPr>
          <a:lstStyle/>
          <a:p>
            <a:pPr algn="l"/>
            <a:r>
              <a:rPr lang="zh-CN" altLang="en-US" dirty="0">
                <a:latin typeface="+mn-ea"/>
                <a:ea typeface="+mn-ea"/>
                <a:cs typeface="+mn-ea"/>
              </a:rPr>
              <a:t>测试总结</a:t>
            </a:r>
            <a:endParaRPr lang="en-US" altLang="zh-CN" dirty="0">
              <a:latin typeface="+mn-ea"/>
              <a:ea typeface="+mn-ea"/>
              <a:cs typeface="+mn-ea"/>
            </a:endParaRPr>
          </a:p>
          <a:p>
            <a:pPr lvl="1" algn="l"/>
            <a:r>
              <a:rPr lang="zh-CN" altLang="en-US" dirty="0" smtClean="0">
                <a:latin typeface="+mn-ea"/>
                <a:ea typeface="+mn-ea"/>
                <a:cs typeface="+mn-ea"/>
              </a:rPr>
              <a:t>总结测试过程</a:t>
            </a:r>
            <a:endParaRPr lang="en-US" altLang="zh-CN" dirty="0" smtClean="0">
              <a:latin typeface="+mn-ea"/>
              <a:ea typeface="+mn-ea"/>
              <a:cs typeface="+mn-ea"/>
            </a:endParaRPr>
          </a:p>
          <a:p>
            <a:pPr lvl="1" algn="l"/>
            <a:r>
              <a:rPr lang="zh-CN" altLang="en-US" dirty="0" smtClean="0">
                <a:latin typeface="+mn-ea"/>
                <a:ea typeface="+mn-ea"/>
                <a:cs typeface="+mn-ea"/>
              </a:rPr>
              <a:t>总结测试中遇到的问题</a:t>
            </a:r>
            <a:endParaRPr lang="en-US" altLang="zh-CN" dirty="0" smtClean="0">
              <a:latin typeface="+mn-ea"/>
              <a:ea typeface="+mn-ea"/>
              <a:cs typeface="+mn-ea"/>
            </a:endParaRPr>
          </a:p>
          <a:p>
            <a:pPr lvl="1" algn="l"/>
            <a:r>
              <a:rPr lang="zh-CN" altLang="en-US" dirty="0" smtClean="0">
                <a:latin typeface="+mn-ea"/>
                <a:ea typeface="+mn-ea"/>
                <a:cs typeface="+mn-ea"/>
              </a:rPr>
              <a:t>总结测试过程中人员分配及工作量等问题</a:t>
            </a:r>
            <a:endParaRPr lang="en-US" altLang="zh-CN" dirty="0" smtClean="0">
              <a:latin typeface="+mn-ea"/>
              <a:ea typeface="+mn-ea"/>
              <a:cs typeface="+mn-ea"/>
            </a:endParaRPr>
          </a:p>
          <a:p>
            <a:pPr algn="l"/>
            <a:r>
              <a:rPr lang="zh-CN" altLang="en-US" dirty="0" smtClean="0">
                <a:latin typeface="+mn-ea"/>
                <a:ea typeface="+mn-ea"/>
                <a:cs typeface="+mn-ea"/>
              </a:rPr>
              <a:t>测试评估</a:t>
            </a:r>
            <a:endParaRPr lang="en-US" altLang="zh-CN" sz="3300" dirty="0" smtClean="0">
              <a:latin typeface="+mn-ea"/>
              <a:ea typeface="+mn-ea"/>
              <a:cs typeface="+mn-ea"/>
            </a:endParaRPr>
          </a:p>
          <a:p>
            <a:pPr lvl="1" algn="l"/>
            <a:r>
              <a:rPr lang="zh-CN" altLang="en-US" dirty="0" smtClean="0">
                <a:latin typeface="+mn-ea"/>
                <a:ea typeface="+mn-ea"/>
                <a:cs typeface="+mn-ea"/>
              </a:rPr>
              <a:t>评估 </a:t>
            </a:r>
            <a:r>
              <a:rPr lang="en-US" altLang="zh-CN" dirty="0" smtClean="0">
                <a:latin typeface="+mn-ea"/>
                <a:ea typeface="+mn-ea"/>
                <a:cs typeface="+mn-ea"/>
              </a:rPr>
              <a:t>Bug </a:t>
            </a:r>
            <a:r>
              <a:rPr lang="zh-CN" altLang="en-US" dirty="0" smtClean="0">
                <a:latin typeface="+mn-ea"/>
                <a:ea typeface="+mn-ea"/>
                <a:cs typeface="+mn-ea"/>
              </a:rPr>
              <a:t>走向</a:t>
            </a:r>
            <a:endParaRPr lang="en-US" altLang="zh-CN" dirty="0" smtClean="0">
              <a:latin typeface="+mn-ea"/>
              <a:ea typeface="+mn-ea"/>
              <a:cs typeface="+mn-ea"/>
            </a:endParaRPr>
          </a:p>
          <a:p>
            <a:pPr lvl="1" algn="l"/>
            <a:r>
              <a:rPr lang="zh-CN" altLang="en-US" dirty="0" smtClean="0">
                <a:latin typeface="+mn-ea"/>
                <a:ea typeface="+mn-ea"/>
                <a:cs typeface="+mn-ea"/>
              </a:rPr>
              <a:t>评估产品质量</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b="1" dirty="0" smtClean="0"/>
              <a:t>测试停止的依据</a:t>
            </a:r>
            <a:endParaRPr lang="zh-CN" altLang="en-US" b="1" dirty="0"/>
          </a:p>
        </p:txBody>
      </p:sp>
      <p:sp>
        <p:nvSpPr>
          <p:cNvPr id="30723" name="内容占位符 2"/>
          <p:cNvSpPr>
            <a:spLocks noGrp="1"/>
          </p:cNvSpPr>
          <p:nvPr>
            <p:ph idx="1"/>
          </p:nvPr>
        </p:nvSpPr>
        <p:spPr>
          <a:xfrm>
            <a:off x="196840" y="1824439"/>
            <a:ext cx="11494806" cy="4266978"/>
          </a:xfrm>
        </p:spPr>
        <p:txBody>
          <a:bodyPr/>
          <a:lstStyle/>
          <a:p>
            <a:pPr lvl="1">
              <a:spcBef>
                <a:spcPts val="400"/>
              </a:spcBef>
            </a:pPr>
            <a:r>
              <a:rPr lang="zh-CN" altLang="en-US" sz="2700" b="1" dirty="0"/>
              <a:t>标准一：测试超过了预定时间，则停止测试。</a:t>
            </a:r>
            <a:endParaRPr lang="zh-CN" altLang="en-US" sz="2700" b="1" dirty="0"/>
          </a:p>
          <a:p>
            <a:pPr lvl="1">
              <a:spcBef>
                <a:spcPts val="400"/>
              </a:spcBef>
            </a:pPr>
            <a:r>
              <a:rPr lang="zh-CN" altLang="en-US" sz="2700" b="1" dirty="0"/>
              <a:t>标准</a:t>
            </a:r>
            <a:r>
              <a:rPr lang="zh-CN" altLang="en-US" sz="2700" b="1" dirty="0">
                <a:sym typeface="+mn-ea"/>
              </a:rPr>
              <a:t>二</a:t>
            </a:r>
            <a:r>
              <a:rPr lang="zh-CN" altLang="en-US" sz="2700" b="1" dirty="0"/>
              <a:t>：执行了所有的测试用例，但并没有发现故障，则停止测试。 </a:t>
            </a:r>
            <a:endParaRPr lang="zh-CN" altLang="en-US" sz="2700" b="1" dirty="0"/>
          </a:p>
          <a:p>
            <a:pPr lvl="1">
              <a:spcBef>
                <a:spcPts val="400"/>
              </a:spcBef>
            </a:pPr>
            <a:r>
              <a:rPr lang="zh-CN" altLang="en-US" sz="2700" b="1" dirty="0"/>
              <a:t>标准</a:t>
            </a:r>
            <a:r>
              <a:rPr lang="zh-CN" altLang="en-US" sz="2700" b="1" dirty="0">
                <a:sym typeface="+mn-ea"/>
              </a:rPr>
              <a:t>三</a:t>
            </a:r>
            <a:r>
              <a:rPr lang="zh-CN" altLang="en-US" sz="2700" b="1" dirty="0"/>
              <a:t>：使用特定的测试用例设计方案作为判断测试停止的基础。 </a:t>
            </a:r>
            <a:endParaRPr lang="en-US" altLang="zh-CN" sz="2700" b="1" dirty="0" smtClean="0"/>
          </a:p>
          <a:p>
            <a:pPr lvl="1">
              <a:spcBef>
                <a:spcPts val="400"/>
              </a:spcBef>
            </a:pPr>
            <a:r>
              <a:rPr lang="zh-CN" altLang="en-US" sz="2700" b="1" dirty="0"/>
              <a:t>标准</a:t>
            </a:r>
            <a:r>
              <a:rPr lang="zh-CN" altLang="en-US" sz="2700" b="1" dirty="0">
                <a:sym typeface="+mn-ea"/>
              </a:rPr>
              <a:t>四</a:t>
            </a:r>
            <a:r>
              <a:rPr lang="zh-CN" altLang="en-US" sz="2700" b="1" dirty="0"/>
              <a:t>：正面指出停止测试的具体要求，即停止测试的标准可定义为查出某一预订数目的故障。 </a:t>
            </a:r>
            <a:endParaRPr lang="zh-CN" altLang="en-US" sz="2700" b="1" dirty="0"/>
          </a:p>
          <a:p>
            <a:pPr lvl="1">
              <a:spcBef>
                <a:spcPts val="400"/>
              </a:spcBef>
            </a:pPr>
            <a:r>
              <a:rPr lang="zh-CN" altLang="en-US" sz="2700" b="1" dirty="0">
                <a:solidFill>
                  <a:srgbClr val="FF0000"/>
                </a:solidFill>
              </a:rPr>
              <a:t>标准</a:t>
            </a:r>
            <a:r>
              <a:rPr lang="zh-CN" altLang="en-US" sz="2700" b="1" dirty="0">
                <a:solidFill>
                  <a:srgbClr val="FF0000"/>
                </a:solidFill>
                <a:sym typeface="+mn-ea"/>
              </a:rPr>
              <a:t>五</a:t>
            </a:r>
            <a:r>
              <a:rPr lang="zh-CN" altLang="en-US" sz="2700" b="1" dirty="0">
                <a:solidFill>
                  <a:srgbClr val="FF0000"/>
                </a:solidFill>
              </a:rPr>
              <a:t>：根据单位时间内查出故障的数量和严重程度决定是否停止测试。</a:t>
            </a:r>
            <a:endParaRPr lang="zh-CN" altLang="en-US" sz="2700" b="1" dirty="0">
              <a:solidFill>
                <a:srgbClr val="FF0000"/>
              </a:solidFill>
            </a:endParaRPr>
          </a:p>
          <a:p>
            <a:pPr lvl="1"/>
            <a:endParaRPr lang="zh-CN" altLang="en-US" sz="2700" dirty="0"/>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2755" y="1524099"/>
            <a:ext cx="10661730" cy="5080370"/>
          </a:xfrm>
        </p:spPr>
        <p:txBody>
          <a:bodyPr/>
          <a:lstStyle/>
          <a:p>
            <a:pPr eaLnBrk="1" hangingPunct="1">
              <a:lnSpc>
                <a:spcPct val="150000"/>
              </a:lnSpc>
            </a:pPr>
            <a:r>
              <a:rPr lang="zh-CN" altLang="zh-CN" sz="3400" b="1" dirty="0"/>
              <a:t>缺陷修复率标准</a:t>
            </a:r>
            <a:r>
              <a:rPr lang="en-US" altLang="zh-CN" sz="3400" b="1" dirty="0"/>
              <a:t> </a:t>
            </a:r>
            <a:endParaRPr lang="en-US" altLang="zh-CN" sz="3400" b="1" dirty="0"/>
          </a:p>
          <a:p>
            <a:pPr lvl="1" eaLnBrk="1" hangingPunct="1">
              <a:defRPr/>
            </a:pPr>
            <a:r>
              <a:rPr lang="zh-CN" altLang="zh-CN" sz="2400" b="1" dirty="0"/>
              <a:t>一、二级错误修复率应达到</a:t>
            </a:r>
            <a:r>
              <a:rPr lang="en-US" altLang="zh-CN" sz="2400" b="1" dirty="0"/>
              <a:t> 100%</a:t>
            </a:r>
            <a:endParaRPr lang="zh-CN" altLang="zh-CN" sz="2400" b="1" dirty="0"/>
          </a:p>
          <a:p>
            <a:pPr lvl="1" eaLnBrk="1" hangingPunct="1">
              <a:defRPr/>
            </a:pPr>
            <a:r>
              <a:rPr lang="zh-CN" altLang="zh-CN" sz="2400" b="1" dirty="0"/>
              <a:t>三、四级错误修复率应达到</a:t>
            </a:r>
            <a:r>
              <a:rPr lang="en-US" altLang="zh-CN" sz="2400" b="1" dirty="0"/>
              <a:t> 80%</a:t>
            </a:r>
            <a:r>
              <a:rPr lang="zh-CN" altLang="zh-CN" sz="2400" b="1" dirty="0"/>
              <a:t>以上</a:t>
            </a:r>
            <a:r>
              <a:rPr lang="en-US" altLang="zh-CN" sz="2400" b="1" dirty="0"/>
              <a:t>  </a:t>
            </a:r>
            <a:endParaRPr lang="zh-CN" altLang="zh-CN" sz="2400" b="1" dirty="0"/>
          </a:p>
          <a:p>
            <a:pPr lvl="1" eaLnBrk="1" hangingPunct="1">
              <a:defRPr/>
            </a:pPr>
            <a:r>
              <a:rPr lang="zh-CN" altLang="zh-CN" sz="2400" b="1" dirty="0"/>
              <a:t>五级错误修复率应达到</a:t>
            </a:r>
            <a:r>
              <a:rPr lang="en-US" altLang="zh-CN" sz="2400" b="1" dirty="0"/>
              <a:t> 60%</a:t>
            </a:r>
            <a:r>
              <a:rPr lang="zh-CN" altLang="zh-CN" sz="2400" b="1" dirty="0"/>
              <a:t>以上</a:t>
            </a:r>
            <a:r>
              <a:rPr lang="en-US" altLang="zh-CN" sz="2400" b="1" dirty="0"/>
              <a:t> </a:t>
            </a:r>
            <a:endParaRPr lang="zh-CN" altLang="zh-CN" sz="2400" b="1" dirty="0"/>
          </a:p>
          <a:p>
            <a:pPr eaLnBrk="1" hangingPunct="1">
              <a:lnSpc>
                <a:spcPct val="150000"/>
              </a:lnSpc>
            </a:pPr>
            <a:r>
              <a:rPr lang="en-US" altLang="zh-CN" sz="3400" b="1" dirty="0"/>
              <a:t> </a:t>
            </a:r>
            <a:r>
              <a:rPr lang="zh-CN" altLang="zh-CN" sz="3400" b="1" dirty="0"/>
              <a:t>覆盖率标准</a:t>
            </a:r>
            <a:r>
              <a:rPr lang="en-US" altLang="zh-CN" sz="3400" b="1" dirty="0"/>
              <a:t>  </a:t>
            </a:r>
            <a:endParaRPr lang="zh-CN" altLang="zh-CN" sz="3400" b="1" dirty="0"/>
          </a:p>
          <a:p>
            <a:pPr lvl="1" eaLnBrk="1" hangingPunct="1">
              <a:defRPr/>
            </a:pPr>
            <a:r>
              <a:rPr lang="zh-CN" altLang="zh-CN" sz="2400" b="1" dirty="0"/>
              <a:t>语句覆盖率最低不能小于</a:t>
            </a:r>
            <a:r>
              <a:rPr lang="en-US" altLang="zh-CN" sz="2400" b="1" dirty="0"/>
              <a:t>80%</a:t>
            </a:r>
            <a:endParaRPr lang="zh-CN" altLang="zh-CN" sz="2400" b="1" dirty="0"/>
          </a:p>
          <a:p>
            <a:pPr lvl="1" eaLnBrk="1" hangingPunct="1">
              <a:defRPr/>
            </a:pPr>
            <a:r>
              <a:rPr lang="zh-CN" altLang="zh-CN" sz="2400" b="1" dirty="0"/>
              <a:t>测试用例执行覆盖率应达到</a:t>
            </a:r>
            <a:r>
              <a:rPr lang="en-US" altLang="zh-CN" sz="2400" b="1" dirty="0"/>
              <a:t>100%</a:t>
            </a:r>
            <a:endParaRPr lang="zh-CN" altLang="zh-CN" sz="2400" b="1" dirty="0"/>
          </a:p>
          <a:p>
            <a:pPr lvl="1" eaLnBrk="1" hangingPunct="1">
              <a:defRPr/>
            </a:pPr>
            <a:r>
              <a:rPr lang="zh-CN" altLang="zh-CN" sz="2400" b="1" dirty="0"/>
              <a:t>测试需求执行覆盖率应达到</a:t>
            </a:r>
            <a:r>
              <a:rPr lang="en-US" altLang="zh-CN" sz="2400" b="1" dirty="0"/>
              <a:t>100%</a:t>
            </a:r>
            <a:endParaRPr lang="zh-CN" altLang="en-US" sz="2400" b="1" dirty="0"/>
          </a:p>
        </p:txBody>
      </p:sp>
      <p:sp>
        <p:nvSpPr>
          <p:cNvPr id="30724" name="标题 11"/>
          <p:cNvSpPr>
            <a:spLocks noGrp="1"/>
          </p:cNvSpPr>
          <p:nvPr>
            <p:ph type="title"/>
          </p:nvPr>
        </p:nvSpPr>
        <p:spPr/>
        <p:txBody>
          <a:bodyPr/>
          <a:p>
            <a:pPr eaLnBrk="1" hangingPunct="1"/>
            <a:r>
              <a:rPr lang="zh-CN" altLang="en-US" b="1" dirty="0" smtClean="0"/>
              <a:t>测试停止的依据</a:t>
            </a:r>
            <a:endParaRPr lang="zh-CN" altLang="en-US" b="1" dirty="0"/>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b="1" dirty="0"/>
              <a:t>测试总结报告定义</a:t>
            </a:r>
            <a:endParaRPr lang="zh-CN" altLang="en-US" b="1" dirty="0"/>
          </a:p>
        </p:txBody>
      </p:sp>
      <p:sp>
        <p:nvSpPr>
          <p:cNvPr id="30723" name="内容占位符 2"/>
          <p:cNvSpPr>
            <a:spLocks noGrp="1"/>
          </p:cNvSpPr>
          <p:nvPr>
            <p:ph idx="1"/>
          </p:nvPr>
        </p:nvSpPr>
        <p:spPr>
          <a:xfrm>
            <a:off x="755686" y="1752687"/>
            <a:ext cx="10668494" cy="4266978"/>
          </a:xfrm>
        </p:spPr>
        <p:txBody>
          <a:bodyPr/>
          <a:lstStyle/>
          <a:p>
            <a:pPr algn="just" eaLnBrk="1" hangingPunct="1"/>
            <a:r>
              <a:rPr lang="zh-CN" altLang="en-US" sz="3200" b="1" dirty="0"/>
              <a:t>测试报告文档是测试阶段最后的文档产出物，把</a:t>
            </a:r>
            <a:r>
              <a:rPr lang="zh-CN" altLang="en-US" sz="3200" b="1" dirty="0">
                <a:solidFill>
                  <a:srgbClr val="FF0000"/>
                </a:solidFill>
              </a:rPr>
              <a:t>测试的过程和结果</a:t>
            </a:r>
            <a:r>
              <a:rPr lang="zh-CN" altLang="en-US" sz="3200" b="1" dirty="0"/>
              <a:t>写成文档，并对发现的问题和缺陷进行</a:t>
            </a:r>
            <a:r>
              <a:rPr lang="zh-CN" altLang="en-US" sz="3200" b="1" dirty="0">
                <a:solidFill>
                  <a:srgbClr val="FF0000"/>
                </a:solidFill>
              </a:rPr>
              <a:t>分析</a:t>
            </a:r>
            <a:r>
              <a:rPr lang="zh-CN" altLang="en-US" sz="3200" b="1" dirty="0"/>
              <a:t>，为纠正软件的存在的质量问题提供依据，同时为软件验收和交付打下基础。 </a:t>
            </a:r>
            <a:endParaRPr lang="zh-CN" altLang="en-US" sz="3200" b="1" dirty="0"/>
          </a:p>
          <a:p>
            <a:pPr eaLnBrk="1" hangingPunct="1"/>
            <a:endParaRPr lang="en-US" altLang="zh-CN" sz="3200"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      </a:t>
            </a:r>
            <a:r>
              <a:rPr lang="zh-CN" altLang="en-US" smtClean="0">
                <a:ea typeface="宋体" panose="02010600030101010101" pitchFamily="2" charset="-122"/>
              </a:rPr>
              <a:t> </a:t>
            </a:r>
            <a:r>
              <a:rPr lang="zh-CN" altLang="en-US" dirty="0" smtClean="0">
                <a:ea typeface="宋体" panose="02010600030101010101" pitchFamily="2" charset="-122"/>
              </a:rPr>
              <a:t> </a:t>
            </a:r>
            <a:endParaRPr lang="en-US" altLang="zh-CN" dirty="0" smtClean="0">
              <a:ea typeface="宋体" panose="02010600030101010101" pitchFamily="2" charset="-122"/>
            </a:endParaRP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b="1" dirty="0"/>
              <a:t>测试总结报告内容</a:t>
            </a:r>
            <a:endParaRPr lang="zh-CN" altLang="en-US" b="1" dirty="0"/>
          </a:p>
        </p:txBody>
      </p:sp>
      <p:sp>
        <p:nvSpPr>
          <p:cNvPr id="31747" name="内容占位符 2"/>
          <p:cNvSpPr>
            <a:spLocks noGrp="1"/>
          </p:cNvSpPr>
          <p:nvPr>
            <p:ph idx="1"/>
          </p:nvPr>
        </p:nvSpPr>
        <p:spPr>
          <a:xfrm>
            <a:off x="772755" y="1773641"/>
            <a:ext cx="10663000" cy="4641608"/>
          </a:xfrm>
        </p:spPr>
        <p:txBody>
          <a:bodyPr/>
          <a:lstStyle/>
          <a:p>
            <a:pPr marL="469900" lvl="1" indent="-469900" algn="just" eaLnBrk="1" hangingPunct="1">
              <a:buFont typeface="Wingdings" panose="05000000000000000000" pitchFamily="2" charset="2"/>
              <a:buChar char="o"/>
            </a:pPr>
            <a:r>
              <a:rPr lang="zh-CN" altLang="en-US" sz="3200" b="1" dirty="0">
                <a:cs typeface="+mn-cs"/>
              </a:rPr>
              <a:t>文件名称、编号、版本等基本信息</a:t>
            </a:r>
            <a:endParaRPr lang="zh-CN" altLang="en-US" sz="3200" b="1" dirty="0">
              <a:cs typeface="+mn-cs"/>
            </a:endParaRPr>
          </a:p>
          <a:p>
            <a:pPr marL="469900" lvl="1" indent="-469900" algn="just" eaLnBrk="1" hangingPunct="1">
              <a:buFont typeface="Wingdings" panose="05000000000000000000" pitchFamily="2" charset="2"/>
              <a:buChar char="o"/>
            </a:pPr>
            <a:r>
              <a:rPr lang="zh-CN" altLang="en-US" sz="3200" b="1" dirty="0">
                <a:cs typeface="+mn-cs"/>
              </a:rPr>
              <a:t>引言（编写目的、项目介绍、常用术语、参考文档）</a:t>
            </a:r>
            <a:endParaRPr lang="zh-CN" altLang="en-US" sz="3200" b="1" dirty="0">
              <a:cs typeface="+mn-cs"/>
            </a:endParaRPr>
          </a:p>
          <a:p>
            <a:pPr marL="469900" lvl="1" indent="-469900" algn="just" eaLnBrk="1" hangingPunct="1">
              <a:buFont typeface="Wingdings" panose="05000000000000000000" pitchFamily="2" charset="2"/>
              <a:buChar char="o"/>
            </a:pPr>
            <a:r>
              <a:rPr lang="zh-CN" altLang="en-US" sz="3200" b="1" dirty="0">
                <a:cs typeface="+mn-cs"/>
              </a:rPr>
              <a:t>测试概要（测试用例设计、测试环境与配置、工具）</a:t>
            </a:r>
            <a:endParaRPr lang="zh-CN" altLang="en-US" sz="3200" b="1" dirty="0">
              <a:cs typeface="+mn-cs"/>
            </a:endParaRPr>
          </a:p>
          <a:p>
            <a:pPr marL="469900" lvl="1" indent="-469900" algn="just" eaLnBrk="1" hangingPunct="1">
              <a:buFont typeface="Wingdings" panose="05000000000000000000" pitchFamily="2" charset="2"/>
              <a:buChar char="o"/>
            </a:pPr>
            <a:r>
              <a:rPr lang="zh-CN" altLang="en-US" sz="3200" b="1" dirty="0">
                <a:cs typeface="+mn-cs"/>
              </a:rPr>
              <a:t>测试结果与缺陷分析（测试执行情况与记录；覆盖结果分析；缺陷统计与分析 ）</a:t>
            </a:r>
            <a:endParaRPr lang="zh-CN" altLang="en-US" sz="3200" b="1" dirty="0">
              <a:cs typeface="+mn-cs"/>
            </a:endParaRPr>
          </a:p>
          <a:p>
            <a:pPr marL="469900" lvl="1" indent="-469900" algn="just" eaLnBrk="1" hangingPunct="1">
              <a:buFont typeface="Wingdings" panose="05000000000000000000" pitchFamily="2" charset="2"/>
              <a:buChar char="o"/>
            </a:pPr>
            <a:r>
              <a:rPr lang="zh-CN" altLang="en-US" sz="3200" b="1" dirty="0">
                <a:cs typeface="+mn-cs"/>
              </a:rPr>
              <a:t>测试结论与建议（测试结论、测试建议）</a:t>
            </a:r>
            <a:endParaRPr lang="zh-CN" altLang="en-US" sz="3200" b="1" dirty="0">
              <a:cs typeface="+mn-cs"/>
            </a:endParaRPr>
          </a:p>
          <a:p>
            <a:pPr marL="0" indent="0" eaLnBrk="1" hangingPunct="1">
              <a:buNone/>
            </a:pPr>
            <a:endParaRPr lang="zh-CN" altLang="en-US" sz="3200" dirty="0" smtClean="0">
              <a:ea typeface="宋体" panose="02010600030101010101" pitchFamily="2" charset="-122"/>
            </a:endParaRPr>
          </a:p>
        </p:txBody>
      </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b="1" dirty="0"/>
              <a:t>测试总结报告实例</a:t>
            </a:r>
            <a:endParaRPr lang="zh-CN" altLang="en-US" b="1" dirty="0"/>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1"/>
          <a:srcRect/>
          <a:stretch>
            <a:fillRect/>
          </a:stretch>
        </p:blipFill>
        <p:spPr bwMode="auto">
          <a:xfrm>
            <a:off x="9377827" y="54786"/>
            <a:ext cx="2675751" cy="67154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t="7473"/>
          <a:stretch>
            <a:fillRect/>
          </a:stretch>
        </p:blipFill>
        <p:spPr bwMode="auto">
          <a:xfrm>
            <a:off x="3035777" y="1604740"/>
            <a:ext cx="6130606" cy="522387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l="9115" t="15447"/>
          <a:stretch>
            <a:fillRect/>
          </a:stretch>
        </p:blipFill>
        <p:spPr bwMode="auto">
          <a:xfrm>
            <a:off x="1101033" y="1604740"/>
            <a:ext cx="7623413" cy="508608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101033" y="1566007"/>
            <a:ext cx="6220771" cy="5300704"/>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黑盒测试</a:t>
            </a:r>
            <a:endParaRPr lang="en-US" altLang="zh-CN" dirty="0">
              <a:solidFill>
                <a:srgbClr val="FF0000"/>
              </a:solidFill>
            </a:endParaRPr>
          </a:p>
          <a:p>
            <a:pPr marL="593725" lvl="3" indent="-167005"/>
            <a:r>
              <a:rPr lang="zh-CN" altLang="en-US" sz="2600" dirty="0"/>
              <a:t>把程序看作一个不能打开的黑盒子，在完全不考虑程序内部结构和内部特性的情况下检测每个功能是否正常使用</a:t>
            </a:r>
            <a:endParaRPr lang="en-US" altLang="zh-CN" sz="2600" dirty="0"/>
          </a:p>
          <a:p>
            <a:r>
              <a:rPr lang="zh-CN" altLang="en-US" dirty="0">
                <a:solidFill>
                  <a:srgbClr val="FF0000"/>
                </a:solidFill>
              </a:rPr>
              <a:t>白盒测试</a:t>
            </a:r>
            <a:endParaRPr lang="en-US" altLang="zh-CN" dirty="0">
              <a:solidFill>
                <a:srgbClr val="FF0000"/>
              </a:solidFill>
            </a:endParaRPr>
          </a:p>
          <a:p>
            <a:pPr marL="593725" lvl="3" indent="-167005"/>
            <a:r>
              <a:rPr lang="zh-CN" altLang="en-US" sz="2600" dirty="0"/>
              <a:t>又称结构测试、透明盒测试、逻辑驱动</a:t>
            </a:r>
            <a:r>
              <a:rPr lang="zh-CN" altLang="en-US" sz="2600" dirty="0" smtClean="0"/>
              <a:t>测</a:t>
            </a:r>
            <a:endParaRPr lang="en-US" altLang="zh-CN" sz="2600" dirty="0" smtClean="0"/>
          </a:p>
          <a:p>
            <a:pPr marL="426720" lvl="3" indent="0">
              <a:buNone/>
            </a:pPr>
            <a:r>
              <a:rPr lang="zh-CN" altLang="en-US" sz="2600" dirty="0" smtClean="0"/>
              <a:t>试</a:t>
            </a:r>
            <a:r>
              <a:rPr lang="zh-CN" altLang="en-US" sz="2600" dirty="0"/>
              <a:t>或基于</a:t>
            </a:r>
            <a:r>
              <a:rPr lang="zh-CN" altLang="en-US" sz="2600" dirty="0" smtClean="0"/>
              <a:t>代码</a:t>
            </a:r>
            <a:r>
              <a:rPr lang="zh-CN" altLang="en-US" sz="2600" dirty="0"/>
              <a:t>的测试</a:t>
            </a:r>
            <a:endParaRPr lang="en-US" altLang="zh-CN" sz="2600" dirty="0"/>
          </a:p>
          <a:p>
            <a:endParaRPr lang="zh-CN" altLang="en-US" dirty="0"/>
          </a:p>
        </p:txBody>
      </p:sp>
      <p:pic>
        <p:nvPicPr>
          <p:cNvPr id="4" name="Picture 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152" y="2924944"/>
            <a:ext cx="452811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177042"/>
            <a:ext cx="11089232" cy="4628728"/>
          </a:xfrm>
        </p:spPr>
        <p:txBody>
          <a:bodyPr wrap="none">
            <a:noAutofit/>
          </a:bodyPr>
          <a:lstStyle/>
          <a:p>
            <a:pPr algn="l"/>
            <a:r>
              <a:rPr lang="zh-CN" altLang="en-US" sz="2600" dirty="0">
                <a:solidFill>
                  <a:srgbClr val="FF0000"/>
                </a:solidFill>
              </a:rPr>
              <a:t>静态测试</a:t>
            </a:r>
            <a:endParaRPr lang="en-US" altLang="zh-CN" sz="2600" dirty="0">
              <a:solidFill>
                <a:srgbClr val="FF0000"/>
              </a:solidFill>
            </a:endParaRPr>
          </a:p>
          <a:p>
            <a:pPr lvl="1" algn="l"/>
            <a:r>
              <a:rPr lang="zh-CN" altLang="en-US" sz="2400" dirty="0">
                <a:latin typeface="+mn-ea"/>
                <a:ea typeface="+mn-ea"/>
              </a:rPr>
              <a:t>不运行程序，只是对程序进行检查和审核</a:t>
            </a:r>
            <a:endParaRPr lang="en-US" altLang="zh-CN" sz="2400" dirty="0">
              <a:latin typeface="+mn-ea"/>
              <a:ea typeface="+mn-ea"/>
            </a:endParaRPr>
          </a:p>
          <a:p>
            <a:pPr algn="l"/>
            <a:r>
              <a:rPr lang="zh-CN" altLang="en-US" sz="2600" dirty="0">
                <a:solidFill>
                  <a:srgbClr val="FF0000"/>
                </a:solidFill>
              </a:rPr>
              <a:t>动态测试</a:t>
            </a:r>
            <a:endParaRPr lang="en-US" altLang="zh-CN" dirty="0">
              <a:solidFill>
                <a:srgbClr val="FF0000"/>
              </a:solidFill>
            </a:endParaRPr>
          </a:p>
          <a:p>
            <a:pPr lvl="1" algn="l"/>
            <a:r>
              <a:rPr lang="zh-CN" altLang="en-US" sz="2400" dirty="0"/>
              <a:t>使用和运行程序进行</a:t>
            </a:r>
            <a:r>
              <a:rPr lang="zh-CN" altLang="en-US" sz="2400" dirty="0" smtClean="0"/>
              <a:t>检查</a:t>
            </a:r>
            <a:endParaRPr lang="en-US" altLang="zh-CN" sz="2400" dirty="0" smtClean="0"/>
          </a:p>
          <a:p>
            <a:pPr algn="l"/>
            <a:r>
              <a:rPr lang="zh-CN" altLang="en-US" sz="2600" dirty="0" smtClean="0">
                <a:solidFill>
                  <a:srgbClr val="FF0000"/>
                </a:solidFill>
              </a:rPr>
              <a:t>通过性测试</a:t>
            </a:r>
            <a:endParaRPr lang="en-US" altLang="zh-CN" dirty="0" smtClean="0">
              <a:solidFill>
                <a:srgbClr val="FF0000"/>
              </a:solidFill>
            </a:endParaRPr>
          </a:p>
          <a:p>
            <a:pPr lvl="1" algn="l"/>
            <a:r>
              <a:rPr lang="zh-CN" altLang="en-US" sz="2400" dirty="0"/>
              <a:t>审查软件，描绘状态，尝试各种合法可能性，确认状态及其转换正常</a:t>
            </a:r>
            <a:endParaRPr lang="en-US" altLang="zh-CN" sz="2400" dirty="0"/>
          </a:p>
          <a:p>
            <a:pPr algn="l"/>
            <a:r>
              <a:rPr lang="zh-CN" altLang="en-US" sz="2600" dirty="0" smtClean="0">
                <a:solidFill>
                  <a:srgbClr val="FF0000"/>
                </a:solidFill>
              </a:rPr>
              <a:t>失效性测试</a:t>
            </a:r>
            <a:endParaRPr lang="en-US" altLang="zh-CN" sz="2600" dirty="0" smtClean="0">
              <a:solidFill>
                <a:srgbClr val="FF0000"/>
              </a:solidFill>
            </a:endParaRPr>
          </a:p>
          <a:p>
            <a:pPr lvl="1" algn="l"/>
            <a:r>
              <a:rPr lang="zh-CN" altLang="en-US" sz="2400" dirty="0" smtClean="0"/>
              <a:t>为了破坏软件而设计和执行的测试用例</a:t>
            </a:r>
            <a:endParaRPr lang="zh-CN" altLang="en-US" sz="24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39920" y="-285115"/>
            <a:ext cx="4998085" cy="727710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计划测试</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a:t>
            </a:r>
            <a:r>
              <a:rPr lang="zh-CN" altLang="en-US" dirty="0">
                <a:solidFill>
                  <a:srgbClr val="FF0000"/>
                </a:solidFill>
              </a:rPr>
              <a:t>测试计划</a:t>
            </a:r>
            <a:r>
              <a:rPr lang="zh-CN" altLang="en-US" dirty="0"/>
              <a:t>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等方面的综合分析和规划，保证有效的实施软件测试。</a:t>
            </a:r>
            <a:endParaRPr lang="en-US" altLang="zh-CN" dirty="0"/>
          </a:p>
          <a:p>
            <a:endParaRPr lang="zh-CN" altLang="en-US" dirty="0"/>
          </a:p>
        </p:txBody>
      </p:sp>
      <p:pic>
        <p:nvPicPr>
          <p:cNvPr id="5" name="图片 6" descr="u=3524018319,225043732&amp;fm=0&amp;gp=38.jpg"/>
          <p:cNvPicPr>
            <a:picLocks noChangeAspect="1"/>
          </p:cNvPicPr>
          <p:nvPr/>
        </p:nvPicPr>
        <p:blipFill>
          <a:blip r:embed="rId1"/>
          <a:srcRect/>
          <a:stretch>
            <a:fillRect/>
          </a:stretch>
        </p:blipFill>
        <p:spPr bwMode="auto">
          <a:xfrm rot="482243">
            <a:off x="8933302" y="3257911"/>
            <a:ext cx="1855787" cy="260508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695400" y="13205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endParaRPr lang="en-US" altLang="zh-CN" dirty="0" smtClean="0"/>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p:nvPr/>
        </p:nvSpPr>
        <p:spPr bwMode="auto">
          <a:xfrm>
            <a:off x="6456040" y="1628800"/>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t>暂停测试的标准</a:t>
            </a:r>
            <a:endParaRPr lang="en-US" altLang="zh-CN" kern="0" dirty="0" smtClean="0"/>
          </a:p>
          <a:p>
            <a:r>
              <a:rPr lang="zh-CN" altLang="en-US" kern="0" dirty="0" smtClean="0"/>
              <a:t>计划交付物</a:t>
            </a:r>
            <a:endParaRPr lang="en-US" altLang="zh-CN" kern="0" dirty="0" smtClean="0"/>
          </a:p>
          <a:p>
            <a:r>
              <a:rPr lang="en-US" altLang="zh-CN" kern="0" dirty="0"/>
              <a:t>……</a:t>
            </a:r>
            <a:endParaRPr lang="zh-CN" altLang="en-US" kern="0"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8469" y="1718399"/>
            <a:ext cx="10656015" cy="4420005"/>
          </a:xfrm>
        </p:spPr>
        <p:txBody>
          <a:bodyPr>
            <a:normAutofit/>
          </a:bodyPr>
          <a:lstStyle/>
          <a:p>
            <a:pPr eaLnBrk="1" hangingPunct="1"/>
            <a:r>
              <a:rPr lang="en-US" altLang="zh-CN" sz="3400" b="1" dirty="0">
                <a:latin typeface="楷体" panose="02010609060101010101" pitchFamily="49" charset="-122"/>
                <a:ea typeface="楷体" panose="02010609060101010101" pitchFamily="49" charset="-122"/>
                <a:cs typeface="楷体" panose="02010609060101010101" pitchFamily="49" charset="-122"/>
              </a:rPr>
              <a:t>Step1:</a:t>
            </a:r>
            <a:r>
              <a:rPr lang="zh-CN" altLang="en-US" sz="3400" b="1" dirty="0">
                <a:latin typeface="楷体" panose="02010609060101010101" pitchFamily="49" charset="-122"/>
                <a:ea typeface="楷体" panose="02010609060101010101" pitchFamily="49" charset="-122"/>
                <a:cs typeface="楷体" panose="02010609060101010101" pitchFamily="49" charset="-122"/>
              </a:rPr>
              <a:t>了解基础知识</a:t>
            </a:r>
            <a:endParaRPr lang="en-US" altLang="zh-CN" sz="3400" b="1" dirty="0">
              <a:latin typeface="楷体" panose="02010609060101010101" pitchFamily="49" charset="-122"/>
              <a:ea typeface="楷体" panose="02010609060101010101" pitchFamily="49" charset="-122"/>
              <a:cs typeface="楷体" panose="02010609060101010101" pitchFamily="49" charset="-122"/>
            </a:endParaRPr>
          </a:p>
          <a:p>
            <a:pPr marL="1428750" lvl="2" indent="-514350">
              <a:buFont typeface="+mj-lt"/>
              <a:buAutoNum type="arabicPeriod"/>
            </a:pPr>
            <a:r>
              <a:rPr lang="zh-CN" altLang="en-US" sz="3200" b="1" dirty="0">
                <a:latin typeface="楷体" panose="02010609060101010101" pitchFamily="49" charset="-122"/>
                <a:ea typeface="楷体" panose="02010609060101010101" pitchFamily="49" charset="-122"/>
                <a:cs typeface="楷体" panose="02010609060101010101" pitchFamily="49" charset="-122"/>
              </a:rPr>
              <a:t>了解测试覆盖率</a:t>
            </a:r>
            <a:endParaRPr lang="en-US" altLang="zh-CN" sz="3200" b="1" dirty="0">
              <a:latin typeface="楷体" panose="02010609060101010101" pitchFamily="49" charset="-122"/>
              <a:ea typeface="楷体" panose="02010609060101010101" pitchFamily="49" charset="-122"/>
              <a:cs typeface="楷体" panose="02010609060101010101" pitchFamily="49" charset="-122"/>
            </a:endParaRPr>
          </a:p>
          <a:p>
            <a:pPr marL="1428750" lvl="2" indent="-514350">
              <a:buFont typeface="+mj-lt"/>
              <a:buAutoNum type="arabicPeriod"/>
            </a:pPr>
            <a:r>
              <a:rPr lang="zh-CN" altLang="en-US" sz="3200" b="1" dirty="0">
                <a:latin typeface="楷体" panose="02010609060101010101" pitchFamily="49" charset="-122"/>
                <a:ea typeface="楷体" panose="02010609060101010101" pitchFamily="49" charset="-122"/>
                <a:cs typeface="楷体" panose="02010609060101010101" pitchFamily="49" charset="-122"/>
              </a:rPr>
              <a:t>了解测试方法</a:t>
            </a:r>
            <a:endParaRPr lang="en-US" altLang="zh-CN" sz="3200" b="1" dirty="0">
              <a:latin typeface="楷体" panose="02010609060101010101" pitchFamily="49" charset="-122"/>
              <a:ea typeface="楷体" panose="02010609060101010101" pitchFamily="49" charset="-122"/>
              <a:cs typeface="楷体" panose="02010609060101010101" pitchFamily="49" charset="-122"/>
            </a:endParaRPr>
          </a:p>
          <a:p>
            <a:pPr marL="1428750" lvl="2" indent="-514350">
              <a:buFont typeface="+mj-lt"/>
              <a:buAutoNum type="arabicPeriod"/>
            </a:pPr>
            <a:r>
              <a:rPr lang="zh-CN" altLang="en-US" sz="3200" b="1" dirty="0">
                <a:latin typeface="楷体" panose="02010609060101010101" pitchFamily="49" charset="-122"/>
                <a:ea typeface="楷体" panose="02010609060101010101" pitchFamily="49" charset="-122"/>
                <a:cs typeface="楷体" panose="02010609060101010101" pitchFamily="49" charset="-122"/>
              </a:rPr>
              <a:t>了解任务大致分配</a:t>
            </a:r>
            <a:endParaRPr lang="zh-CN" altLang="en-US" sz="3200" b="1" dirty="0">
              <a:latin typeface="楷体" panose="02010609060101010101" pitchFamily="49" charset="-122"/>
              <a:ea typeface="楷体" panose="02010609060101010101" pitchFamily="49" charset="-122"/>
              <a:cs typeface="楷体" panose="02010609060101010101" pitchFamily="49" charset="-122"/>
            </a:endParaRPr>
          </a:p>
        </p:txBody>
      </p:sp>
      <p:sp>
        <p:nvSpPr>
          <p:cNvPr id="3" name="标题 2"/>
          <p:cNvSpPr>
            <a:spLocks noGrp="1"/>
          </p:cNvSpPr>
          <p:nvPr>
            <p:ph type="title" idx="4294967295"/>
          </p:nvPr>
        </p:nvSpPr>
        <p:spPr/>
        <p:txBody>
          <a:bodyPr>
            <a:normAutofit/>
          </a:bodyPr>
          <a:lstStyle/>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1"/>
          <a:stretch>
            <a:fillRect/>
          </a:stretch>
        </p:blipFill>
        <p:spPr>
          <a:xfrm>
            <a:off x="6352844" y="1983815"/>
            <a:ext cx="3660584" cy="3712652"/>
          </a:xfrm>
          <a:prstGeom prst="rect">
            <a:avLst/>
          </a:prstGeom>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0215" y="1773006"/>
            <a:ext cx="5715337" cy="4470802"/>
          </a:xfrm>
        </p:spPr>
        <p:txBody>
          <a:bodyPr/>
          <a:lstStyle/>
          <a:p>
            <a:pPr eaLnBrk="1" hangingPunct="1"/>
            <a:r>
              <a:rPr lang="en-US" altLang="zh-CN" sz="3400" b="1" dirty="0">
                <a:cs typeface="楷体" panose="02010609060101010101" pitchFamily="49" charset="-122"/>
              </a:rPr>
              <a:t>Step2:</a:t>
            </a:r>
            <a:r>
              <a:rPr lang="zh-CN" altLang="en-US" sz="3400" b="1" dirty="0">
                <a:cs typeface="楷体" panose="02010609060101010101" pitchFamily="49" charset="-122"/>
              </a:rPr>
              <a:t>查阅并熟悉标准</a:t>
            </a:r>
            <a:endParaRPr lang="en-US" altLang="zh-CN" sz="3400" b="1" dirty="0">
              <a:cs typeface="楷体" panose="02010609060101010101" pitchFamily="49" charset="-122"/>
            </a:endParaRPr>
          </a:p>
          <a:p>
            <a:pPr marL="0" indent="0" eaLnBrk="1" hangingPunct="1">
              <a:buNone/>
            </a:pPr>
            <a:r>
              <a:rPr lang="zh-CN" altLang="en-US" sz="3400" b="1" dirty="0">
                <a:cs typeface="楷体" panose="02010609060101010101" pitchFamily="49" charset="-122"/>
              </a:rPr>
              <a:t>文档</a:t>
            </a:r>
            <a:r>
              <a:rPr lang="en-US" altLang="zh-CN" sz="3400" b="1" dirty="0">
                <a:cs typeface="楷体" panose="02010609060101010101" pitchFamily="49" charset="-122"/>
              </a:rPr>
              <a:t>(IEEE 829 Format)</a:t>
            </a:r>
            <a:endParaRPr lang="en-US" altLang="zh-CN" sz="3400" b="1" dirty="0">
              <a:cs typeface="楷体" panose="02010609060101010101" pitchFamily="49" charset="-122"/>
            </a:endParaRPr>
          </a:p>
          <a:p>
            <a:pPr marL="0" indent="0">
              <a:buNone/>
            </a:pPr>
            <a:endParaRPr lang="zh-CN" altLang="en-US" dirty="0">
              <a:cs typeface="楷体" panose="02010609060101010101" pitchFamily="49" charset="-122"/>
            </a:endParaRPr>
          </a:p>
        </p:txBody>
      </p:sp>
      <p:sp>
        <p:nvSpPr>
          <p:cNvPr id="4" name="内容占位符 1"/>
          <p:cNvSpPr txBox="1"/>
          <p:nvPr/>
        </p:nvSpPr>
        <p:spPr bwMode="auto">
          <a:xfrm>
            <a:off x="7113535" y="-22680"/>
            <a:ext cx="4752092" cy="654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b="0" dirty="0" smtClean="0"/>
              <a:t>1. </a:t>
            </a:r>
            <a:r>
              <a:rPr lang="en-US" altLang="zh-CN" sz="1400" b="0" dirty="0" smtClean="0">
                <a:hlinkClick r:id="rId1"/>
              </a:rPr>
              <a:t>Test Plan Identifier</a:t>
            </a:r>
            <a:br>
              <a:rPr lang="en-US" altLang="zh-CN" sz="1400" dirty="0" smtClean="0"/>
            </a:br>
            <a:r>
              <a:rPr lang="en-US" altLang="zh-CN" sz="1400" b="0" dirty="0" smtClean="0"/>
              <a:t>2. </a:t>
            </a:r>
            <a:r>
              <a:rPr lang="en-US" altLang="zh-CN" sz="1400" b="0" dirty="0" smtClean="0">
                <a:hlinkClick r:id="rId1"/>
              </a:rPr>
              <a:t>References</a:t>
            </a:r>
            <a:br>
              <a:rPr lang="en-US" altLang="zh-CN" sz="1400" dirty="0" smtClean="0"/>
            </a:br>
            <a:r>
              <a:rPr lang="en-US" altLang="zh-CN" sz="1400" b="0" dirty="0" smtClean="0"/>
              <a:t>3. </a:t>
            </a:r>
            <a:r>
              <a:rPr lang="en-US" altLang="zh-CN" sz="1400" b="0" dirty="0" smtClean="0">
                <a:hlinkClick r:id="rId1"/>
              </a:rPr>
              <a:t>Introduction</a:t>
            </a:r>
            <a:br>
              <a:rPr lang="en-US" altLang="zh-CN" sz="1400" dirty="0" smtClean="0"/>
            </a:br>
            <a:r>
              <a:rPr lang="en-US" altLang="zh-CN" sz="1400" b="0" dirty="0" smtClean="0"/>
              <a:t>4. </a:t>
            </a:r>
            <a:r>
              <a:rPr lang="en-US" altLang="zh-CN" sz="1400" b="0" dirty="0" smtClean="0">
                <a:hlinkClick r:id="rId1"/>
              </a:rPr>
              <a:t>Test Items</a:t>
            </a:r>
            <a:br>
              <a:rPr lang="en-US" altLang="zh-CN" sz="1400" dirty="0" smtClean="0"/>
            </a:br>
            <a:r>
              <a:rPr lang="en-US" altLang="zh-CN" sz="1400" b="0" dirty="0" smtClean="0"/>
              <a:t>5. </a:t>
            </a:r>
            <a:r>
              <a:rPr lang="en-US" altLang="zh-CN" sz="1400" b="0" dirty="0" smtClean="0">
                <a:hlinkClick r:id="rId1"/>
              </a:rPr>
              <a:t>Software Risk Issues</a:t>
            </a:r>
            <a:br>
              <a:rPr lang="en-US" altLang="zh-CN" sz="1400" dirty="0" smtClean="0"/>
            </a:br>
            <a:r>
              <a:rPr lang="en-US" altLang="zh-CN" sz="1400" b="0" dirty="0" smtClean="0"/>
              <a:t>6. </a:t>
            </a:r>
            <a:r>
              <a:rPr lang="en-US" altLang="zh-CN" sz="1400" b="0" dirty="0" smtClean="0">
                <a:hlinkClick r:id="rId1"/>
              </a:rPr>
              <a:t>Features to be Tested</a:t>
            </a:r>
            <a:br>
              <a:rPr lang="en-US" altLang="zh-CN" sz="1400" dirty="0" smtClean="0"/>
            </a:br>
            <a:r>
              <a:rPr lang="en-US" altLang="zh-CN" sz="1400" b="0" dirty="0" smtClean="0"/>
              <a:t>7. </a:t>
            </a:r>
            <a:r>
              <a:rPr lang="en-US" altLang="zh-CN" sz="1400" b="0" dirty="0" smtClean="0">
                <a:hlinkClick r:id="rId1"/>
              </a:rPr>
              <a:t>Features not to be Tested</a:t>
            </a:r>
            <a:br>
              <a:rPr lang="en-US" altLang="zh-CN" sz="1400" dirty="0" smtClean="0"/>
            </a:br>
            <a:r>
              <a:rPr lang="en-US" altLang="zh-CN" sz="1400" b="0" dirty="0" smtClean="0"/>
              <a:t>8. </a:t>
            </a:r>
            <a:r>
              <a:rPr lang="en-US" altLang="zh-CN" sz="1400" b="0" dirty="0" smtClean="0">
                <a:hlinkClick r:id="rId1"/>
              </a:rPr>
              <a:t>Approach</a:t>
            </a:r>
            <a:br>
              <a:rPr lang="en-US" altLang="zh-CN" sz="1400" dirty="0" smtClean="0"/>
            </a:br>
            <a:r>
              <a:rPr lang="en-US" altLang="zh-CN" sz="1400" b="0" dirty="0" smtClean="0"/>
              <a:t>9. </a:t>
            </a:r>
            <a:r>
              <a:rPr lang="en-US" altLang="zh-CN" sz="1400" b="0" dirty="0" smtClean="0">
                <a:hlinkClick r:id="rId1"/>
              </a:rPr>
              <a:t>Item Pass/Fail Criteria</a:t>
            </a:r>
            <a:br>
              <a:rPr lang="en-US" altLang="zh-CN" sz="1400" dirty="0" smtClean="0"/>
            </a:br>
            <a:r>
              <a:rPr lang="en-US" altLang="zh-CN" sz="1400" b="0" dirty="0" smtClean="0"/>
              <a:t>10. </a:t>
            </a:r>
            <a:r>
              <a:rPr lang="en-US" altLang="zh-CN" sz="1400" b="0" dirty="0" smtClean="0">
                <a:hlinkClick r:id="rId1"/>
              </a:rPr>
              <a:t>Suspension Criteria and Resumption Requirements</a:t>
            </a:r>
            <a:br>
              <a:rPr lang="en-US" altLang="zh-CN" sz="1400" dirty="0" smtClean="0"/>
            </a:br>
            <a:r>
              <a:rPr lang="en-US" altLang="zh-CN" sz="1400" b="0" dirty="0" smtClean="0"/>
              <a:t>11. </a:t>
            </a:r>
            <a:r>
              <a:rPr lang="en-US" altLang="zh-CN" sz="1400" b="0" dirty="0" smtClean="0">
                <a:hlinkClick r:id="rId1"/>
              </a:rPr>
              <a:t>Test Deliverables</a:t>
            </a:r>
            <a:br>
              <a:rPr lang="en-US" altLang="zh-CN" sz="1400" dirty="0" smtClean="0"/>
            </a:br>
            <a:r>
              <a:rPr lang="en-US" altLang="zh-CN" sz="1400" b="0" dirty="0" smtClean="0"/>
              <a:t>12. </a:t>
            </a:r>
            <a:r>
              <a:rPr lang="en-US" altLang="zh-CN" sz="1400" b="0" dirty="0" smtClean="0">
                <a:hlinkClick r:id="rId1"/>
              </a:rPr>
              <a:t>Remaining Test Tasks</a:t>
            </a:r>
            <a:br>
              <a:rPr lang="en-US" altLang="zh-CN" sz="1400" dirty="0" smtClean="0"/>
            </a:br>
            <a:r>
              <a:rPr lang="en-US" altLang="zh-CN" sz="1400" b="0" dirty="0" smtClean="0"/>
              <a:t>13. </a:t>
            </a:r>
            <a:r>
              <a:rPr lang="en-US" altLang="zh-CN" sz="1400" b="0" dirty="0" smtClean="0">
                <a:hlinkClick r:id="rId1"/>
              </a:rPr>
              <a:t>Environmental Needs</a:t>
            </a:r>
            <a:br>
              <a:rPr lang="en-US" altLang="zh-CN" sz="1400" dirty="0" smtClean="0"/>
            </a:br>
            <a:r>
              <a:rPr lang="en-US" altLang="zh-CN" sz="1400" b="0" dirty="0" smtClean="0"/>
              <a:t>14. </a:t>
            </a:r>
            <a:r>
              <a:rPr lang="en-US" altLang="zh-CN" sz="1400" b="0" dirty="0" smtClean="0">
                <a:hlinkClick r:id="rId1"/>
              </a:rPr>
              <a:t>Staffing and Training Needs</a:t>
            </a:r>
            <a:br>
              <a:rPr lang="en-US" altLang="zh-CN" sz="1400" dirty="0" smtClean="0"/>
            </a:br>
            <a:r>
              <a:rPr lang="en-US" altLang="zh-CN" sz="1400" b="0" dirty="0" smtClean="0"/>
              <a:t>15. </a:t>
            </a:r>
            <a:r>
              <a:rPr lang="en-US" altLang="zh-CN" sz="1400" b="0" dirty="0" smtClean="0">
                <a:hlinkClick r:id="rId1"/>
              </a:rPr>
              <a:t>Responsibilities</a:t>
            </a:r>
            <a:br>
              <a:rPr lang="en-US" altLang="zh-CN" sz="1400" dirty="0" smtClean="0"/>
            </a:br>
            <a:r>
              <a:rPr lang="en-US" altLang="zh-CN" sz="1400" b="0" dirty="0" smtClean="0"/>
              <a:t>16. </a:t>
            </a:r>
            <a:r>
              <a:rPr lang="en-US" altLang="zh-CN" sz="1400" b="0" dirty="0" smtClean="0">
                <a:hlinkClick r:id="rId1"/>
              </a:rPr>
              <a:t>Schedule</a:t>
            </a:r>
            <a:br>
              <a:rPr lang="en-US" altLang="zh-CN" sz="1400" dirty="0" smtClean="0"/>
            </a:br>
            <a:r>
              <a:rPr lang="en-US" altLang="zh-CN" sz="1400" b="0" dirty="0" smtClean="0"/>
              <a:t>17. </a:t>
            </a:r>
            <a:r>
              <a:rPr lang="en-US" altLang="zh-CN" sz="1400" b="0" dirty="0" smtClean="0">
                <a:hlinkClick r:id="rId1"/>
              </a:rPr>
              <a:t>Planning Risks and Contingencies</a:t>
            </a:r>
            <a:br>
              <a:rPr lang="en-US" altLang="zh-CN" sz="1400" dirty="0" smtClean="0"/>
            </a:br>
            <a:r>
              <a:rPr lang="en-US" altLang="zh-CN" sz="1400" b="0" dirty="0" smtClean="0"/>
              <a:t>18. </a:t>
            </a:r>
            <a:r>
              <a:rPr lang="en-US" altLang="zh-CN" sz="1400" b="0" dirty="0" smtClean="0">
                <a:hlinkClick r:id="rId1"/>
              </a:rPr>
              <a:t>Approvals</a:t>
            </a:r>
            <a:br>
              <a:rPr lang="en-US" altLang="zh-CN" sz="1400" dirty="0" smtClean="0"/>
            </a:br>
            <a:r>
              <a:rPr lang="en-US" altLang="zh-CN" sz="1400" b="0" dirty="0" smtClean="0"/>
              <a:t>19. </a:t>
            </a:r>
            <a:r>
              <a:rPr lang="en-US" altLang="zh-CN" sz="1400" b="0" dirty="0" smtClean="0">
                <a:hlinkClick r:id="rId1"/>
              </a:rPr>
              <a:t>Glossary</a:t>
            </a:r>
            <a:endParaRPr lang="en-US" altLang="zh-CN" sz="1400" b="0" dirty="0" smtClean="0">
              <a:hlinkClick r:id="rId1"/>
            </a:endParaRPr>
          </a:p>
        </p:txBody>
      </p:sp>
      <p:sp>
        <p:nvSpPr>
          <p:cNvPr id="6" name="五边形 5"/>
          <p:cNvSpPr/>
          <p:nvPr/>
        </p:nvSpPr>
        <p:spPr>
          <a:xfrm>
            <a:off x="2339213" y="4725076"/>
            <a:ext cx="2685910" cy="77466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IEEE Test Plan Template</a:t>
            </a:r>
            <a:endParaRPr lang="zh-CN" altLang="en-US" sz="2800" b="1" dirty="0">
              <a:latin typeface="Times New Roman" panose="02020603050405020304" pitchFamily="18" charset="0"/>
              <a:cs typeface="Times New Roman" panose="02020603050405020304" pitchFamily="18" charset="0"/>
            </a:endParaRPr>
          </a:p>
        </p:txBody>
      </p:sp>
      <p:sp>
        <p:nvSpPr>
          <p:cNvPr id="5" name="标题 4"/>
          <p:cNvSpPr>
            <a:spLocks noGrp="1"/>
          </p:cNvSpPr>
          <p:nvPr>
            <p:ph type="title" idx="4294967295"/>
          </p:nvPr>
        </p:nvSpPr>
        <p:spPr/>
        <p:txBody>
          <a:bodyPr>
            <a:normAutofit/>
          </a:bodyPr>
          <a:p>
            <a:pPr eaLnBrk="1" hangingPunct="1"/>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up)">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120" y="1532989"/>
            <a:ext cx="10806502" cy="4641608"/>
          </a:xfrm>
        </p:spPr>
        <p:txBody>
          <a:bodyPr/>
          <a:lstStyle/>
          <a:p>
            <a:pPr eaLnBrk="1" hangingPunct="1">
              <a:lnSpc>
                <a:spcPct val="150000"/>
              </a:lnSpc>
            </a:pPr>
            <a:r>
              <a:rPr lang="en-US" altLang="zh-CN" sz="3400" b="1" dirty="0">
                <a:latin typeface="楷体" panose="02010609060101010101" pitchFamily="49" charset="-122"/>
                <a:ea typeface="楷体" panose="02010609060101010101" pitchFamily="49" charset="-122"/>
                <a:cs typeface="楷体" panose="02010609060101010101" pitchFamily="49" charset="-122"/>
              </a:rPr>
              <a:t>Step3:</a:t>
            </a:r>
            <a:r>
              <a:rPr lang="zh-CN" altLang="en-US" sz="3400" b="1" dirty="0">
                <a:latin typeface="楷体" panose="02010609060101010101" pitchFamily="49" charset="-122"/>
                <a:ea typeface="楷体" panose="02010609060101010101" pitchFamily="49" charset="-122"/>
                <a:cs typeface="楷体" panose="02010609060101010101" pitchFamily="49" charset="-122"/>
              </a:rPr>
              <a:t>书写说明（包含简单的摘要、目标、范围、时间表等）</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3" name="标题 2"/>
          <p:cNvSpPr>
            <a:spLocks noGrp="1"/>
          </p:cNvSpPr>
          <p:nvPr>
            <p:ph type="title" idx="4294967295"/>
          </p:nvPr>
        </p:nvSpPr>
        <p:spPr/>
        <p:txBody>
          <a:bodyPr>
            <a:normAutofit/>
          </a:bodyPr>
          <a:lstStyle/>
          <a:p>
            <a:r>
              <a:rPr lang="zh-CN" altLang="en-US" b="1" dirty="0">
                <a:latin typeface="楷体" panose="02010609060101010101" pitchFamily="49" charset="-122"/>
                <a:ea typeface="楷体" panose="02010609060101010101" pitchFamily="49" charset="-122"/>
              </a:rPr>
              <a:t>测试计划</a:t>
            </a:r>
            <a:endParaRPr lang="zh-CN" altLang="en-US" b="1" dirty="0">
              <a:latin typeface="楷体" panose="02010609060101010101" pitchFamily="49" charset="-122"/>
              <a:ea typeface="楷体" panose="02010609060101010101" pitchFamily="49" charset="-122"/>
            </a:endParaRPr>
          </a:p>
        </p:txBody>
      </p:sp>
      <p:sp>
        <p:nvSpPr>
          <p:cNvPr id="4" name="AutoShape 2" descr="Image titled Write a Test Plan Step 5"/>
          <p:cNvSpPr>
            <a:spLocks noChangeAspect="1" noChangeArrowheads="1"/>
          </p:cNvSpPr>
          <p:nvPr/>
        </p:nvSpPr>
        <p:spPr bwMode="auto">
          <a:xfrm>
            <a:off x="1641196" y="-144277"/>
            <a:ext cx="228588" cy="3047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5" tIns="45717" rIns="91435" bIns="45717" numCol="1" anchor="t" anchorCtr="0" compatLnSpc="1"/>
          <a:lstStyle/>
          <a:p>
            <a:endParaRPr lang="zh-CN" altLang="en-US" sz="100"/>
          </a:p>
        </p:txBody>
      </p:sp>
      <p:pic>
        <p:nvPicPr>
          <p:cNvPr id="6" name="图片 5"/>
          <p:cNvPicPr>
            <a:picLocks noChangeAspect="1"/>
          </p:cNvPicPr>
          <p:nvPr/>
        </p:nvPicPr>
        <p:blipFill>
          <a:blip r:embed="rId1"/>
          <a:stretch>
            <a:fillRect/>
          </a:stretch>
        </p:blipFill>
        <p:spPr>
          <a:xfrm>
            <a:off x="6650009" y="2870229"/>
            <a:ext cx="4125380" cy="3591373"/>
          </a:xfrm>
          <a:prstGeom prst="rect">
            <a:avLst/>
          </a:prstGeom>
        </p:spPr>
      </p:pic>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2448</Words>
  <Application>WPS 演示</Application>
  <PresentationFormat>宽屏</PresentationFormat>
  <Paragraphs>267</Paragraphs>
  <Slides>33</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Verdana</vt:lpstr>
      <vt:lpstr>Times New Roman</vt:lpstr>
      <vt:lpstr>楷体</vt:lpstr>
      <vt:lpstr>华文隶书</vt:lpstr>
      <vt:lpstr>Times New Roman</vt:lpstr>
      <vt:lpstr>微软雅黑</vt:lpstr>
      <vt:lpstr>黑体</vt:lpstr>
      <vt:lpstr>Arial Unicode MS</vt:lpstr>
      <vt:lpstr>Lucida Console</vt:lpstr>
      <vt:lpstr>Profile</vt:lpstr>
      <vt:lpstr>软件测试实用教程                         ——方法与实践</vt:lpstr>
      <vt:lpstr>2.3  软件测试流程</vt:lpstr>
      <vt:lpstr>软件测试流程</vt:lpstr>
      <vt:lpstr>熟悉需求</vt:lpstr>
      <vt:lpstr>计划测试</vt:lpstr>
      <vt:lpstr>软件测试计划基本结构</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设计测试用例/开发测试脚本（设计测试）</vt:lpstr>
      <vt:lpstr>测试用例格式</vt:lpstr>
      <vt:lpstr>搭建测试环境（实施测试）</vt:lpstr>
      <vt:lpstr>执行测试</vt:lpstr>
      <vt:lpstr>测试评估与总结</vt:lpstr>
      <vt:lpstr>测试停止的依据</vt:lpstr>
      <vt:lpstr>测试停止的依据</vt:lpstr>
      <vt:lpstr>测试总结报告定义</vt:lpstr>
      <vt:lpstr>测试总结报告内容</vt:lpstr>
      <vt:lpstr>测试总结报告实例</vt:lpstr>
      <vt:lpstr>软件测试流程</vt:lpstr>
      <vt:lpstr>测试基础概念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143</cp:revision>
  <dcterms:created xsi:type="dcterms:W3CDTF">2008-07-27T05:17:00Z</dcterms:created>
  <dcterms:modified xsi:type="dcterms:W3CDTF">2018-12-19T02:07:26Z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