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7"/>
  </p:handoutMasterIdLst>
  <p:sldIdLst>
    <p:sldId id="256" r:id="rId3"/>
    <p:sldId id="318" r:id="rId5"/>
    <p:sldId id="319" r:id="rId6"/>
    <p:sldId id="320" r:id="rId7"/>
    <p:sldId id="383" r:id="rId8"/>
    <p:sldId id="321" r:id="rId9"/>
    <p:sldId id="365" r:id="rId10"/>
    <p:sldId id="388" r:id="rId11"/>
    <p:sldId id="322" r:id="rId12"/>
    <p:sldId id="367" r:id="rId13"/>
    <p:sldId id="368" r:id="rId14"/>
    <p:sldId id="372" r:id="rId15"/>
    <p:sldId id="373" r:id="rId16"/>
    <p:sldId id="445" r:id="rId17"/>
    <p:sldId id="446" r:id="rId18"/>
    <p:sldId id="374" r:id="rId19"/>
    <p:sldId id="377" r:id="rId20"/>
    <p:sldId id="375" r:id="rId21"/>
    <p:sldId id="376" r:id="rId22"/>
    <p:sldId id="334" r:id="rId23"/>
    <p:sldId id="335" r:id="rId24"/>
    <p:sldId id="379" r:id="rId25"/>
    <p:sldId id="380" r:id="rId26"/>
    <p:sldId id="381" r:id="rId27"/>
    <p:sldId id="337" r:id="rId28"/>
    <p:sldId id="384" r:id="rId29"/>
    <p:sldId id="338" r:id="rId30"/>
    <p:sldId id="443" r:id="rId31"/>
    <p:sldId id="339" r:id="rId32"/>
    <p:sldId id="340" r:id="rId33"/>
    <p:sldId id="341" r:id="rId34"/>
    <p:sldId id="342" r:id="rId35"/>
    <p:sldId id="343" r:id="rId36"/>
    <p:sldId id="344" r:id="rId37"/>
    <p:sldId id="345" r:id="rId38"/>
    <p:sldId id="346" r:id="rId39"/>
    <p:sldId id="347" r:id="rId40"/>
    <p:sldId id="428" r:id="rId41"/>
    <p:sldId id="348" r:id="rId42"/>
    <p:sldId id="349" r:id="rId43"/>
    <p:sldId id="350" r:id="rId44"/>
    <p:sldId id="389" r:id="rId45"/>
    <p:sldId id="429" r:id="rId46"/>
    <p:sldId id="386" r:id="rId47"/>
    <p:sldId id="387" r:id="rId48"/>
    <p:sldId id="351" r:id="rId49"/>
    <p:sldId id="353" r:id="rId50"/>
    <p:sldId id="447" r:id="rId51"/>
    <p:sldId id="444" r:id="rId52"/>
    <p:sldId id="382" r:id="rId53"/>
    <p:sldId id="362" r:id="rId54"/>
    <p:sldId id="363" r:id="rId55"/>
    <p:sldId id="316" r:id="rId5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47" autoAdjust="0"/>
    <p:restoredTop sz="93874" autoAdjust="0"/>
  </p:normalViewPr>
  <p:slideViewPr>
    <p:cSldViewPr showGuides="1">
      <p:cViewPr varScale="1">
        <p:scale>
          <a:sx n="70" d="100"/>
          <a:sy n="70" d="100"/>
        </p:scale>
        <p:origin x="120" y="54"/>
      </p:cViewPr>
      <p:guideLst>
        <p:guide orient="horz" pos="3708"/>
        <p:guide pos="7203"/>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901"/>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smtClean="0"/>
              <a:t>我们一起来分析这样一个例子，假设我开发了非常简单的一个计算器，计算两个整数</a:t>
            </a:r>
            <a:r>
              <a:rPr lang="en-US" altLang="zh-CN" dirty="0" smtClean="0"/>
              <a:t>0-99</a:t>
            </a:r>
            <a:r>
              <a:rPr lang="zh-CN" altLang="en-US" dirty="0" smtClean="0"/>
              <a:t>之间的整数和，大家想想，两个整数的和，加数可以使用的值</a:t>
            </a:r>
            <a:r>
              <a:rPr lang="en-US" altLang="zh-CN" dirty="0" smtClean="0"/>
              <a:t>0-99 </a:t>
            </a:r>
            <a:r>
              <a:rPr lang="zh-CN" altLang="en-US" dirty="0" smtClean="0"/>
              <a:t>，</a:t>
            </a:r>
            <a:r>
              <a:rPr lang="en-US" altLang="zh-CN" dirty="0" smtClean="0"/>
              <a:t>99</a:t>
            </a:r>
            <a:r>
              <a:rPr lang="zh-CN" altLang="en-US" dirty="0" smtClean="0"/>
              <a:t>个数字，被加数，</a:t>
            </a:r>
            <a:r>
              <a:rPr lang="en-US" altLang="zh-CN" dirty="0" smtClean="0"/>
              <a:t>0-99</a:t>
            </a:r>
            <a:r>
              <a:rPr lang="zh-CN" altLang="en-US" dirty="0" smtClean="0"/>
              <a:t>，</a:t>
            </a:r>
            <a:r>
              <a:rPr lang="en-US" altLang="zh-CN" dirty="0" smtClean="0"/>
              <a:t>99</a:t>
            </a:r>
            <a:r>
              <a:rPr lang="zh-CN" altLang="en-US" dirty="0" smtClean="0"/>
              <a:t>个数字，两个加数不同组合，最终有多少种组合？</a:t>
            </a:r>
            <a:r>
              <a:rPr lang="en-US" altLang="zh-CN" dirty="0" smtClean="0"/>
              <a:t>9900</a:t>
            </a:r>
            <a:r>
              <a:rPr lang="zh-CN" altLang="en-US" dirty="0" smtClean="0"/>
              <a:t>种，那么这</a:t>
            </a:r>
            <a:r>
              <a:rPr lang="en-US" altLang="zh-CN" dirty="0" smtClean="0"/>
              <a:t>9900</a:t>
            </a:r>
            <a:r>
              <a:rPr lang="zh-CN" altLang="en-US" dirty="0" smtClean="0"/>
              <a:t>种组合都测试一遍，我们假设</a:t>
            </a:r>
            <a:r>
              <a:rPr lang="en-US" altLang="zh-CN" dirty="0" smtClean="0"/>
              <a:t>1</a:t>
            </a:r>
            <a:r>
              <a:rPr lang="zh-CN" altLang="en-US" dirty="0" smtClean="0"/>
              <a:t>分钟测试一组数据和，那么我们需要多少时间测试完成，</a:t>
            </a:r>
            <a:r>
              <a:rPr lang="en-US" altLang="zh-CN" dirty="0" smtClean="0"/>
              <a:t>9900/60,</a:t>
            </a:r>
            <a:r>
              <a:rPr lang="zh-CN" altLang="en-US" dirty="0" smtClean="0"/>
              <a:t>大约</a:t>
            </a:r>
            <a:r>
              <a:rPr lang="en-US" altLang="zh-CN" dirty="0" smtClean="0"/>
              <a:t>167</a:t>
            </a:r>
            <a:r>
              <a:rPr lang="zh-CN" altLang="en-US" dirty="0" smtClean="0"/>
              <a:t>个小时，按每周</a:t>
            </a:r>
            <a:r>
              <a:rPr lang="en-US" altLang="zh-CN" dirty="0" smtClean="0"/>
              <a:t>40</a:t>
            </a:r>
            <a:r>
              <a:rPr lang="zh-CN" altLang="en-US" dirty="0" smtClean="0"/>
              <a:t>个小时工作时间算，</a:t>
            </a:r>
            <a:r>
              <a:rPr lang="en-US" altLang="zh-CN" dirty="0" smtClean="0"/>
              <a:t>4</a:t>
            </a:r>
            <a:r>
              <a:rPr lang="zh-CN" altLang="en-US" dirty="0" smtClean="0"/>
              <a:t>个星期才能做完？</a:t>
            </a:r>
            <a:endParaRPr lang="en-US" altLang="zh-CN" dirty="0" smtClean="0"/>
          </a:p>
          <a:p>
            <a:pPr eaLnBrk="1" hangingPunct="1"/>
            <a:r>
              <a:rPr lang="zh-CN" altLang="en-US" dirty="0" smtClean="0"/>
              <a:t>如果我这个计算器，换成真实的计算器，加，减，乘，除都能计算，并且每个数据都是从</a:t>
            </a:r>
            <a:r>
              <a:rPr lang="en-US" altLang="zh-CN" dirty="0" smtClean="0"/>
              <a:t>-99</a:t>
            </a:r>
            <a:r>
              <a:rPr lang="zh-CN" altLang="en-US" dirty="0" smtClean="0"/>
              <a:t>万</a:t>
            </a:r>
            <a:r>
              <a:rPr lang="en-US" altLang="zh-CN" dirty="0" smtClean="0"/>
              <a:t>——</a:t>
            </a:r>
            <a:r>
              <a:rPr lang="zh-CN" altLang="en-US" dirty="0" smtClean="0"/>
              <a:t>正</a:t>
            </a:r>
            <a:r>
              <a:rPr lang="en-US" altLang="zh-CN" dirty="0" smtClean="0"/>
              <a:t>99</a:t>
            </a:r>
            <a:r>
              <a:rPr lang="zh-CN" altLang="en-US" dirty="0" smtClean="0"/>
              <a:t>万，大家想想这样组合下去，加法中我们会测试</a:t>
            </a:r>
            <a:r>
              <a:rPr lang="en-US" altLang="zh-CN" dirty="0" smtClean="0"/>
              <a:t>99</a:t>
            </a:r>
            <a:r>
              <a:rPr lang="zh-CN" altLang="en-US" dirty="0" smtClean="0"/>
              <a:t>万*</a:t>
            </a:r>
            <a:r>
              <a:rPr lang="en-US" altLang="zh-CN" dirty="0" smtClean="0"/>
              <a:t>99</a:t>
            </a:r>
            <a:r>
              <a:rPr lang="zh-CN" altLang="en-US" dirty="0" smtClean="0"/>
              <a:t>万种组合；减法，乘法，除法都同样是这么多，这还仅仅是整数运算，如果加上小数，计算平方，开方这样的数字，怎么计算，这是一个天文数字，是人无法完成的，对不对？那我们怎么做呢？</a:t>
            </a:r>
            <a:endParaRPr lang="en-US" altLang="zh-CN" dirty="0" smtClean="0"/>
          </a:p>
          <a:p>
            <a:pPr eaLnBrk="1" hangingPunct="1"/>
            <a:endParaRPr lang="en-US" altLang="zh-CN" dirty="0" smtClean="0"/>
          </a:p>
          <a:p>
            <a:pPr eaLnBrk="1" hangingPunct="1"/>
            <a:r>
              <a:rPr lang="zh-CN" altLang="en-US" dirty="0" smtClean="0"/>
              <a:t>我告诉大家将输入数据划分类，使用等价类划分法，那什么是等价类划分法，如何使用等价类划分法呢？我们先看什么是等价类划分法</a:t>
            </a:r>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eaLnBrk="1" hangingPunct="1"/>
            <a:r>
              <a:rPr lang="zh-CN" altLang="en-US" dirty="0" smtClean="0"/>
              <a:t>可以举例说有效和无效的数据</a:t>
            </a:r>
            <a:endParaRPr lang="zh-CN" altLang="en-US" dirty="0" smtClean="0"/>
          </a:p>
          <a:p>
            <a:pPr eaLnBrk="1" hangingPunct="1"/>
            <a:endParaRPr lang="en-US" altLang="zh-CN" dirty="0" smtClean="0"/>
          </a:p>
          <a:p>
            <a:pPr eaLnBrk="1" hangingPunct="1"/>
            <a:r>
              <a:rPr lang="zh-CN" altLang="en-US" dirty="0" smtClean="0"/>
              <a:t>现在针对这句话测试</a:t>
            </a:r>
            <a:r>
              <a:rPr lang="zh-CN" altLang="en-US" baseline="0" dirty="0" smtClean="0"/>
              <a:t>  这句话是什么？  需求！！！</a:t>
            </a:r>
            <a:endParaRPr lang="en-US" altLang="zh-CN" baseline="0" dirty="0" smtClean="0"/>
          </a:p>
          <a:p>
            <a:pPr eaLnBrk="1" hangingPunct="1"/>
            <a:r>
              <a:rPr lang="zh-CN" altLang="en-US" baseline="0" dirty="0" smtClean="0"/>
              <a:t>大家会不会像小猪一样 。。。。。。</a:t>
            </a:r>
            <a:endParaRPr lang="en-US" altLang="zh-CN" baseline="0" dirty="0" smtClean="0"/>
          </a:p>
          <a:p>
            <a:pPr eaLnBrk="1" hangingPunct="1"/>
            <a:r>
              <a:rPr lang="zh-CN" altLang="en-US" baseline="0" dirty="0" smtClean="0"/>
              <a:t>大家肯定说  我怎么会像它一样愚蠢呢  嘿嘿  别笑话它  其实咱们很多同学在测试过程中一直在做着小猪的超级模仿秀  比如说登陆页面   输入用户名  </a:t>
            </a:r>
            <a:r>
              <a:rPr lang="en-US" altLang="zh-CN" baseline="0" dirty="0" smtClean="0"/>
              <a:t>1-10</a:t>
            </a:r>
            <a:r>
              <a:rPr lang="zh-CN" altLang="en-US" baseline="0" dirty="0" smtClean="0"/>
              <a:t>个汉字  有的同学  输入  张三  张晓三  张小小三 其实这个时候你就是在进行着小猪一样的工作  什么工作呢？ 穷举测试</a:t>
            </a:r>
            <a:endParaRPr lang="en-US" altLang="zh-CN" baseline="0" dirty="0" smtClean="0"/>
          </a:p>
          <a:p>
            <a:pPr eaLnBrk="1" hangingPunct="1"/>
            <a:r>
              <a:rPr lang="zh-CN" altLang="en-US" baseline="0" dirty="0" smtClean="0"/>
              <a:t>如果我们这时候采用下面讲解的等价类划分法的话  这里我告诉你  上面的这些输入其实都可以用任何一个比如“张三”来替代  而其他的都可以省略</a:t>
            </a:r>
            <a:endParaRPr lang="en-US" altLang="zh-CN" baseline="0" dirty="0" smtClean="0"/>
          </a:p>
          <a:p>
            <a:pPr eaLnBrk="1" hangingPunct="1"/>
            <a:r>
              <a:rPr lang="zh-CN" altLang="en-US" baseline="0" dirty="0" smtClean="0"/>
              <a:t>这样大家会觉得省了不少事情  没错  等价类划分法就是这样避免重复或丢失用例的这样的一种方法  来看一下</a:t>
            </a: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p:txBody>
          <a:bodyPr/>
          <a:lstStyle/>
          <a:p>
            <a:pPr>
              <a:defRPr/>
            </a:pPr>
            <a:fld id="{474579DA-80BE-4370-B72E-9882B0C0AE5E}" type="slidenum">
              <a:rPr lang="zh-CN" altLang="en-US" smtClean="0"/>
            </a:fld>
            <a:endParaRPr lang="en-US" altLang="zh-CN" smtClean="0"/>
          </a:p>
        </p:txBody>
      </p:sp>
      <p:sp>
        <p:nvSpPr>
          <p:cNvPr id="82947" name="Rectangle 2"/>
          <p:cNvSpPr>
            <a:spLocks noGrp="1" noRot="1" noChangeAspect="1" noChangeArrowheads="1" noTextEdit="1"/>
          </p:cNvSpPr>
          <p:nvPr>
            <p:ph type="sldImg"/>
          </p:nvPr>
        </p:nvSpPr>
        <p:spPr>
          <a:xfrm>
            <a:off x="381000" y="685800"/>
            <a:ext cx="6096000" cy="3429000"/>
          </a:xfrm>
        </p:spPr>
      </p:sp>
      <p:sp>
        <p:nvSpPr>
          <p:cNvPr id="82948"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什么是等价类划分法，依据需求对输入的范围进行细分，然后再分出的每一个区域内选取一个有代表性的测试数据，开展测试。这句话说起来非常简单，但做起来没那么简单。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我们前面讲到的取每一个值，然后组合每一组值，这是穷举测试，引入等价类，我们就要摒弃穷举测试，然后对输入范围进行合理分类，这个合理分类就是等价类划分，然后再分出的每个区域内提取一个有代表性的测试数据设计成测试用例，开展测试。</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在这个过程中，大家要重点掌握什么是合理分类，并且你的测试用例设计的是否合理，是否能覆盖全，这就是划分等价类是否成功的关键。</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dirty="0" smtClean="0">
                <a:ea typeface="宋体" panose="02010600030101010101" pitchFamily="2" charset="-122"/>
              </a:rPr>
              <a:t>经讲过了，由于重要  今天再次重点讲解</a:t>
            </a:r>
            <a:endParaRPr lang="en-US" altLang="zh-CN" b="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摒弃穷举测试  而是对输入的范围进行  合理分类，在每个分类中选取代表性数据作为测试用例</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这里说的 合理分类就是“等价类”</a:t>
            </a: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之所以“等价”是因为  从划分好的分类中 任意选取一条数据都能代表其他的数据</a:t>
            </a:r>
            <a:r>
              <a:rPr lang="zh-CN" altLang="en-US" b="1" baseline="0" dirty="0" smtClean="0">
                <a:ea typeface="宋体" panose="02010600030101010101" pitchFamily="2" charset="-122"/>
              </a:rPr>
              <a:t>  它们之间选取是等价的</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0" baseline="0" dirty="0" smtClean="0">
                <a:ea typeface="宋体" panose="02010600030101010101" pitchFamily="2" charset="-122"/>
              </a:rPr>
              <a:t>这样就能大大减少 测试工作量  </a:t>
            </a:r>
            <a:r>
              <a:rPr lang="zh-CN" altLang="en-US" b="1" baseline="0" dirty="0" smtClean="0">
                <a:ea typeface="宋体" panose="02010600030101010101" pitchFamily="2" charset="-122"/>
              </a:rPr>
              <a:t>可以说在任何测试工作中  这种方法都是被普遍采用的 因为不能穷举测试</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baseline="0" dirty="0" smtClean="0">
                <a:ea typeface="宋体" panose="02010600030101010101" pitchFamily="2" charset="-122"/>
              </a:rPr>
              <a:t>那大家是不是体会到  在这种方法中什么最关键？ 如何分类最关键  如果类分的好  直接取数据很容易；如果分类不合理，那取出来的数据也不能全部覆盖测试点   那测试也是不充分的  所以  看下如何划分“等价类”</a:t>
            </a:r>
            <a:endParaRPr lang="en-US" altLang="zh-CN" b="1" baseline="0"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endParaRPr lang="en-US" altLang="zh-CN" b="1"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等价类划分法</a:t>
            </a:r>
            <a:r>
              <a:rPr lang="zh-CN" altLang="en-US" dirty="0" smtClean="0">
                <a:ea typeface="宋体" panose="02010600030101010101" pitchFamily="2" charset="-122"/>
              </a:rPr>
              <a:t>是一种重要的、常用的黑盒测试方法，它将不能穷举的测试过程进行合理分类，从而保证设计出来的测试用例具有完整性和代表性。</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t>大家知道穷举测试是不可能的，哪怕登录页面也有无穷尽的用例。所以咱们必须找一个代表能代表一类用例，它错其他的用例也错，它对其他用例也对。</a:t>
            </a:r>
            <a:endParaRPr lang="en-US" altLang="zh-CN" dirty="0" smtClean="0"/>
          </a:p>
          <a:p>
            <a:pPr eaLnBrk="1" hangingPunct="1"/>
            <a:r>
              <a:rPr lang="zh-CN" altLang="en-US" b="1" dirty="0" smtClean="0">
                <a:ea typeface="宋体" panose="02010600030101010101" pitchFamily="2" charset="-122"/>
              </a:rPr>
              <a:t>等价类是指某个输入域的子集合。在该子集合中，各个输入数据对于</a:t>
            </a:r>
            <a:r>
              <a:rPr lang="zh-CN" altLang="en-US" b="1" dirty="0" smtClean="0">
                <a:solidFill>
                  <a:srgbClr val="FF0000"/>
                </a:solidFill>
                <a:ea typeface="宋体" panose="02010600030101010101" pitchFamily="2" charset="-122"/>
              </a:rPr>
              <a:t>揭露程序中的错误都是等效的</a:t>
            </a:r>
            <a:r>
              <a:rPr lang="zh-CN" altLang="en-US" b="1" dirty="0" smtClean="0">
                <a:ea typeface="宋体" panose="02010600030101010101" pitchFamily="2" charset="-122"/>
              </a:rPr>
              <a:t>，它们具有等价特性，即每一类的代表性数据在测试中的作用都等价于这一类中的其它数据。这样，对于表征该类的数据输入将能代表整个子集合的输入。</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等价类划分法是把所有可能的输入数据，即程序的输入域划分为若干部分（等价类），然后从每一个子集中选取少数具有代表性的数据作为测试用例。可以保证</a:t>
            </a:r>
            <a:r>
              <a:rPr lang="en-US" altLang="zh-CN" dirty="0" smtClean="0">
                <a:ea typeface="宋体" panose="02010600030101010101" pitchFamily="2" charset="-122"/>
              </a:rPr>
              <a:t>——</a:t>
            </a:r>
            <a:r>
              <a:rPr lang="zh-CN" altLang="en-US" dirty="0" smtClean="0">
                <a:ea typeface="宋体" panose="02010600030101010101" pitchFamily="2" charset="-122"/>
              </a:rPr>
              <a:t>测试某等价类的代表值就是等效于对于这一类其它值的测试。</a:t>
            </a:r>
            <a:endParaRPr lang="en-US"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lang="zh-CN" altLang="en-US" b="1" dirty="0" smtClean="0">
                <a:ea typeface="宋体" panose="02010600030101010101" pitchFamily="2" charset="-122"/>
              </a:rPr>
              <a:t>等价类划分很重要</a:t>
            </a:r>
            <a:r>
              <a:rPr lang="zh-CN" altLang="en-US" b="1" baseline="0" dirty="0" smtClean="0">
                <a:ea typeface="宋体" panose="02010600030101010101" pitchFamily="2" charset="-122"/>
              </a:rPr>
              <a:t>  那既然重要  怎样使用呢？一起回忆一下该方法</a:t>
            </a:r>
            <a:endParaRPr lang="en-US" altLang="zh-CN" b="1" dirty="0" smtClean="0"/>
          </a:p>
          <a:p>
            <a:pPr eaLnBrk="1" hangingPunct="1"/>
            <a:endParaRPr lang="en-US" altLang="zh-CN" dirty="0" smtClean="0">
              <a:ea typeface="宋体" panose="02010600030101010101" pitchFamily="2" charset="-122"/>
            </a:endParaRPr>
          </a:p>
          <a:p>
            <a:pPr eaLnBrk="1" hangingPunct="1"/>
            <a:endParaRPr lang="zh-CN" altLang="en-US" dirty="0" smtClean="0">
              <a:ea typeface="宋体" panose="02010600030101010101" pitchFamily="2" charset="-122"/>
            </a:endParaRPr>
          </a:p>
          <a:p>
            <a:pPr eaLnBrk="1" hangingPunct="1"/>
            <a:endParaRPr lang="zh-CN" altLang="en-US" dirty="0" smtClean="0"/>
          </a:p>
          <a:p>
            <a:pPr eaLnBrk="1" hangingPunct="1"/>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132856"/>
            <a:ext cx="103632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84322" name="Rectangle 2"/>
          <p:cNvSpPr>
            <a:spLocks noGrp="1" noChangeArrowheads="1"/>
          </p:cNvSpPr>
          <p:nvPr>
            <p:ph type="ctrTitle"/>
          </p:nvPr>
        </p:nvSpPr>
        <p:spPr>
          <a:xfrm>
            <a:off x="946313" y="761256"/>
            <a:ext cx="1036320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C1FE9ED-E41B-4993-8722-08A68182A6AF}"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A00FBCB0-EB75-4744-AB94-B5CA9DF67A6E}"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0D9B90C-8D6C-44F7-ACFA-2BD1EE647654}" type="slidenum">
              <a:rPr lang="en-US" altLang="zh-CN"/>
            </a:fld>
            <a:endParaRPr lang="en-US" altLang="zh-CN"/>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106299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Tree>
  </p:cSld>
  <p:clrMapOvr>
    <a:masterClrMapping/>
  </p:clrMapOvr>
  <p:transition>
    <p:blinds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CDEF245F-F9E4-4F3E-81FB-EEF687345EF1}"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4A3A36E-5E1C-48CB-9C0F-D595A43F278E}"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277E3919-B6BD-497D-AE80-1DDDF0F10E89}"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043FF7F8-154B-4D0A-BF3C-6472E2EB5401}"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828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95400" y="13205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AutoShape 4"/>
          <p:cNvSpPr>
            <a:spLocks noChangeArrowheads="1"/>
          </p:cNvSpPr>
          <p:nvPr/>
        </p:nvSpPr>
        <p:spPr bwMode="auto">
          <a:xfrm>
            <a:off x="695400" y="1124744"/>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600" b="1" baseline="0">
          <a:solidFill>
            <a:schemeClr val="tx2"/>
          </a:solidFill>
          <a:latin typeface="Times New Roman" panose="02020603050405020304" pitchFamily="18" charset="0"/>
          <a:ea typeface="宋体" panose="0201060003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anose="02010800040101010101" pitchFamily="2" charset="-122"/>
              </a:rPr>
              <a:t>软件测试实用教程</a:t>
            </a:r>
            <a:br>
              <a:rPr lang="en-US" altLang="zh-CN" sz="6000" b="1">
                <a:ea typeface="华文隶书" panose="02010800040101010101" pitchFamily="2" charset="-122"/>
              </a:rPr>
            </a:br>
            <a:r>
              <a:rPr lang="en-US" altLang="zh-CN" sz="6000" b="1">
                <a:ea typeface="华文隶书" panose="02010800040101010101" pitchFamily="2" charset="-122"/>
              </a:rPr>
              <a:t>                         ——</a:t>
            </a:r>
            <a:r>
              <a:rPr lang="zh-CN" altLang="en-US" sz="6000" b="1">
                <a:ea typeface="华文隶书" panose="02010800040101010101" pitchFamily="2" charset="-122"/>
              </a:rPr>
              <a:t>方法与实践</a:t>
            </a:r>
            <a:endParaRPr lang="zh-CN" altLang="en-US" sz="6000" b="1">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anose="02010800040101010101" pitchFamily="2" charset="-122"/>
                <a:ea typeface="华文隶书" panose="02010800040101010101" pitchFamily="2" charset="-122"/>
              </a:rPr>
              <a:t>PartII</a:t>
            </a:r>
            <a:r>
              <a:rPr lang="en-US" altLang="zh-CN" sz="4400" dirty="0" smtClean="0">
                <a:latin typeface="华文隶书" panose="02010800040101010101" pitchFamily="2" charset="-122"/>
                <a:ea typeface="华文隶书" panose="02010800040101010101" pitchFamily="2" charset="-122"/>
              </a:rPr>
              <a:t>    </a:t>
            </a:r>
            <a:r>
              <a:rPr lang="zh-CN" altLang="en-US" sz="4400" dirty="0">
                <a:latin typeface="华文隶书" panose="02010800040101010101" pitchFamily="2" charset="-122"/>
                <a:ea typeface="华文隶书" panose="02010800040101010101" pitchFamily="2" charset="-122"/>
              </a:rPr>
              <a:t>软件测试技术</a:t>
            </a:r>
            <a:endParaRPr lang="zh-CN" altLang="en-US" sz="4400" dirty="0">
              <a:latin typeface="华文隶书" panose="02010800040101010101" pitchFamily="2" charset="-122"/>
              <a:ea typeface="华文隶书" panose="02010800040101010101" pitchFamily="2" charset="-122"/>
            </a:endParaRPr>
          </a:p>
          <a:p>
            <a:pPr algn="ctr" eaLnBrk="1" hangingPunct="1"/>
            <a:endParaRPr lang="zh-CN" altLang="en-US" sz="4400" b="1" dirty="0">
              <a:latin typeface="华文隶书" panose="02010800040101010101" pitchFamily="2" charset="-122"/>
              <a:ea typeface="华文隶书" panose="02010800040101010101" pitchFamily="2" charset="-122"/>
            </a:endParaRPr>
          </a:p>
        </p:txBody>
      </p:sp>
      <p:pic>
        <p:nvPicPr>
          <p:cNvPr id="5" name="图片 4"/>
          <p:cNvPicPr>
            <a:picLocks noChangeAspect="1"/>
          </p:cNvPicPr>
          <p:nvPr/>
        </p:nvPicPr>
        <p:blipFill>
          <a:blip r:embed="rId1"/>
          <a:stretch>
            <a:fillRect/>
          </a:stretch>
        </p:blipFill>
        <p:spPr>
          <a:xfrm>
            <a:off x="0" y="6146709"/>
            <a:ext cx="3514286" cy="666667"/>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695400" y="1320552"/>
            <a:ext cx="10585176" cy="4267200"/>
          </a:xfrm>
        </p:spPr>
        <p:txBody>
          <a:bodyPr/>
          <a:lstStyle/>
          <a:p>
            <a:r>
              <a:rPr lang="zh-CN" altLang="en-US" dirty="0" smtClean="0"/>
              <a:t>怎样划分有效等价类和无效等价类</a:t>
            </a:r>
            <a:endParaRPr lang="en-US" altLang="zh-CN" dirty="0" smtClean="0"/>
          </a:p>
          <a:p>
            <a:pPr lvl="1"/>
            <a:r>
              <a:rPr lang="zh-CN" altLang="en-US" dirty="0" smtClean="0"/>
              <a:t>有效等价类：对于</a:t>
            </a:r>
            <a:r>
              <a:rPr lang="en-US" altLang="zh-CN" dirty="0" smtClean="0"/>
              <a:t>SRS</a:t>
            </a:r>
            <a:r>
              <a:rPr lang="zh-CN" altLang="en-US" dirty="0" smtClean="0"/>
              <a:t>而言，合理、有意义的输入数据构成的集合，即被测对象能接受的数据，用于考查软件的正常工作能力</a:t>
            </a:r>
            <a:endParaRPr lang="en-US" altLang="zh-CN" dirty="0" smtClean="0"/>
          </a:p>
          <a:p>
            <a:pPr lvl="1"/>
            <a:r>
              <a:rPr lang="zh-CN" altLang="en-US" dirty="0" smtClean="0"/>
              <a:t>无效等价类：对于</a:t>
            </a:r>
            <a:r>
              <a:rPr lang="en-US" altLang="zh-CN" dirty="0" smtClean="0"/>
              <a:t>SRS</a:t>
            </a:r>
            <a:r>
              <a:rPr lang="zh-CN" altLang="en-US" dirty="0" smtClean="0"/>
              <a:t>而言，不合理、无意义的输入数据构成的集合，即被测对象不能接受的数据，用于考查软件的容错能力</a:t>
            </a: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695325" y="1124585"/>
            <a:ext cx="10668000" cy="5170170"/>
          </a:xfrm>
        </p:spPr>
        <p:txBody>
          <a:bodyPr/>
          <a:p>
            <a:r>
              <a:rPr lang="zh-CN" altLang="en-US" dirty="0" smtClean="0"/>
              <a:t>等价类划分</a:t>
            </a:r>
            <a:r>
              <a:rPr lang="zh-CN" altLang="en-US" dirty="0"/>
              <a:t>举例：请输入</a:t>
            </a:r>
            <a:r>
              <a:rPr lang="en-US" altLang="zh-CN" dirty="0"/>
              <a:t>0——99</a:t>
            </a:r>
            <a:r>
              <a:rPr lang="zh-CN" altLang="en-US" dirty="0"/>
              <a:t>的</a:t>
            </a:r>
            <a:r>
              <a:rPr lang="zh-CN" altLang="en-US" dirty="0" smtClean="0"/>
              <a:t>整数（取值范围）</a:t>
            </a:r>
            <a:endParaRPr lang="en-US" altLang="zh-CN" dirty="0" smtClean="0"/>
          </a:p>
          <a:p>
            <a:endParaRPr lang="en-US" altLang="zh-CN" dirty="0"/>
          </a:p>
          <a:p>
            <a:endParaRPr lang="en-US" altLang="zh-CN" dirty="0" smtClean="0"/>
          </a:p>
          <a:p>
            <a:r>
              <a:rPr lang="zh-CN" altLang="en-US" dirty="0" smtClean="0"/>
              <a:t>输入条件是一个布尔值</a:t>
            </a:r>
            <a:endParaRPr lang="en-US" altLang="zh-CN" dirty="0" smtClean="0"/>
          </a:p>
          <a:p>
            <a:pPr lvl="1"/>
            <a:r>
              <a:rPr lang="zh-CN" altLang="en-US" dirty="0" smtClean="0"/>
              <a:t>有效：真值数据；无效：假值数据</a:t>
            </a:r>
            <a:endParaRPr lang="en-US" altLang="zh-CN" dirty="0" smtClean="0"/>
          </a:p>
          <a:p>
            <a:r>
              <a:rPr lang="zh-CN" altLang="en-US" dirty="0" smtClean="0"/>
              <a:t>逻辑值：规定的一组输入数据，且系统对每个值分别进行处理</a:t>
            </a:r>
            <a:endParaRPr lang="en-US" altLang="zh-CN" dirty="0" smtClean="0"/>
          </a:p>
          <a:p>
            <a:pPr lvl="1"/>
            <a:r>
              <a:rPr lang="zh-CN" altLang="en-US" dirty="0" smtClean="0"/>
              <a:t>有效：允许输入的；无效：不允许输入的数据</a:t>
            </a:r>
            <a:endParaRPr lang="zh-CN" altLang="en-US" dirty="0"/>
          </a:p>
          <a:p>
            <a:endParaRPr lang="zh-CN" altLang="en-US" dirty="0"/>
          </a:p>
        </p:txBody>
      </p:sp>
      <p:sp>
        <p:nvSpPr>
          <p:cNvPr id="2" name="标题 1"/>
          <p:cNvSpPr>
            <a:spLocks noGrp="1"/>
          </p:cNvSpPr>
          <p:nvPr>
            <p:ph type="title"/>
          </p:nvPr>
        </p:nvSpPr>
        <p:spPr/>
        <p:txBody>
          <a:bodyPr/>
          <a:lstStyle/>
          <a:p>
            <a:r>
              <a:rPr lang="zh-CN" altLang="en-US" dirty="0"/>
              <a:t>怎样进行等价类划分</a:t>
            </a:r>
            <a:endParaRPr lang="zh-CN" altLang="en-US" dirty="0"/>
          </a:p>
        </p:txBody>
      </p:sp>
      <p:grpSp>
        <p:nvGrpSpPr>
          <p:cNvPr id="16" name="组合 15"/>
          <p:cNvGrpSpPr/>
          <p:nvPr/>
        </p:nvGrpSpPr>
        <p:grpSpPr>
          <a:xfrm>
            <a:off x="1766570" y="2077085"/>
            <a:ext cx="5948680" cy="1414780"/>
            <a:chOff x="2782" y="3271"/>
            <a:chExt cx="9368" cy="2228"/>
          </a:xfrm>
        </p:grpSpPr>
        <p:cxnSp>
          <p:nvCxnSpPr>
            <p:cNvPr id="4" name="直接连接符 3"/>
            <p:cNvCxnSpPr/>
            <p:nvPr/>
          </p:nvCxnSpPr>
          <p:spPr bwMode="auto">
            <a:xfrm>
              <a:off x="3136" y="3472"/>
              <a:ext cx="9014" cy="21"/>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5" name="直接连接符 4"/>
            <p:cNvCxnSpPr/>
            <p:nvPr/>
          </p:nvCxnSpPr>
          <p:spPr bwMode="auto">
            <a:xfrm rot="16200000" flipH="1">
              <a:off x="5415" y="3799"/>
              <a:ext cx="960" cy="1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6" name="直接连接符 5"/>
            <p:cNvCxnSpPr/>
            <p:nvPr/>
          </p:nvCxnSpPr>
          <p:spPr bwMode="auto">
            <a:xfrm rot="16200000" flipH="1">
              <a:off x="8521" y="3753"/>
              <a:ext cx="973" cy="9"/>
            </a:xfrm>
            <a:prstGeom prst="line">
              <a:avLst/>
            </a:prstGeom>
            <a:solidFill>
              <a:schemeClr val="accent1"/>
            </a:solidFill>
            <a:ln w="9525" cap="flat" cmpd="sng" algn="ctr">
              <a:solidFill>
                <a:schemeClr val="tx1">
                  <a:lumMod val="10000"/>
                </a:schemeClr>
              </a:solidFill>
              <a:prstDash val="solid"/>
              <a:round/>
              <a:headEnd type="none" w="med" len="med"/>
              <a:tailEnd type="none" w="med" len="med"/>
            </a:ln>
            <a:effectLst/>
          </p:spPr>
        </p:cxnSp>
        <p:cxnSp>
          <p:nvCxnSpPr>
            <p:cNvPr id="7" name="直接箭头连接符 6"/>
            <p:cNvCxnSpPr/>
            <p:nvPr/>
          </p:nvCxnSpPr>
          <p:spPr bwMode="auto">
            <a:xfrm>
              <a:off x="3136" y="3926"/>
              <a:ext cx="2674" cy="25"/>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cxnSp>
          <p:nvCxnSpPr>
            <p:cNvPr id="8" name="直接箭头连接符 7"/>
            <p:cNvCxnSpPr/>
            <p:nvPr/>
          </p:nvCxnSpPr>
          <p:spPr bwMode="auto">
            <a:xfrm flipV="1">
              <a:off x="5971" y="3926"/>
              <a:ext cx="2946" cy="13"/>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sp>
          <p:nvSpPr>
            <p:cNvPr id="9" name="TextBox 40"/>
            <p:cNvSpPr txBox="1"/>
            <p:nvPr/>
          </p:nvSpPr>
          <p:spPr>
            <a:xfrm>
              <a:off x="2782" y="4093"/>
              <a:ext cx="2997" cy="1404"/>
            </a:xfrm>
            <a:prstGeom prst="rect">
              <a:avLst/>
            </a:prstGeom>
            <a:noFill/>
          </p:spPr>
          <p:txBody>
            <a:bodyPr wrap="squar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&lt;0</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0" name="TextBox 41"/>
            <p:cNvSpPr txBox="1"/>
            <p:nvPr/>
          </p:nvSpPr>
          <p:spPr>
            <a:xfrm>
              <a:off x="8908" y="4043"/>
              <a:ext cx="2929" cy="1406"/>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无效等价类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&gt;99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sp>
          <p:nvSpPr>
            <p:cNvPr id="11" name="TextBox 42"/>
            <p:cNvSpPr txBox="1"/>
            <p:nvPr/>
          </p:nvSpPr>
          <p:spPr>
            <a:xfrm>
              <a:off x="5964" y="4093"/>
              <a:ext cx="2929" cy="1406"/>
            </a:xfrm>
            <a:prstGeom prst="rect">
              <a:avLst/>
            </a:prstGeom>
            <a:noFill/>
          </p:spPr>
          <p:txBody>
            <a:bodyPr wrap="none" rtlCol="0">
              <a:spAutoFit/>
            </a:bodyPr>
            <a:lstStyle/>
            <a:p>
              <a:r>
                <a:rPr lang="zh-CN" altLang="en-US" sz="2600" b="1" dirty="0">
                  <a:solidFill>
                    <a:schemeClr val="tx1">
                      <a:lumMod val="10000"/>
                    </a:schemeClr>
                  </a:solidFill>
                  <a:latin typeface="楷体" panose="02010609060101010101" pitchFamily="49" charset="-122"/>
                  <a:ea typeface="楷体" panose="02010609060101010101" pitchFamily="49" charset="-122"/>
                </a:rPr>
                <a:t>有效等价类</a:t>
              </a:r>
              <a:endParaRPr lang="en-US" altLang="zh-CN" sz="2600" b="1" dirty="0">
                <a:solidFill>
                  <a:schemeClr val="tx1">
                    <a:lumMod val="10000"/>
                  </a:schemeClr>
                </a:solidFill>
                <a:latin typeface="楷体" panose="02010609060101010101" pitchFamily="49" charset="-122"/>
                <a:ea typeface="楷体" panose="02010609060101010101" pitchFamily="49" charset="-122"/>
              </a:endParaRPr>
            </a:p>
            <a:p>
              <a:pPr algn="ctr"/>
              <a:r>
                <a:rPr lang="en-US" altLang="zh-CN" sz="2600" b="1" dirty="0">
                  <a:solidFill>
                    <a:schemeClr val="tx1">
                      <a:lumMod val="10000"/>
                    </a:schemeClr>
                  </a:solidFill>
                  <a:latin typeface="楷体" panose="02010609060101010101" pitchFamily="49" charset="-122"/>
                  <a:ea typeface="楷体" panose="02010609060101010101" pitchFamily="49" charset="-122"/>
                </a:rPr>
                <a:t>0—99</a:t>
              </a:r>
              <a:endParaRPr lang="zh-CN" altLang="en-US" sz="2600" b="1" dirty="0">
                <a:solidFill>
                  <a:schemeClr val="tx1">
                    <a:lumMod val="10000"/>
                  </a:schemeClr>
                </a:solidFill>
                <a:latin typeface="楷体" panose="02010609060101010101" pitchFamily="49" charset="-122"/>
                <a:ea typeface="楷体" panose="02010609060101010101" pitchFamily="49" charset="-122"/>
              </a:endParaRPr>
            </a:p>
          </p:txBody>
        </p:sp>
        <p:cxnSp>
          <p:nvCxnSpPr>
            <p:cNvPr id="12" name="直接箭头连接符 11"/>
            <p:cNvCxnSpPr/>
            <p:nvPr/>
          </p:nvCxnSpPr>
          <p:spPr bwMode="auto">
            <a:xfrm flipV="1">
              <a:off x="9204" y="3950"/>
              <a:ext cx="2946" cy="13"/>
            </a:xfrm>
            <a:prstGeom prst="straightConnector1">
              <a:avLst/>
            </a:prstGeom>
            <a:solidFill>
              <a:schemeClr val="accent1"/>
            </a:solidFill>
            <a:ln w="9525" cap="flat" cmpd="sng" algn="ctr">
              <a:solidFill>
                <a:schemeClr val="tx1">
                  <a:lumMod val="10000"/>
                </a:schemeClr>
              </a:solidFill>
              <a:prstDash val="solid"/>
              <a:round/>
              <a:headEnd type="arrow"/>
              <a:tailEnd type="arrow"/>
            </a:ln>
            <a:effectLst/>
          </p:spPr>
        </p:cxn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xEl>
                                              <p:pRg st="3" end="3"/>
                                            </p:txEl>
                                          </p:spTgt>
                                        </p:tgtEl>
                                        <p:attrNameLst>
                                          <p:attrName>style.visibility</p:attrName>
                                        </p:attrNameLst>
                                      </p:cBhvr>
                                      <p:to>
                                        <p:strVal val="visible"/>
                                      </p:to>
                                    </p:set>
                                    <p:anim calcmode="lin" valueType="num">
                                      <p:cBhvr additive="base">
                                        <p:cTn id="12"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7">
                                            <p:txEl>
                                              <p:pRg st="4" end="4"/>
                                            </p:txEl>
                                          </p:spTgt>
                                        </p:tgtEl>
                                        <p:attrNameLst>
                                          <p:attrName>style.visibility</p:attrName>
                                        </p:attrNameLst>
                                      </p:cBhvr>
                                      <p:to>
                                        <p:strVal val="visible"/>
                                      </p:to>
                                    </p:set>
                                    <p:anim calcmode="lin" valueType="num">
                                      <p:cBhvr additive="base">
                                        <p:cTn id="18"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
                                            <p:txEl>
                                              <p:pRg st="5" end="5"/>
                                            </p:txEl>
                                          </p:spTgt>
                                        </p:tgtEl>
                                        <p:attrNameLst>
                                          <p:attrName>style.visibility</p:attrName>
                                        </p:attrNameLst>
                                      </p:cBhvr>
                                      <p:to>
                                        <p:strVal val="visible"/>
                                      </p:to>
                                    </p:set>
                                    <p:anim calcmode="lin" valueType="num">
                                      <p:cBhvr additive="base">
                                        <p:cTn id="24"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7">
                                            <p:txEl>
                                              <p:pRg st="6" end="6"/>
                                            </p:txEl>
                                          </p:spTgt>
                                        </p:tgtEl>
                                        <p:attrNameLst>
                                          <p:attrName>style.visibility</p:attrName>
                                        </p:attrNameLst>
                                      </p:cBhvr>
                                      <p:to>
                                        <p:strVal val="visible"/>
                                      </p:to>
                                    </p:set>
                                    <p:anim calcmode="lin" valueType="num">
                                      <p:cBhvr additive="base">
                                        <p:cTn id="30"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551384" y="1106016"/>
            <a:ext cx="11089232" cy="4267200"/>
          </a:xfrm>
        </p:spPr>
        <p:txBody>
          <a:bodyPr/>
          <a:lstStyle/>
          <a:p>
            <a:pPr>
              <a:lnSpc>
                <a:spcPct val="140000"/>
              </a:lnSpc>
            </a:pPr>
            <a:r>
              <a:rPr lang="zh-CN" altLang="en-US" dirty="0"/>
              <a:t>等价类划分的简便原则</a:t>
            </a:r>
            <a:endParaRPr lang="en-US" altLang="zh-CN" dirty="0"/>
          </a:p>
          <a:p>
            <a:pPr lvl="1">
              <a:lnSpc>
                <a:spcPct val="140000"/>
              </a:lnSpc>
            </a:pPr>
            <a:r>
              <a:rPr lang="zh-CN" altLang="en-US" dirty="0"/>
              <a:t>将某个输入条件所有可以取的值划分为一个</a:t>
            </a:r>
            <a:r>
              <a:rPr lang="zh-CN" altLang="en-US" dirty="0">
                <a:solidFill>
                  <a:srgbClr val="FF0000"/>
                </a:solidFill>
              </a:rPr>
              <a:t>有效等价类</a:t>
            </a:r>
            <a:r>
              <a:rPr lang="zh-CN" altLang="en-US" dirty="0"/>
              <a:t>，其余取值划分为一个</a:t>
            </a:r>
            <a:r>
              <a:rPr lang="zh-CN" altLang="en-US" dirty="0">
                <a:solidFill>
                  <a:srgbClr val="FF0000"/>
                </a:solidFill>
              </a:rPr>
              <a:t>无效等价类</a:t>
            </a:r>
            <a:endParaRPr lang="en-US" altLang="zh-CN" dirty="0">
              <a:solidFill>
                <a:srgbClr val="FF0000"/>
              </a:solidFill>
            </a:endParaRPr>
          </a:p>
          <a:p>
            <a:pPr lvl="1">
              <a:lnSpc>
                <a:spcPct val="140000"/>
              </a:lnSpc>
            </a:pPr>
            <a:r>
              <a:rPr lang="zh-CN" altLang="en-US" dirty="0"/>
              <a:t>针对有效等价类，通过不断施加规则，将</a:t>
            </a:r>
            <a:r>
              <a:rPr lang="zh-CN" altLang="en-US" dirty="0">
                <a:solidFill>
                  <a:srgbClr val="FF0000"/>
                </a:solidFill>
              </a:rPr>
              <a:t>满足规则</a:t>
            </a:r>
            <a:r>
              <a:rPr lang="zh-CN" altLang="en-US" dirty="0"/>
              <a:t>和</a:t>
            </a:r>
            <a:r>
              <a:rPr lang="zh-CN" altLang="en-US" dirty="0">
                <a:solidFill>
                  <a:srgbClr val="FF0000"/>
                </a:solidFill>
              </a:rPr>
              <a:t>不满足规则</a:t>
            </a:r>
            <a:r>
              <a:rPr lang="zh-CN" altLang="en-US" dirty="0"/>
              <a:t>的数据划分为不同的有效等价类</a:t>
            </a:r>
            <a:endParaRPr lang="en-US" altLang="zh-CN" dirty="0"/>
          </a:p>
          <a:p>
            <a:pPr lvl="1">
              <a:lnSpc>
                <a:spcPct val="140000"/>
              </a:lnSpc>
            </a:pPr>
            <a:r>
              <a:rPr lang="zh-CN" altLang="en-US" dirty="0"/>
              <a:t>重复该步骤，将有效等价类中不断划分为</a:t>
            </a:r>
            <a:r>
              <a:rPr lang="zh-CN" altLang="en-US" dirty="0">
                <a:solidFill>
                  <a:srgbClr val="FF0000"/>
                </a:solidFill>
              </a:rPr>
              <a:t>更多子有效等价类</a:t>
            </a:r>
            <a:r>
              <a:rPr lang="zh-CN" altLang="en-US" dirty="0"/>
              <a:t>，直至无法继续划分为止，最终得到的每个有效等价类代表了被测对象的一种特殊的处理方式</a:t>
            </a:r>
            <a:endParaRPr lang="zh-CN" altLang="en-US"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a:t>判断等价类中所有数据是否完全等价的简便原则</a:t>
            </a:r>
            <a:endParaRPr lang="en-US" altLang="zh-CN" dirty="0"/>
          </a:p>
          <a:p>
            <a:pPr lvl="1"/>
            <a:r>
              <a:rPr lang="zh-CN" altLang="en-US" dirty="0"/>
              <a:t>在某个指定的等价类中，被测对象对该等价类中的输入数据或输入项的处理方式是否一致</a:t>
            </a:r>
            <a:endParaRPr lang="en-US" altLang="zh-CN" dirty="0"/>
          </a:p>
          <a:p>
            <a:pPr lvl="1"/>
            <a:r>
              <a:rPr lang="zh-CN" altLang="en-US" dirty="0"/>
              <a:t>如果不一致，则该等价类需要进一步做等价划分</a:t>
            </a:r>
            <a:endParaRPr lang="zh-CN" altLang="en-US"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695325" y="1320800"/>
            <a:ext cx="1942465" cy="904875"/>
          </a:xfrm>
        </p:spPr>
        <p:txBody>
          <a:bodyPr/>
          <a:lstStyle/>
          <a:p>
            <a:r>
              <a:rPr lang="zh-CN" altLang="en-US" dirty="0" smtClean="0"/>
              <a:t>例：</a:t>
            </a:r>
            <a:endParaRPr lang="en-US" altLang="zh-CN" dirty="0" smtClean="0"/>
          </a:p>
          <a:p>
            <a:pPr marL="471170" lvl="1" indent="0">
              <a:buNone/>
            </a:pPr>
            <a:endParaRPr lang="zh-CN" altLang="en-US" dirty="0"/>
          </a:p>
        </p:txBody>
      </p:sp>
      <p:grpSp>
        <p:nvGrpSpPr>
          <p:cNvPr id="4" name="组合 3"/>
          <p:cNvGrpSpPr/>
          <p:nvPr/>
        </p:nvGrpSpPr>
        <p:grpSpPr>
          <a:xfrm>
            <a:off x="2933065" y="1051560"/>
            <a:ext cx="5456555" cy="5157470"/>
            <a:chOff x="2811" y="2221"/>
            <a:chExt cx="8593" cy="8122"/>
          </a:xfrm>
        </p:grpSpPr>
        <p:sp>
          <p:nvSpPr>
            <p:cNvPr id="5" name="任意多边形 4"/>
            <p:cNvSpPr/>
            <p:nvPr/>
          </p:nvSpPr>
          <p:spPr>
            <a:xfrm>
              <a:off x="2811" y="5741"/>
              <a:ext cx="1494" cy="113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加数</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6" name="任意多边形 5"/>
            <p:cNvSpPr/>
            <p:nvPr/>
          </p:nvSpPr>
          <p:spPr>
            <a:xfrm rot="17712715">
              <a:off x="3692" y="5380"/>
              <a:ext cx="1801" cy="27"/>
            </a:xfrm>
            <a:custGeom>
              <a:avLst/>
              <a:gdLst>
                <a:gd name="connsiteX0" fmla="*/ 0 w 1143790"/>
                <a:gd name="connsiteY0" fmla="*/ 11370 h 22741"/>
                <a:gd name="connsiteX1" fmla="*/ 1143790 w 1143790"/>
                <a:gd name="connsiteY1" fmla="*/ 11370 h 22741"/>
              </a:gdLst>
              <a:ahLst/>
              <a:cxnLst>
                <a:cxn ang="0">
                  <a:pos x="connsiteX0" y="connsiteY0"/>
                </a:cxn>
                <a:cxn ang="0">
                  <a:pos x="connsiteX1" y="connsiteY1"/>
                </a:cxn>
              </a:cxnLst>
              <a:rect l="l" t="t" r="r" b="b"/>
              <a:pathLst>
                <a:path w="1143790" h="22741">
                  <a:moveTo>
                    <a:pt x="0" y="11370"/>
                  </a:moveTo>
                  <a:lnTo>
                    <a:pt x="1143790"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55999" tIns="-17225" rIns="556001" bIns="-17224"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10" name="任意多边形 9"/>
            <p:cNvSpPr/>
            <p:nvPr/>
          </p:nvSpPr>
          <p:spPr>
            <a:xfrm>
              <a:off x="4881" y="4251"/>
              <a:ext cx="149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数值</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8" name="任意多边形 7"/>
            <p:cNvSpPr/>
            <p:nvPr/>
          </p:nvSpPr>
          <p:spPr>
            <a:xfrm rot="19457599">
              <a:off x="6305" y="4274"/>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3" tIns="-4205" rIns="308625" bIns="-4204"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13" name="任意多边形 12"/>
            <p:cNvSpPr/>
            <p:nvPr/>
          </p:nvSpPr>
          <p:spPr>
            <a:xfrm rot="18289469">
              <a:off x="8067" y="3420"/>
              <a:ext cx="1395" cy="27"/>
            </a:xfrm>
            <a:custGeom>
              <a:avLst/>
              <a:gdLst>
                <a:gd name="connsiteX0" fmla="*/ 0 w 885862"/>
                <a:gd name="connsiteY0" fmla="*/ 11370 h 22741"/>
                <a:gd name="connsiteX1" fmla="*/ 885862 w 885862"/>
                <a:gd name="connsiteY1" fmla="*/ 11370 h 22741"/>
              </a:gdLst>
              <a:ahLst/>
              <a:cxnLst>
                <a:cxn ang="0">
                  <a:pos x="connsiteX0" y="connsiteY0"/>
                </a:cxn>
                <a:cxn ang="0">
                  <a:pos x="connsiteX1" y="connsiteY1"/>
                </a:cxn>
              </a:cxnLst>
              <a:rect l="l" t="t" r="r" b="b"/>
              <a:pathLst>
                <a:path w="885862" h="22741">
                  <a:moveTo>
                    <a:pt x="0" y="11370"/>
                  </a:moveTo>
                  <a:lnTo>
                    <a:pt x="88586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33484" tIns="-10776" rIns="433484" bIns="-10777"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14" name="任意多边形 13"/>
            <p:cNvSpPr/>
            <p:nvPr/>
          </p:nvSpPr>
          <p:spPr>
            <a:xfrm>
              <a:off x="9217" y="3357"/>
              <a:ext cx="2185" cy="996"/>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&lt;0 [2]</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任意多边形 15"/>
            <p:cNvSpPr/>
            <p:nvPr/>
          </p:nvSpPr>
          <p:spPr>
            <a:xfrm rot="21284207">
              <a:off x="8464" y="3950"/>
              <a:ext cx="619" cy="36"/>
            </a:xfrm>
            <a:custGeom>
              <a:avLst/>
              <a:gdLst>
                <a:gd name="connsiteX0" fmla="*/ 0 w 524118"/>
                <a:gd name="connsiteY0" fmla="*/ 11370 h 22741"/>
                <a:gd name="connsiteX1" fmla="*/ 524118 w 524118"/>
                <a:gd name="connsiteY1" fmla="*/ 11370 h 22741"/>
              </a:gdLst>
              <a:ahLst/>
              <a:cxnLst>
                <a:cxn ang="0">
                  <a:pos x="connsiteX0" y="connsiteY0"/>
                </a:cxn>
                <a:cxn ang="0">
                  <a:pos x="connsiteX1" y="connsiteY1"/>
                </a:cxn>
              </a:cxnLst>
              <a:rect l="l" t="t" r="r" b="b"/>
              <a:pathLst>
                <a:path w="524118" h="22741">
                  <a:moveTo>
                    <a:pt x="0" y="11370"/>
                  </a:moveTo>
                  <a:lnTo>
                    <a:pt x="52411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261655" tIns="-1733" rIns="261657" bIns="-1732"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15" name="任意多边形 14"/>
            <p:cNvSpPr/>
            <p:nvPr/>
          </p:nvSpPr>
          <p:spPr>
            <a:xfrm>
              <a:off x="9174" y="2221"/>
              <a:ext cx="2230" cy="996"/>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0—99[1]</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4" name="任意多边形 23"/>
            <p:cNvSpPr/>
            <p:nvPr/>
          </p:nvSpPr>
          <p:spPr>
            <a:xfrm rot="3015701">
              <a:off x="8121" y="4502"/>
              <a:ext cx="1325" cy="27"/>
            </a:xfrm>
            <a:custGeom>
              <a:avLst/>
              <a:gdLst>
                <a:gd name="connsiteX0" fmla="*/ 0 w 841482"/>
                <a:gd name="connsiteY0" fmla="*/ 11370 h 22741"/>
                <a:gd name="connsiteX1" fmla="*/ 841482 w 841482"/>
                <a:gd name="connsiteY1" fmla="*/ 11370 h 22741"/>
              </a:gdLst>
              <a:ahLst/>
              <a:cxnLst>
                <a:cxn ang="0">
                  <a:pos x="connsiteX0" y="connsiteY0"/>
                </a:cxn>
                <a:cxn ang="0">
                  <a:pos x="connsiteX1" y="connsiteY1"/>
                </a:cxn>
              </a:cxnLst>
              <a:rect l="l" t="t" r="r" b="b"/>
              <a:pathLst>
                <a:path w="841482" h="22741">
                  <a:moveTo>
                    <a:pt x="0" y="11370"/>
                  </a:moveTo>
                  <a:lnTo>
                    <a:pt x="84148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412403" tIns="-9668" rIns="412404" bIns="-9666"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27" name="任意多边形 26"/>
            <p:cNvSpPr/>
            <p:nvPr/>
          </p:nvSpPr>
          <p:spPr>
            <a:xfrm>
              <a:off x="9219" y="4482"/>
              <a:ext cx="2185" cy="996"/>
            </a:xfrm>
            <a:custGeom>
              <a:avLst/>
              <a:gdLst>
                <a:gd name="connsiteX0" fmla="*/ 0 w 1723827"/>
                <a:gd name="connsiteY0" fmla="*/ 63236 h 632355"/>
                <a:gd name="connsiteX1" fmla="*/ 63236 w 1723827"/>
                <a:gd name="connsiteY1" fmla="*/ 0 h 632355"/>
                <a:gd name="connsiteX2" fmla="*/ 1660592 w 1723827"/>
                <a:gd name="connsiteY2" fmla="*/ 0 h 632355"/>
                <a:gd name="connsiteX3" fmla="*/ 1723828 w 1723827"/>
                <a:gd name="connsiteY3" fmla="*/ 63236 h 632355"/>
                <a:gd name="connsiteX4" fmla="*/ 1723827 w 1723827"/>
                <a:gd name="connsiteY4" fmla="*/ 569120 h 632355"/>
                <a:gd name="connsiteX5" fmla="*/ 1660591 w 1723827"/>
                <a:gd name="connsiteY5" fmla="*/ 632356 h 632355"/>
                <a:gd name="connsiteX6" fmla="*/ 63236 w 1723827"/>
                <a:gd name="connsiteY6" fmla="*/ 632355 h 632355"/>
                <a:gd name="connsiteX7" fmla="*/ 0 w 1723827"/>
                <a:gd name="connsiteY7" fmla="*/ 569119 h 632355"/>
                <a:gd name="connsiteX8" fmla="*/ 0 w 1723827"/>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3827" h="632355">
                  <a:moveTo>
                    <a:pt x="0" y="63236"/>
                  </a:moveTo>
                  <a:cubicBezTo>
                    <a:pt x="0" y="28312"/>
                    <a:pt x="28312" y="0"/>
                    <a:pt x="63236" y="0"/>
                  </a:cubicBezTo>
                  <a:lnTo>
                    <a:pt x="1660592" y="0"/>
                  </a:lnTo>
                  <a:cubicBezTo>
                    <a:pt x="1695516" y="0"/>
                    <a:pt x="1723828" y="28312"/>
                    <a:pt x="1723828" y="63236"/>
                  </a:cubicBezTo>
                  <a:cubicBezTo>
                    <a:pt x="1723828" y="231864"/>
                    <a:pt x="1723827" y="400492"/>
                    <a:pt x="1723827" y="569120"/>
                  </a:cubicBezTo>
                  <a:cubicBezTo>
                    <a:pt x="1723827" y="604044"/>
                    <a:pt x="1695515" y="632356"/>
                    <a:pt x="1660591" y="632356"/>
                  </a:cubicBezTo>
                  <a:lnTo>
                    <a:pt x="63236" y="632355"/>
                  </a:lnTo>
                  <a:cubicBezTo>
                    <a:pt x="28312" y="632355"/>
                    <a:pt x="0" y="604043"/>
                    <a:pt x="0" y="569119"/>
                  </a:cubicBezTo>
                  <a:lnTo>
                    <a:pt x="0" y="63236"/>
                  </a:lnTo>
                  <a:close/>
                </a:path>
              </a:pathLst>
            </a:custGeom>
            <a:solidFill>
              <a:schemeClr val="accent2">
                <a:lumMod val="40000"/>
                <a:lumOff val="60000"/>
              </a:schemeClr>
            </a:solidFill>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en-US" altLang="zh-CN" sz="2800" b="1" dirty="0">
                  <a:solidFill>
                    <a:schemeClr val="tx1"/>
                  </a:solidFill>
                  <a:latin typeface="楷体" panose="02010609060101010101" pitchFamily="49" charset="-122"/>
                  <a:ea typeface="楷体" panose="02010609060101010101" pitchFamily="49" charset="-122"/>
                </a:rPr>
                <a:t>&gt;99 [3]</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9" name="任意多边形 28"/>
            <p:cNvSpPr/>
            <p:nvPr/>
          </p:nvSpPr>
          <p:spPr>
            <a:xfrm rot="2142401">
              <a:off x="6305" y="4847"/>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31" name="任意多边形 30"/>
            <p:cNvSpPr/>
            <p:nvPr/>
          </p:nvSpPr>
          <p:spPr>
            <a:xfrm>
              <a:off x="6972" y="4653"/>
              <a:ext cx="1815"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小数</a:t>
              </a:r>
              <a:r>
                <a:rPr lang="en-US" altLang="zh-CN" sz="2800" b="1" dirty="0">
                  <a:solidFill>
                    <a:schemeClr val="tx1"/>
                  </a:solidFill>
                  <a:latin typeface="楷体" panose="02010609060101010101" pitchFamily="49" charset="-122"/>
                  <a:ea typeface="楷体" panose="02010609060101010101" pitchFamily="49" charset="-122"/>
                </a:rPr>
                <a:t>[4]</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4" name="任意多边形 33"/>
            <p:cNvSpPr/>
            <p:nvPr/>
          </p:nvSpPr>
          <p:spPr>
            <a:xfrm rot="4018904">
              <a:off x="3612" y="7098"/>
              <a:ext cx="1962" cy="27"/>
            </a:xfrm>
            <a:custGeom>
              <a:avLst/>
              <a:gdLst>
                <a:gd name="connsiteX0" fmla="*/ 0 w 1246002"/>
                <a:gd name="connsiteY0" fmla="*/ 11370 h 22741"/>
                <a:gd name="connsiteX1" fmla="*/ 1246002 w 1246002"/>
                <a:gd name="connsiteY1" fmla="*/ 11370 h 22741"/>
              </a:gdLst>
              <a:ahLst/>
              <a:cxnLst>
                <a:cxn ang="0">
                  <a:pos x="connsiteX0" y="connsiteY0"/>
                </a:cxn>
                <a:cxn ang="0">
                  <a:pos x="connsiteX1" y="connsiteY1"/>
                </a:cxn>
              </a:cxnLst>
              <a:rect l="l" t="t" r="r" b="b"/>
              <a:pathLst>
                <a:path w="1246002" h="22741">
                  <a:moveTo>
                    <a:pt x="0" y="11370"/>
                  </a:moveTo>
                  <a:lnTo>
                    <a:pt x="1246002"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04551" tIns="-19780" rIns="604550" bIns="-19780"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38" name="任意多边形 37"/>
            <p:cNvSpPr/>
            <p:nvPr/>
          </p:nvSpPr>
          <p:spPr>
            <a:xfrm rot="17692822">
              <a:off x="5726" y="7142"/>
              <a:ext cx="1894" cy="27"/>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4" tIns="-18689" rIns="583846" bIns="-18691"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43" name="任意多边形 42"/>
            <p:cNvSpPr/>
            <p:nvPr/>
          </p:nvSpPr>
          <p:spPr>
            <a:xfrm>
              <a:off x="6972" y="5799"/>
              <a:ext cx="181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字母</a:t>
              </a:r>
              <a:r>
                <a:rPr lang="en-US" altLang="zh-CN" sz="2800" b="1" dirty="0">
                  <a:solidFill>
                    <a:schemeClr val="tx1"/>
                  </a:solidFill>
                  <a:latin typeface="楷体" panose="02010609060101010101" pitchFamily="49" charset="-122"/>
                  <a:ea typeface="楷体" panose="02010609060101010101" pitchFamily="49" charset="-122"/>
                </a:rPr>
                <a:t>[5]</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44" name="任意多边形 43"/>
            <p:cNvSpPr/>
            <p:nvPr/>
          </p:nvSpPr>
          <p:spPr>
            <a:xfrm rot="19457599">
              <a:off x="6305" y="7710"/>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6" rIns="308624" bIns="-4203"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45" name="任意多边形 44"/>
            <p:cNvSpPr/>
            <p:nvPr/>
          </p:nvSpPr>
          <p:spPr>
            <a:xfrm>
              <a:off x="6972" y="7048"/>
              <a:ext cx="3171"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特殊字符</a:t>
              </a:r>
              <a:r>
                <a:rPr lang="en-US" altLang="zh-CN" sz="2800" b="1" dirty="0">
                  <a:solidFill>
                    <a:schemeClr val="tx1"/>
                  </a:solidFill>
                  <a:latin typeface="楷体" panose="02010609060101010101" pitchFamily="49" charset="-122"/>
                  <a:ea typeface="楷体" panose="02010609060101010101" pitchFamily="49" charset="-122"/>
                </a:rPr>
                <a:t>[6]</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46" name="任意多边形 45"/>
            <p:cNvSpPr/>
            <p:nvPr/>
          </p:nvSpPr>
          <p:spPr>
            <a:xfrm rot="2142401">
              <a:off x="6305" y="8283"/>
              <a:ext cx="736" cy="36"/>
            </a:xfrm>
            <a:custGeom>
              <a:avLst/>
              <a:gdLst>
                <a:gd name="connsiteX0" fmla="*/ 0 w 622998"/>
                <a:gd name="connsiteY0" fmla="*/ 11370 h 22741"/>
                <a:gd name="connsiteX1" fmla="*/ 622998 w 622998"/>
                <a:gd name="connsiteY1" fmla="*/ 11370 h 22741"/>
              </a:gdLst>
              <a:ahLst/>
              <a:cxnLst>
                <a:cxn ang="0">
                  <a:pos x="connsiteX0" y="connsiteY0"/>
                </a:cxn>
                <a:cxn ang="0">
                  <a:pos x="connsiteX1" y="connsiteY1"/>
                </a:cxn>
              </a:cxnLst>
              <a:rect l="l" t="t" r="r" b="b"/>
              <a:pathLst>
                <a:path w="622998" h="22741">
                  <a:moveTo>
                    <a:pt x="0" y="11370"/>
                  </a:moveTo>
                  <a:lnTo>
                    <a:pt x="622998"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308624" tIns="-4204" rIns="308624" bIns="-4205"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47" name="任意多边形 46"/>
            <p:cNvSpPr/>
            <p:nvPr/>
          </p:nvSpPr>
          <p:spPr>
            <a:xfrm>
              <a:off x="6972" y="8194"/>
              <a:ext cx="2111"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空格</a:t>
              </a:r>
              <a:r>
                <a:rPr lang="en-US" altLang="zh-CN" sz="2800" b="1" dirty="0">
                  <a:solidFill>
                    <a:schemeClr val="tx1"/>
                  </a:solidFill>
                  <a:latin typeface="楷体" panose="02010609060101010101" pitchFamily="49" charset="-122"/>
                  <a:ea typeface="楷体" panose="02010609060101010101" pitchFamily="49" charset="-122"/>
                </a:rPr>
                <a:t>[7]</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48" name="任意多边形 47"/>
            <p:cNvSpPr/>
            <p:nvPr/>
          </p:nvSpPr>
          <p:spPr>
            <a:xfrm rot="3907178">
              <a:off x="5726" y="8860"/>
              <a:ext cx="1894" cy="27"/>
            </a:xfrm>
            <a:custGeom>
              <a:avLst/>
              <a:gdLst>
                <a:gd name="connsiteX0" fmla="*/ 0 w 1202411"/>
                <a:gd name="connsiteY0" fmla="*/ 11370 h 22741"/>
                <a:gd name="connsiteX1" fmla="*/ 1202411 w 1202411"/>
                <a:gd name="connsiteY1" fmla="*/ 11370 h 22741"/>
              </a:gdLst>
              <a:ahLst/>
              <a:cxnLst>
                <a:cxn ang="0">
                  <a:pos x="connsiteX0" y="connsiteY0"/>
                </a:cxn>
                <a:cxn ang="0">
                  <a:pos x="connsiteX1" y="connsiteY1"/>
                </a:cxn>
              </a:cxnLst>
              <a:rect l="l" t="t" r="r" b="b"/>
              <a:pathLst>
                <a:path w="1202411" h="22741">
                  <a:moveTo>
                    <a:pt x="0" y="11370"/>
                  </a:moveTo>
                  <a:lnTo>
                    <a:pt x="1202411" y="11370"/>
                  </a:lnTo>
                </a:path>
              </a:pathLst>
            </a:custGeom>
            <a:noFill/>
            <a:ln>
              <a:solidFill>
                <a:schemeClr val="tx1">
                  <a:lumMod val="1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83845" tIns="-18691" rIns="583845" bIns="-18689" numCol="1" spcCol="1270" anchor="ctr" anchorCtr="0">
              <a:noAutofit/>
            </a:bodyPr>
            <a:p>
              <a:pPr algn="ctr" defTabSz="889000">
                <a:lnSpc>
                  <a:spcPct val="90000"/>
                </a:lnSpc>
                <a:spcBef>
                  <a:spcPct val="0"/>
                </a:spcBef>
                <a:spcAft>
                  <a:spcPct val="35000"/>
                </a:spcAft>
              </a:pPr>
              <a:endParaRPr lang="zh-CN" altLang="en-US" sz="2000" b="1">
                <a:solidFill>
                  <a:schemeClr val="tx1"/>
                </a:solidFill>
              </a:endParaRPr>
            </a:p>
          </p:txBody>
        </p:sp>
        <p:sp>
          <p:nvSpPr>
            <p:cNvPr id="49" name="任意多边形 48"/>
            <p:cNvSpPr/>
            <p:nvPr/>
          </p:nvSpPr>
          <p:spPr>
            <a:xfrm>
              <a:off x="6972" y="9347"/>
              <a:ext cx="2110"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空白</a:t>
              </a:r>
              <a:r>
                <a:rPr lang="en-US" altLang="zh-CN" sz="2800" b="1" dirty="0">
                  <a:solidFill>
                    <a:schemeClr val="tx1"/>
                  </a:solidFill>
                  <a:latin typeface="楷体" panose="02010609060101010101" pitchFamily="49" charset="-122"/>
                  <a:ea typeface="楷体" panose="02010609060101010101" pitchFamily="49" charset="-122"/>
                </a:rPr>
                <a:t>[8]</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50" name="任意多边形 49"/>
            <p:cNvSpPr/>
            <p:nvPr/>
          </p:nvSpPr>
          <p:spPr>
            <a:xfrm>
              <a:off x="4694" y="7686"/>
              <a:ext cx="179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非数值</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51" name="任意多边形 50"/>
            <p:cNvSpPr/>
            <p:nvPr/>
          </p:nvSpPr>
          <p:spPr>
            <a:xfrm>
              <a:off x="6972" y="3508"/>
              <a:ext cx="1494" cy="996"/>
            </a:xfrm>
            <a:custGeom>
              <a:avLst/>
              <a:gdLst>
                <a:gd name="connsiteX0" fmla="*/ 0 w 1264711"/>
                <a:gd name="connsiteY0" fmla="*/ 63236 h 632355"/>
                <a:gd name="connsiteX1" fmla="*/ 63236 w 1264711"/>
                <a:gd name="connsiteY1" fmla="*/ 0 h 632355"/>
                <a:gd name="connsiteX2" fmla="*/ 1201476 w 1264711"/>
                <a:gd name="connsiteY2" fmla="*/ 0 h 632355"/>
                <a:gd name="connsiteX3" fmla="*/ 1264712 w 1264711"/>
                <a:gd name="connsiteY3" fmla="*/ 63236 h 632355"/>
                <a:gd name="connsiteX4" fmla="*/ 1264711 w 1264711"/>
                <a:gd name="connsiteY4" fmla="*/ 569120 h 632355"/>
                <a:gd name="connsiteX5" fmla="*/ 1201475 w 1264711"/>
                <a:gd name="connsiteY5" fmla="*/ 632356 h 632355"/>
                <a:gd name="connsiteX6" fmla="*/ 63236 w 1264711"/>
                <a:gd name="connsiteY6" fmla="*/ 632355 h 632355"/>
                <a:gd name="connsiteX7" fmla="*/ 0 w 1264711"/>
                <a:gd name="connsiteY7" fmla="*/ 569119 h 632355"/>
                <a:gd name="connsiteX8" fmla="*/ 0 w 1264711"/>
                <a:gd name="connsiteY8" fmla="*/ 63236 h 63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4711" h="632355">
                  <a:moveTo>
                    <a:pt x="0" y="63236"/>
                  </a:moveTo>
                  <a:cubicBezTo>
                    <a:pt x="0" y="28312"/>
                    <a:pt x="28312" y="0"/>
                    <a:pt x="63236" y="0"/>
                  </a:cubicBezTo>
                  <a:lnTo>
                    <a:pt x="1201476" y="0"/>
                  </a:lnTo>
                  <a:cubicBezTo>
                    <a:pt x="1236400" y="0"/>
                    <a:pt x="1264712" y="28312"/>
                    <a:pt x="1264712" y="63236"/>
                  </a:cubicBezTo>
                  <a:cubicBezTo>
                    <a:pt x="1264712" y="231864"/>
                    <a:pt x="1264711" y="400492"/>
                    <a:pt x="1264711" y="569120"/>
                  </a:cubicBezTo>
                  <a:cubicBezTo>
                    <a:pt x="1264711" y="604044"/>
                    <a:pt x="1236399" y="632356"/>
                    <a:pt x="1201475" y="632356"/>
                  </a:cubicBezTo>
                  <a:lnTo>
                    <a:pt x="63236" y="632355"/>
                  </a:lnTo>
                  <a:cubicBezTo>
                    <a:pt x="28312" y="632355"/>
                    <a:pt x="0" y="604043"/>
                    <a:pt x="0" y="569119"/>
                  </a:cubicBezTo>
                  <a:lnTo>
                    <a:pt x="0" y="63236"/>
                  </a:lnTo>
                  <a:close/>
                </a:path>
              </a:pathLst>
            </a:custGeom>
            <a:solidFill>
              <a:srgbClr val="DDEEFC"/>
            </a:solidFill>
            <a:ln>
              <a:solidFill>
                <a:srgbClr val="FFCC00"/>
              </a:solidFill>
            </a:ln>
            <a:scene3d>
              <a:camera prst="orthographicFront"/>
              <a:lightRig rig="threePt" dir="t"/>
            </a:scene3d>
            <a:sp3d>
              <a:bevelT/>
            </a:sp3d>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1221" tIns="31221" rIns="31221" bIns="31221" numCol="1" spcCol="1270" anchor="ctr" anchorCtr="0">
              <a:noAutofit/>
            </a:bodyPr>
            <a:p>
              <a:pPr algn="ctr" defTabSz="889000">
                <a:lnSpc>
                  <a:spcPct val="90000"/>
                </a:lnSpc>
                <a:spcBef>
                  <a:spcPct val="0"/>
                </a:spcBef>
                <a:spcAft>
                  <a:spcPct val="35000"/>
                </a:spcAft>
              </a:pPr>
              <a:r>
                <a:rPr lang="zh-CN" altLang="en-US" sz="2800" b="1" dirty="0">
                  <a:solidFill>
                    <a:schemeClr val="tx1"/>
                  </a:solidFill>
                  <a:latin typeface="楷体" panose="02010609060101010101" pitchFamily="49" charset="-122"/>
                  <a:ea typeface="楷体" panose="02010609060101010101" pitchFamily="49" charset="-122"/>
                </a:rPr>
                <a:t>整数</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9" name="内容占位符 8"/>
          <p:cNvSpPr/>
          <p:nvPr>
            <p:ph idx="1"/>
          </p:nvPr>
        </p:nvSpPr>
        <p:spPr/>
        <p:txBody>
          <a:bodyPr/>
          <a:p>
            <a:r>
              <a:rPr lang="zh-CN" altLang="en-US"/>
              <a:t>测试用例</a:t>
            </a:r>
            <a:endParaRPr lang="zh-CN" altLang="en-US"/>
          </a:p>
        </p:txBody>
      </p:sp>
      <p:graphicFrame>
        <p:nvGraphicFramePr>
          <p:cNvPr id="11" name="内容占位符 5"/>
          <p:cNvGraphicFramePr/>
          <p:nvPr/>
        </p:nvGraphicFramePr>
        <p:xfrm>
          <a:off x="695400" y="2109857"/>
          <a:ext cx="10668000" cy="4023360"/>
        </p:xfrm>
        <a:graphic>
          <a:graphicData uri="http://schemas.openxmlformats.org/drawingml/2006/table">
            <a:tbl>
              <a:tblPr firstRow="1" bandRow="1">
                <a:tableStyleId>{7DF18680-E054-41AD-8BC1-D1AEF772440D}</a:tableStyleId>
              </a:tblPr>
              <a:tblGrid>
                <a:gridCol w="1964690"/>
                <a:gridCol w="2682875"/>
                <a:gridCol w="1934210"/>
                <a:gridCol w="1892300"/>
                <a:gridCol w="2193925"/>
              </a:tblGrid>
              <a:tr h="457200">
                <a:tc>
                  <a:txBody>
                    <a:bodyPr/>
                    <a:p>
                      <a:pPr algn="ctr"/>
                      <a:r>
                        <a:rPr lang="zh-CN" altLang="en-US" sz="2400" dirty="0" smtClean="0">
                          <a:solidFill>
                            <a:schemeClr val="tx1"/>
                          </a:solidFill>
                        </a:rPr>
                        <a:t>用例编号</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zh-CN" altLang="en-US" sz="2400" dirty="0" smtClean="0">
                          <a:solidFill>
                            <a:schemeClr val="tx1"/>
                          </a:solidFill>
                        </a:rPr>
                        <a:t>所属等价类</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solidFill>
                            <a:schemeClr val="tx1"/>
                          </a:solidFill>
                        </a:rPr>
                        <a:t>加数</a:t>
                      </a:r>
                      <a:r>
                        <a:rPr lang="en-US" altLang="zh-CN" sz="2400" dirty="0" smtClean="0">
                          <a:solidFill>
                            <a:schemeClr val="tx1"/>
                          </a:solidFill>
                        </a:rPr>
                        <a:t>1</a:t>
                      </a:r>
                      <a:endParaRPr lang="zh-CN" altLang="en-US" sz="2400" dirty="0" smtClean="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zh-CN" altLang="en-US" sz="2400" dirty="0" smtClean="0">
                          <a:solidFill>
                            <a:schemeClr val="tx1"/>
                          </a:solidFill>
                        </a:rPr>
                        <a:t>加数</a:t>
                      </a:r>
                      <a:r>
                        <a:rPr lang="en-US" altLang="zh-CN" sz="2400" dirty="0" smtClean="0">
                          <a:solidFill>
                            <a:schemeClr val="tx1"/>
                          </a:solidFill>
                        </a:rPr>
                        <a:t>2</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zh-CN" altLang="en-US" sz="2400" dirty="0" smtClean="0">
                          <a:solidFill>
                            <a:schemeClr val="tx1"/>
                          </a:solidFill>
                        </a:rPr>
                        <a:t>和</a:t>
                      </a:r>
                      <a:endParaRPr lang="zh-CN" altLang="en-US" sz="2400"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p>
                      <a:pPr algn="ctr"/>
                      <a:r>
                        <a:rPr lang="en-US" altLang="zh-CN" sz="2000" dirty="0" smtClean="0"/>
                        <a:t>1</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p>
                      <a:pPr algn="ctr"/>
                      <a:r>
                        <a:rPr lang="en-US" altLang="zh-CN" sz="2000" dirty="0" smtClean="0"/>
                        <a:t>1</a:t>
                      </a:r>
                      <a:r>
                        <a:rPr lang="zh-CN" altLang="en-US" sz="2000" dirty="0" smtClean="0"/>
                        <a:t>（有效等价类）</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p>
                      <a:pPr algn="ctr"/>
                      <a:r>
                        <a:rPr lang="en-US" altLang="zh-CN" sz="2000" dirty="0" smtClean="0"/>
                        <a:t>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p>
                      <a:pPr algn="ctr"/>
                      <a:r>
                        <a:rPr lang="en-US" altLang="zh-CN" sz="2000" dirty="0" smtClean="0"/>
                        <a:t>40</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p>
                      <a:pPr algn="ctr"/>
                      <a:r>
                        <a:rPr lang="en-US" altLang="zh-CN" sz="2000" dirty="0" smtClean="0"/>
                        <a:t>43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0840">
                <a:tc>
                  <a:txBody>
                    <a:bodyPr/>
                    <a:p>
                      <a:pPr algn="ctr"/>
                      <a:r>
                        <a:rPr lang="en-US" altLang="zh-CN" sz="2000" dirty="0" smtClean="0"/>
                        <a:t>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2</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0</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-1</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7">
                  <a:txBody>
                    <a:bodyPr/>
                    <a:p>
                      <a:pPr algn="l"/>
                      <a:endParaRPr lang="en-US" altLang="zh-CN" sz="2000" dirty="0" smtClean="0"/>
                    </a:p>
                    <a:p>
                      <a:pPr algn="l"/>
                      <a:endParaRPr lang="en-US" altLang="zh-CN" sz="2000" dirty="0" smtClean="0"/>
                    </a:p>
                    <a:p>
                      <a:pPr algn="l"/>
                      <a:endParaRPr lang="en-US" altLang="zh-CN" sz="2000" dirty="0" smtClean="0"/>
                    </a:p>
                    <a:p>
                      <a:pPr algn="l"/>
                      <a:r>
                        <a:rPr lang="zh-CN" altLang="en-US" sz="2000" dirty="0" smtClean="0"/>
                        <a:t>提示“请输入</a:t>
                      </a:r>
                      <a:r>
                        <a:rPr lang="en-US" altLang="zh-CN" sz="2000" dirty="0" smtClean="0"/>
                        <a:t>1—100</a:t>
                      </a:r>
                      <a:r>
                        <a:rPr lang="zh-CN" altLang="en-US" sz="2000" dirty="0" smtClean="0"/>
                        <a:t>之间的整数”</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p>
                      <a:pPr algn="ctr"/>
                      <a:r>
                        <a:rPr lang="en-US" altLang="zh-CN" sz="2000" dirty="0" smtClean="0"/>
                        <a:t>3</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3</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110</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101</a:t>
                      </a:r>
                      <a:endParaRPr lang="zh-CN" altLang="en-US" sz="2000" dirty="0">
                        <a:solidFill>
                          <a:schemeClr val="tx1">
                            <a:lumMod val="10000"/>
                          </a:schemeClr>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cPr/>
                </a:tc>
              </a:tr>
              <a:tr h="370840">
                <a:tc>
                  <a:txBody>
                    <a:bodyPr/>
                    <a:p>
                      <a:pPr algn="ctr"/>
                      <a:r>
                        <a:rPr lang="en-US" altLang="zh-CN" sz="2000" dirty="0" smtClean="0"/>
                        <a:t>4</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4</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1.2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3.2</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cPr/>
                </a:tc>
              </a:tr>
              <a:tr h="370840">
                <a:tc>
                  <a:txBody>
                    <a:bodyPr/>
                    <a:p>
                      <a:pPr algn="ctr"/>
                      <a:r>
                        <a:rPr lang="en-US" altLang="zh-CN" sz="2000" dirty="0" smtClean="0"/>
                        <a:t>5</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5</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A</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B</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cPr/>
                </a:tc>
              </a:tr>
              <a:tr h="370840">
                <a:tc>
                  <a:txBody>
                    <a:bodyPr/>
                    <a:p>
                      <a:pPr algn="ctr"/>
                      <a:r>
                        <a:rPr lang="en-US" altLang="zh-CN" sz="2000" dirty="0" smtClean="0"/>
                        <a:t>6</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6</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cPr/>
                </a:tc>
              </a:tr>
              <a:tr h="370840">
                <a:tc>
                  <a:txBody>
                    <a:bodyPr/>
                    <a:p>
                      <a:pPr algn="ctr"/>
                      <a:r>
                        <a:rPr lang="en-US" altLang="zh-CN" sz="2000" dirty="0" smtClean="0"/>
                        <a:t>7</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7</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zh-CN" altLang="en-US" sz="2000" dirty="0" smtClean="0"/>
                        <a:t>空格</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zh-CN" altLang="en-US" sz="2000" dirty="0" smtClean="0"/>
                        <a:t>空格</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vMerge="1">
                  <a:tcPr/>
                </a:tc>
              </a:tr>
              <a:tr h="370840">
                <a:tc>
                  <a:txBody>
                    <a:bodyPr/>
                    <a:p>
                      <a:pPr algn="ctr"/>
                      <a:r>
                        <a:rPr lang="en-US" altLang="zh-CN" sz="2000" dirty="0" smtClean="0"/>
                        <a:t>8</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r>
                        <a:rPr lang="en-US" altLang="zh-CN" sz="2000" dirty="0" smtClean="0"/>
                        <a:t>8</a:t>
                      </a:r>
                      <a:r>
                        <a:rPr lang="zh-CN" altLang="en-US" sz="2000" dirty="0" smtClean="0"/>
                        <a:t>（无效等价类）</a:t>
                      </a:r>
                      <a:endParaRPr lang="zh-CN" altLang="en-US" sz="2000" dirty="0">
                        <a:solidFill>
                          <a:srgbClr val="FF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cPr/>
                </a:tc>
              </a:tr>
              <a:tr h="370840">
                <a:tc>
                  <a:txBody>
                    <a:bodyPr/>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pPr algn="ctr"/>
                      <a:r>
                        <a:rPr lang="en-US" altLang="zh-CN" sz="2000" dirty="0" smtClean="0"/>
                        <a:t>……</a:t>
                      </a:r>
                      <a:endParaRPr lang="zh-CN" altLang="en-US" sz="2000" dirty="0">
                        <a:solidFill>
                          <a:sysClr val="windowText" lastClr="000000"/>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a:xfrm>
            <a:off x="695325" y="1320800"/>
            <a:ext cx="8065135" cy="4947920"/>
          </a:xfrm>
        </p:spPr>
        <p:txBody>
          <a:bodyPr/>
          <a:lstStyle/>
          <a:p>
            <a:r>
              <a:rPr lang="zh-CN" altLang="en-US" dirty="0" smtClean="0"/>
              <a:t>例：</a:t>
            </a:r>
            <a:endParaRPr lang="en-US" altLang="zh-CN" dirty="0" smtClean="0"/>
          </a:p>
          <a:p>
            <a:pPr marL="471170" lvl="1" indent="0">
              <a:buNone/>
            </a:pPr>
            <a:r>
              <a:rPr lang="en-US" altLang="zh-CN" dirty="0" err="1" smtClean="0"/>
              <a:t>int</a:t>
            </a:r>
            <a:r>
              <a:rPr lang="en-US" altLang="zh-CN" dirty="0" smtClean="0"/>
              <a:t> Add(</a:t>
            </a:r>
            <a:r>
              <a:rPr lang="en-US" altLang="zh-CN" dirty="0" err="1" smtClean="0"/>
              <a:t>int</a:t>
            </a:r>
            <a:r>
              <a:rPr lang="en-US" altLang="zh-CN" dirty="0" smtClean="0"/>
              <a:t> x1,int x2)</a:t>
            </a:r>
            <a:endParaRPr lang="en-US" altLang="zh-CN" dirty="0" smtClean="0"/>
          </a:p>
          <a:p>
            <a:pPr marL="471170" lvl="1" indent="0">
              <a:buNone/>
            </a:pPr>
            <a:r>
              <a:rPr lang="en-US" altLang="zh-CN" dirty="0" smtClean="0"/>
              <a:t>1 &lt;= x1 &lt;= 200</a:t>
            </a:r>
            <a:endParaRPr lang="en-US" altLang="zh-CN" dirty="0" smtClean="0"/>
          </a:p>
          <a:p>
            <a:pPr marL="471170" lvl="1" indent="0">
              <a:buNone/>
            </a:pPr>
            <a:r>
              <a:rPr lang="en-US" altLang="zh-CN" dirty="0" smtClean="0"/>
              <a:t>50</a:t>
            </a:r>
            <a:r>
              <a:rPr lang="en-US" altLang="zh-CN" dirty="0"/>
              <a:t> </a:t>
            </a:r>
            <a:r>
              <a:rPr lang="en-US" altLang="zh-CN" dirty="0" smtClean="0"/>
              <a:t>&lt;= x2 &lt;= 300</a:t>
            </a:r>
            <a:endParaRPr lang="en-US" altLang="zh-CN" dirty="0" smtClean="0"/>
          </a:p>
          <a:p>
            <a:pPr marL="471170" lvl="1" indent="0">
              <a:buNone/>
            </a:pPr>
            <a:r>
              <a:rPr lang="zh-CN" altLang="en-US" dirty="0" smtClean="0"/>
              <a:t>需求：</a:t>
            </a:r>
            <a:endParaRPr lang="en-US" altLang="zh-CN" dirty="0" smtClean="0"/>
          </a:p>
          <a:p>
            <a:pPr marL="471170" lvl="1" indent="0">
              <a:buNone/>
            </a:pPr>
            <a:r>
              <a:rPr lang="zh-CN" altLang="en-US" dirty="0" smtClean="0"/>
              <a:t>对于有效输入，函数返回</a:t>
            </a:r>
            <a:r>
              <a:rPr lang="en-US" altLang="zh-CN" dirty="0" smtClean="0"/>
              <a:t>x1</a:t>
            </a:r>
            <a:r>
              <a:rPr lang="zh-CN" altLang="en-US" dirty="0" smtClean="0"/>
              <a:t>与</a:t>
            </a:r>
            <a:r>
              <a:rPr lang="en-US" altLang="zh-CN" dirty="0" smtClean="0"/>
              <a:t>x2</a:t>
            </a:r>
            <a:r>
              <a:rPr lang="zh-CN" altLang="en-US" dirty="0" smtClean="0"/>
              <a:t>的和</a:t>
            </a:r>
            <a:endParaRPr lang="en-US" altLang="zh-CN" dirty="0" smtClean="0"/>
          </a:p>
          <a:p>
            <a:pPr marL="471170" lvl="1" indent="0">
              <a:buNone/>
            </a:pPr>
            <a:r>
              <a:rPr lang="zh-CN" altLang="en-US" dirty="0" smtClean="0"/>
              <a:t>对于无效输入，函数返回</a:t>
            </a:r>
            <a:r>
              <a:rPr lang="en-US" altLang="zh-CN" dirty="0" smtClean="0"/>
              <a:t>-1</a:t>
            </a:r>
            <a:endParaRPr lang="zh-CN" altLang="en-US" dirty="0"/>
          </a:p>
        </p:txBody>
      </p:sp>
      <p:cxnSp>
        <p:nvCxnSpPr>
          <p:cNvPr id="7" name="直接箭头连接符 6"/>
          <p:cNvCxnSpPr/>
          <p:nvPr/>
        </p:nvCxnSpPr>
        <p:spPr>
          <a:xfrm>
            <a:off x="7320136" y="4797152"/>
            <a:ext cx="3816424"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7536160" y="1772816"/>
            <a:ext cx="0" cy="3384376"/>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96820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128448" y="4653136"/>
            <a:ext cx="0" cy="21602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392144" y="4149080"/>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392144" y="2492896"/>
            <a:ext cx="21602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24192" y="4941168"/>
            <a:ext cx="576064" cy="430887"/>
          </a:xfrm>
          <a:prstGeom prst="rect">
            <a:avLst/>
          </a:prstGeom>
          <a:noFill/>
          <a:ln w="38100">
            <a:noFill/>
          </a:ln>
        </p:spPr>
        <p:txBody>
          <a:bodyPr wrap="square" rtlCol="0">
            <a:spAutoFit/>
          </a:bodyPr>
          <a:lstStyle/>
          <a:p>
            <a:r>
              <a:rPr lang="en-US" altLang="zh-CN" sz="2200" b="1" dirty="0" smtClean="0"/>
              <a:t>1</a:t>
            </a:r>
            <a:endParaRPr lang="zh-CN" altLang="en-US" sz="2200" b="1" dirty="0"/>
          </a:p>
        </p:txBody>
      </p:sp>
      <p:sp>
        <p:nvSpPr>
          <p:cNvPr id="20" name="文本框 19"/>
          <p:cNvSpPr txBox="1"/>
          <p:nvPr/>
        </p:nvSpPr>
        <p:spPr>
          <a:xfrm>
            <a:off x="9912424" y="4941168"/>
            <a:ext cx="864096" cy="430887"/>
          </a:xfrm>
          <a:prstGeom prst="rect">
            <a:avLst/>
          </a:prstGeom>
          <a:noFill/>
          <a:ln w="38100">
            <a:noFill/>
          </a:ln>
        </p:spPr>
        <p:txBody>
          <a:bodyPr wrap="square" rtlCol="0">
            <a:spAutoFit/>
          </a:bodyPr>
          <a:lstStyle/>
          <a:p>
            <a:r>
              <a:rPr lang="en-US" altLang="zh-CN" sz="2200" b="1" dirty="0" smtClean="0"/>
              <a:t>200</a:t>
            </a:r>
            <a:endParaRPr lang="zh-CN" altLang="en-US" sz="2200" b="1" dirty="0"/>
          </a:p>
        </p:txBody>
      </p:sp>
      <p:sp>
        <p:nvSpPr>
          <p:cNvPr id="21" name="文本框 20"/>
          <p:cNvSpPr txBox="1"/>
          <p:nvPr/>
        </p:nvSpPr>
        <p:spPr>
          <a:xfrm>
            <a:off x="6816080" y="4077072"/>
            <a:ext cx="792088" cy="430887"/>
          </a:xfrm>
          <a:prstGeom prst="rect">
            <a:avLst/>
          </a:prstGeom>
          <a:noFill/>
          <a:ln w="38100">
            <a:noFill/>
          </a:ln>
        </p:spPr>
        <p:txBody>
          <a:bodyPr wrap="square" rtlCol="0">
            <a:spAutoFit/>
          </a:bodyPr>
          <a:lstStyle/>
          <a:p>
            <a:r>
              <a:rPr lang="en-US" altLang="zh-CN" sz="2200" b="1" dirty="0" smtClean="0"/>
              <a:t>50</a:t>
            </a:r>
            <a:endParaRPr lang="zh-CN" altLang="en-US" sz="2200" b="1" dirty="0"/>
          </a:p>
        </p:txBody>
      </p:sp>
      <p:sp>
        <p:nvSpPr>
          <p:cNvPr id="22" name="文本框 21"/>
          <p:cNvSpPr txBox="1"/>
          <p:nvPr/>
        </p:nvSpPr>
        <p:spPr>
          <a:xfrm>
            <a:off x="6600056" y="2348880"/>
            <a:ext cx="864096" cy="430887"/>
          </a:xfrm>
          <a:prstGeom prst="rect">
            <a:avLst/>
          </a:prstGeom>
          <a:noFill/>
          <a:ln w="38100">
            <a:noFill/>
          </a:ln>
        </p:spPr>
        <p:txBody>
          <a:bodyPr wrap="square" rtlCol="0">
            <a:spAutoFit/>
          </a:bodyPr>
          <a:lstStyle/>
          <a:p>
            <a:r>
              <a:rPr lang="en-US" altLang="zh-CN" sz="2200" b="1" dirty="0" smtClean="0"/>
              <a:t>300</a:t>
            </a:r>
            <a:endParaRPr lang="zh-CN" altLang="en-US" sz="2200" b="1" dirty="0"/>
          </a:p>
        </p:txBody>
      </p:sp>
      <p:pic>
        <p:nvPicPr>
          <p:cNvPr id="23" name="图片 22"/>
          <p:cNvPicPr>
            <a:picLocks noChangeAspect="1"/>
          </p:cNvPicPr>
          <p:nvPr/>
        </p:nvPicPr>
        <p:blipFill>
          <a:blip r:embed="rId1"/>
          <a:stretch>
            <a:fillRect/>
          </a:stretch>
        </p:blipFill>
        <p:spPr>
          <a:xfrm>
            <a:off x="6031865" y="2225675"/>
            <a:ext cx="711835" cy="2282825"/>
          </a:xfrm>
          <a:prstGeom prst="rect">
            <a:avLst/>
          </a:prstGeom>
          <a:ln w="38100">
            <a:noFill/>
          </a:ln>
        </p:spPr>
      </p:pic>
      <p:cxnSp>
        <p:nvCxnSpPr>
          <p:cNvPr id="25" name="直接连接符 24"/>
          <p:cNvCxnSpPr/>
          <p:nvPr/>
        </p:nvCxnSpPr>
        <p:spPr>
          <a:xfrm>
            <a:off x="10200456" y="5445224"/>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968208" y="5373216"/>
            <a:ext cx="0" cy="43204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968208" y="5517232"/>
            <a:ext cx="2160240" cy="0"/>
          </a:xfrm>
          <a:prstGeom prst="straightConnector1">
            <a:avLst/>
          </a:prstGeom>
          <a:ln w="38100">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688288" y="5517232"/>
            <a:ext cx="576064" cy="369332"/>
          </a:xfrm>
          <a:prstGeom prst="rect">
            <a:avLst/>
          </a:prstGeom>
          <a:noFill/>
          <a:ln w="38100">
            <a:noFill/>
          </a:ln>
        </p:spPr>
        <p:txBody>
          <a:bodyPr wrap="square" rtlCol="0">
            <a:spAutoFit/>
          </a:bodyPr>
          <a:lstStyle/>
          <a:p>
            <a:r>
              <a:rPr lang="en-US" altLang="zh-CN" dirty="0" smtClean="0"/>
              <a:t>M1</a:t>
            </a:r>
            <a:endParaRPr lang="zh-CN" altLang="en-US" dirty="0"/>
          </a:p>
        </p:txBody>
      </p:sp>
      <p:cxnSp>
        <p:nvCxnSpPr>
          <p:cNvPr id="32" name="直接连接符 31"/>
          <p:cNvCxnSpPr/>
          <p:nvPr/>
        </p:nvCxnSpPr>
        <p:spPr>
          <a:xfrm>
            <a:off x="7608168" y="4149080"/>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08168" y="2492896"/>
            <a:ext cx="3168352" cy="0"/>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968208" y="1844824"/>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2288688" y="4797152"/>
            <a:ext cx="0" cy="2160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0128448" y="1988840"/>
            <a:ext cx="0" cy="2808312"/>
          </a:xfrm>
          <a:prstGeom prst="line">
            <a:avLst/>
          </a:prstGeom>
          <a:ln w="38100">
            <a:solidFill>
              <a:srgbClr val="0000FF"/>
            </a:solidFill>
            <a:prstDash val="sysDash"/>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0848528" y="4869160"/>
            <a:ext cx="864096" cy="521970"/>
          </a:xfrm>
          <a:prstGeom prst="rect">
            <a:avLst/>
          </a:prstGeom>
          <a:noFill/>
          <a:ln w="38100">
            <a:noFill/>
          </a:ln>
        </p:spPr>
        <p:txBody>
          <a:bodyPr wrap="square" rtlCol="0">
            <a:spAutoFit/>
          </a:bodyPr>
          <a:lstStyle/>
          <a:p>
            <a:r>
              <a:rPr lang="en-US" altLang="zh-CN" sz="2800" dirty="0" smtClean="0"/>
              <a:t>x1</a:t>
            </a:r>
            <a:endParaRPr lang="zh-CN" altLang="en-US" sz="2800" dirty="0"/>
          </a:p>
        </p:txBody>
      </p:sp>
      <p:sp>
        <p:nvSpPr>
          <p:cNvPr id="40" name="文本框 39"/>
          <p:cNvSpPr txBox="1"/>
          <p:nvPr/>
        </p:nvSpPr>
        <p:spPr>
          <a:xfrm>
            <a:off x="6672064" y="1556792"/>
            <a:ext cx="864096" cy="521970"/>
          </a:xfrm>
          <a:prstGeom prst="rect">
            <a:avLst/>
          </a:prstGeom>
          <a:noFill/>
          <a:ln w="38100">
            <a:noFill/>
          </a:ln>
        </p:spPr>
        <p:txBody>
          <a:bodyPr wrap="square" rtlCol="0">
            <a:spAutoFit/>
          </a:bodyPr>
          <a:lstStyle/>
          <a:p>
            <a:r>
              <a:rPr lang="en-US" altLang="zh-CN" sz="2800" dirty="0" smtClean="0"/>
              <a:t>x2</a:t>
            </a:r>
            <a:endParaRPr lang="zh-CN" altLang="en-US" sz="2800" dirty="0"/>
          </a:p>
        </p:txBody>
      </p:sp>
      <p:sp>
        <p:nvSpPr>
          <p:cNvPr id="41" name="矩形 40"/>
          <p:cNvSpPr/>
          <p:nvPr/>
        </p:nvSpPr>
        <p:spPr>
          <a:xfrm>
            <a:off x="8040216" y="2492896"/>
            <a:ext cx="208823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976320" y="2852936"/>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ppt_x"/>
                                          </p:val>
                                        </p:tav>
                                        <p:tav tm="100000">
                                          <p:val>
                                            <p:strVal val="#ppt_x"/>
                                          </p:val>
                                        </p:tav>
                                      </p:tavLst>
                                    </p:anim>
                                    <p:anim calcmode="lin" valueType="num">
                                      <p:cBhvr additive="base">
                                        <p:cTn id="50" dur="500" fill="hold"/>
                                        <p:tgtEl>
                                          <p:spTgt spid="1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ppt_x"/>
                                          </p:val>
                                        </p:tav>
                                        <p:tav tm="100000">
                                          <p:val>
                                            <p:strVal val="#ppt_x"/>
                                          </p:val>
                                        </p:tav>
                                      </p:tavLst>
                                    </p:anim>
                                    <p:anim calcmode="lin" valueType="num">
                                      <p:cBhvr additive="base">
                                        <p:cTn id="70" dur="500" fill="hold"/>
                                        <p:tgtEl>
                                          <p:spTgt spid="2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 calcmode="lin" valueType="num">
                                      <p:cBhvr additive="base">
                                        <p:cTn id="85" dur="500" fill="hold"/>
                                        <p:tgtEl>
                                          <p:spTgt spid="28"/>
                                        </p:tgtEl>
                                        <p:attrNameLst>
                                          <p:attrName>ppt_x</p:attrName>
                                        </p:attrNameLst>
                                      </p:cBhvr>
                                      <p:tavLst>
                                        <p:tav tm="0">
                                          <p:val>
                                            <p:strVal val="#ppt_x"/>
                                          </p:val>
                                        </p:tav>
                                        <p:tav tm="100000">
                                          <p:val>
                                            <p:strVal val="#ppt_x"/>
                                          </p:val>
                                        </p:tav>
                                      </p:tavLst>
                                    </p:anim>
                                    <p:anim calcmode="lin" valueType="num">
                                      <p:cBhvr additive="base">
                                        <p:cTn id="86" dur="500" fill="hold"/>
                                        <p:tgtEl>
                                          <p:spTgt spid="2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ppt_x"/>
                                          </p:val>
                                        </p:tav>
                                        <p:tav tm="100000">
                                          <p:val>
                                            <p:strVal val="#ppt_x"/>
                                          </p:val>
                                        </p:tav>
                                      </p:tavLst>
                                    </p:anim>
                                    <p:anim calcmode="lin" valueType="num">
                                      <p:cBhvr additive="base">
                                        <p:cTn id="90" dur="500" fill="hold"/>
                                        <p:tgtEl>
                                          <p:spTgt spid="3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 calcmode="lin" valueType="num">
                                      <p:cBhvr additive="base">
                                        <p:cTn id="93" dur="500" fill="hold"/>
                                        <p:tgtEl>
                                          <p:spTgt spid="32"/>
                                        </p:tgtEl>
                                        <p:attrNameLst>
                                          <p:attrName>ppt_x</p:attrName>
                                        </p:attrNameLst>
                                      </p:cBhvr>
                                      <p:tavLst>
                                        <p:tav tm="0">
                                          <p:val>
                                            <p:strVal val="#ppt_x"/>
                                          </p:val>
                                        </p:tav>
                                        <p:tav tm="100000">
                                          <p:val>
                                            <p:strVal val="#ppt_x"/>
                                          </p:val>
                                        </p:tav>
                                      </p:tavLst>
                                    </p:anim>
                                    <p:anim calcmode="lin" valueType="num">
                                      <p:cBhvr additive="base">
                                        <p:cTn id="94" dur="500" fill="hold"/>
                                        <p:tgtEl>
                                          <p:spTgt spid="32"/>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3"/>
                                        </p:tgtEl>
                                        <p:attrNameLst>
                                          <p:attrName>style.visibility</p:attrName>
                                        </p:attrNameLst>
                                      </p:cBhvr>
                                      <p:to>
                                        <p:strVal val="visible"/>
                                      </p:to>
                                    </p:set>
                                    <p:anim calcmode="lin" valueType="num">
                                      <p:cBhvr additive="base">
                                        <p:cTn id="97" dur="500" fill="hold"/>
                                        <p:tgtEl>
                                          <p:spTgt spid="33"/>
                                        </p:tgtEl>
                                        <p:attrNameLst>
                                          <p:attrName>ppt_x</p:attrName>
                                        </p:attrNameLst>
                                      </p:cBhvr>
                                      <p:tavLst>
                                        <p:tav tm="0">
                                          <p:val>
                                            <p:strVal val="#ppt_x"/>
                                          </p:val>
                                        </p:tav>
                                        <p:tav tm="100000">
                                          <p:val>
                                            <p:strVal val="#ppt_x"/>
                                          </p:val>
                                        </p:tav>
                                      </p:tavLst>
                                    </p:anim>
                                    <p:anim calcmode="lin" valueType="num">
                                      <p:cBhvr additive="base">
                                        <p:cTn id="98" dur="500" fill="hold"/>
                                        <p:tgtEl>
                                          <p:spTgt spid="3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additive="base">
                                        <p:cTn id="105" dur="500" fill="hold"/>
                                        <p:tgtEl>
                                          <p:spTgt spid="36"/>
                                        </p:tgtEl>
                                        <p:attrNameLst>
                                          <p:attrName>ppt_x</p:attrName>
                                        </p:attrNameLst>
                                      </p:cBhvr>
                                      <p:tavLst>
                                        <p:tav tm="0">
                                          <p:val>
                                            <p:strVal val="#ppt_x"/>
                                          </p:val>
                                        </p:tav>
                                        <p:tav tm="100000">
                                          <p:val>
                                            <p:strVal val="#ppt_x"/>
                                          </p:val>
                                        </p:tav>
                                      </p:tavLst>
                                    </p:anim>
                                    <p:anim calcmode="lin" valueType="num">
                                      <p:cBhvr additive="base">
                                        <p:cTn id="106" dur="500" fill="hold"/>
                                        <p:tgtEl>
                                          <p:spTgt spid="3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ppt_x"/>
                                          </p:val>
                                        </p:tav>
                                        <p:tav tm="100000">
                                          <p:val>
                                            <p:strVal val="#ppt_x"/>
                                          </p:val>
                                        </p:tav>
                                      </p:tavLst>
                                    </p:anim>
                                    <p:anim calcmode="lin" valueType="num">
                                      <p:cBhvr additive="base">
                                        <p:cTn id="118" dur="500" fill="hold"/>
                                        <p:tgtEl>
                                          <p:spTgt spid="40"/>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additive="base">
                                        <p:cTn id="121" dur="500" fill="hold"/>
                                        <p:tgtEl>
                                          <p:spTgt spid="41"/>
                                        </p:tgtEl>
                                        <p:attrNameLst>
                                          <p:attrName>ppt_x</p:attrName>
                                        </p:attrNameLst>
                                      </p:cBhvr>
                                      <p:tavLst>
                                        <p:tav tm="0">
                                          <p:val>
                                            <p:strVal val="#ppt_x"/>
                                          </p:val>
                                        </p:tav>
                                        <p:tav tm="100000">
                                          <p:val>
                                            <p:strVal val="#ppt_x"/>
                                          </p:val>
                                        </p:tav>
                                      </p:tavLst>
                                    </p:anim>
                                    <p:anim calcmode="lin" valueType="num">
                                      <p:cBhvr additive="base">
                                        <p:cTn id="122" dur="500" fill="hold"/>
                                        <p:tgtEl>
                                          <p:spTgt spid="4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additive="base">
                                        <p:cTn id="125" dur="500" fill="hold"/>
                                        <p:tgtEl>
                                          <p:spTgt spid="42"/>
                                        </p:tgtEl>
                                        <p:attrNameLst>
                                          <p:attrName>ppt_x</p:attrName>
                                        </p:attrNameLst>
                                      </p:cBhvr>
                                      <p:tavLst>
                                        <p:tav tm="0">
                                          <p:val>
                                            <p:strVal val="#ppt_x"/>
                                          </p:val>
                                        </p:tav>
                                        <p:tav tm="100000">
                                          <p:val>
                                            <p:strVal val="#ppt_x"/>
                                          </p:val>
                                        </p:tav>
                                      </p:tavLst>
                                    </p:anim>
                                    <p:anim calcmode="lin" valueType="num">
                                      <p:cBhvr additive="base">
                                        <p:cTn id="12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30" grpId="0"/>
      <p:bldP spid="39" grpId="0"/>
      <p:bldP spid="40" grpId="0"/>
      <p:bldP spid="41"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假设当前输入域中有两个输入条件</a:t>
            </a:r>
            <a:r>
              <a:rPr lang="en-US" altLang="zh-CN" dirty="0" err="1" smtClean="0"/>
              <a:t>x,y</a:t>
            </a:r>
            <a:r>
              <a:rPr lang="en-US" altLang="zh-CN" dirty="0" smtClean="0"/>
              <a:t>,</a:t>
            </a:r>
            <a:r>
              <a:rPr lang="zh-CN" altLang="en-US" dirty="0" smtClean="0"/>
              <a:t>且输入条件</a:t>
            </a:r>
            <a:r>
              <a:rPr lang="en-US" altLang="zh-CN" dirty="0" smtClean="0"/>
              <a:t>x</a:t>
            </a:r>
            <a:r>
              <a:rPr lang="zh-CN" altLang="en-US" dirty="0" smtClean="0"/>
              <a:t>有</a:t>
            </a:r>
            <a:r>
              <a:rPr lang="en-US" altLang="zh-CN" dirty="0" smtClean="0"/>
              <a:t>m</a:t>
            </a:r>
            <a:r>
              <a:rPr lang="zh-CN" altLang="en-US" dirty="0" smtClean="0"/>
              <a:t>个</a:t>
            </a:r>
            <a:r>
              <a:rPr lang="zh-CN" altLang="en-US" dirty="0" smtClean="0">
                <a:solidFill>
                  <a:srgbClr val="FF0000"/>
                </a:solidFill>
              </a:rPr>
              <a:t>有效</a:t>
            </a:r>
            <a:r>
              <a:rPr lang="zh-CN" altLang="en-US" dirty="0" smtClean="0"/>
              <a:t>等价类，输入条件</a:t>
            </a:r>
            <a:r>
              <a:rPr lang="en-US" altLang="zh-CN" dirty="0" smtClean="0"/>
              <a:t>y</a:t>
            </a:r>
            <a:r>
              <a:rPr lang="zh-CN" altLang="en-US" dirty="0" smtClean="0"/>
              <a:t>有</a:t>
            </a:r>
            <a:r>
              <a:rPr lang="en-US" altLang="zh-CN" dirty="0" smtClean="0"/>
              <a:t>n</a:t>
            </a:r>
            <a:r>
              <a:rPr lang="zh-CN" altLang="en-US" dirty="0" smtClean="0"/>
              <a:t>个</a:t>
            </a:r>
            <a:r>
              <a:rPr lang="zh-CN" altLang="en-US" dirty="0" smtClean="0">
                <a:solidFill>
                  <a:srgbClr val="FF0000"/>
                </a:solidFill>
              </a:rPr>
              <a:t>有效</a:t>
            </a:r>
            <a:r>
              <a:rPr lang="zh-CN" altLang="en-US" dirty="0" smtClean="0"/>
              <a:t>等价类，如何设计其中的测试用例</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强组合</a:t>
            </a:r>
            <a:endParaRPr lang="en-US" altLang="zh-CN" dirty="0" smtClean="0">
              <a:solidFill>
                <a:srgbClr val="FF0000"/>
              </a:solidFill>
            </a:endParaRPr>
          </a:p>
          <a:p>
            <a:pPr lvl="1"/>
            <a:r>
              <a:rPr lang="zh-CN" altLang="en-US" dirty="0" smtClean="0"/>
              <a:t>最终得到的测试用例完全覆盖所有输入条件的有效等价类的所有组合情况</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4" name="Rectangle 3"/>
          <p:cNvSpPr txBox="1">
            <a:spLocks noChangeArrowheads="1"/>
          </p:cNvSpPr>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smtClean="0">
                <a:latin typeface="楷体" panose="02010609060101010101" pitchFamily="49" charset="-122"/>
                <a:ea typeface="楷体" panose="02010609060101010101" pitchFamily="49" charset="-122"/>
              </a:rPr>
              <a:t>强组合方式</a:t>
            </a:r>
            <a:endParaRPr lang="zh-CN" altLang="en-US" kern="0" dirty="0" smtClean="0">
              <a:latin typeface="楷体" panose="02010609060101010101" pitchFamily="49" charset="-122"/>
              <a:ea typeface="楷体" panose="02010609060101010101" pitchFamily="49"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16" y="1916832"/>
            <a:ext cx="90043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flipH="1">
            <a:off x="3818890" y="1247775"/>
            <a:ext cx="5571490" cy="795655"/>
          </a:xfrm>
        </p:spPr>
        <p:txBody>
          <a:bodyPr/>
          <a:lstStyle/>
          <a:p>
            <a:pPr marL="0" indent="0">
              <a:buNone/>
            </a:pPr>
            <a:r>
              <a:rPr lang="zh-CN" altLang="en-US" dirty="0" smtClean="0"/>
              <a:t>测试用例总个数：</a:t>
            </a:r>
            <a:r>
              <a:rPr lang="en-US" altLang="zh-CN" dirty="0" err="1" smtClean="0"/>
              <a:t>m * n</a:t>
            </a:r>
            <a:endParaRPr lang="en-US" altLang="zh-CN" dirty="0" smtClean="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3" name="Rectangle 3"/>
          <p:cNvSpPr>
            <a:spLocks noGrp="1" noChangeArrowheads="1"/>
          </p:cNvSpPr>
          <p:nvPr>
            <p:ph idx="1"/>
          </p:nvPr>
        </p:nvSpPr>
        <p:spPr/>
        <p:txBody>
          <a:bodyPr/>
          <a:p>
            <a:r>
              <a:rPr lang="zh-CN" altLang="en-US" dirty="0" smtClean="0"/>
              <a:t>本章重点</a:t>
            </a:r>
            <a:endParaRPr lang="zh-CN" altLang="en-US" dirty="0" smtClean="0"/>
          </a:p>
          <a:p>
            <a:pPr lvl="1"/>
            <a:r>
              <a:rPr lang="zh-CN" altLang="en-US" dirty="0" smtClean="0">
                <a:solidFill>
                  <a:srgbClr val="FF0000"/>
                </a:solidFill>
              </a:rPr>
              <a:t>为什么引入等价类划分法</a:t>
            </a:r>
            <a:endParaRPr lang="zh-CN" altLang="en-US" dirty="0" smtClean="0">
              <a:solidFill>
                <a:srgbClr val="FF0000"/>
              </a:solidFill>
            </a:endParaRPr>
          </a:p>
          <a:p>
            <a:pPr lvl="1"/>
            <a:r>
              <a:rPr lang="zh-CN" altLang="en-US" dirty="0" smtClean="0">
                <a:solidFill>
                  <a:schemeClr val="tx1"/>
                </a:solidFill>
              </a:rPr>
              <a:t>什么是等价类划分法</a:t>
            </a:r>
            <a:endParaRPr lang="zh-CN" altLang="en-US" dirty="0" smtClean="0">
              <a:solidFill>
                <a:schemeClr val="tx1"/>
              </a:solidFill>
            </a:endParaRPr>
          </a:p>
          <a:p>
            <a:pPr lvl="1"/>
            <a:r>
              <a:rPr lang="zh-CN" altLang="en-US" dirty="0" smtClean="0"/>
              <a:t>如何使用等价类划分法</a:t>
            </a:r>
            <a:endParaRPr lang="en-US" altLang="zh-CN" dirty="0" smtClean="0"/>
          </a:p>
          <a:p>
            <a:pPr lvl="1"/>
            <a:r>
              <a:rPr lang="zh-CN" altLang="en-US" dirty="0" smtClean="0"/>
              <a:t>等价类划分法步骤总结</a:t>
            </a:r>
            <a:endParaRPr lang="en-US" altLang="zh-CN" dirty="0" smtClean="0"/>
          </a:p>
          <a:p>
            <a:pPr lvl="1"/>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2" name="内容占位符 1"/>
          <p:cNvSpPr>
            <a:spLocks noGrp="1"/>
          </p:cNvSpPr>
          <p:nvPr>
            <p:ph idx="1"/>
          </p:nvPr>
        </p:nvSpPr>
        <p:spPr/>
        <p:txBody>
          <a:bodyPr/>
          <a:lstStyle/>
          <a:p>
            <a:r>
              <a:rPr lang="zh-CN" altLang="en-US" dirty="0" smtClean="0"/>
              <a:t>弱组合</a:t>
            </a:r>
            <a:endParaRPr lang="en-US" altLang="zh-CN" dirty="0" smtClean="0"/>
          </a:p>
          <a:p>
            <a:pPr lvl="1"/>
            <a:r>
              <a:rPr lang="zh-CN" altLang="en-US" dirty="0" smtClean="0"/>
              <a:t>测试用例仅需覆盖所有输入条件的有效等价类即可</a:t>
            </a:r>
            <a:endParaRPr lang="en-US" altLang="zh-CN" dirty="0" smtClean="0"/>
          </a:p>
          <a:p>
            <a:pPr lvl="1"/>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altLang="zh-CN" dirty="0" smtClean="0"/>
              <a:t> </a:t>
            </a:r>
            <a:r>
              <a:rPr lang="zh-CN" altLang="en-US" dirty="0" smtClean="0"/>
              <a:t>等价类测试</a:t>
            </a:r>
            <a:endParaRPr lang="zh-CN" altLang="en-US" dirty="0" smtClean="0"/>
          </a:p>
        </p:txBody>
      </p:sp>
      <p:sp>
        <p:nvSpPr>
          <p:cNvPr id="64516" name="Rectangle 3"/>
          <p:cNvSpPr>
            <a:spLocks noGrp="1" noChangeArrowheads="1"/>
          </p:cNvSpPr>
          <p:nvPr>
            <p:ph idx="1"/>
          </p:nvPr>
        </p:nvSpPr>
        <p:spPr/>
        <p:txBody>
          <a:bodyPr/>
          <a:lstStyle/>
          <a:p>
            <a:r>
              <a:rPr lang="zh-CN" altLang="en-US" smtClean="0"/>
              <a:t>弱组合方式</a:t>
            </a:r>
            <a:endParaRPr lang="zh-CN" altLang="en-US" smtClean="0"/>
          </a:p>
        </p:txBody>
      </p:sp>
      <p:pic>
        <p:nvPicPr>
          <p:cNvPr id="645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448" y="2060848"/>
            <a:ext cx="8929687"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5" name="图片 4"/>
          <p:cNvPicPr>
            <a:picLocks noChangeAspect="1"/>
          </p:cNvPicPr>
          <p:nvPr/>
        </p:nvPicPr>
        <p:blipFill>
          <a:blip r:embed="rId1"/>
          <a:stretch>
            <a:fillRect/>
          </a:stretch>
        </p:blipFill>
        <p:spPr>
          <a:xfrm>
            <a:off x="4871105" y="1340768"/>
            <a:ext cx="6333333" cy="4390476"/>
          </a:xfrm>
          <a:prstGeom prst="rect">
            <a:avLst/>
          </a:prstGeom>
        </p:spPr>
      </p:pic>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1"/>
          <a:stretch>
            <a:fillRect/>
          </a:stretch>
        </p:blipFill>
        <p:spPr>
          <a:xfrm>
            <a:off x="4871864" y="1340768"/>
            <a:ext cx="6314286" cy="4419048"/>
          </a:xfrm>
          <a:prstGeom prst="rect">
            <a:avLst/>
          </a:prstGeom>
        </p:spPr>
      </p:pic>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b="0" dirty="0"/>
          </a:p>
        </p:txBody>
      </p:sp>
      <p:sp>
        <p:nvSpPr>
          <p:cNvPr id="3" name="内容占位符 2"/>
          <p:cNvSpPr>
            <a:spLocks noGrp="1"/>
          </p:cNvSpPr>
          <p:nvPr>
            <p:ph idx="1"/>
          </p:nvPr>
        </p:nvSpPr>
        <p:spPr/>
        <p:txBody>
          <a:bodyPr/>
          <a:lstStyle/>
          <a:p>
            <a:r>
              <a:rPr lang="zh-CN" altLang="en-US" dirty="0" smtClean="0"/>
              <a:t>弱组合覆盖</a:t>
            </a:r>
            <a:endParaRPr lang="zh-CN" altLang="en-US" dirty="0"/>
          </a:p>
        </p:txBody>
      </p:sp>
      <p:pic>
        <p:nvPicPr>
          <p:cNvPr id="4" name="图片 3"/>
          <p:cNvPicPr>
            <a:picLocks noChangeAspect="1"/>
          </p:cNvPicPr>
          <p:nvPr/>
        </p:nvPicPr>
        <p:blipFill>
          <a:blip r:embed="rId1"/>
          <a:stretch>
            <a:fillRect/>
          </a:stretch>
        </p:blipFill>
        <p:spPr>
          <a:xfrm>
            <a:off x="4902349" y="1392332"/>
            <a:ext cx="6333333" cy="4295238"/>
          </a:xfrm>
          <a:prstGeom prst="rect">
            <a:avLst/>
          </a:prstGeom>
        </p:spPr>
      </p:pic>
      <p:sp>
        <p:nvSpPr>
          <p:cNvPr id="5" name="内容占位符 2"/>
          <p:cNvSpPr txBox="1"/>
          <p:nvPr/>
        </p:nvSpPr>
        <p:spPr bwMode="auto">
          <a:xfrm>
            <a:off x="696595" y="2145665"/>
            <a:ext cx="3610610" cy="301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buFont typeface="Wingdings" panose="05000000000000000000" pitchFamily="2" charset="2"/>
              <a:buNone/>
            </a:pPr>
            <a:r>
              <a:rPr lang="zh-CN" altLang="en-US" kern="0" smtClean="0">
                <a:latin typeface="楷体" panose="02010609060101010101" pitchFamily="49" charset="-122"/>
                <a:ea typeface="楷体" panose="02010609060101010101" pitchFamily="49" charset="-122"/>
              </a:rPr>
              <a:t>测试用例总个数：</a:t>
            </a:r>
            <a:endParaRPr lang="zh-CN" altLang="en-US" kern="0" smtClean="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kern="0" smtClean="0">
                <a:latin typeface="楷体" panose="02010609060101010101" pitchFamily="49" charset="-122"/>
                <a:ea typeface="楷体" panose="02010609060101010101" pitchFamily="49" charset="-122"/>
              </a:rPr>
              <a:t>   参数输入条件中最大的那个</a:t>
            </a:r>
            <a:endParaRPr lang="zh-CN" altLang="en-US" kern="0" dirty="0" smtClean="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zh-CN" altLang="en-US" dirty="0"/>
              <a:t>怎样进行等价类划分</a:t>
            </a:r>
            <a:endParaRPr lang="zh-CN" altLang="en-US" dirty="0" smtClean="0"/>
          </a:p>
        </p:txBody>
      </p:sp>
      <p:sp>
        <p:nvSpPr>
          <p:cNvPr id="66564" name="Rectangle 3"/>
          <p:cNvSpPr>
            <a:spLocks noGrp="1" noChangeArrowheads="1"/>
          </p:cNvSpPr>
          <p:nvPr>
            <p:ph idx="1"/>
          </p:nvPr>
        </p:nvSpPr>
        <p:spPr/>
        <p:txBody>
          <a:bodyPr/>
          <a:lstStyle/>
          <a:p>
            <a:r>
              <a:rPr lang="zh-CN" altLang="en-US" dirty="0" smtClean="0"/>
              <a:t>无效等价类的测试用例</a:t>
            </a:r>
            <a:endParaRPr lang="en-US" altLang="zh-CN" dirty="0" smtClean="0"/>
          </a:p>
          <a:p>
            <a:pPr lvl="1"/>
            <a:r>
              <a:rPr lang="zh-CN" altLang="en-US" dirty="0" smtClean="0"/>
              <a:t>对于无效等价类，设计测试用例引入单缺陷假设，即一个测试用例，仅覆盖一个输入条件的某一个无效等价类，实质在于，可将每个无效等价类看作一个可能的缺陷，设计测试用例时应针对每类可能的缺陷单独进行测试</a:t>
            </a:r>
            <a:endParaRPr lang="zh-CN" altLang="en-US" dirty="0" smtClean="0"/>
          </a:p>
        </p:txBody>
      </p:sp>
      <p:sp>
        <p:nvSpPr>
          <p:cNvPr id="66562" name="灯片编号占位符 5"/>
          <p:cNvSpPr>
            <a:spLocks noGrp="1"/>
          </p:cNvSpPr>
          <p:nvPr>
            <p:ph type="sldNum" sz="quarter" idx="4294967295"/>
          </p:nvPr>
        </p:nvSpPr>
        <p:spPr>
          <a:xfrm>
            <a:off x="8610600" y="6356350"/>
            <a:ext cx="2743200" cy="365125"/>
          </a:xfrm>
          <a:prstGeom prst="rect">
            <a:avLst/>
          </a:prstGeo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657690A-516C-48CA-857D-B1D56CAACC1F}"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怎样进行等价类划分</a:t>
            </a:r>
            <a:endParaRPr lang="zh-CN" altLang="en-US" dirty="0"/>
          </a:p>
        </p:txBody>
      </p:sp>
      <p:sp>
        <p:nvSpPr>
          <p:cNvPr id="3" name="内容占位符 2"/>
          <p:cNvSpPr>
            <a:spLocks noGrp="1"/>
          </p:cNvSpPr>
          <p:nvPr>
            <p:ph idx="1"/>
          </p:nvPr>
        </p:nvSpPr>
        <p:spPr/>
        <p:txBody>
          <a:bodyPr/>
          <a:lstStyle/>
          <a:p>
            <a:r>
              <a:rPr lang="zh-CN" altLang="en-US" dirty="0" smtClean="0"/>
              <a:t>无效等价类设计测试用例</a:t>
            </a:r>
            <a:endParaRPr lang="zh-CN" alt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16" y="2060848"/>
            <a:ext cx="88820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zh-CN" altLang="en-US" dirty="0"/>
              <a:t>怎样进行等价类</a:t>
            </a:r>
            <a:r>
              <a:rPr lang="zh-CN" altLang="en-US" dirty="0" smtClean="0"/>
              <a:t>划分</a:t>
            </a:r>
            <a:r>
              <a:rPr lang="en-US" altLang="zh-CN" dirty="0" smtClean="0"/>
              <a:t>—</a:t>
            </a:r>
            <a:r>
              <a:rPr lang="zh-CN" altLang="en-US" dirty="0" smtClean="0"/>
              <a:t>实例</a:t>
            </a:r>
            <a:endParaRPr lang="zh-CN" altLang="en-US" dirty="0" smtClean="0"/>
          </a:p>
        </p:txBody>
      </p:sp>
      <p:sp>
        <p:nvSpPr>
          <p:cNvPr id="67588" name="Rectangle 3"/>
          <p:cNvSpPr>
            <a:spLocks noGrp="1" noChangeArrowheads="1"/>
          </p:cNvSpPr>
          <p:nvPr>
            <p:ph idx="1"/>
          </p:nvPr>
        </p:nvSpPr>
        <p:spPr/>
        <p:txBody>
          <a:bodyPr/>
          <a:lstStyle/>
          <a:p>
            <a:r>
              <a:rPr lang="zh-CN" altLang="en-US" dirty="0" smtClean="0"/>
              <a:t>捉虫实践</a:t>
            </a:r>
            <a:r>
              <a:rPr lang="en-US" altLang="zh-CN" dirty="0" smtClean="0"/>
              <a:t>1</a:t>
            </a:r>
            <a:r>
              <a:rPr lang="zh-CN" altLang="en-US" dirty="0" smtClean="0"/>
              <a:t>：第二日问题需求，根据用户输入的日期，系统输出下一天的日期，时间要求是</a:t>
            </a:r>
            <a:r>
              <a:rPr lang="en-US" altLang="zh-CN" dirty="0" smtClean="0"/>
              <a:t>1800</a:t>
            </a:r>
            <a:r>
              <a:rPr lang="zh-CN" altLang="en-US" dirty="0" smtClean="0"/>
              <a:t>年至</a:t>
            </a:r>
            <a:r>
              <a:rPr lang="en-US" altLang="zh-CN" dirty="0" smtClean="0"/>
              <a:t>2050</a:t>
            </a:r>
            <a:r>
              <a:rPr lang="zh-CN" altLang="en-US" dirty="0" smtClean="0"/>
              <a:t>年之间</a:t>
            </a:r>
            <a:endParaRPr lang="zh-CN" altLang="en-US" dirty="0" smtClean="0"/>
          </a:p>
          <a:p>
            <a:pPr lvl="1"/>
            <a:r>
              <a:rPr lang="zh-CN" altLang="en-US" dirty="0" smtClean="0"/>
              <a:t>针对个体输入域</a:t>
            </a:r>
            <a:endParaRPr lang="zh-CN" altLang="en-US" dirty="0" smtClean="0"/>
          </a:p>
          <a:p>
            <a:pPr lvl="1"/>
            <a:r>
              <a:rPr lang="zh-CN" altLang="en-US" dirty="0" smtClean="0"/>
              <a:t>针对整体输入域</a:t>
            </a:r>
            <a:endParaRPr lang="en-US" altLang="zh-CN" dirty="0" smtClean="0"/>
          </a:p>
          <a:p>
            <a:pPr lvl="1"/>
            <a:r>
              <a:rPr lang="zh-CN" altLang="en-US" dirty="0" smtClean="0"/>
              <a:t>测试分析</a:t>
            </a:r>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输入域的确定</a:t>
            </a:r>
            <a:endParaRPr lang="zh-CN" altLang="en-US" dirty="0"/>
          </a:p>
        </p:txBody>
      </p:sp>
      <p:sp>
        <p:nvSpPr>
          <p:cNvPr id="3" name="内容占位符 2"/>
          <p:cNvSpPr>
            <a:spLocks noGrp="1"/>
          </p:cNvSpPr>
          <p:nvPr>
            <p:ph idx="1"/>
          </p:nvPr>
        </p:nvSpPr>
        <p:spPr>
          <a:xfrm>
            <a:off x="695325" y="1320800"/>
            <a:ext cx="11089005" cy="4267200"/>
          </a:xfrm>
        </p:spPr>
        <p:txBody>
          <a:bodyPr/>
          <a:lstStyle/>
          <a:p>
            <a:r>
              <a:rPr lang="zh-CN" altLang="en-US" dirty="0" smtClean="0">
                <a:solidFill>
                  <a:srgbClr val="FF0000"/>
                </a:solidFill>
              </a:rPr>
              <a:t>整体输入域</a:t>
            </a:r>
            <a:r>
              <a:rPr lang="zh-CN" altLang="en-US" dirty="0" smtClean="0"/>
              <a:t>：多个输入条件共同构成的具有一定实际意义的输入域</a:t>
            </a:r>
            <a:endParaRPr lang="en-US" altLang="zh-CN" dirty="0" smtClean="0"/>
          </a:p>
          <a:p>
            <a:r>
              <a:rPr lang="zh-CN" altLang="en-US" dirty="0" smtClean="0">
                <a:solidFill>
                  <a:srgbClr val="FF0000"/>
                </a:solidFill>
              </a:rPr>
              <a:t>个体输入域</a:t>
            </a:r>
            <a:r>
              <a:rPr lang="zh-CN" altLang="en-US" dirty="0" smtClean="0"/>
              <a:t>：输入条件分别构成的单个输入域的集合</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68612" name="Rectangle 3"/>
          <p:cNvSpPr>
            <a:spLocks noGrp="1" noChangeArrowheads="1"/>
          </p:cNvSpPr>
          <p:nvPr>
            <p:ph idx="1"/>
          </p:nvPr>
        </p:nvSpPr>
        <p:spPr/>
        <p:txBody>
          <a:bodyPr/>
          <a:lstStyle/>
          <a:p>
            <a:r>
              <a:rPr lang="zh-CN" altLang="en-US" smtClean="0"/>
              <a:t>第一次测试尝试</a:t>
            </a:r>
            <a:endParaRPr lang="en-US" altLang="zh-CN" smtClean="0"/>
          </a:p>
          <a:p>
            <a:r>
              <a:rPr lang="zh-CN" altLang="en-US" smtClean="0"/>
              <a:t>等价类划分</a:t>
            </a:r>
            <a:endParaRPr lang="zh-CN" altLang="en-US" smtClean="0"/>
          </a:p>
        </p:txBody>
      </p:sp>
      <p:graphicFrame>
        <p:nvGraphicFramePr>
          <p:cNvPr id="2" name="表格 1"/>
          <p:cNvGraphicFramePr>
            <a:graphicFrameLocks noGrp="1"/>
          </p:cNvGraphicFramePr>
          <p:nvPr/>
        </p:nvGraphicFramePr>
        <p:xfrm>
          <a:off x="838910" y="2924691"/>
          <a:ext cx="10661015" cy="2551430"/>
        </p:xfrm>
        <a:graphic>
          <a:graphicData uri="http://schemas.openxmlformats.org/drawingml/2006/table">
            <a:tbl>
              <a:tblPr firstRow="1" bandRow="1">
                <a:tableStyleId>{5C22544A-7EE6-4342-B048-85BDC9FD1C3A}</a:tableStyleId>
              </a:tblPr>
              <a:tblGrid>
                <a:gridCol w="1760855"/>
                <a:gridCol w="3649345"/>
                <a:gridCol w="2633345"/>
                <a:gridCol w="2617470"/>
              </a:tblGrid>
              <a:tr h="575945">
                <a:tc>
                  <a:txBody>
                    <a:bodyPr/>
                    <a:lstStyle/>
                    <a:p>
                      <a:pPr algn="ctr"/>
                      <a:r>
                        <a:rPr lang="zh-CN" altLang="en-US" sz="2400" b="1" dirty="0" smtClean="0"/>
                        <a:t>等价类</a:t>
                      </a:r>
                      <a:endParaRPr lang="zh-CN" altLang="en-US" sz="2400" b="1" dirty="0"/>
                    </a:p>
                  </a:txBody>
                  <a:tcPr>
                    <a:solidFill>
                      <a:srgbClr val="92D050"/>
                    </a:solidFill>
                  </a:tcPr>
                </a:tc>
                <a:tc>
                  <a:txBody>
                    <a:bodyPr/>
                    <a:lstStyle/>
                    <a:p>
                      <a:pPr algn="ctr"/>
                      <a:r>
                        <a:rPr lang="zh-CN" altLang="en-US" sz="2400" b="1" dirty="0" smtClean="0"/>
                        <a:t>年份</a:t>
                      </a:r>
                      <a:endParaRPr lang="zh-CN" altLang="en-US" sz="2400" b="1" dirty="0"/>
                    </a:p>
                  </a:txBody>
                  <a:tcPr>
                    <a:solidFill>
                      <a:srgbClr val="92D050"/>
                    </a:solidFill>
                  </a:tcPr>
                </a:tc>
                <a:tc>
                  <a:txBody>
                    <a:bodyPr/>
                    <a:lstStyle/>
                    <a:p>
                      <a:pPr algn="ctr"/>
                      <a:r>
                        <a:rPr lang="zh-CN" altLang="en-US" sz="2400" b="1" dirty="0" smtClean="0"/>
                        <a:t>月份</a:t>
                      </a:r>
                      <a:endParaRPr lang="zh-CN" altLang="en-US" sz="2400" b="1" dirty="0"/>
                    </a:p>
                  </a:txBody>
                  <a:tcPr>
                    <a:solidFill>
                      <a:srgbClr val="92D050"/>
                    </a:solidFill>
                  </a:tcPr>
                </a:tc>
                <a:tc>
                  <a:txBody>
                    <a:bodyPr/>
                    <a:lstStyle/>
                    <a:p>
                      <a:pPr algn="ctr"/>
                      <a:r>
                        <a:rPr lang="zh-CN" altLang="en-US" sz="2400" b="1" dirty="0" smtClean="0"/>
                        <a:t>日期</a:t>
                      </a:r>
                      <a:endParaRPr lang="zh-CN" altLang="en-US" sz="2400" b="1" dirty="0"/>
                    </a:p>
                  </a:txBody>
                  <a:tcPr>
                    <a:solidFill>
                      <a:srgbClr val="92D050"/>
                    </a:solidFill>
                  </a:tcPr>
                </a:tc>
              </a:tr>
              <a:tr h="576064">
                <a:tc>
                  <a:txBody>
                    <a:bodyPr/>
                    <a:lstStyle/>
                    <a:p>
                      <a:r>
                        <a:rPr lang="zh-CN" altLang="en-US" sz="2400" b="1" dirty="0" smtClean="0"/>
                        <a:t>有效等价类</a:t>
                      </a:r>
                      <a:endParaRPr lang="zh-CN" altLang="en-US" sz="2400" b="1" dirty="0"/>
                    </a:p>
                  </a:txBody>
                  <a:tcPr/>
                </a:tc>
                <a:tc>
                  <a:txBody>
                    <a:bodyPr/>
                    <a:lstStyle/>
                    <a:p>
                      <a:r>
                        <a:rPr lang="en-US" altLang="zh-CN" sz="2400" b="1" dirty="0" smtClean="0"/>
                        <a:t>Y1:</a:t>
                      </a:r>
                      <a:endParaRPr lang="en-US" altLang="zh-CN" sz="2400" b="1" dirty="0" smtClean="0"/>
                    </a:p>
                    <a:p>
                      <a:r>
                        <a:rPr lang="en-US" altLang="zh-CN" sz="2400" b="1" dirty="0" smtClean="0"/>
                        <a:t>1800&lt;=</a:t>
                      </a:r>
                      <a:r>
                        <a:rPr lang="zh-CN" altLang="en-US" sz="2400" b="1" dirty="0" smtClean="0"/>
                        <a:t>年份</a:t>
                      </a:r>
                      <a:r>
                        <a:rPr lang="en-US" altLang="zh-CN" sz="2400" b="1" dirty="0" smtClean="0"/>
                        <a:t>&lt;=2050</a:t>
                      </a:r>
                      <a:endParaRPr lang="zh-CN" altLang="en-US" sz="2400" b="1" dirty="0"/>
                    </a:p>
                  </a:txBody>
                  <a:tcPr/>
                </a:tc>
                <a:tc>
                  <a:txBody>
                    <a:bodyPr/>
                    <a:lstStyle/>
                    <a:p>
                      <a:r>
                        <a:rPr lang="en-US" altLang="zh-CN" sz="2400" b="1" dirty="0" smtClean="0"/>
                        <a:t>M1:</a:t>
                      </a:r>
                      <a:endParaRPr lang="en-US" altLang="zh-CN" sz="2400" b="1" dirty="0" smtClean="0"/>
                    </a:p>
                    <a:p>
                      <a:r>
                        <a:rPr lang="en-US" altLang="zh-CN" sz="2400" b="1" baseline="0" dirty="0" smtClean="0"/>
                        <a:t>1&lt;=</a:t>
                      </a:r>
                      <a:r>
                        <a:rPr lang="zh-CN" altLang="en-US" sz="2400" b="1" baseline="0" dirty="0" smtClean="0"/>
                        <a:t>月份</a:t>
                      </a:r>
                      <a:r>
                        <a:rPr lang="en-US" altLang="zh-CN" sz="2400" b="1" baseline="0" dirty="0" smtClean="0"/>
                        <a:t>&lt;=12</a:t>
                      </a:r>
                      <a:endParaRPr lang="zh-CN" altLang="en-US" sz="2400" b="1" dirty="0"/>
                    </a:p>
                  </a:txBody>
                  <a:tcPr/>
                </a:tc>
                <a:tc>
                  <a:txBody>
                    <a:bodyPr/>
                    <a:lstStyle/>
                    <a:p>
                      <a:r>
                        <a:rPr lang="en-US" altLang="zh-CN" sz="2400" b="1" dirty="0" smtClean="0"/>
                        <a:t>D1:</a:t>
                      </a:r>
                      <a:endParaRPr lang="en-US" altLang="zh-CN" sz="2400" b="1" dirty="0" smtClean="0"/>
                    </a:p>
                    <a:p>
                      <a:r>
                        <a:rPr lang="en-US" altLang="zh-CN" sz="2400" b="1" dirty="0" smtClean="0"/>
                        <a:t>1&lt;=</a:t>
                      </a:r>
                      <a:r>
                        <a:rPr lang="zh-CN" altLang="en-US" sz="2400" b="1" dirty="0" smtClean="0"/>
                        <a:t>日期</a:t>
                      </a:r>
                      <a:r>
                        <a:rPr lang="en-US" altLang="zh-CN" sz="2400" b="1" dirty="0" smtClean="0"/>
                        <a:t>&lt;=31</a:t>
                      </a:r>
                      <a:endParaRPr lang="zh-CN" altLang="en-US" sz="2400" b="1" dirty="0"/>
                    </a:p>
                  </a:txBody>
                  <a:tcPr/>
                </a:tc>
              </a:tr>
              <a:tr h="576064">
                <a:tc rowSpan="2">
                  <a:txBody>
                    <a:bodyPr/>
                    <a:lstStyle/>
                    <a:p>
                      <a:r>
                        <a:rPr lang="zh-CN" altLang="en-US" sz="2400" b="1" dirty="0" smtClean="0"/>
                        <a:t>无效等价类</a:t>
                      </a:r>
                      <a:endParaRPr lang="zh-CN" altLang="en-US" sz="2400" b="1" dirty="0"/>
                    </a:p>
                  </a:txBody>
                  <a:tcPr/>
                </a:tc>
                <a:tc>
                  <a:txBody>
                    <a:bodyPr/>
                    <a:lstStyle/>
                    <a:p>
                      <a:r>
                        <a:rPr lang="en-US" altLang="zh-CN" sz="2400" b="1" dirty="0" smtClean="0"/>
                        <a:t>Y2: </a:t>
                      </a:r>
                      <a:r>
                        <a:rPr lang="zh-CN" altLang="en-US" sz="2400" b="1" dirty="0" smtClean="0"/>
                        <a:t>年份</a:t>
                      </a:r>
                      <a:r>
                        <a:rPr lang="en-US" altLang="zh-CN" sz="2400" b="1" dirty="0" smtClean="0"/>
                        <a:t>&lt;1800</a:t>
                      </a:r>
                      <a:endParaRPr lang="zh-CN" altLang="en-US" sz="2400" b="1" dirty="0"/>
                    </a:p>
                  </a:txBody>
                  <a:tcPr/>
                </a:tc>
                <a:tc>
                  <a:txBody>
                    <a:bodyPr/>
                    <a:lstStyle/>
                    <a:p>
                      <a:r>
                        <a:rPr lang="en-US" altLang="zh-CN" sz="2400" b="1" dirty="0" smtClean="0"/>
                        <a:t>M2:</a:t>
                      </a:r>
                      <a:r>
                        <a:rPr lang="zh-CN" altLang="en-US" sz="2400" b="1" dirty="0" smtClean="0"/>
                        <a:t>月份</a:t>
                      </a:r>
                      <a:r>
                        <a:rPr lang="en-US" altLang="zh-CN" sz="2400" b="1" dirty="0" smtClean="0"/>
                        <a:t>&lt;1</a:t>
                      </a:r>
                      <a:endParaRPr lang="zh-CN" altLang="en-US" sz="2400" b="1" dirty="0"/>
                    </a:p>
                  </a:txBody>
                  <a:tcPr/>
                </a:tc>
                <a:tc>
                  <a:txBody>
                    <a:bodyPr/>
                    <a:lstStyle/>
                    <a:p>
                      <a:r>
                        <a:rPr lang="en-US" altLang="zh-CN" sz="2400" b="1" dirty="0" smtClean="0"/>
                        <a:t>D2: </a:t>
                      </a:r>
                      <a:r>
                        <a:rPr lang="zh-CN" altLang="en-US" sz="2400" b="1" dirty="0" smtClean="0"/>
                        <a:t>日期</a:t>
                      </a:r>
                      <a:r>
                        <a:rPr lang="en-US" altLang="zh-CN" sz="2400" b="1" dirty="0" smtClean="0"/>
                        <a:t>&lt;1</a:t>
                      </a:r>
                      <a:endParaRPr lang="zh-CN" altLang="en-US" sz="2400" b="1" dirty="0"/>
                    </a:p>
                  </a:txBody>
                  <a:tcPr/>
                </a:tc>
              </a:tr>
              <a:tr h="576064">
                <a:tc vMerge="1">
                  <a:tcPr/>
                </a:tc>
                <a:tc>
                  <a:txBody>
                    <a:bodyPr/>
                    <a:lstStyle/>
                    <a:p>
                      <a:r>
                        <a:rPr lang="en-US" altLang="zh-CN" sz="2400" b="1" dirty="0" smtClean="0"/>
                        <a:t>Y3:</a:t>
                      </a:r>
                      <a:r>
                        <a:rPr lang="zh-CN" altLang="en-US" sz="2400" b="1" dirty="0" smtClean="0"/>
                        <a:t>年份</a:t>
                      </a:r>
                      <a:r>
                        <a:rPr lang="en-US" altLang="zh-CN" sz="2400" b="1" dirty="0" smtClean="0"/>
                        <a:t>&gt;2050</a:t>
                      </a:r>
                      <a:endParaRPr lang="zh-CN" altLang="en-US" sz="2400" b="1" dirty="0"/>
                    </a:p>
                  </a:txBody>
                  <a:tcPr/>
                </a:tc>
                <a:tc>
                  <a:txBody>
                    <a:bodyPr/>
                    <a:lstStyle/>
                    <a:p>
                      <a:r>
                        <a:rPr lang="en-US" altLang="zh-CN" sz="2400" b="1" dirty="0" smtClean="0"/>
                        <a:t>M3:</a:t>
                      </a:r>
                      <a:r>
                        <a:rPr lang="zh-CN" altLang="en-US" sz="2400" b="1" dirty="0" smtClean="0"/>
                        <a:t>月份</a:t>
                      </a:r>
                      <a:r>
                        <a:rPr lang="en-US" altLang="zh-CN" sz="2400" b="1" dirty="0" smtClean="0"/>
                        <a:t>&gt;12</a:t>
                      </a:r>
                      <a:endParaRPr lang="zh-CN" altLang="en-US" sz="2400" b="1" dirty="0"/>
                    </a:p>
                  </a:txBody>
                  <a:tcPr/>
                </a:tc>
                <a:tc>
                  <a:txBody>
                    <a:bodyPr/>
                    <a:lstStyle/>
                    <a:p>
                      <a:r>
                        <a:rPr lang="en-US" altLang="zh-CN" sz="2400" b="1" dirty="0" smtClean="0"/>
                        <a:t>D3: </a:t>
                      </a:r>
                      <a:r>
                        <a:rPr lang="zh-CN" altLang="en-US" sz="2400" b="1" dirty="0" smtClean="0"/>
                        <a:t>日期</a:t>
                      </a:r>
                      <a:r>
                        <a:rPr lang="en-US" altLang="zh-CN" sz="2400" b="1" dirty="0" smtClean="0"/>
                        <a:t>&gt;31</a:t>
                      </a:r>
                      <a:endParaRPr lang="zh-CN" altLang="en-US" sz="2400" b="1"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为什么引入等价类划分法</a:t>
            </a:r>
            <a:endParaRPr lang="zh-CN" altLang="en-US" dirty="0"/>
          </a:p>
        </p:txBody>
      </p:sp>
      <p:pic>
        <p:nvPicPr>
          <p:cNvPr id="2" name="图片 1" descr="加法运算2"/>
          <p:cNvPicPr>
            <a:picLocks noChangeAspect="1"/>
          </p:cNvPicPr>
          <p:nvPr/>
        </p:nvPicPr>
        <p:blipFill>
          <a:blip r:embed="rId1"/>
          <a:stretch>
            <a:fillRect/>
          </a:stretch>
        </p:blipFill>
        <p:spPr>
          <a:xfrm>
            <a:off x="3790315" y="2204720"/>
            <a:ext cx="5426075" cy="3538220"/>
          </a:xfrm>
          <a:prstGeom prst="rect">
            <a:avLst/>
          </a:prstGeom>
        </p:spPr>
      </p:pic>
      <p:sp>
        <p:nvSpPr>
          <p:cNvPr id="7" name="内容占位符 6"/>
          <p:cNvSpPr>
            <a:spLocks noGrp="1"/>
          </p:cNvSpPr>
          <p:nvPr>
            <p:ph idx="1"/>
          </p:nvPr>
        </p:nvSpPr>
        <p:spPr/>
        <p:txBody>
          <a:bodyPr/>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0—99</a:t>
            </a:r>
            <a:r>
              <a:rPr lang="zh-CN" altLang="en-US" dirty="0">
                <a:solidFill>
                  <a:schemeClr val="tx1">
                    <a:lumMod val="95000"/>
                    <a:lumOff val="5000"/>
                  </a:schemeClr>
                </a:solidFill>
                <a:latin typeface="+mn-ea"/>
              </a:rPr>
              <a:t>之间整数的和</a:t>
            </a:r>
            <a:endParaRPr lang="zh-CN" altLang="en-US" dirty="0">
              <a:solidFill>
                <a:schemeClr val="tx1">
                  <a:lumMod val="95000"/>
                  <a:lumOff val="5000"/>
                </a:schemeClr>
              </a:solidFill>
              <a:latin typeface="+mn-ea"/>
            </a:endParaRPr>
          </a:p>
          <a:p>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69636" name="Rectangle 3"/>
          <p:cNvSpPr>
            <a:spLocks noGrp="1" noChangeArrowheads="1"/>
          </p:cNvSpPr>
          <p:nvPr>
            <p:ph idx="1"/>
          </p:nvPr>
        </p:nvSpPr>
        <p:spPr/>
        <p:txBody>
          <a:bodyPr/>
          <a:lstStyle/>
          <a:p>
            <a:pPr>
              <a:lnSpc>
                <a:spcPct val="100000"/>
              </a:lnSpc>
            </a:pPr>
            <a:r>
              <a:rPr lang="zh-CN" altLang="en-US" dirty="0" smtClean="0"/>
              <a:t>第一次尝试测试</a:t>
            </a:r>
            <a:endParaRPr lang="en-US" altLang="zh-CN" dirty="0" smtClean="0"/>
          </a:p>
          <a:p>
            <a:pPr>
              <a:lnSpc>
                <a:spcPct val="100000"/>
              </a:lnSpc>
            </a:pPr>
            <a:r>
              <a:rPr lang="zh-CN" altLang="en-US" dirty="0" smtClean="0"/>
              <a:t>无效等价类的测试用例</a:t>
            </a:r>
            <a:endParaRPr lang="zh-CN" altLang="en-US" dirty="0" smtClean="0"/>
          </a:p>
        </p:txBody>
      </p:sp>
      <p:pic>
        <p:nvPicPr>
          <p:cNvPr id="6963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9376" y="2348880"/>
            <a:ext cx="11397217"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0660" name="Rectangle 3"/>
          <p:cNvSpPr>
            <a:spLocks noGrp="1" noChangeArrowheads="1"/>
          </p:cNvSpPr>
          <p:nvPr>
            <p:ph idx="1"/>
          </p:nvPr>
        </p:nvSpPr>
        <p:spPr/>
        <p:txBody>
          <a:bodyPr/>
          <a:lstStyle/>
          <a:p>
            <a:r>
              <a:rPr lang="zh-CN" altLang="en-US" dirty="0" smtClean="0"/>
              <a:t>第一次尝试测试</a:t>
            </a:r>
            <a:endParaRPr lang="en-US" altLang="zh-CN" dirty="0" smtClean="0"/>
          </a:p>
          <a:p>
            <a:r>
              <a:rPr lang="zh-CN" altLang="en-US" dirty="0" smtClean="0"/>
              <a:t>有效等价类的测试用例</a:t>
            </a:r>
            <a:endParaRPr lang="zh-CN" altLang="en-US" dirty="0" smtClean="0"/>
          </a:p>
        </p:txBody>
      </p:sp>
      <p:pic>
        <p:nvPicPr>
          <p:cNvPr id="706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560" y="2924810"/>
            <a:ext cx="11378565" cy="109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1684" name="Rectangle 3"/>
          <p:cNvSpPr>
            <a:spLocks noGrp="1" noChangeArrowheads="1"/>
          </p:cNvSpPr>
          <p:nvPr>
            <p:ph idx="1"/>
          </p:nvPr>
        </p:nvSpPr>
        <p:spPr/>
        <p:txBody>
          <a:bodyPr/>
          <a:lstStyle/>
          <a:p>
            <a:r>
              <a:rPr lang="zh-CN" altLang="en-US" dirty="0" smtClean="0"/>
              <a:t>第二次测试尝试</a:t>
            </a:r>
            <a:endParaRPr lang="en-US" altLang="zh-CN" dirty="0" smtClean="0"/>
          </a:p>
          <a:p>
            <a:r>
              <a:rPr lang="zh-CN" altLang="en-US" dirty="0" smtClean="0"/>
              <a:t>等价类划分</a:t>
            </a:r>
            <a:endParaRPr lang="zh-CN" altLang="en-US" dirty="0" smtClean="0"/>
          </a:p>
        </p:txBody>
      </p:sp>
      <p:pic>
        <p:nvPicPr>
          <p:cNvPr id="716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2270" y="2708910"/>
            <a:ext cx="11471275" cy="2952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linds(horizontal)">
                                      <p:cBhvr>
                                        <p:cTn id="7"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2708" name="Rectangle 3"/>
          <p:cNvSpPr>
            <a:spLocks noGrp="1" noChangeArrowheads="1"/>
          </p:cNvSpPr>
          <p:nvPr>
            <p:ph idx="1"/>
          </p:nvPr>
        </p:nvSpPr>
        <p:spPr>
          <a:xfrm>
            <a:off x="695400" y="1320552"/>
            <a:ext cx="2016224" cy="4267200"/>
          </a:xfrm>
        </p:spPr>
        <p:txBody>
          <a:bodyPr/>
          <a:lstStyle/>
          <a:p>
            <a:r>
              <a:rPr lang="zh-CN" altLang="en-US" dirty="0" smtClean="0"/>
              <a:t>第二次测试尝试，有效等价类的测试用例</a:t>
            </a:r>
            <a:endParaRPr lang="zh-CN" altLang="en-US" dirty="0" smtClean="0"/>
          </a:p>
        </p:txBody>
      </p:sp>
      <p:pic>
        <p:nvPicPr>
          <p:cNvPr id="105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305" y="1268730"/>
            <a:ext cx="9365615" cy="453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3732" name="Rectangle 3"/>
          <p:cNvSpPr>
            <a:spLocks noGrp="1" noChangeArrowheads="1"/>
          </p:cNvSpPr>
          <p:nvPr>
            <p:ph idx="1"/>
          </p:nvPr>
        </p:nvSpPr>
        <p:spPr>
          <a:xfrm>
            <a:off x="695400" y="1320552"/>
            <a:ext cx="1872208" cy="4267200"/>
          </a:xfrm>
        </p:spPr>
        <p:txBody>
          <a:bodyPr/>
          <a:lstStyle/>
          <a:p>
            <a:r>
              <a:rPr lang="zh-CN" altLang="en-US" dirty="0" smtClean="0"/>
              <a:t>第二次测试尝试，有效等价类的测试用例（续）</a:t>
            </a:r>
            <a:endParaRPr lang="zh-CN" altLang="en-US" dirty="0" smtClean="0"/>
          </a:p>
        </p:txBody>
      </p:sp>
      <p:pic>
        <p:nvPicPr>
          <p:cNvPr id="106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5550" y="1268730"/>
            <a:ext cx="9436735" cy="479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4756" name="Rectangle 3"/>
          <p:cNvSpPr>
            <a:spLocks noGrp="1" noChangeArrowheads="1"/>
          </p:cNvSpPr>
          <p:nvPr>
            <p:ph idx="1"/>
          </p:nvPr>
        </p:nvSpPr>
        <p:spPr/>
        <p:txBody>
          <a:bodyPr/>
          <a:lstStyle/>
          <a:p>
            <a:r>
              <a:rPr lang="zh-CN" altLang="en-US" smtClean="0"/>
              <a:t>第二次测试尝试</a:t>
            </a:r>
            <a:endParaRPr lang="en-US" altLang="zh-CN" smtClean="0"/>
          </a:p>
          <a:p>
            <a:r>
              <a:rPr lang="zh-CN" altLang="en-US" smtClean="0"/>
              <a:t>独立性假设导致的冗余</a:t>
            </a:r>
            <a:endParaRPr lang="zh-CN" altLang="en-US" smtClean="0"/>
          </a:p>
        </p:txBody>
      </p:sp>
      <p:pic>
        <p:nvPicPr>
          <p:cNvPr id="747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464" y="2780928"/>
            <a:ext cx="8956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5780" name="Rectangle 3"/>
          <p:cNvSpPr>
            <a:spLocks noGrp="1" noChangeArrowheads="1"/>
          </p:cNvSpPr>
          <p:nvPr>
            <p:ph idx="1"/>
          </p:nvPr>
        </p:nvSpPr>
        <p:spPr>
          <a:xfrm>
            <a:off x="695400" y="1320552"/>
            <a:ext cx="1296144" cy="4267200"/>
          </a:xfrm>
        </p:spPr>
        <p:txBody>
          <a:bodyPr/>
          <a:lstStyle/>
          <a:p>
            <a:r>
              <a:rPr lang="zh-CN" altLang="en-US" dirty="0" smtClean="0"/>
              <a:t>针对整体输入域</a:t>
            </a:r>
            <a:endParaRPr lang="en-US" altLang="zh-CN" dirty="0" smtClean="0"/>
          </a:p>
        </p:txBody>
      </p:sp>
      <p:pic>
        <p:nvPicPr>
          <p:cNvPr id="757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605" y="1268730"/>
            <a:ext cx="10065385" cy="4464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实例</a:t>
            </a:r>
            <a:endParaRPr lang="zh-CN" altLang="en-US" dirty="0" smtClean="0"/>
          </a:p>
        </p:txBody>
      </p:sp>
      <p:sp>
        <p:nvSpPr>
          <p:cNvPr id="76804" name="Rectangle 3"/>
          <p:cNvSpPr>
            <a:spLocks noGrp="1" noChangeArrowheads="1"/>
          </p:cNvSpPr>
          <p:nvPr>
            <p:ph idx="1"/>
          </p:nvPr>
        </p:nvSpPr>
        <p:spPr/>
        <p:txBody>
          <a:bodyPr/>
          <a:lstStyle/>
          <a:p>
            <a:r>
              <a:rPr lang="zh-CN" altLang="en-US" smtClean="0"/>
              <a:t>针对整体输入域</a:t>
            </a:r>
            <a:endParaRPr lang="en-US" altLang="zh-CN" smtClean="0"/>
          </a:p>
        </p:txBody>
      </p:sp>
      <p:pic>
        <p:nvPicPr>
          <p:cNvPr id="768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8480" y="2132965"/>
            <a:ext cx="11000740" cy="295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r>
              <a:rPr lang="zh-CN" altLang="en-US" dirty="0" smtClean="0"/>
              <a:t>评价测试用例</a:t>
            </a:r>
            <a:endParaRPr lang="zh-CN" altLang="en-US" dirty="0" smtClean="0"/>
          </a:p>
        </p:txBody>
      </p:sp>
      <p:sp>
        <p:nvSpPr>
          <p:cNvPr id="3" name="内容占位符 2"/>
          <p:cNvSpPr>
            <a:spLocks noGrp="1"/>
          </p:cNvSpPr>
          <p:nvPr>
            <p:ph idx="1"/>
          </p:nvPr>
        </p:nvSpPr>
        <p:spPr>
          <a:xfrm>
            <a:off x="1055370" y="1268730"/>
            <a:ext cx="10114280" cy="4267200"/>
          </a:xfrm>
        </p:spPr>
        <p:txBody>
          <a:bodyPr/>
          <a:p>
            <a:r>
              <a:rPr lang="zh-CN" altLang="en-US" dirty="0" smtClean="0"/>
              <a:t>测试用例对被测对象的覆盖率          </a:t>
            </a:r>
            <a:endParaRPr lang="en-US" altLang="zh-CN" dirty="0" smtClean="0"/>
          </a:p>
          <a:p>
            <a:r>
              <a:rPr lang="zh-CN" altLang="en-US" dirty="0" smtClean="0"/>
              <a:t>测试用例冗余                       </a:t>
            </a:r>
            <a:endParaRPr lang="en-US" altLang="zh-CN" dirty="0" smtClean="0"/>
          </a:p>
          <a:p>
            <a:r>
              <a:rPr lang="zh-CN" altLang="en-US" dirty="0" smtClean="0"/>
              <a:t>测试用例数量                       </a:t>
            </a:r>
            <a:endParaRPr lang="en-US" altLang="zh-CN" dirty="0" smtClean="0"/>
          </a:p>
          <a:p>
            <a:r>
              <a:rPr lang="zh-CN" altLang="en-US" dirty="0" smtClean="0"/>
              <a:t>测试用例对缺陷定位能力             </a:t>
            </a:r>
            <a:endParaRPr lang="en-US" altLang="zh-CN" dirty="0" smtClean="0"/>
          </a:p>
          <a:p>
            <a:r>
              <a:rPr lang="zh-CN" altLang="en-US" dirty="0" smtClean="0"/>
              <a:t>测试用例设计的复杂度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smtClean="0">
                <a:sym typeface="+mn-ea"/>
              </a:rPr>
              <a:t>根据输出域设计测试用例</a:t>
            </a:r>
            <a:endParaRPr lang="zh-CN" altLang="en-US" dirty="0" smtClean="0"/>
          </a:p>
        </p:txBody>
      </p:sp>
      <p:sp>
        <p:nvSpPr>
          <p:cNvPr id="77828" name="Rectangle 3"/>
          <p:cNvSpPr>
            <a:spLocks noGrp="1" noChangeArrowheads="1"/>
          </p:cNvSpPr>
          <p:nvPr>
            <p:ph idx="1"/>
          </p:nvPr>
        </p:nvSpPr>
        <p:spPr/>
        <p:txBody>
          <a:bodyPr/>
          <a:lstStyle/>
          <a:p>
            <a:r>
              <a:rPr lang="zh-CN" altLang="en-US" dirty="0" smtClean="0"/>
              <a:t>针对输出域的等价类测试</a:t>
            </a:r>
            <a:endParaRPr lang="en-US" altLang="zh-CN" dirty="0" smtClean="0"/>
          </a:p>
          <a:p>
            <a:pPr lvl="1"/>
            <a:r>
              <a:rPr lang="zh-CN" altLang="zh-CN" dirty="0" smtClean="0"/>
              <a:t>选择合适的输出域来划分等价类</a:t>
            </a:r>
            <a:endParaRPr lang="en-US" altLang="zh-CN" dirty="0" smtClean="0"/>
          </a:p>
          <a:p>
            <a:pPr lvl="1"/>
            <a:r>
              <a:rPr lang="zh-CN" altLang="zh-CN" dirty="0" smtClean="0"/>
              <a:t>针对选定的输出域划分等价类</a:t>
            </a:r>
            <a:endParaRPr lang="en-US" altLang="zh-CN" dirty="0" smtClean="0"/>
          </a:p>
          <a:p>
            <a:pPr lvl="1"/>
            <a:r>
              <a:rPr lang="zh-CN" altLang="zh-CN" dirty="0" smtClean="0"/>
              <a:t>根据划分的等价类设计测试用例</a:t>
            </a:r>
            <a:endParaRPr lang="zh-CN" altLang="en-US" dirty="0" smtClean="0"/>
          </a:p>
        </p:txBody>
      </p:sp>
      <p:sp>
        <p:nvSpPr>
          <p:cNvPr id="77830" name="Rectangle 6"/>
          <p:cNvSpPr>
            <a:spLocks noChangeArrowheads="1"/>
          </p:cNvSpPr>
          <p:nvPr/>
        </p:nvSpPr>
        <p:spPr bwMode="auto">
          <a:xfrm>
            <a:off x="1524004" y="229183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u=1033637781,3642666396&amp;fm=0&amp;gp=26.gif"/>
          <p:cNvPicPr>
            <a:picLocks noChangeAspect="1"/>
          </p:cNvPicPr>
          <p:nvPr/>
        </p:nvPicPr>
        <p:blipFill>
          <a:blip r:embed="rId1"/>
          <a:stretch>
            <a:fillRect/>
          </a:stretch>
        </p:blipFill>
        <p:spPr>
          <a:xfrm>
            <a:off x="834390" y="3607435"/>
            <a:ext cx="2583815" cy="2593975"/>
          </a:xfrm>
          <a:prstGeom prst="ellipse">
            <a:avLst/>
          </a:prstGeom>
          <a:ln>
            <a:noFill/>
          </a:ln>
          <a:effectLst>
            <a:softEdge rad="112500"/>
          </a:effectLst>
        </p:spPr>
      </p:pic>
      <p:sp>
        <p:nvSpPr>
          <p:cNvPr id="16" name="椭圆形标注 15"/>
          <p:cNvSpPr/>
          <p:nvPr/>
        </p:nvSpPr>
        <p:spPr>
          <a:xfrm>
            <a:off x="3699510" y="1988820"/>
            <a:ext cx="7200265" cy="2863850"/>
          </a:xfrm>
          <a:prstGeom prst="wedgeEllipseCallout">
            <a:avLst>
              <a:gd name="adj1" fmla="val -51766"/>
              <a:gd name="adj2" fmla="val 52630"/>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4290113" y="2471323"/>
            <a:ext cx="6262370" cy="2030095"/>
          </a:xfrm>
          <a:prstGeom prst="rect">
            <a:avLst/>
          </a:prstGeom>
          <a:noFill/>
        </p:spPr>
        <p:txBody>
          <a:bodyPr wrap="square" rtlCol="0">
            <a:spAutoFit/>
          </a:bodyPr>
          <a:lstStyle/>
          <a:p>
            <a:r>
              <a:rPr lang="en-US" altLang="zh-CN" b="1" dirty="0"/>
              <a:t>0+1    1+1    1+2    1+3   1+4   1+5   ……+99</a:t>
            </a:r>
            <a:endParaRPr lang="en-US" altLang="zh-CN" b="1" dirty="0"/>
          </a:p>
          <a:p>
            <a:r>
              <a:rPr lang="en-US" altLang="zh-CN" b="1" dirty="0"/>
              <a:t>2+1    2+2    2+3   2+4   2+5   ……</a:t>
            </a:r>
            <a:endParaRPr lang="en-US" altLang="zh-CN" b="1" dirty="0"/>
          </a:p>
          <a:p>
            <a:r>
              <a:rPr lang="en-US" altLang="zh-CN" b="1" dirty="0"/>
              <a:t>3+1    3+2    3+3   3+4   3+5   ……</a:t>
            </a:r>
            <a:endParaRPr lang="en-US" altLang="zh-CN" b="1" dirty="0"/>
          </a:p>
          <a:p>
            <a:r>
              <a:rPr lang="en-US" altLang="zh-CN" b="1" dirty="0"/>
              <a:t>4+1    4+2    4+3   4+4   4+5   ……</a:t>
            </a:r>
            <a:endParaRPr lang="en-US" altLang="zh-CN" b="1" dirty="0"/>
          </a:p>
          <a:p>
            <a:r>
              <a:rPr lang="en-US" altLang="zh-CN" b="1" dirty="0"/>
              <a:t>5+1    5+2    5+3   5+4   5+5   ……</a:t>
            </a:r>
            <a:endParaRPr lang="en-US" altLang="zh-CN" b="1" dirty="0"/>
          </a:p>
          <a:p>
            <a:r>
              <a:rPr lang="en-US" altLang="zh-CN" b="1" dirty="0"/>
              <a:t>……     …….   ……    ……   ……</a:t>
            </a:r>
            <a:endParaRPr lang="en-US" altLang="zh-CN" b="1" dirty="0"/>
          </a:p>
          <a:p>
            <a:r>
              <a:rPr lang="en-US" altLang="zh-CN" b="1" dirty="0"/>
              <a:t>99+……</a:t>
            </a:r>
            <a:endParaRPr lang="zh-CN" altLang="en-US" b="1" dirty="0"/>
          </a:p>
        </p:txBody>
      </p:sp>
      <p:sp>
        <p:nvSpPr>
          <p:cNvPr id="6" name="标题 5"/>
          <p:cNvSpPr>
            <a:spLocks noGrp="1"/>
          </p:cNvSpPr>
          <p:nvPr>
            <p:ph type="title"/>
          </p:nvPr>
        </p:nvSpPr>
        <p:spPr/>
        <p:txBody>
          <a:bodyPr/>
          <a:lstStyle/>
          <a:p>
            <a:r>
              <a:rPr lang="zh-CN" altLang="en-US" dirty="0"/>
              <a:t>为什么引入等价类划分法</a:t>
            </a:r>
            <a:endParaRPr lang="zh-CN" altLang="en-US" dirty="0"/>
          </a:p>
        </p:txBody>
      </p:sp>
      <p:sp>
        <p:nvSpPr>
          <p:cNvPr id="7" name="内容占位符 6"/>
          <p:cNvSpPr>
            <a:spLocks noGrp="1"/>
          </p:cNvSpPr>
          <p:nvPr>
            <p:ph idx="1"/>
          </p:nvPr>
        </p:nvSpPr>
        <p:spPr/>
        <p:txBody>
          <a:bodyPr/>
          <a:lstStyle/>
          <a:p>
            <a:r>
              <a:rPr lang="zh-CN" altLang="en-US" dirty="0">
                <a:solidFill>
                  <a:schemeClr val="tx1">
                    <a:lumMod val="95000"/>
                    <a:lumOff val="5000"/>
                  </a:schemeClr>
                </a:solidFill>
                <a:latin typeface="+mn-ea"/>
              </a:rPr>
              <a:t>计算两个</a:t>
            </a:r>
            <a:r>
              <a:rPr lang="en-US" altLang="zh-CN" dirty="0">
                <a:solidFill>
                  <a:schemeClr val="tx1">
                    <a:lumMod val="95000"/>
                    <a:lumOff val="5000"/>
                  </a:schemeClr>
                </a:solidFill>
                <a:latin typeface="+mn-ea"/>
              </a:rPr>
              <a:t>0—99</a:t>
            </a:r>
            <a:r>
              <a:rPr lang="zh-CN" altLang="en-US" dirty="0">
                <a:solidFill>
                  <a:schemeClr val="tx1">
                    <a:lumMod val="95000"/>
                    <a:lumOff val="5000"/>
                  </a:schemeClr>
                </a:solidFill>
                <a:latin typeface="+mn-ea"/>
              </a:rPr>
              <a:t>之间整数的和</a:t>
            </a:r>
            <a:endParaRPr lang="zh-CN" altLang="en-US" dirty="0">
              <a:solidFill>
                <a:schemeClr val="tx1">
                  <a:lumMod val="95000"/>
                  <a:lumOff val="5000"/>
                </a:schemeClr>
              </a:solidFill>
              <a:latin typeface="+mn-ea"/>
            </a:endParaRPr>
          </a:p>
          <a:p>
            <a:endParaRPr lang="zh-CN" altLang="en-US" dirty="0"/>
          </a:p>
        </p:txBody>
      </p:sp>
      <p:sp>
        <p:nvSpPr>
          <p:cNvPr id="2" name="文本框 1"/>
          <p:cNvSpPr txBox="1"/>
          <p:nvPr/>
        </p:nvSpPr>
        <p:spPr>
          <a:xfrm>
            <a:off x="5625465" y="5211445"/>
            <a:ext cx="3785235" cy="491490"/>
          </a:xfrm>
          <a:prstGeom prst="rect">
            <a:avLst/>
          </a:prstGeom>
          <a:noFill/>
        </p:spPr>
        <p:txBody>
          <a:bodyPr wrap="square" rtlCol="0">
            <a:spAutoFit/>
          </a:bodyPr>
          <a:p>
            <a:r>
              <a:rPr lang="zh-CN" altLang="en-US" sz="2600" b="1">
                <a:solidFill>
                  <a:srgbClr val="FF0000"/>
                </a:solidFill>
                <a:latin typeface="楷体" panose="02010609060101010101" pitchFamily="49" charset="-122"/>
                <a:ea typeface="楷体" panose="02010609060101010101" pitchFamily="49" charset="-122"/>
              </a:rPr>
              <a:t>穷举测试是不可能的</a:t>
            </a:r>
            <a:endParaRPr lang="zh-CN" altLang="en-US" sz="2600" b="1">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zh-CN" altLang="en-US" dirty="0"/>
              <a:t>怎样进行等价类划分</a:t>
            </a:r>
            <a:r>
              <a:rPr lang="en-US" altLang="zh-CN" dirty="0" smtClean="0"/>
              <a:t>—</a:t>
            </a:r>
            <a:r>
              <a:rPr lang="zh-CN" altLang="en-US" dirty="0" smtClean="0"/>
              <a:t>根据输出域设计测试用例</a:t>
            </a:r>
            <a:endParaRPr lang="zh-CN" altLang="en-US" dirty="0" smtClean="0"/>
          </a:p>
        </p:txBody>
      </p:sp>
      <p:sp>
        <p:nvSpPr>
          <p:cNvPr id="78852" name="Rectangle 3"/>
          <p:cNvSpPr>
            <a:spLocks noGrp="1" noChangeArrowheads="1"/>
          </p:cNvSpPr>
          <p:nvPr>
            <p:ph idx="1"/>
          </p:nvPr>
        </p:nvSpPr>
        <p:spPr/>
        <p:txBody>
          <a:bodyPr/>
          <a:lstStyle/>
          <a:p>
            <a:r>
              <a:rPr lang="zh-CN" altLang="en-US" dirty="0" smtClean="0"/>
              <a:t>捉虫实践</a:t>
            </a:r>
            <a:r>
              <a:rPr lang="en-US" altLang="zh-CN" dirty="0" smtClean="0"/>
              <a:t>2</a:t>
            </a:r>
            <a:r>
              <a:rPr lang="zh-CN" altLang="en-US" dirty="0" smtClean="0"/>
              <a:t>：佣金问题</a:t>
            </a:r>
            <a:r>
              <a:rPr lang="en-US" altLang="zh-CN" dirty="0" smtClean="0"/>
              <a:t>49</a:t>
            </a:r>
            <a:r>
              <a:rPr lang="zh-CN" altLang="en-US" dirty="0" smtClean="0"/>
              <a:t>页实例描述</a:t>
            </a:r>
            <a:endParaRPr lang="zh-CN" altLang="en-US" dirty="0" smtClean="0"/>
          </a:p>
          <a:p>
            <a:pPr lvl="1"/>
            <a:r>
              <a:rPr lang="zh-CN" altLang="en-US" dirty="0" smtClean="0"/>
              <a:t>输出域的选择</a:t>
            </a:r>
            <a:endParaRPr lang="en-US" altLang="zh-CN" dirty="0" smtClean="0"/>
          </a:p>
          <a:p>
            <a:pPr lvl="2"/>
            <a:r>
              <a:rPr lang="zh-CN" altLang="en-US" dirty="0" smtClean="0"/>
              <a:t>销售额？佣金？</a:t>
            </a:r>
            <a:endParaRPr lang="en-US" altLang="zh-CN" dirty="0" smtClean="0"/>
          </a:p>
          <a:p>
            <a:pPr lvl="1"/>
            <a:r>
              <a:rPr lang="zh-CN" altLang="en-US" dirty="0" smtClean="0"/>
              <a:t>等价划分和测试用例设计</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zh-CN" altLang="en-US" dirty="0"/>
              <a:t>怎样进行等价类划分</a:t>
            </a:r>
            <a:r>
              <a:rPr lang="en-US" altLang="zh-CN" dirty="0"/>
              <a:t>—</a:t>
            </a:r>
            <a:r>
              <a:rPr lang="zh-CN" altLang="en-US" dirty="0"/>
              <a:t>根据输出域设计测试用例</a:t>
            </a:r>
            <a:endParaRPr lang="zh-CN" altLang="en-US" dirty="0" smtClean="0"/>
          </a:p>
        </p:txBody>
      </p:sp>
      <p:sp>
        <p:nvSpPr>
          <p:cNvPr id="79876" name="Rectangle 3"/>
          <p:cNvSpPr>
            <a:spLocks noGrp="1" noChangeArrowheads="1"/>
          </p:cNvSpPr>
          <p:nvPr>
            <p:ph idx="1"/>
          </p:nvPr>
        </p:nvSpPr>
        <p:spPr/>
        <p:txBody>
          <a:bodyPr/>
          <a:lstStyle/>
          <a:p>
            <a:r>
              <a:rPr lang="zh-CN" altLang="en-US" dirty="0" smtClean="0"/>
              <a:t>等价划分和测试用例设计</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输出域关注的重点：</a:t>
            </a:r>
            <a:r>
              <a:rPr lang="zh-CN" altLang="en-US" dirty="0" smtClean="0">
                <a:solidFill>
                  <a:srgbClr val="FF0000"/>
                </a:solidFill>
              </a:rPr>
              <a:t>有效输出</a:t>
            </a:r>
            <a:endParaRPr lang="zh-CN" altLang="en-US" dirty="0" smtClean="0">
              <a:solidFill>
                <a:srgbClr val="FF0000"/>
              </a:solidFill>
            </a:endParaRPr>
          </a:p>
        </p:txBody>
      </p:sp>
      <p:pic>
        <p:nvPicPr>
          <p:cNvPr id="798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3570" y="2164715"/>
            <a:ext cx="10586720" cy="74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996952"/>
            <a:ext cx="1058599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6">
                                            <p:txEl>
                                              <p:pRg st="5" end="5"/>
                                            </p:txEl>
                                          </p:spTgt>
                                        </p:tgtEl>
                                        <p:attrNameLst>
                                          <p:attrName>style.visibility</p:attrName>
                                        </p:attrNameLst>
                                      </p:cBhvr>
                                      <p:to>
                                        <p:strVal val="visible"/>
                                      </p:to>
                                    </p:set>
                                    <p:anim calcmode="lin" valueType="num">
                                      <p:cBhvr additive="base">
                                        <p:cTn id="7" dur="500" fill="hold"/>
                                        <p:tgtEl>
                                          <p:spTgt spid="7987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为什么引入等价类划分法</a:t>
            </a:r>
            <a:endParaRPr lang="en-US" altLang="zh-CN" dirty="0" smtClean="0"/>
          </a:p>
          <a:p>
            <a:pPr lvl="1"/>
            <a:r>
              <a:rPr lang="zh-CN" altLang="en-US" dirty="0" smtClean="0"/>
              <a:t>什么是等价类划分法</a:t>
            </a:r>
            <a:endParaRPr lang="en-US" altLang="zh-CN" dirty="0" smtClean="0"/>
          </a:p>
          <a:p>
            <a:pPr lvl="1"/>
            <a:r>
              <a:rPr lang="zh-CN" altLang="en-US" dirty="0" smtClean="0"/>
              <a:t>如何使用等价类划分法</a:t>
            </a:r>
            <a:endParaRPr lang="en-US" altLang="zh-CN" dirty="0" smtClean="0"/>
          </a:p>
          <a:p>
            <a:pPr lvl="1"/>
            <a:r>
              <a:rPr lang="zh-CN" altLang="en-US" dirty="0" smtClean="0">
                <a:solidFill>
                  <a:srgbClr val="FF0000"/>
                </a:solidFill>
              </a:rPr>
              <a:t>等价类</a:t>
            </a:r>
            <a:r>
              <a:rPr lang="zh-CN" altLang="en-US" dirty="0" smtClean="0">
                <a:solidFill>
                  <a:srgbClr val="FF0000"/>
                </a:solidFill>
                <a:cs typeface="+mn-ea"/>
                <a:sym typeface="+mn-ea"/>
              </a:rPr>
              <a:t>划分法步骤总结</a:t>
            </a:r>
            <a:endParaRPr lang="zh-CN" altLang="en-US" dirty="0" smtClean="0">
              <a:solidFill>
                <a:srgbClr val="FF0000"/>
              </a:solidFill>
              <a:cs typeface="+mn-ea"/>
            </a:endParaRPr>
          </a:p>
          <a:p>
            <a:pPr lvl="1"/>
            <a:endParaRPr lang="en-US" altLang="zh-CN"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等价类测试步骤总结</a:t>
            </a:r>
            <a:endParaRPr lang="zh-CN" altLang="en-US" dirty="0"/>
          </a:p>
        </p:txBody>
      </p:sp>
      <p:sp>
        <p:nvSpPr>
          <p:cNvPr id="3" name="内容占位符 2"/>
          <p:cNvSpPr>
            <a:spLocks noGrp="1"/>
          </p:cNvSpPr>
          <p:nvPr>
            <p:ph idx="1"/>
          </p:nvPr>
        </p:nvSpPr>
        <p:spPr>
          <a:xfrm>
            <a:off x="767155" y="1105287"/>
            <a:ext cx="10668000" cy="4267200"/>
          </a:xfrm>
        </p:spPr>
        <p:txBody>
          <a:bodyPr/>
          <a:lstStyle/>
          <a:p>
            <a:pPr marL="0" indent="0">
              <a:buNone/>
            </a:pPr>
            <a:r>
              <a:rPr lang="en-US" altLang="zh-CN" dirty="0" smtClean="0"/>
              <a:t>1  </a:t>
            </a:r>
            <a:r>
              <a:rPr lang="zh-CN" altLang="en-US" dirty="0" smtClean="0"/>
              <a:t>分析</a:t>
            </a:r>
            <a:r>
              <a:rPr lang="zh-CN" altLang="en-US" dirty="0" smtClean="0">
                <a:solidFill>
                  <a:srgbClr val="FF0000"/>
                </a:solidFill>
              </a:rPr>
              <a:t>需求</a:t>
            </a:r>
            <a:r>
              <a:rPr lang="zh-CN" altLang="en-US" dirty="0" smtClean="0"/>
              <a:t>，确定根据</a:t>
            </a:r>
            <a:r>
              <a:rPr lang="zh-CN" altLang="en-US" dirty="0" smtClean="0">
                <a:solidFill>
                  <a:srgbClr val="FF0000"/>
                </a:solidFill>
              </a:rPr>
              <a:t>输入域或输出域</a:t>
            </a:r>
            <a:r>
              <a:rPr lang="zh-CN" altLang="en-US" dirty="0" smtClean="0"/>
              <a:t>划分等价类；</a:t>
            </a:r>
            <a:endParaRPr lang="en-US" altLang="zh-CN" dirty="0" smtClean="0"/>
          </a:p>
          <a:p>
            <a:pPr marL="0" indent="0">
              <a:buNone/>
            </a:pPr>
            <a:r>
              <a:rPr lang="en-US" altLang="zh-CN" dirty="0" smtClean="0"/>
              <a:t>2  </a:t>
            </a:r>
            <a:r>
              <a:rPr lang="zh-CN" altLang="en-US" dirty="0" smtClean="0"/>
              <a:t>分析输入域，选择针对</a:t>
            </a:r>
            <a:r>
              <a:rPr lang="zh-CN" altLang="en-US" dirty="0" smtClean="0">
                <a:solidFill>
                  <a:srgbClr val="FF0000"/>
                </a:solidFill>
              </a:rPr>
              <a:t>整体域或个体域</a:t>
            </a:r>
            <a:r>
              <a:rPr lang="zh-CN" altLang="en-US" dirty="0" smtClean="0"/>
              <a:t>进行等价划分；</a:t>
            </a:r>
            <a:endParaRPr lang="en-US" altLang="zh-CN" dirty="0" smtClean="0"/>
          </a:p>
          <a:p>
            <a:pPr marL="0" indent="0">
              <a:buNone/>
            </a:pPr>
            <a:r>
              <a:rPr lang="en-US" altLang="zh-CN" dirty="0" smtClean="0"/>
              <a:t>3  </a:t>
            </a:r>
            <a:r>
              <a:rPr lang="zh-CN" altLang="en-US" dirty="0" smtClean="0"/>
              <a:t>若针对</a:t>
            </a:r>
            <a:r>
              <a:rPr lang="zh-CN" altLang="en-US" dirty="0" smtClean="0">
                <a:solidFill>
                  <a:srgbClr val="FF0000"/>
                </a:solidFill>
              </a:rPr>
              <a:t>整体输入域</a:t>
            </a:r>
            <a:r>
              <a:rPr lang="zh-CN" altLang="en-US" dirty="0" smtClean="0"/>
              <a:t>划分等价类，则每个等价类设计一个测试用例，</a:t>
            </a:r>
            <a:r>
              <a:rPr lang="zh-CN" altLang="en-US" dirty="0" smtClean="0">
                <a:sym typeface="+mn-ea"/>
              </a:rPr>
              <a:t>设计测试用例时，对于每个等价类，通常测试数据的选择是从该等价类中抽取一个正常值；</a:t>
            </a:r>
            <a:endParaRPr lang="zh-CN" altLang="en-US" dirty="0" smtClean="0">
              <a:sym typeface="+mn-ea"/>
            </a:endParaRPr>
          </a:p>
          <a:p>
            <a:pPr marL="0" indent="0">
              <a:buNone/>
            </a:pP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sym typeface="+mn-ea"/>
              </a:rPr>
              <a:t>4  </a:t>
            </a:r>
            <a:r>
              <a:rPr lang="zh-CN" altLang="en-US" dirty="0" smtClean="0">
                <a:sym typeface="+mn-ea"/>
              </a:rPr>
              <a:t>若针对个体输入域划分有效和无效等价类，对于有效等价类，在</a:t>
            </a:r>
            <a:r>
              <a:rPr lang="zh-CN" altLang="en-US" dirty="0" smtClean="0">
                <a:solidFill>
                  <a:srgbClr val="FF0000"/>
                </a:solidFill>
                <a:sym typeface="+mn-ea"/>
              </a:rPr>
              <a:t>强组合</a:t>
            </a:r>
            <a:r>
              <a:rPr lang="zh-CN" altLang="en-US" dirty="0" smtClean="0">
                <a:sym typeface="+mn-ea"/>
              </a:rPr>
              <a:t>方式下设计测试用例，对于无效等价类，基于</a:t>
            </a:r>
            <a:r>
              <a:rPr lang="zh-CN" altLang="en-US" dirty="0" smtClean="0">
                <a:solidFill>
                  <a:srgbClr val="FF0000"/>
                </a:solidFill>
                <a:sym typeface="+mn-ea"/>
              </a:rPr>
              <a:t>单缺陷假设</a:t>
            </a:r>
            <a:r>
              <a:rPr lang="zh-CN" altLang="en-US" dirty="0" smtClean="0">
                <a:sym typeface="+mn-ea"/>
              </a:rPr>
              <a:t>来设计测试用例；</a:t>
            </a:r>
            <a:endParaRPr lang="zh-CN" altLang="en-US" dirty="0" smtClean="0"/>
          </a:p>
          <a:p>
            <a:pPr marL="0" indent="0">
              <a:buNone/>
            </a:pPr>
            <a:r>
              <a:rPr lang="en-US" altLang="zh-CN" dirty="0">
                <a:sym typeface="+mn-ea"/>
              </a:rPr>
              <a:t>5  </a:t>
            </a:r>
            <a:r>
              <a:rPr lang="zh-CN" altLang="en-US" dirty="0">
                <a:sym typeface="+mn-ea"/>
              </a:rPr>
              <a:t>若需要针对输出域进行等价类测试，则选择合理的输出域进行等价划分，并补充测试用例</a:t>
            </a:r>
            <a:endParaRPr lang="zh-CN" altLang="en-US" dirty="0"/>
          </a:p>
          <a:p>
            <a:pPr marL="0" indent="0">
              <a:buNone/>
            </a:pP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等价类测试步骤总结</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等价类测试的注意事项：</a:t>
            </a:r>
            <a:endParaRPr lang="en-US" altLang="zh-CN" dirty="0" smtClean="0"/>
          </a:p>
          <a:p>
            <a:pPr marL="0" indent="0">
              <a:buNone/>
            </a:pPr>
            <a:r>
              <a:rPr lang="en-US" altLang="zh-CN" sz="2600" dirty="0" smtClean="0"/>
              <a:t>1  </a:t>
            </a:r>
            <a:r>
              <a:rPr lang="zh-CN" altLang="en-US" sz="2600" dirty="0" smtClean="0"/>
              <a:t>当等价划分不合理，将导致测试用例漏洞</a:t>
            </a:r>
            <a:endParaRPr lang="en-US" altLang="zh-CN" sz="2600" dirty="0" smtClean="0"/>
          </a:p>
          <a:p>
            <a:pPr marL="0" indent="0">
              <a:buNone/>
            </a:pPr>
            <a:r>
              <a:rPr lang="en-US" altLang="zh-CN" sz="2600" dirty="0" smtClean="0"/>
              <a:t>2  </a:t>
            </a:r>
            <a:r>
              <a:rPr lang="zh-CN" altLang="en-US" sz="2600" dirty="0" smtClean="0"/>
              <a:t>当输入条件之间存在关联时，若基于个体输入域进行测试，将导致测试用例冗余</a:t>
            </a:r>
            <a:endParaRPr lang="zh-CN" altLang="en-US" sz="26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altLang="zh-CN" dirty="0" smtClean="0"/>
              <a:t> </a:t>
            </a:r>
            <a:r>
              <a:rPr lang="zh-CN" altLang="en-US" dirty="0" smtClean="0"/>
              <a:t>等价类测试</a:t>
            </a:r>
            <a:endParaRPr lang="zh-CN" altLang="en-US" dirty="0" smtClean="0"/>
          </a:p>
        </p:txBody>
      </p:sp>
      <p:sp>
        <p:nvSpPr>
          <p:cNvPr id="80900" name="Rectangle 3"/>
          <p:cNvSpPr>
            <a:spLocks noGrp="1" noChangeArrowheads="1"/>
          </p:cNvSpPr>
          <p:nvPr>
            <p:ph idx="1"/>
          </p:nvPr>
        </p:nvSpPr>
        <p:spPr/>
        <p:txBody>
          <a:bodyPr/>
          <a:lstStyle/>
          <a:p>
            <a:r>
              <a:rPr lang="zh-CN" altLang="en-US" smtClean="0"/>
              <a:t>小结</a:t>
            </a:r>
            <a:endParaRPr lang="en-US" altLang="zh-CN" smtClean="0"/>
          </a:p>
          <a:p>
            <a:pPr lvl="1"/>
            <a:r>
              <a:rPr lang="zh-CN" altLang="en-US" smtClean="0"/>
              <a:t>目标是从理论上追求测试的完备性和无冗余性</a:t>
            </a:r>
            <a:endParaRPr lang="en-US" altLang="zh-CN" smtClean="0"/>
          </a:p>
          <a:p>
            <a:pPr lvl="1"/>
            <a:r>
              <a:rPr lang="zh-CN" altLang="en-US" smtClean="0"/>
              <a:t>基于：独立性假设和单缺陷假设</a:t>
            </a:r>
            <a:endParaRPr lang="en-US" altLang="zh-CN" smtClean="0"/>
          </a:p>
          <a:p>
            <a:pPr lvl="1"/>
            <a:r>
              <a:rPr lang="zh-CN" altLang="en-US" smtClean="0"/>
              <a:t>当等价划分不合理</a:t>
            </a:r>
            <a:r>
              <a:rPr lang="en-US" altLang="en-US" smtClean="0"/>
              <a:t>(</a:t>
            </a:r>
            <a:r>
              <a:rPr lang="zh-CN" altLang="en-US" smtClean="0"/>
              <a:t>即存在漏洞时</a:t>
            </a:r>
            <a:r>
              <a:rPr lang="en-US" altLang="en-US" smtClean="0"/>
              <a:t>)</a:t>
            </a:r>
            <a:r>
              <a:rPr lang="zh-CN" altLang="en-US" smtClean="0"/>
              <a:t>，将导致测试用例的漏洞；</a:t>
            </a:r>
            <a:endParaRPr lang="zh-CN" altLang="en-US" smtClean="0"/>
          </a:p>
          <a:p>
            <a:pPr lvl="1"/>
            <a:r>
              <a:rPr lang="zh-CN" altLang="en-US" smtClean="0"/>
              <a:t>当输入条件之间存在关联时，若基于个体输入域进行测试，将导致测试用例的冗余</a:t>
            </a:r>
            <a:endParaRPr lang="zh-CN" altLang="en-US" smtClean="0"/>
          </a:p>
        </p:txBody>
      </p:sp>
      <p:sp>
        <p:nvSpPr>
          <p:cNvPr id="80898" name="灯片编号占位符 5"/>
          <p:cNvSpPr>
            <a:spLocks noGrp="1"/>
          </p:cNvSpPr>
          <p:nvPr>
            <p:ph type="sldNum" sz="quarter" idx="4294967295"/>
          </p:nvPr>
        </p:nvSpPr>
        <p:spPr>
          <a:xfrm>
            <a:off x="8610600" y="6356350"/>
            <a:ext cx="2743200" cy="365125"/>
          </a:xfrm>
          <a:prstGeom prst="rect">
            <a:avLst/>
          </a:prstGeom>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D744FAC-38AC-4183-AB64-A86C87F5C174}" type="slidenum">
              <a:rPr lang="en-US" altLang="zh-CN" smtClean="0"/>
            </a:fld>
            <a:endParaRPr lang="en-US" altLang="zh-CN"/>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zh-CN" altLang="en-US" dirty="0" smtClean="0"/>
              <a:t>等价类测试</a:t>
            </a:r>
            <a:endParaRPr lang="zh-CN" altLang="en-US" dirty="0"/>
          </a:p>
        </p:txBody>
      </p:sp>
      <p:sp>
        <p:nvSpPr>
          <p:cNvPr id="2" name="内容占位符 1"/>
          <p:cNvSpPr>
            <a:spLocks noGrp="1"/>
          </p:cNvSpPr>
          <p:nvPr>
            <p:ph idx="1"/>
          </p:nvPr>
        </p:nvSpPr>
        <p:spPr/>
        <p:txBody>
          <a:bodyPr/>
          <a:lstStyle/>
          <a:p>
            <a:r>
              <a:rPr lang="zh-CN" altLang="en-US" smtClean="0"/>
              <a:t>等价类满足如下条件：</a:t>
            </a:r>
            <a:endParaRPr lang="zh-CN" altLang="en-US" smtClean="0"/>
          </a:p>
          <a:p>
            <a:pPr lvl="1"/>
            <a:r>
              <a:rPr lang="zh-CN" altLang="en-US" smtClean="0">
                <a:sym typeface="+mn-ea"/>
              </a:rPr>
              <a:t>被测系统对该等价类中的每个数据的处理方式相同（保证等价）</a:t>
            </a:r>
            <a:endParaRPr lang="zh-CN" altLang="en-US" smtClean="0">
              <a:sym typeface="+mn-ea"/>
            </a:endParaRPr>
          </a:p>
          <a:p>
            <a:pPr lvl="1"/>
            <a:r>
              <a:rPr lang="zh-CN" altLang="en-US" smtClean="0">
                <a:sym typeface="+mn-ea"/>
              </a:rPr>
              <a:t>各等价类之间互不相交，即每个数据唯一隶属一个等价类（保证不冗余）</a:t>
            </a:r>
            <a:endParaRPr lang="zh-CN" altLang="en-US" smtClean="0"/>
          </a:p>
          <a:p>
            <a:pPr lvl="1"/>
            <a:r>
              <a:rPr lang="zh-CN" altLang="en-US" smtClean="0">
                <a:sym typeface="+mn-ea"/>
              </a:rPr>
              <a:t>所有等价类的并集是整个输入域（保证完备）</a:t>
            </a:r>
            <a:endParaRPr lang="en-US" altLang="zh-CN" smtClean="0"/>
          </a:p>
          <a:p>
            <a:pPr lvl="1"/>
            <a:endParaRPr lang="en-US" altLang="zh-CN" smtClean="0"/>
          </a:p>
          <a:p>
            <a:endParaRPr lang="zh-CN"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一、</a:t>
            </a:r>
            <a:r>
              <a:rPr lang="zh-CN" altLang="en-US" dirty="0">
                <a:latin typeface="+mn-lt"/>
                <a:sym typeface="+mn-ea"/>
              </a:rPr>
              <a:t>雪梨教育的密码设置规则如下</a:t>
            </a:r>
            <a:r>
              <a:rPr lang="zh-CN" altLang="zh-CN" dirty="0">
                <a:latin typeface="+mn-lt"/>
                <a:sym typeface="+mn-ea"/>
              </a:rPr>
              <a:t>：</a:t>
            </a:r>
            <a:endParaRPr lang="zh-CN" altLang="en-US" dirty="0">
              <a:latin typeface="+mn-lt"/>
              <a:sym typeface="+mn-ea"/>
            </a:endParaRPr>
          </a:p>
          <a:p>
            <a:pPr lvl="1"/>
            <a:r>
              <a:rPr lang="zh-CN" altLang="en-US" dirty="0">
                <a:latin typeface="+mn-lt"/>
                <a:sym typeface="+mn-ea"/>
              </a:rPr>
              <a:t>密码长度在</a:t>
            </a:r>
            <a:r>
              <a:rPr lang="en-US" altLang="zh-CN" dirty="0">
                <a:latin typeface="+mn-lt"/>
                <a:sym typeface="+mn-ea"/>
              </a:rPr>
              <a:t>6-20</a:t>
            </a:r>
            <a:r>
              <a:rPr lang="zh-CN" altLang="en-US" dirty="0">
                <a:latin typeface="+mn-lt"/>
                <a:sym typeface="+mn-ea"/>
              </a:rPr>
              <a:t>位之间</a:t>
            </a:r>
            <a:endParaRPr lang="zh-CN" altLang="en-US" dirty="0">
              <a:latin typeface="+mn-lt"/>
              <a:sym typeface="+mn-ea"/>
            </a:endParaRPr>
          </a:p>
          <a:p>
            <a:pPr lvl="1"/>
            <a:r>
              <a:rPr lang="zh-CN" altLang="en-US" dirty="0"/>
              <a:t>至少包含一个数字</a:t>
            </a:r>
            <a:endParaRPr lang="zh-CN" altLang="en-US" dirty="0"/>
          </a:p>
          <a:p>
            <a:pPr lvl="1"/>
            <a:r>
              <a:rPr lang="zh-CN" altLang="en-US" dirty="0"/>
              <a:t>至少包含一个大写字母和一个小写字母</a:t>
            </a:r>
            <a:endParaRPr lang="en-US" altLang="zh-CN" dirty="0"/>
          </a:p>
          <a:p>
            <a:endParaRPr lang="zh-CN" altLang="en-US" dirty="0"/>
          </a:p>
        </p:txBody>
      </p:sp>
      <p:pic>
        <p:nvPicPr>
          <p:cNvPr id="4" name="图片 3" descr="雪梨密码要求"/>
          <p:cNvPicPr>
            <a:picLocks noChangeAspect="1"/>
          </p:cNvPicPr>
          <p:nvPr/>
        </p:nvPicPr>
        <p:blipFill>
          <a:blip r:embed="rId1"/>
          <a:stretch>
            <a:fillRect/>
          </a:stretch>
        </p:blipFill>
        <p:spPr>
          <a:xfrm>
            <a:off x="7500620" y="260350"/>
            <a:ext cx="3851275" cy="6362700"/>
          </a:xfrm>
          <a:prstGeom prst="rect">
            <a:avLst/>
          </a:prstGeom>
        </p:spPr>
      </p:pic>
    </p:spTree>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二、</a:t>
            </a:r>
            <a:r>
              <a:rPr lang="zh-CN" altLang="en-US" dirty="0">
                <a:latin typeface="+mn-lt"/>
                <a:sym typeface="+mn-ea"/>
              </a:rPr>
              <a:t>邮箱地址输入框输入数据，程序检测，判断用户输入的邮箱地址是否合法。现用等价类划分法设计测试用例，</a:t>
            </a:r>
            <a:r>
              <a:rPr lang="zh-CN" altLang="en-US" dirty="0" smtClean="0">
                <a:latin typeface="+mn-lt"/>
                <a:sym typeface="+mn-ea"/>
              </a:rPr>
              <a:t>邮箱</a:t>
            </a:r>
            <a:r>
              <a:rPr lang="zh-CN" altLang="en-US" dirty="0">
                <a:latin typeface="+mn-lt"/>
                <a:sym typeface="+mn-ea"/>
              </a:rPr>
              <a:t>文本框</a:t>
            </a:r>
            <a:r>
              <a:rPr lang="zh-CN" altLang="zh-CN" dirty="0">
                <a:latin typeface="+mn-lt"/>
                <a:sym typeface="+mn-ea"/>
              </a:rPr>
              <a:t>中对输入的要求：</a:t>
            </a:r>
            <a:endParaRPr lang="en-US" altLang="zh-CN" dirty="0" smtClean="0"/>
          </a:p>
          <a:p>
            <a:pPr lvl="1"/>
            <a:r>
              <a:rPr lang="zh-CN" altLang="en-US" dirty="0" smtClean="0">
                <a:latin typeface="+mn-lt"/>
                <a:sym typeface="+mn-ea"/>
              </a:rPr>
              <a:t>邮箱用户名</a:t>
            </a:r>
            <a:r>
              <a:rPr lang="zh-CN" altLang="en-US" dirty="0">
                <a:latin typeface="+mn-lt"/>
                <a:sym typeface="+mn-ea"/>
              </a:rPr>
              <a:t>只能用小写字母和数字组成</a:t>
            </a:r>
            <a:endParaRPr lang="zh-CN" altLang="en-US" dirty="0">
              <a:latin typeface="+mn-lt"/>
              <a:sym typeface="+mn-ea"/>
            </a:endParaRPr>
          </a:p>
          <a:p>
            <a:pPr lvl="1"/>
            <a:r>
              <a:rPr lang="zh-CN" altLang="en-US" dirty="0" smtClean="0">
                <a:latin typeface="+mn-lt"/>
                <a:sym typeface="+mn-ea"/>
              </a:rPr>
              <a:t>用户名</a:t>
            </a:r>
            <a:r>
              <a:rPr lang="zh-CN" altLang="en-US" dirty="0">
                <a:latin typeface="+mn-lt"/>
                <a:sym typeface="+mn-ea"/>
              </a:rPr>
              <a:t>长度在</a:t>
            </a:r>
            <a:r>
              <a:rPr lang="en-US" altLang="zh-CN" dirty="0">
                <a:latin typeface="+mn-lt"/>
                <a:sym typeface="+mn-ea"/>
              </a:rPr>
              <a:t>6-30</a:t>
            </a:r>
            <a:r>
              <a:rPr lang="zh-CN" altLang="en-US" dirty="0">
                <a:latin typeface="+mn-lt"/>
                <a:sym typeface="+mn-ea"/>
              </a:rPr>
              <a:t>个字符之间</a:t>
            </a:r>
            <a:endParaRPr lang="zh-CN" altLang="en-US" dirty="0">
              <a:latin typeface="+mn-lt"/>
              <a:sym typeface="+mn-ea"/>
            </a:endParaRPr>
          </a:p>
          <a:p>
            <a:pPr lvl="1"/>
            <a:r>
              <a:rPr lang="zh-CN" altLang="en-US" dirty="0" smtClean="0">
                <a:latin typeface="+mn-lt"/>
                <a:sym typeface="+mn-ea"/>
              </a:rPr>
              <a:t>必须</a:t>
            </a:r>
            <a:r>
              <a:rPr lang="zh-CN" altLang="en-US" dirty="0">
                <a:latin typeface="+mn-lt"/>
                <a:sym typeface="+mn-ea"/>
              </a:rPr>
              <a:t>要有</a:t>
            </a:r>
            <a:r>
              <a:rPr lang="en-US" altLang="zh-CN" dirty="0">
                <a:latin typeface="+mn-lt"/>
                <a:sym typeface="+mn-ea"/>
              </a:rPr>
              <a:t>@</a:t>
            </a:r>
            <a:r>
              <a:rPr lang="zh-CN" altLang="en-US" dirty="0">
                <a:latin typeface="+mn-lt"/>
                <a:sym typeface="+mn-ea"/>
              </a:rPr>
              <a:t>符号和必须要有</a:t>
            </a:r>
            <a:r>
              <a:rPr lang="en-US" altLang="zh-CN" dirty="0">
                <a:latin typeface="+mn-lt"/>
                <a:sym typeface="+mn-ea"/>
              </a:rPr>
              <a:t>'.'</a:t>
            </a:r>
            <a:endParaRPr lang="zh-CN" altLang="en-US" dirty="0">
              <a:latin typeface="+mn-lt"/>
              <a:sym typeface="+mn-ea"/>
            </a:endParaRPr>
          </a:p>
          <a:p>
            <a:pPr lvl="1"/>
            <a:r>
              <a:rPr lang="en-US" altLang="zh-CN" dirty="0">
                <a:latin typeface="+mn-lt"/>
                <a:sym typeface="+mn-ea"/>
              </a:rPr>
              <a:t>@</a:t>
            </a:r>
            <a:r>
              <a:rPr lang="zh-CN" altLang="en-US" dirty="0">
                <a:latin typeface="+mn-lt"/>
                <a:sym typeface="+mn-ea"/>
              </a:rPr>
              <a:t>后面要以*</a:t>
            </a:r>
            <a:r>
              <a:rPr lang="en-US" altLang="zh-CN" dirty="0">
                <a:latin typeface="+mn-lt"/>
                <a:sym typeface="+mn-ea"/>
              </a:rPr>
              <a:t>.*</a:t>
            </a:r>
            <a:r>
              <a:rPr lang="zh-CN" altLang="en-US" dirty="0">
                <a:latin typeface="+mn-lt"/>
                <a:sym typeface="+mn-ea"/>
              </a:rPr>
              <a:t>结束</a:t>
            </a:r>
            <a:r>
              <a:rPr lang="en-US" altLang="zh-CN" dirty="0">
                <a:latin typeface="+mn-lt"/>
                <a:sym typeface="+mn-ea"/>
              </a:rPr>
              <a:t>(*</a:t>
            </a:r>
            <a:r>
              <a:rPr lang="zh-CN" altLang="en-US" dirty="0">
                <a:latin typeface="+mn-lt"/>
                <a:sym typeface="+mn-ea"/>
              </a:rPr>
              <a:t>为任意字符串</a:t>
            </a:r>
            <a:r>
              <a:rPr lang="en-US" altLang="zh-CN" dirty="0" smtClean="0">
                <a:ln>
                  <a:noFill/>
                </a:ln>
                <a:solidFill>
                  <a:srgbClr val="414141"/>
                </a:solidFill>
                <a:effectLst/>
                <a:sym typeface="+mn-ea"/>
              </a:rPr>
              <a:t>)</a:t>
            </a:r>
            <a:endParaRPr lang="en-US"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为什么引入等价类划分法</a:t>
            </a:r>
            <a:endParaRPr lang="en-US" altLang="zh-CN" dirty="0" smtClean="0"/>
          </a:p>
          <a:p>
            <a:pPr lvl="1"/>
            <a:r>
              <a:rPr lang="zh-CN" altLang="en-US" dirty="0" smtClean="0">
                <a:solidFill>
                  <a:srgbClr val="FF0000"/>
                </a:solidFill>
              </a:rPr>
              <a:t>什么是等价类划分法</a:t>
            </a:r>
            <a:endParaRPr lang="en-US" altLang="zh-CN" dirty="0" smtClean="0">
              <a:solidFill>
                <a:srgbClr val="FF0000"/>
              </a:solidFill>
            </a:endParaRPr>
          </a:p>
          <a:p>
            <a:pPr lvl="1"/>
            <a:r>
              <a:rPr lang="zh-CN" altLang="en-US" dirty="0" smtClean="0"/>
              <a:t>如何使用等价类划分法</a:t>
            </a:r>
            <a:endParaRPr lang="en-US" altLang="zh-CN" dirty="0" smtClean="0"/>
          </a:p>
          <a:p>
            <a:pPr lvl="1"/>
            <a:r>
              <a:rPr lang="zh-CN" altLang="en-US" dirty="0" smtClean="0"/>
              <a:t>等价类</a:t>
            </a:r>
            <a:r>
              <a:rPr lang="zh-CN" altLang="en-US" dirty="0" smtClean="0">
                <a:sym typeface="+mn-ea"/>
              </a:rPr>
              <a:t>划分法步骤总结</a:t>
            </a:r>
            <a:endParaRPr lang="en-US" altLang="zh-CN" dirty="0" smtClean="0"/>
          </a:p>
          <a:p>
            <a:pPr lvl="1"/>
            <a:endParaRPr lang="en-US" alt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三、针对</a:t>
            </a:r>
            <a:r>
              <a:rPr lang="en-US" altLang="zh-CN" dirty="0" smtClean="0"/>
              <a:t>Windows</a:t>
            </a:r>
            <a:r>
              <a:rPr lang="zh-CN" altLang="en-US" dirty="0" smtClean="0"/>
              <a:t>命名规则，设计测试用例</a:t>
            </a:r>
            <a:endParaRPr lang="en-US" altLang="zh-CN" dirty="0" smtClean="0"/>
          </a:p>
          <a:p>
            <a:pPr lvl="1"/>
            <a:r>
              <a:rPr lang="zh-CN" altLang="en-US" dirty="0" smtClean="0"/>
              <a:t>文件名</a:t>
            </a:r>
            <a:r>
              <a:rPr lang="zh-CN" altLang="en-US" dirty="0"/>
              <a:t>可以包含除、</a:t>
            </a:r>
            <a:r>
              <a:rPr lang="en-US" altLang="zh-CN" dirty="0"/>
              <a:t>/:*?”&lt; </a:t>
            </a:r>
            <a:r>
              <a:rPr lang="en-US" altLang="zh-CN" dirty="0" smtClean="0"/>
              <a:t>&gt;</a:t>
            </a:r>
            <a:r>
              <a:rPr lang="zh-CN" altLang="en-US" dirty="0" smtClean="0"/>
              <a:t>和</a:t>
            </a:r>
            <a:r>
              <a:rPr lang="en-US" altLang="zh-CN" dirty="0"/>
              <a:t>|</a:t>
            </a:r>
            <a:r>
              <a:rPr lang="zh-CN" altLang="en-US" dirty="0" smtClean="0"/>
              <a:t>之外的</a:t>
            </a:r>
            <a:r>
              <a:rPr lang="zh-CN" altLang="en-US" dirty="0"/>
              <a:t>任意字符</a:t>
            </a:r>
            <a:endParaRPr lang="en-US" altLang="zh-CN" dirty="0"/>
          </a:p>
          <a:p>
            <a:pPr lvl="1"/>
            <a:r>
              <a:rPr lang="zh-CN" altLang="en-US" dirty="0"/>
              <a:t>长度是</a:t>
            </a:r>
            <a:r>
              <a:rPr lang="en-US" altLang="zh-CN" dirty="0"/>
              <a:t>1-255</a:t>
            </a:r>
            <a:r>
              <a:rPr lang="zh-CN" altLang="en-US" dirty="0"/>
              <a:t>个字符</a:t>
            </a:r>
            <a:endParaRPr lang="en-US" altLang="zh-CN" dirty="0"/>
          </a:p>
          <a:p>
            <a:endParaRPr lang="zh-CN" altLang="en-US" dirty="0"/>
          </a:p>
        </p:txBody>
      </p:sp>
      <p:grpSp>
        <p:nvGrpSpPr>
          <p:cNvPr id="4" name="组合 3"/>
          <p:cNvGrpSpPr/>
          <p:nvPr/>
        </p:nvGrpSpPr>
        <p:grpSpPr>
          <a:xfrm>
            <a:off x="5078095" y="2762885"/>
            <a:ext cx="6114415" cy="3636645"/>
            <a:chOff x="7999" y="2081"/>
            <a:chExt cx="10548" cy="8512"/>
          </a:xfrm>
        </p:grpSpPr>
        <p:pic>
          <p:nvPicPr>
            <p:cNvPr id="5" name="内容占位符 3"/>
            <p:cNvPicPr>
              <a:picLocks noChangeAspect="1"/>
            </p:cNvPicPr>
            <p:nvPr/>
          </p:nvPicPr>
          <p:blipFill>
            <a:blip r:embed="rId1"/>
            <a:stretch>
              <a:fillRect/>
            </a:stretch>
          </p:blipFill>
          <p:spPr bwMode="auto">
            <a:xfrm>
              <a:off x="7999" y="2081"/>
              <a:ext cx="10548" cy="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8764" y="8394"/>
              <a:ext cx="2970" cy="51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zh-CN" altLang="en-US" dirty="0" smtClean="0"/>
              <a:t>为什么引入等价类划分</a:t>
            </a:r>
            <a:endParaRPr lang="en-US" altLang="zh-CN" dirty="0" smtClean="0"/>
          </a:p>
          <a:p>
            <a:pPr lvl="1"/>
            <a:r>
              <a:rPr lang="zh-CN" altLang="en-US" dirty="0" smtClean="0"/>
              <a:t>避免测试工作量过大，并且测试不合理</a:t>
            </a:r>
            <a:endParaRPr lang="en-US" altLang="zh-CN" dirty="0" smtClean="0"/>
          </a:p>
          <a:p>
            <a:r>
              <a:rPr lang="zh-CN" altLang="en-US" dirty="0" smtClean="0"/>
              <a:t>什么是等价类划分</a:t>
            </a:r>
            <a:endParaRPr lang="en-US" altLang="zh-CN" dirty="0" smtClean="0"/>
          </a:p>
          <a:p>
            <a:pPr lvl="1"/>
            <a:r>
              <a:rPr lang="zh-CN" altLang="en-US" dirty="0" smtClean="0"/>
              <a:t>依据需求对输入的范围进行细分，然后再分出的每一个区域内选取一个</a:t>
            </a:r>
            <a:r>
              <a:rPr lang="zh-CN" altLang="en-US" dirty="0" smtClean="0">
                <a:solidFill>
                  <a:srgbClr val="FF0000"/>
                </a:solidFill>
              </a:rPr>
              <a:t>有代表性</a:t>
            </a:r>
            <a:r>
              <a:rPr lang="zh-CN" altLang="en-US" dirty="0" smtClean="0"/>
              <a:t>的测试数据开展测试</a:t>
            </a:r>
            <a:endParaRPr lang="en-US" altLang="zh-CN" dirty="0" smtClean="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内容总结</a:t>
            </a:r>
            <a:endParaRPr lang="zh-CN" altLang="en-US" dirty="0"/>
          </a:p>
        </p:txBody>
      </p:sp>
      <p:sp>
        <p:nvSpPr>
          <p:cNvPr id="3" name="内容占位符 2"/>
          <p:cNvSpPr>
            <a:spLocks noGrp="1"/>
          </p:cNvSpPr>
          <p:nvPr>
            <p:ph idx="1"/>
          </p:nvPr>
        </p:nvSpPr>
        <p:spPr/>
        <p:txBody>
          <a:bodyPr/>
          <a:lstStyle/>
          <a:p>
            <a:r>
              <a:rPr lang="zh-CN" altLang="en-US" dirty="0" smtClean="0"/>
              <a:t>怎样进行等价类划分</a:t>
            </a:r>
            <a:endParaRPr lang="en-US" altLang="zh-CN" dirty="0" smtClean="0"/>
          </a:p>
          <a:p>
            <a:pPr lvl="1"/>
            <a:r>
              <a:rPr lang="zh-CN" altLang="en-US" dirty="0" smtClean="0"/>
              <a:t>强组合方式</a:t>
            </a:r>
            <a:endParaRPr lang="en-US" altLang="zh-CN" dirty="0" smtClean="0"/>
          </a:p>
          <a:p>
            <a:pPr lvl="1"/>
            <a:r>
              <a:rPr lang="zh-CN" altLang="en-US" dirty="0" smtClean="0"/>
              <a:t>弱组合方式</a:t>
            </a:r>
            <a:endParaRPr lang="en-US" altLang="zh-CN" dirty="0" smtClean="0"/>
          </a:p>
          <a:p>
            <a:pPr lvl="1"/>
            <a:endParaRPr lang="en-US" altLang="zh-CN" dirty="0"/>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latin typeface="黑体" panose="02010609060101010101" pitchFamily="49" charset="-122"/>
                <a:ea typeface="黑体" panose="02010609060101010101" pitchFamily="49" charset="-122"/>
              </a:rPr>
              <a:t>Question</a:t>
            </a:r>
            <a:endParaRPr lang="zh-CN" altLang="en-US" sz="4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zh-CN" altLang="en-US" dirty="0" smtClean="0"/>
              <a:t>什么是等价类测试</a:t>
            </a:r>
            <a:endParaRPr lang="zh-CN" altLang="en-US" dirty="0" smtClean="0"/>
          </a:p>
        </p:txBody>
      </p:sp>
      <p:sp>
        <p:nvSpPr>
          <p:cNvPr id="50180" name="Rectangle 3"/>
          <p:cNvSpPr>
            <a:spLocks noGrp="1" noChangeArrowheads="1"/>
          </p:cNvSpPr>
          <p:nvPr>
            <p:ph idx="1"/>
          </p:nvPr>
        </p:nvSpPr>
        <p:spPr/>
        <p:txBody>
          <a:bodyPr/>
          <a:lstStyle/>
          <a:p>
            <a:r>
              <a:rPr lang="zh-CN" altLang="en-US" dirty="0" smtClean="0"/>
              <a:t>定义：</a:t>
            </a:r>
            <a:r>
              <a:rPr lang="zh-CN" altLang="en-US" dirty="0"/>
              <a:t>依据需求对输入的范围进行</a:t>
            </a:r>
            <a:r>
              <a:rPr lang="zh-CN" altLang="en-US" dirty="0">
                <a:solidFill>
                  <a:srgbClr val="FF0000"/>
                </a:solidFill>
              </a:rPr>
              <a:t>细分</a:t>
            </a:r>
            <a:r>
              <a:rPr lang="zh-CN" altLang="en-US" dirty="0"/>
              <a:t>，然后再分出的每一个</a:t>
            </a:r>
            <a:r>
              <a:rPr lang="zh-CN" altLang="en-US" dirty="0">
                <a:solidFill>
                  <a:srgbClr val="FF0000"/>
                </a:solidFill>
              </a:rPr>
              <a:t>区域</a:t>
            </a:r>
            <a:r>
              <a:rPr lang="zh-CN" altLang="en-US" dirty="0"/>
              <a:t>内选取一个</a:t>
            </a:r>
            <a:r>
              <a:rPr lang="zh-CN" altLang="en-US" dirty="0">
                <a:solidFill>
                  <a:srgbClr val="FF0000"/>
                </a:solidFill>
              </a:rPr>
              <a:t>有代表性</a:t>
            </a:r>
            <a:r>
              <a:rPr lang="zh-CN" altLang="en-US" dirty="0"/>
              <a:t>的测试数据开展</a:t>
            </a:r>
            <a:r>
              <a:rPr lang="zh-CN" altLang="en-US" dirty="0" smtClean="0"/>
              <a:t>测试</a:t>
            </a:r>
            <a:endParaRPr lang="en-US" altLang="zh-CN" dirty="0" smtClean="0"/>
          </a:p>
        </p:txBody>
      </p:sp>
      <p:sp>
        <p:nvSpPr>
          <p:cNvPr id="2" name="内容占位符 1"/>
          <p:cNvSpPr>
            <a:spLocks noGrp="1"/>
          </p:cNvSpPr>
          <p:nvPr/>
        </p:nvSpPr>
        <p:spPr>
          <a:xfrm>
            <a:off x="695325" y="2595880"/>
            <a:ext cx="10668000" cy="3362960"/>
          </a:xfrm>
          <a:prstGeom prst="rect">
            <a:avLst/>
          </a:prstGeom>
          <a:noFill/>
          <a:ln>
            <a:noFill/>
          </a:ln>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smtClean="0">
                <a:latin typeface="楷体" panose="02010609060101010101" pitchFamily="49" charset="-122"/>
                <a:ea typeface="楷体" panose="02010609060101010101" pitchFamily="49" charset="-122"/>
              </a:rPr>
              <a:t>等价类满足如下条件：</a:t>
            </a:r>
            <a:endParaRPr lang="zh-CN" altLang="en-US" smtClean="0">
              <a:latin typeface="楷体" panose="02010609060101010101" pitchFamily="49" charset="-122"/>
              <a:ea typeface="楷体" panose="02010609060101010101" pitchFamily="49" charset="-122"/>
            </a:endParaRPr>
          </a:p>
          <a:p>
            <a:pPr lvl="1"/>
            <a:r>
              <a:rPr lang="zh-CN" altLang="en-US" smtClean="0">
                <a:latin typeface="楷体" panose="02010609060101010101" pitchFamily="49" charset="-122"/>
                <a:ea typeface="楷体" panose="02010609060101010101" pitchFamily="49" charset="-122"/>
                <a:sym typeface="+mn-ea"/>
              </a:rPr>
              <a:t>被测系统对该等价类中的每个数据的处理方式相同（保证等价）</a:t>
            </a:r>
            <a:endParaRPr lang="zh-CN" altLang="en-US" smtClean="0">
              <a:latin typeface="楷体" panose="02010609060101010101" pitchFamily="49" charset="-122"/>
              <a:ea typeface="楷体" panose="02010609060101010101" pitchFamily="49" charset="-122"/>
              <a:sym typeface="+mn-ea"/>
            </a:endParaRPr>
          </a:p>
          <a:p>
            <a:pPr lvl="1"/>
            <a:r>
              <a:rPr lang="zh-CN" altLang="en-US" smtClean="0">
                <a:latin typeface="楷体" panose="02010609060101010101" pitchFamily="49" charset="-122"/>
                <a:ea typeface="楷体" panose="02010609060101010101" pitchFamily="49" charset="-122"/>
                <a:sym typeface="+mn-ea"/>
              </a:rPr>
              <a:t>各等价类之间互不相交，即每个数据唯一隶属一个等价类（保证不冗余）</a:t>
            </a:r>
            <a:endParaRPr lang="zh-CN" altLang="en-US" smtClean="0">
              <a:latin typeface="楷体" panose="02010609060101010101" pitchFamily="49" charset="-122"/>
              <a:ea typeface="楷体" panose="02010609060101010101" pitchFamily="49" charset="-122"/>
            </a:endParaRPr>
          </a:p>
          <a:p>
            <a:pPr lvl="1"/>
            <a:r>
              <a:rPr lang="zh-CN" altLang="en-US" smtClean="0">
                <a:latin typeface="楷体" panose="02010609060101010101" pitchFamily="49" charset="-122"/>
                <a:ea typeface="楷体" panose="02010609060101010101" pitchFamily="49" charset="-122"/>
                <a:sym typeface="+mn-ea"/>
              </a:rPr>
              <a:t>所有等价类的并集是整个输入域（保证完备）</a:t>
            </a:r>
            <a:endParaRPr lang="en-US" altLang="zh-CN" smtClean="0">
              <a:latin typeface="楷体" panose="02010609060101010101" pitchFamily="49" charset="-122"/>
              <a:ea typeface="楷体" panose="02010609060101010101" pitchFamily="49" charset="-122"/>
            </a:endParaRPr>
          </a:p>
          <a:p>
            <a:pPr lvl="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Effect transition="in" filter="wipe(left)">
                                      <p:cBhvr>
                                        <p:cTn id="7" dur="500"/>
                                        <p:tgtEl>
                                          <p:spTgt spid="501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等价类划分的原理</a:t>
            </a:r>
            <a:endParaRPr lang="zh-CN" altLang="en-US" dirty="0"/>
          </a:p>
        </p:txBody>
      </p:sp>
      <p:sp>
        <p:nvSpPr>
          <p:cNvPr id="3" name="内容占位符 2"/>
          <p:cNvSpPr>
            <a:spLocks noGrp="1"/>
          </p:cNvSpPr>
          <p:nvPr>
            <p:ph idx="1"/>
          </p:nvPr>
        </p:nvSpPr>
        <p:spPr/>
        <p:txBody>
          <a:bodyPr/>
          <a:lstStyle/>
          <a:p>
            <a:r>
              <a:rPr lang="zh-CN" altLang="en-US" dirty="0"/>
              <a:t>通过等价类划分满足测试的完备性和无冗余性</a:t>
            </a:r>
            <a:endParaRPr lang="zh-CN" altLang="en-US" dirty="0"/>
          </a:p>
          <a:p>
            <a:endParaRPr lang="zh-CN" altLang="en-US" dirty="0"/>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408" y="2276872"/>
            <a:ext cx="878205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p:nvPr/>
        </p:nvSpPr>
        <p:spPr bwMode="auto">
          <a:xfrm>
            <a:off x="9606857" y="3717032"/>
            <a:ext cx="2592288" cy="232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4180" indent="-387350" algn="l" rtl="0" eaLnBrk="0" fontAlgn="base" hangingPunct="0">
              <a:lnSpc>
                <a:spcPct val="150000"/>
              </a:lnSpc>
              <a:spcBef>
                <a:spcPct val="20000"/>
              </a:spcBef>
              <a:spcAft>
                <a:spcPct val="0"/>
              </a:spcAft>
              <a:buClr>
                <a:schemeClr val="accent2"/>
              </a:buClr>
              <a:buFont typeface="Wingdings" panose="05000000000000000000"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smtClean="0">
                <a:latin typeface="楷体" panose="02010609060101010101" pitchFamily="49" charset="-122"/>
                <a:ea typeface="楷体" panose="02010609060101010101" pitchFamily="49" charset="-122"/>
              </a:rPr>
              <a:t>分而不交</a:t>
            </a:r>
            <a:endParaRPr lang="en-US" altLang="zh-CN" kern="0" dirty="0" smtClean="0">
              <a:latin typeface="楷体" panose="02010609060101010101" pitchFamily="49" charset="-122"/>
              <a:ea typeface="楷体" panose="02010609060101010101" pitchFamily="49" charset="-122"/>
            </a:endParaRPr>
          </a:p>
          <a:p>
            <a:r>
              <a:rPr lang="zh-CN" altLang="en-US" kern="0" dirty="0" smtClean="0">
                <a:latin typeface="楷体" panose="02010609060101010101" pitchFamily="49" charset="-122"/>
                <a:ea typeface="楷体" panose="02010609060101010101" pitchFamily="49" charset="-122"/>
              </a:rPr>
              <a:t>合而不变</a:t>
            </a:r>
            <a:endParaRPr lang="en-US" altLang="zh-CN" kern="0" dirty="0" smtClean="0">
              <a:latin typeface="楷体" panose="02010609060101010101" pitchFamily="49" charset="-122"/>
              <a:ea typeface="楷体" panose="02010609060101010101" pitchFamily="49" charset="-122"/>
            </a:endParaRPr>
          </a:p>
          <a:p>
            <a:r>
              <a:rPr lang="zh-CN" altLang="en-US" kern="0" dirty="0" smtClean="0">
                <a:latin typeface="楷体" panose="02010609060101010101" pitchFamily="49" charset="-122"/>
                <a:ea typeface="楷体" panose="02010609060101010101" pitchFamily="49" charset="-122"/>
              </a:rPr>
              <a:t>类内等价</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等价类划分法设计测试用例</a:t>
            </a:r>
            <a:endParaRPr lang="zh-CN" altLang="en-US" dirty="0" smtClean="0"/>
          </a:p>
        </p:txBody>
      </p:sp>
      <p:sp>
        <p:nvSpPr>
          <p:cNvPr id="4100" name="Rectangle 3"/>
          <p:cNvSpPr>
            <a:spLocks noGrp="1" noChangeArrowheads="1"/>
          </p:cNvSpPr>
          <p:nvPr>
            <p:ph idx="1"/>
          </p:nvPr>
        </p:nvSpPr>
        <p:spPr/>
        <p:txBody>
          <a:bodyPr/>
          <a:lstStyle/>
          <a:p>
            <a:r>
              <a:rPr lang="zh-CN" altLang="en-US" dirty="0" smtClean="0"/>
              <a:t>本章重点</a:t>
            </a:r>
            <a:endParaRPr lang="zh-CN" altLang="en-US" dirty="0" smtClean="0"/>
          </a:p>
          <a:p>
            <a:pPr lvl="1"/>
            <a:r>
              <a:rPr lang="zh-CN" altLang="en-US" dirty="0" smtClean="0"/>
              <a:t>为什么引入等价类划分法</a:t>
            </a:r>
            <a:endParaRPr lang="en-US" altLang="zh-CN" dirty="0" smtClean="0"/>
          </a:p>
          <a:p>
            <a:pPr lvl="1"/>
            <a:r>
              <a:rPr lang="zh-CN" altLang="en-US" dirty="0" smtClean="0"/>
              <a:t>什么是等价类划分法</a:t>
            </a:r>
            <a:endParaRPr lang="en-US" altLang="zh-CN" dirty="0" smtClean="0"/>
          </a:p>
          <a:p>
            <a:pPr lvl="1"/>
            <a:r>
              <a:rPr lang="zh-CN" altLang="en-US" dirty="0" smtClean="0">
                <a:solidFill>
                  <a:srgbClr val="FF0000"/>
                </a:solidFill>
              </a:rPr>
              <a:t>如何使用等价类划分法</a:t>
            </a:r>
            <a:endParaRPr lang="en-US" altLang="zh-CN" dirty="0" smtClean="0">
              <a:solidFill>
                <a:srgbClr val="FF0000"/>
              </a:solidFill>
            </a:endParaRPr>
          </a:p>
          <a:p>
            <a:pPr lvl="1"/>
            <a:r>
              <a:rPr lang="zh-CN" altLang="en-US" dirty="0" smtClean="0"/>
              <a:t>等价类</a:t>
            </a:r>
            <a:r>
              <a:rPr lang="zh-CN" altLang="en-US" dirty="0" smtClean="0">
                <a:sym typeface="+mn-ea"/>
              </a:rPr>
              <a:t>划分法步骤总结</a:t>
            </a:r>
            <a:endParaRPr lang="en-US" altLang="zh-CN" dirty="0" smtClean="0"/>
          </a:p>
          <a:p>
            <a:pPr lvl="1"/>
            <a:endParaRPr lang="en-US" alt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dirty="0" smtClean="0"/>
              <a:t>怎样进行等价类测试</a:t>
            </a:r>
            <a:endParaRPr lang="zh-CN" altLang="en-US" dirty="0" smtClean="0"/>
          </a:p>
        </p:txBody>
      </p:sp>
      <p:sp>
        <p:nvSpPr>
          <p:cNvPr id="51204" name="Rectangle 3"/>
          <p:cNvSpPr>
            <a:spLocks noGrp="1" noChangeArrowheads="1"/>
          </p:cNvSpPr>
          <p:nvPr>
            <p:ph idx="1"/>
          </p:nvPr>
        </p:nvSpPr>
        <p:spPr>
          <a:xfrm>
            <a:off x="695400" y="603002"/>
            <a:ext cx="10668000" cy="4267200"/>
          </a:xfrm>
        </p:spPr>
        <p:txBody>
          <a:bodyPr/>
          <a:lstStyle/>
          <a:p>
            <a:pPr marL="0" indent="0">
              <a:buNone/>
            </a:pPr>
            <a:endParaRPr lang="en-US" altLang="zh-CN" dirty="0" smtClean="0"/>
          </a:p>
          <a:p>
            <a:r>
              <a:rPr lang="zh-CN" altLang="en-US" dirty="0" smtClean="0"/>
              <a:t>怎样划分有效等价类和无效等价类？</a:t>
            </a:r>
            <a:endParaRPr lang="en-US" altLang="zh-CN" dirty="0" smtClean="0"/>
          </a:p>
          <a:p>
            <a:r>
              <a:rPr lang="zh-CN" altLang="en-US" dirty="0" smtClean="0"/>
              <a:t>怎样针对有效等价类</a:t>
            </a:r>
            <a:r>
              <a:rPr lang="zh-CN" altLang="en-US" dirty="0" smtClean="0">
                <a:sym typeface="+mn-ea"/>
              </a:rPr>
              <a:t>设计</a:t>
            </a:r>
            <a:r>
              <a:rPr lang="zh-CN" altLang="en-US" dirty="0" smtClean="0"/>
              <a:t>测试用例？</a:t>
            </a:r>
            <a:endParaRPr lang="en-US" altLang="zh-CN" dirty="0" smtClean="0"/>
          </a:p>
          <a:p>
            <a:r>
              <a:rPr lang="zh-CN" altLang="en-US" dirty="0" smtClean="0"/>
              <a:t>怎样针对无效等价类</a:t>
            </a:r>
            <a:r>
              <a:rPr lang="zh-CN" altLang="en-US" dirty="0" smtClean="0">
                <a:sym typeface="+mn-ea"/>
              </a:rPr>
              <a:t>设计</a:t>
            </a:r>
            <a:r>
              <a:rPr lang="zh-CN" altLang="en-US" dirty="0" smtClean="0"/>
              <a:t>测试用例？</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anim calcmode="lin" valueType="num">
                                      <p:cBhvr additive="base">
                                        <p:cTn id="7"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04">
                                            <p:txEl>
                                              <p:pRg st="2" end="2"/>
                                            </p:txEl>
                                          </p:spTgt>
                                        </p:tgtEl>
                                        <p:attrNameLst>
                                          <p:attrName>style.visibility</p:attrName>
                                        </p:attrNameLst>
                                      </p:cBhvr>
                                      <p:to>
                                        <p:strVal val="visible"/>
                                      </p:to>
                                    </p:set>
                                    <p:anim calcmode="lin" valueType="num">
                                      <p:cBhvr additive="base">
                                        <p:cTn id="13"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xEl>
                                              <p:pRg st="3" end="3"/>
                                            </p:txEl>
                                          </p:spTgt>
                                        </p:tgtEl>
                                        <p:attrNameLst>
                                          <p:attrName>style.visibility</p:attrName>
                                        </p:attrNameLst>
                                      </p:cBhvr>
                                      <p:to>
                                        <p:strVal val="visible"/>
                                      </p:to>
                                    </p:set>
                                    <p:anim calcmode="lin" valueType="num">
                                      <p:cBhvr additive="base">
                                        <p:cTn id="19"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3849</Words>
  <Application>WPS 演示</Application>
  <PresentationFormat>宽屏</PresentationFormat>
  <Paragraphs>544</Paragraphs>
  <Slides>53</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Arial</vt:lpstr>
      <vt:lpstr>宋体</vt:lpstr>
      <vt:lpstr>Wingdings</vt:lpstr>
      <vt:lpstr>Verdana</vt:lpstr>
      <vt:lpstr>Times New Roman</vt:lpstr>
      <vt:lpstr>楷体</vt:lpstr>
      <vt:lpstr>华文隶书</vt:lpstr>
      <vt:lpstr>微软雅黑</vt:lpstr>
      <vt:lpstr>Arial Unicode MS</vt:lpstr>
      <vt:lpstr>黑体</vt:lpstr>
      <vt:lpstr>Profile</vt:lpstr>
      <vt:lpstr>软件测试实用教程                          ——方法与实践</vt:lpstr>
      <vt:lpstr>等价类划分法设计测试用例</vt:lpstr>
      <vt:lpstr>为什么引入等价类划分法</vt:lpstr>
      <vt:lpstr>为什么引入等价类划分法</vt:lpstr>
      <vt:lpstr>等价类划分法设计测试用例</vt:lpstr>
      <vt:lpstr>什么是等价类测试</vt:lpstr>
      <vt:lpstr>等价类划分的原理</vt:lpstr>
      <vt:lpstr>等价类划分法设计测试用例</vt:lpstr>
      <vt:lpstr>怎样进行等价类测试</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怎样进行等价类划分</vt:lpstr>
      <vt:lpstr> 等价类测试</vt:lpstr>
      <vt:lpstr>怎样进行等价类划分</vt:lpstr>
      <vt:lpstr>怎样进行等价类划分</vt:lpstr>
      <vt:lpstr>怎样进行等价类划分</vt:lpstr>
      <vt:lpstr>怎样进行等价类划分</vt:lpstr>
      <vt:lpstr>怎样进行等价类划分</vt:lpstr>
      <vt:lpstr>怎样进行等价类划分—实例</vt:lpstr>
      <vt:lpstr>输入域的确定</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怎样进行等价类划分—实例</vt:lpstr>
      <vt:lpstr>评价测试用例</vt:lpstr>
      <vt:lpstr>怎样进行等价类划分—根据输出域设计测试用例</vt:lpstr>
      <vt:lpstr>怎样进行等价类划分—根据输出域设计测试用例</vt:lpstr>
      <vt:lpstr>怎样进行等价类划分—根据输出域设计测试用例</vt:lpstr>
      <vt:lpstr>等价类划分法设计测试用例</vt:lpstr>
      <vt:lpstr>等价类测试步骤总结</vt:lpstr>
      <vt:lpstr>等价类测试步骤总结</vt:lpstr>
      <vt:lpstr>等价类测试步骤总结</vt:lpstr>
      <vt:lpstr> 等价类测试</vt:lpstr>
      <vt:lpstr>等价类测试</vt:lpstr>
      <vt:lpstr>练习</vt:lpstr>
      <vt:lpstr>练习</vt:lpstr>
      <vt:lpstr>练习</vt:lpstr>
      <vt:lpstr>内容总结</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203</cp:revision>
  <dcterms:created xsi:type="dcterms:W3CDTF">2008-07-27T05:17:00Z</dcterms:created>
  <dcterms:modified xsi:type="dcterms:W3CDTF">2018-09-29T09:47:54Z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