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8"/>
  </p:handoutMasterIdLst>
  <p:sldIdLst>
    <p:sldId id="256" r:id="rId3"/>
    <p:sldId id="333" r:id="rId4"/>
    <p:sldId id="355" r:id="rId5"/>
    <p:sldId id="356" r:id="rId6"/>
    <p:sldId id="383" r:id="rId7"/>
    <p:sldId id="364" r:id="rId9"/>
    <p:sldId id="357" r:id="rId10"/>
    <p:sldId id="361" r:id="rId11"/>
    <p:sldId id="359" r:id="rId12"/>
    <p:sldId id="363" r:id="rId13"/>
    <p:sldId id="365" r:id="rId14"/>
    <p:sldId id="366" r:id="rId15"/>
    <p:sldId id="367" r:id="rId16"/>
    <p:sldId id="369" r:id="rId17"/>
    <p:sldId id="371" r:id="rId18"/>
    <p:sldId id="373" r:id="rId19"/>
    <p:sldId id="353" r:id="rId20"/>
    <p:sldId id="376" r:id="rId21"/>
    <p:sldId id="377" r:id="rId22"/>
    <p:sldId id="378" r:id="rId23"/>
    <p:sldId id="374" r:id="rId24"/>
    <p:sldId id="352" r:id="rId25"/>
    <p:sldId id="354" r:id="rId26"/>
    <p:sldId id="316" r:id="rId27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FD"/>
    <a:srgbClr val="CCFFFF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1116" y="-72"/>
      </p:cViewPr>
      <p:guideLst>
        <p:guide orient="horz" pos="164"/>
        <p:guide pos="4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18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791389-8269-46C9-9A50-81F8796711F2}" type="slidenum">
              <a:rPr lang="zh-CN" altLang="en-US"/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791389-8269-46C9-9A50-81F8796711F2}" type="slidenum">
              <a:rPr lang="zh-CN" altLang="en-US"/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4444B0-044C-4A12-9CB9-2355A7533A2E}" type="slidenum">
              <a:rPr lang="zh-CN" altLang="en-US"/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15478B-659B-4031-9696-065F74AD9BF1}" type="slidenum">
              <a:rPr lang="zh-CN" altLang="en-US"/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1D4C0D-C862-41E3-9839-8342B2F29950}" type="slidenum">
              <a:rPr lang="zh-CN" altLang="en-US"/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E8A7EC-B170-4524-BD2E-E07142DCC5CC}" type="slidenum">
              <a:rPr lang="zh-CN" altLang="en-US"/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转化判定表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标明因果图中约束条件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因果图转换成判定表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为判定表中每一列表示的情况设计测试用例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244" y="152400"/>
            <a:ext cx="81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244" y="152400"/>
            <a:ext cx="81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104" y="116957"/>
            <a:ext cx="10467355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50232" y="895982"/>
            <a:ext cx="10506546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620" y="6527802"/>
            <a:ext cx="465713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</a:fld>
            <a:endParaRPr lang="zh-CN" altLang="zh-CN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755" y="1660525"/>
            <a:ext cx="10725150" cy="43668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/>
              <a:t>利用因果图生成测试用例的基本步骤如下：</a:t>
            </a:r>
            <a:endParaRPr lang="zh-CN" altLang="en-US" sz="2600" b="1" dirty="0"/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软件规格说明中哪些是原因，哪些是结果，并给每个原因和结果赋予一个标识符。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软件规格说明中的语义，找出原因与结果之间、原因与原因之间对应的关系， 根据这些关系画出因果图。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语法或环境的限制，有些原因与原因之间、原因与结果之间的组合情况不可能出现。为表明这些特殊情况，在因果图上用一些记号表明约束或限制条件。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把</a:t>
            </a:r>
            <a:r>
              <a:rPr lang="zh-CN" altLang="en-US" sz="2400" b="1" dirty="0">
                <a:latin typeface="+mn-ea"/>
              </a:rPr>
              <a:t>因果图转换为决策表。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根据</a:t>
            </a:r>
            <a:r>
              <a:rPr lang="zh-CN" altLang="en-US" sz="2400" b="1" dirty="0">
                <a:latin typeface="+mn-ea"/>
              </a:rPr>
              <a:t>决策表中的每一列设计测试用例。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430" y="1629410"/>
            <a:ext cx="10680700" cy="4293870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设计测试用例</a:t>
            </a:r>
            <a:endParaRPr lang="en-US" altLang="zh-CN" sz="105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 dirty="0">
                <a:latin typeface="楷体" panose="02010609060101010101" pitchFamily="49" charset="-122"/>
                <a:cs typeface="楷体" panose="02010609060101010101" pitchFamily="49" charset="-122"/>
              </a:rPr>
              <a:t>某软件规格说明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书对登录名输入包含</a:t>
            </a:r>
            <a:r>
              <a:rPr lang="zh-CN" altLang="en-US" sz="2400" b="1" dirty="0">
                <a:latin typeface="楷体" panose="02010609060101010101" pitchFamily="49" charset="-122"/>
                <a:cs typeface="楷体" panose="02010609060101010101" pitchFamily="49" charset="-122"/>
              </a:rPr>
              <a:t>这样的要求：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第一个字符</a:t>
            </a:r>
            <a:r>
              <a:rPr lang="zh-CN" altLang="en-US" sz="2400" b="1" dirty="0">
                <a:latin typeface="楷体" panose="02010609060101010101" pitchFamily="49" charset="-122"/>
                <a:cs typeface="楷体" panose="02010609060101010101" pitchFamily="49" charset="-122"/>
              </a:rPr>
              <a:t>必须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是</a:t>
            </a:r>
            <a:r>
              <a:rPr lang="en-US" altLang="zh-CN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$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或者英文</a:t>
            </a:r>
            <a:r>
              <a:rPr lang="zh-CN" altLang="en-US" sz="2400" b="1" smtClean="0">
                <a:latin typeface="楷体" panose="02010609060101010101" pitchFamily="49" charset="-122"/>
                <a:cs typeface="楷体" panose="02010609060101010101" pitchFamily="49" charset="-122"/>
              </a:rPr>
              <a:t>字母，第二个字符是数字，在此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情况下进入第二个窗口；但如果第一个字符不正确，则给出信息Ｍ；如果第二个字符不是数字，则给出信息Ｎ。</a:t>
            </a:r>
            <a:endParaRPr lang="zh-CN" altLang="en-US" sz="2400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37030"/>
            <a:ext cx="1062990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分析</a:t>
            </a:r>
            <a:r>
              <a:rPr lang="zh-CN" altLang="en-US" b="1" dirty="0">
                <a:latin typeface="楷体" panose="02010609060101010101" pitchFamily="49" charset="-122"/>
                <a:cs typeface="楷体" panose="02010609060101010101" pitchFamily="49" charset="-122"/>
              </a:rPr>
              <a:t>需求，列出原因和</a:t>
            </a:r>
            <a:r>
              <a:rPr lang="zh-CN" altLang="en-US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结果</a:t>
            </a:r>
            <a:endParaRPr lang="en-US" altLang="zh-CN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970405" y="2493010"/>
          <a:ext cx="9070340" cy="252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860"/>
                <a:gridCol w="3967480"/>
              </a:tblGrid>
              <a:tr h="638175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原因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c1: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第一个字符是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$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e1: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c2: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第一个字符是英文字母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e2: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进入第二个窗口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c3: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第二个字符是数字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e3: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60525"/>
            <a:ext cx="10721975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2.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画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出因果图（编号为</a:t>
            </a: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12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中间结点是导出结果的进一步原因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04565" y="2846705"/>
            <a:ext cx="5946140" cy="3359785"/>
            <a:chOff x="5519" y="4483"/>
            <a:chExt cx="9364" cy="5291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690" y="4483"/>
              <a:ext cx="1200" cy="1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c1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690" y="6074"/>
              <a:ext cx="1200" cy="1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c2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9083" y="5116"/>
              <a:ext cx="1800" cy="12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c12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6890" y="5051"/>
              <a:ext cx="2601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6890" y="6074"/>
              <a:ext cx="2601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13683" y="4493"/>
              <a:ext cx="1200" cy="1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</a:t>
              </a:r>
              <a:r>
                <a:rPr lang="en-US" altLang="zh-CN" sz="3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3683" y="6084"/>
              <a:ext cx="1200" cy="1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</a:t>
              </a:r>
              <a:r>
                <a:rPr lang="en-US" altLang="zh-CN" sz="3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10735" y="5051"/>
              <a:ext cx="2948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H="1" flipV="1">
              <a:off x="10735" y="5823"/>
              <a:ext cx="2948" cy="8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0253" y="8856"/>
              <a:ext cx="1320" cy="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～</a:t>
              </a:r>
              <a:endPara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519" y="8459"/>
              <a:ext cx="1200" cy="1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c3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V="1">
              <a:off x="6795" y="6988"/>
              <a:ext cx="6888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3683" y="8291"/>
              <a:ext cx="1200" cy="1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e3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V="1">
              <a:off x="6719" y="8859"/>
              <a:ext cx="6965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2023" y="5054"/>
              <a:ext cx="1320" cy="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～</a:t>
              </a:r>
              <a:endPara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弧形 27"/>
            <p:cNvSpPr/>
            <p:nvPr/>
          </p:nvSpPr>
          <p:spPr>
            <a:xfrm>
              <a:off x="12549" y="6194"/>
              <a:ext cx="1214" cy="1440"/>
            </a:xfrm>
            <a:prstGeom prst="arc">
              <a:avLst>
                <a:gd name="adj1" fmla="val 8485175"/>
                <a:gd name="adj2" fmla="val 140213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 rot="10800000">
              <a:off x="11454" y="6565"/>
              <a:ext cx="840" cy="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∨</a:t>
              </a:r>
              <a:endPara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553" y="166032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3.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在因果图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上表明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约束或限制条件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133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133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3207573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3857171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3568883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767705" y="3248660"/>
            <a:ext cx="1081405" cy="7550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753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3753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6888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6888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68166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68166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510352" y="5623397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5043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43150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6888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2663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642542" y="321718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79688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1144736">
            <a:off x="7273176" y="4169023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557020"/>
            <a:ext cx="1080135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转换为决策表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489800" y="254623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30" name="Group 5"/>
          <p:cNvGraphicFramePr>
            <a:graphicFrameLocks noGrp="1"/>
          </p:cNvGraphicFramePr>
          <p:nvPr/>
        </p:nvGraphicFramePr>
        <p:xfrm>
          <a:off x="2280285" y="2181225"/>
          <a:ext cx="9190990" cy="4508500"/>
        </p:xfrm>
        <a:graphic>
          <a:graphicData uri="http://schemas.openxmlformats.org/drawingml/2006/table">
            <a:tbl>
              <a:tblPr/>
              <a:tblGrid>
                <a:gridCol w="1628775"/>
                <a:gridCol w="1630680"/>
                <a:gridCol w="741045"/>
                <a:gridCol w="742315"/>
                <a:gridCol w="741045"/>
                <a:gridCol w="739775"/>
                <a:gridCol w="742315"/>
                <a:gridCol w="741680"/>
                <a:gridCol w="742315"/>
                <a:gridCol w="741045"/>
              </a:tblGrid>
              <a:tr h="4991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942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c3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116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c12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73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e3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不可能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35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@W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Aq</a:t>
                      </a: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A9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$!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$5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2280285" y="2185035"/>
            <a:ext cx="3310890" cy="502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4439920" y="2184400"/>
            <a:ext cx="9220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2424430" y="2351405"/>
            <a:ext cx="10274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选项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0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设计测试用例</a:t>
            </a:r>
            <a:endParaRPr lang="en-US" altLang="zh-CN" sz="26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4430" y="2348230"/>
          <a:ext cx="8148320" cy="379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35"/>
                <a:gridCol w="2299335"/>
                <a:gridCol w="3549650"/>
              </a:tblGrid>
              <a:tr h="541655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Case1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@W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Case2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Case3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Aq</a:t>
                      </a:r>
                      <a:endParaRPr kumimoji="0" lang="en-US" altLang="zh-CN" sz="2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Case4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A9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进入第二个窗口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Case5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$!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Case6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$5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进入第二个窗口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56385"/>
            <a:ext cx="10895965" cy="5057775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需求：</a:t>
            </a:r>
            <a:endParaRPr lang="en-US" altLang="zh-CN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有一个处理单价为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角的盒装饮料的自动售货机软件。若投入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角硬币，按下“可乐”、“雪碧”或“红茶”按钮，相应的饮料就送出来。若投入的是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元硬币，在送出饮料的同时退还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角硬币。</a:t>
            </a:r>
            <a:endParaRPr lang="en-US" altLang="zh-CN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问题：使用因果图法设计测试用例</a:t>
            </a:r>
            <a:endParaRPr lang="zh-CN" altLang="en-US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160" y="1797319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46835" y="2132330"/>
          <a:ext cx="9707880" cy="37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895"/>
                <a:gridCol w="2091690"/>
                <a:gridCol w="4519295"/>
              </a:tblGrid>
              <a:tr h="59817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原因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中间状态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角硬币；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a11: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已投币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退还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角硬币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元硬币；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a12: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已按钮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送出“可乐”饮料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88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按“可乐”按钮；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送出“雪碧”饮料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按“雪碧”按钮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送出“红茶”饮料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c5: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按“红茶”按钮。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224" y="17725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角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220571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285531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2638777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054680" y="2318596"/>
            <a:ext cx="837496" cy="7171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a11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482336" y="2143570"/>
            <a:ext cx="1544677" cy="55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375304" y="2814241"/>
            <a:ext cx="1679376" cy="4019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688888" y="185107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4482337" y="2205712"/>
            <a:ext cx="4206551" cy="1295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511176" y="4730766"/>
            <a:ext cx="881568" cy="729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a12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375303" y="4730767"/>
            <a:ext cx="2135873" cy="3608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735061" y="4905076"/>
            <a:ext cx="770755" cy="914400"/>
          </a:xfrm>
          <a:prstGeom prst="arc">
            <a:avLst>
              <a:gd name="adj1" fmla="val 7416559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514950" y="2931164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447224" y="4024277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可乐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3432304" y="50131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雪碧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432304" y="6035923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红茶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2241704" y="4592095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2166248" y="5317547"/>
            <a:ext cx="1142256" cy="28503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709048" y="5025160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2090048" y="5565138"/>
            <a:ext cx="1424902" cy="74418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4497257" y="5241693"/>
            <a:ext cx="2013919" cy="218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4482337" y="5350877"/>
            <a:ext cx="2028839" cy="1124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65691" y="506169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667759" y="2555077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" name="弧形 40"/>
          <p:cNvSpPr/>
          <p:nvPr/>
        </p:nvSpPr>
        <p:spPr>
          <a:xfrm>
            <a:off x="5201159" y="2456129"/>
            <a:ext cx="770755" cy="914400"/>
          </a:xfrm>
          <a:prstGeom prst="arc">
            <a:avLst>
              <a:gd name="adj1" fmla="val 9995193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8646072" y="2981899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8670528" y="43033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8724288" y="558754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4375304" y="3370529"/>
            <a:ext cx="4313584" cy="9328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4375304" y="4592095"/>
            <a:ext cx="4270768" cy="649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H="1">
            <a:off x="4482336" y="5948432"/>
            <a:ext cx="4316136" cy="36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6951959" y="2358111"/>
            <a:ext cx="1889328" cy="237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8070532" y="2238801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 rot="10961385">
            <a:off x="7537132" y="2596145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6859496" y="2855310"/>
            <a:ext cx="1829392" cy="329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7457101" y="2855309"/>
            <a:ext cx="770755" cy="914400"/>
          </a:xfrm>
          <a:prstGeom prst="arc">
            <a:avLst>
              <a:gd name="adj1" fmla="val 8505010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10961385">
            <a:off x="6882384" y="313893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 flipV="1">
            <a:off x="6744672" y="2981899"/>
            <a:ext cx="1979616" cy="1481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H="1" flipV="1">
            <a:off x="6585612" y="3073405"/>
            <a:ext cx="2291076" cy="26598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>
            <a:off x="8329626" y="5152735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>
            <a:off x="8113517" y="4134895"/>
            <a:ext cx="770755" cy="595872"/>
          </a:xfrm>
          <a:prstGeom prst="arc">
            <a:avLst>
              <a:gd name="adj1" fmla="val 849500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0961385">
            <a:off x="7682588" y="5382522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 rot="10961385">
            <a:off x="7675846" y="413371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章  黑盒测试技术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图法的简介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因果图法测试实例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" y="1811020"/>
            <a:ext cx="11901170" cy="424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0480" y="4392930"/>
            <a:ext cx="343535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已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81785"/>
            <a:ext cx="10629900" cy="5060950"/>
          </a:xfrm>
        </p:spPr>
        <p:txBody>
          <a:bodyPr/>
          <a:lstStyle/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需求</a:t>
            </a:r>
            <a:endParaRPr lang="en-US" altLang="zh-CN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某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软件的一个模块的需求规格说明书中描述：</a:t>
            </a:r>
            <a:endParaRPr lang="zh-CN" altLang="en-US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）年薪制员工：严重过失，扣年终风险金的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4%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；过失，扣年终风险金的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）非年薪制员工：严重过失，扣当月薪资的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8%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；过失，扣当月薪资的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4%</a:t>
            </a:r>
            <a:r>
              <a:rPr lang="zh-CN" altLang="en-US" sz="28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问题：使用因果图法设计</a:t>
            </a:r>
            <a:r>
              <a:rPr lang="zh-CN" altLang="en-US" sz="31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测试用例</a:t>
            </a:r>
            <a:endParaRPr lang="en-US" altLang="zh-CN" sz="24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844550" y="1798955"/>
            <a:ext cx="10815955" cy="4190365"/>
          </a:xfrm>
        </p:spPr>
        <p:txBody>
          <a:bodyPr>
            <a:noAutofit/>
          </a:bodyPr>
          <a:lstStyle/>
          <a:p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应用场合</a:t>
            </a:r>
            <a:endParaRPr lang="en-US" altLang="zh-CN" sz="3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当软件的输入条件过多时，可以考虑输入的所有排列组合情况，考虑条件之间和条件结果之间关系，防止遗漏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局限性</a:t>
            </a:r>
            <a:endParaRPr lang="en-US" altLang="zh-CN" sz="3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测试用例数目可能会很大，不便于维护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总结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070" y="1557020"/>
            <a:ext cx="10721340" cy="5060950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latin typeface="楷体" panose="02010609060101010101" pitchFamily="49" charset="-122"/>
              </a:rPr>
              <a:t>什么情况使用因果图法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</a:rPr>
              <a:t>应用的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输出结果</a:t>
            </a:r>
            <a:r>
              <a:rPr lang="zh-CN" altLang="en-US" sz="2400" b="1" dirty="0">
                <a:latin typeface="楷体" panose="02010609060101010101" pitchFamily="49" charset="-122"/>
              </a:rPr>
              <a:t>依赖于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各种输入条件</a:t>
            </a:r>
            <a:r>
              <a:rPr lang="zh-CN" altLang="en-US" sz="2400" b="1" dirty="0">
                <a:latin typeface="楷体" panose="02010609060101010101" pitchFamily="49" charset="-122"/>
              </a:rPr>
              <a:t>的组合或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各种输入条件之间有某种相互制约关系</a:t>
            </a:r>
            <a:r>
              <a:rPr lang="zh-CN" altLang="en-US" sz="2400" b="1" dirty="0">
                <a:latin typeface="楷体" panose="02010609060101010101" pitchFamily="49" charset="-122"/>
              </a:rPr>
              <a:t>时</a:t>
            </a:r>
            <a:endParaRPr lang="zh-CN" altLang="en-US" sz="2400" b="1" dirty="0">
              <a:latin typeface="楷体" panose="02010609060101010101" pitchFamily="49" charset="-122"/>
            </a:endParaRPr>
          </a:p>
          <a:p>
            <a:r>
              <a:rPr lang="zh-CN" altLang="en-US" sz="2600" b="1" dirty="0" smtClean="0">
                <a:latin typeface="楷体" panose="02010609060101010101" pitchFamily="49" charset="-122"/>
              </a:rPr>
              <a:t>因果</a:t>
            </a:r>
            <a:r>
              <a:rPr lang="zh-CN" altLang="en-US" sz="2600" b="1" dirty="0">
                <a:latin typeface="楷体" panose="02010609060101010101" pitchFamily="49" charset="-122"/>
              </a:rPr>
              <a:t>图法使用步骤</a:t>
            </a:r>
            <a:endParaRPr lang="zh-CN" altLang="en-US" sz="2600" b="1" dirty="0">
              <a:latin typeface="楷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总结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1848887" y="2567687"/>
            <a:ext cx="8001000" cy="121602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Question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28775"/>
            <a:ext cx="107619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因果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图法产生的背景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buNone/>
              <a:defRPr/>
            </a:pPr>
            <a:r>
              <a:rPr lang="zh-CN" altLang="en-US" sz="2400" dirty="0">
                <a:latin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等价类划分法和边界值分析方法都是着重考虑输入条件，但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没有考虑输入条件的各种组合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输入条件之间的相互制约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关系。这样虽然各种输入条件可能出错的情况已经测试到了，但多个输入条件组合起来可能出错的情况却被忽视了。</a:t>
            </a:r>
            <a:endParaRPr lang="en-US" altLang="zh-CN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09090"/>
            <a:ext cx="107873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>
                <a:latin typeface="楷体" panose="02010609060101010101" pitchFamily="49" charset="-122"/>
              </a:rPr>
              <a:t>因果图法的概念</a:t>
            </a:r>
            <a:endParaRPr lang="en-US" altLang="zh-CN" sz="2600" b="1" dirty="0">
              <a:latin typeface="楷体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楷体" panose="02010609060101010101" pitchFamily="49" charset="-122"/>
              </a:rPr>
              <a:t>因果图是一种利用图解法分析输入的各种组合情况，从而设计测试用例的方法，它适合于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</a:rPr>
              <a:t>检查程序输入条件的各种情况的组合的</a:t>
            </a:r>
            <a:r>
              <a:rPr lang="zh-CN" altLang="en-US" sz="26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情况</a:t>
            </a:r>
            <a:endParaRPr lang="en-US" altLang="zh-CN" sz="2600" b="1" dirty="0">
              <a:latin typeface="楷体" panose="02010609060101010101" pitchFamily="49" charset="-122"/>
            </a:endParaRPr>
          </a:p>
          <a:p>
            <a:pPr lvl="1"/>
            <a:r>
              <a:rPr lang="zh-CN" altLang="en-US" sz="2600" b="1" dirty="0" smtClean="0">
                <a:latin typeface="楷体" panose="02010609060101010101" pitchFamily="49" charset="-122"/>
              </a:rPr>
              <a:t>优点：将</a:t>
            </a:r>
            <a:r>
              <a:rPr lang="zh-CN" altLang="en-US" sz="2600" b="1" dirty="0">
                <a:latin typeface="楷体" panose="02010609060101010101" pitchFamily="49" charset="-122"/>
              </a:rPr>
              <a:t>自然语言转化为形式语言的一种严格方法，可以指出规格说明书存在的不完整性和二义性。</a:t>
            </a:r>
            <a:endParaRPr lang="zh-CN" altLang="en-US" sz="2600" b="1" dirty="0">
              <a:latin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795" y="1596390"/>
            <a:ext cx="10894060" cy="514540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因果图基本要素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原因（输入状态）    </a:t>
            </a:r>
            <a:r>
              <a:rPr lang="en-US" altLang="zh-CN" sz="2400" b="1" dirty="0"/>
              <a:t>c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结果（输出状态）    </a:t>
            </a:r>
            <a:r>
              <a:rPr lang="en-US" altLang="zh-CN" sz="2400" b="1" dirty="0"/>
              <a:t>e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关系</a:t>
            </a:r>
            <a:endParaRPr lang="zh-CN" altLang="en-US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endParaRPr lang="zh-CN" altLang="en-US" sz="2400" b="1" dirty="0"/>
          </a:p>
          <a:p>
            <a:pPr marL="471170" lvl="1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+mn-ea"/>
              </a:rPr>
              <a:t>ci </a:t>
            </a:r>
            <a:r>
              <a:rPr lang="zh-CN" altLang="en-US" sz="2400" b="1" dirty="0">
                <a:sym typeface="+mn-ea"/>
              </a:rPr>
              <a:t>与 </a:t>
            </a:r>
            <a:r>
              <a:rPr lang="en-US" altLang="zh-CN" sz="2400" b="1" dirty="0" err="1">
                <a:sym typeface="+mn-ea"/>
              </a:rPr>
              <a:t>ei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取值0或1，0表示某状态不出现，1则表示某状态出现。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795" y="1596390"/>
            <a:ext cx="10754995" cy="514540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因果图中的4种基本关系</a:t>
            </a:r>
            <a:r>
              <a:rPr lang="zh-CN" altLang="en-US" sz="2800" dirty="0">
                <a:ea typeface="宋体" panose="02010600030101010101" pitchFamily="2" charset="-122"/>
              </a:rPr>
              <a:t>   </a:t>
            </a:r>
            <a:endParaRPr lang="zh-CN" altLang="en-US" sz="26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恒等：若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也为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非：若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0，</a:t>
            </a:r>
            <a:r>
              <a:rPr lang="zh-CN" altLang="en-US" sz="2400" b="1" dirty="0"/>
              <a:t>否则</a:t>
            </a:r>
            <a:r>
              <a:rPr lang="en-US" altLang="zh-CN" sz="2400" b="1" dirty="0"/>
              <a:t>e1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或：若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c3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都是1，则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593" y="1628979"/>
            <a:ext cx="7847012" cy="792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/>
              <a:t>因果图中用来表示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种因果关系的基本符号：</a:t>
            </a:r>
            <a:endParaRPr lang="zh-CN" altLang="en-US" sz="2600" b="1" dirty="0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9279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3600" baseline="-1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3600" baseline="-14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47567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3689950" y="283602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820160" y="3213735"/>
            <a:ext cx="9753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恒等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63125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81413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7074500" y="2815529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204710" y="3100705"/>
            <a:ext cx="8147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7150700" y="274414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56700" name="Group 28"/>
          <p:cNvGrpSpPr/>
          <p:nvPr/>
        </p:nvGrpSpPr>
        <p:grpSpPr bwMode="auto">
          <a:xfrm>
            <a:off x="2927950" y="3755603"/>
            <a:ext cx="2590800" cy="2206802"/>
            <a:chOff x="720" y="2208"/>
            <a:chExt cx="1632" cy="1554"/>
          </a:xfrm>
        </p:grpSpPr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720" y="2208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c1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872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e1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1509" y="3394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或</a:t>
              </a:r>
              <a:endPara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694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c2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5" name="Oval 23"/>
            <p:cNvSpPr>
              <a:spLocks noChangeArrowheads="1"/>
            </p:cNvSpPr>
            <p:nvPr/>
          </p:nvSpPr>
          <p:spPr bwMode="auto">
            <a:xfrm>
              <a:off x="720" y="3264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c3</a:t>
              </a:r>
              <a:endPara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1200" y="297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V="1">
              <a:off x="1200" y="307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1200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1440" y="2688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∨</a:t>
              </a:r>
              <a:endPara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845" name="Arc 5"/>
          <p:cNvSpPr/>
          <p:nvPr/>
        </p:nvSpPr>
        <p:spPr bwMode="auto">
          <a:xfrm flipH="1">
            <a:off x="4512275" y="4547766"/>
            <a:ext cx="215900" cy="503238"/>
          </a:xfrm>
          <a:custGeom>
            <a:avLst/>
            <a:gdLst>
              <a:gd name="G0" fmla="+- 4607 0 0"/>
              <a:gd name="G1" fmla="+- 21600 0 0"/>
              <a:gd name="G2" fmla="+- 21600 0 0"/>
              <a:gd name="T0" fmla="*/ 4607 w 26207"/>
              <a:gd name="T1" fmla="*/ 0 h 43200"/>
              <a:gd name="T2" fmla="*/ 0 w 26207"/>
              <a:gd name="T3" fmla="*/ 42703 h 43200"/>
              <a:gd name="T4" fmla="*/ 4607 w 262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07" h="43200" fill="none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</a:path>
              <a:path w="26207" h="43200" stroke="0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  <a:lnTo>
                  <a:pt x="4607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6383938" y="3827040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8212738" y="4458933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7546340" y="5363845"/>
            <a:ext cx="5511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endParaRPr lang="zh-CN" altLang="en-US" sz="2800" b="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6383938" y="5161036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V="1">
            <a:off x="7145938" y="4880194"/>
            <a:ext cx="1143000" cy="631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7145938" y="4178091"/>
            <a:ext cx="1143000" cy="491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7450738" y="4597891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∧</a:t>
            </a: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846" name="Arc 6"/>
          <p:cNvSpPr/>
          <p:nvPr/>
        </p:nvSpPr>
        <p:spPr bwMode="auto">
          <a:xfrm flipH="1">
            <a:off x="7968263" y="4560465"/>
            <a:ext cx="177800" cy="474663"/>
          </a:xfrm>
          <a:custGeom>
            <a:avLst/>
            <a:gdLst>
              <a:gd name="G0" fmla="+- 0 0 0"/>
              <a:gd name="G1" fmla="+- 20555 0 0"/>
              <a:gd name="G2" fmla="+- 21600 0 0"/>
              <a:gd name="T0" fmla="*/ 6637 w 21600"/>
              <a:gd name="T1" fmla="*/ 0 h 40733"/>
              <a:gd name="T2" fmla="*/ 7708 w 21600"/>
              <a:gd name="T3" fmla="*/ 40733 h 40733"/>
              <a:gd name="T4" fmla="*/ 0 w 21600"/>
              <a:gd name="T5" fmla="*/ 20555 h 40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33" fill="none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</a:path>
              <a:path w="21600" h="40733" stroke="0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  <a:lnTo>
                  <a:pt x="0" y="2055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135" y="1640840"/>
            <a:ext cx="10661015" cy="488505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因果图中的约束</a:t>
            </a:r>
            <a:endParaRPr lang="zh-CN" altLang="en-US" sz="2800" b="1" dirty="0"/>
          </a:p>
          <a:p>
            <a:pPr>
              <a:lnSpc>
                <a:spcPct val="105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+mn-ea"/>
              </a:rPr>
              <a:t>在实际问题中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输入状态相互之间、输出状态相互之间</a:t>
            </a:r>
            <a:r>
              <a:rPr lang="zh-CN" altLang="en-US" sz="2400" b="1" dirty="0">
                <a:latin typeface="+mn-ea"/>
              </a:rPr>
              <a:t>可能存在某些依赖关系，称为“约束”。对于输入条件的约束有</a:t>
            </a: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四</a:t>
            </a:r>
            <a:r>
              <a:rPr lang="zh-CN" altLang="en-US" sz="2400" b="1" dirty="0" smtClean="0">
                <a:latin typeface="+mn-ea"/>
              </a:rPr>
              <a:t>种</a:t>
            </a:r>
            <a:r>
              <a:rPr lang="zh-CN" altLang="en-US" sz="2400" b="1" dirty="0">
                <a:latin typeface="+mn-ea"/>
              </a:rPr>
              <a:t>约束，对于输出条件的约束只有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约束。</a:t>
            </a:r>
            <a:endParaRPr lang="zh-CN" altLang="en-US" sz="28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约束(异)：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中最多有一个可能为1，即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zh-CN" altLang="en-US" sz="2400" b="1" dirty="0" smtClean="0">
                <a:latin typeface="+mn-ea"/>
              </a:rPr>
              <a:t>同时为</a:t>
            </a:r>
            <a:r>
              <a:rPr lang="zh-CN" altLang="en-US" sz="2400" b="1" dirty="0">
                <a:latin typeface="+mn-ea"/>
              </a:rPr>
              <a:t>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约束(或)：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中至少有一个必须为1，即 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不能同时为0。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约束(唯一)：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必须有一个且仅有一个为1。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约束(要求)：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是1时，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必须是1，即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约束(强制)：若结果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为1，则结果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强制为0。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3613304" y="229465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613304" y="330514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393950" y="3738245"/>
            <a:ext cx="5232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>
            <a:off x="2546504" y="2655544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2546504" y="3305142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013848" y="3088609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6325200" y="2058119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8" name="Oval 24"/>
          <p:cNvSpPr>
            <a:spLocks noChangeArrowheads="1"/>
          </p:cNvSpPr>
          <p:nvPr/>
        </p:nvSpPr>
        <p:spPr bwMode="auto">
          <a:xfrm>
            <a:off x="6325200" y="2858665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5097145" y="3733165"/>
            <a:ext cx="5791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>
            <a:off x="5258400" y="2494781"/>
            <a:ext cx="1066800" cy="80054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5258400" y="3295327"/>
            <a:ext cx="1066800" cy="6549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4822160" y="2993833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6325200" y="3659212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258400" y="3295327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9144600" y="214225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9144600" y="315617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7853680" y="3591560"/>
            <a:ext cx="9969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8077800" y="2504370"/>
            <a:ext cx="1066800" cy="65180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8077800" y="3156176"/>
            <a:ext cx="1066800" cy="36211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7638856" y="2866485"/>
            <a:ext cx="762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O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3115945" y="5114290"/>
            <a:ext cx="3956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85" name="Oval 41"/>
          <p:cNvSpPr>
            <a:spLocks noChangeArrowheads="1"/>
          </p:cNvSpPr>
          <p:nvPr/>
        </p:nvSpPr>
        <p:spPr bwMode="auto">
          <a:xfrm>
            <a:off x="4344000" y="43314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6" name="Oval 42"/>
          <p:cNvSpPr>
            <a:spLocks noChangeArrowheads="1"/>
          </p:cNvSpPr>
          <p:nvPr/>
        </p:nvSpPr>
        <p:spPr bwMode="auto">
          <a:xfrm>
            <a:off x="4344000" y="56522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2824480" y="5730875"/>
            <a:ext cx="1066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95" name="Arc 51"/>
          <p:cNvSpPr/>
          <p:nvPr/>
        </p:nvSpPr>
        <p:spPr bwMode="auto">
          <a:xfrm flipH="1">
            <a:off x="3760470" y="4698365"/>
            <a:ext cx="583565" cy="1393825"/>
          </a:xfrm>
          <a:custGeom>
            <a:avLst/>
            <a:gdLst>
              <a:gd name="G0" fmla="+- 93 0 0"/>
              <a:gd name="G1" fmla="+- 21600 0 0"/>
              <a:gd name="G2" fmla="+- 21600 0 0"/>
              <a:gd name="T0" fmla="*/ 135 w 21693"/>
              <a:gd name="T1" fmla="*/ 0 h 43200"/>
              <a:gd name="T2" fmla="*/ 0 w 21693"/>
              <a:gd name="T3" fmla="*/ 43200 h 43200"/>
              <a:gd name="T4" fmla="*/ 93 w 216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3" h="43200" fill="none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</a:path>
              <a:path w="21693" h="43200" stroke="0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  <a:lnTo>
                  <a:pt x="9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Line 52"/>
          <p:cNvSpPr>
            <a:spLocks noChangeShapeType="1"/>
          </p:cNvSpPr>
          <p:nvPr/>
        </p:nvSpPr>
        <p:spPr bwMode="auto">
          <a:xfrm flipH="1">
            <a:off x="4572600" y="5945907"/>
            <a:ext cx="152400" cy="14605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1" name="Text Box 57"/>
          <p:cNvSpPr txBox="1">
            <a:spLocks noChangeArrowheads="1"/>
          </p:cNvSpPr>
          <p:nvPr/>
        </p:nvSpPr>
        <p:spPr bwMode="auto">
          <a:xfrm>
            <a:off x="8938895" y="4894580"/>
            <a:ext cx="5511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802" name="Oval 58"/>
          <p:cNvSpPr>
            <a:spLocks noChangeArrowheads="1"/>
          </p:cNvSpPr>
          <p:nvPr/>
        </p:nvSpPr>
        <p:spPr bwMode="auto">
          <a:xfrm>
            <a:off x="7315800" y="4272681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3" name="Oval 59"/>
          <p:cNvSpPr>
            <a:spLocks noChangeArrowheads="1"/>
          </p:cNvSpPr>
          <p:nvPr/>
        </p:nvSpPr>
        <p:spPr bwMode="auto">
          <a:xfrm>
            <a:off x="7315800" y="5642284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4" name="Text Box 60"/>
          <p:cNvSpPr txBox="1">
            <a:spLocks noChangeArrowheads="1"/>
          </p:cNvSpPr>
          <p:nvPr/>
        </p:nvSpPr>
        <p:spPr bwMode="auto">
          <a:xfrm>
            <a:off x="8895080" y="5728335"/>
            <a:ext cx="11207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强制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805" name="Arc 61"/>
          <p:cNvSpPr/>
          <p:nvPr/>
        </p:nvSpPr>
        <p:spPr bwMode="auto">
          <a:xfrm>
            <a:off x="8065135" y="4581525"/>
            <a:ext cx="786130" cy="1445895"/>
          </a:xfrm>
          <a:custGeom>
            <a:avLst/>
            <a:gdLst>
              <a:gd name="G0" fmla="+- 723 0 0"/>
              <a:gd name="G1" fmla="+- 21600 0 0"/>
              <a:gd name="G2" fmla="+- 21600 0 0"/>
              <a:gd name="T0" fmla="*/ 0 w 22323"/>
              <a:gd name="T1" fmla="*/ 12 h 43200"/>
              <a:gd name="T2" fmla="*/ 630 w 22323"/>
              <a:gd name="T3" fmla="*/ 43200 h 43200"/>
              <a:gd name="T4" fmla="*/ 723 w 223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3" h="43200" fill="none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</a:path>
              <a:path w="22323" h="43200" stroke="0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  <a:lnTo>
                  <a:pt x="72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2309" y="1628726"/>
            <a:ext cx="7847012" cy="792162"/>
          </a:xfrm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因果图中用来表示约束关系的约束符号：</a:t>
            </a:r>
            <a:endParaRPr lang="zh-CN" altLang="en-US" sz="2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2266</Words>
  <Application>WPS 演示</Application>
  <PresentationFormat>全屏显示(4:3)</PresentationFormat>
  <Paragraphs>551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Verdana</vt:lpstr>
      <vt:lpstr>楷体</vt:lpstr>
      <vt:lpstr>Times New Roman</vt:lpstr>
      <vt:lpstr>华文隶书</vt:lpstr>
      <vt:lpstr>微软雅黑</vt:lpstr>
      <vt:lpstr>Arial Unicode MS</vt:lpstr>
      <vt:lpstr>黑体</vt:lpstr>
      <vt:lpstr>华文中宋</vt:lpstr>
      <vt:lpstr>Profile</vt:lpstr>
      <vt:lpstr>软件测试实用教程                   ——方法与实践</vt:lpstr>
      <vt:lpstr>第3章  黑盒测试技术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340</cp:revision>
  <dcterms:created xsi:type="dcterms:W3CDTF">2008-07-27T05:17:00Z</dcterms:created>
  <dcterms:modified xsi:type="dcterms:W3CDTF">2018-10-19T01:24:24Z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