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256" r:id="rId3"/>
    <p:sldId id="454" r:id="rId5"/>
    <p:sldId id="585" r:id="rId6"/>
    <p:sldId id="397" r:id="rId7"/>
    <p:sldId id="456" r:id="rId8"/>
    <p:sldId id="457" r:id="rId9"/>
    <p:sldId id="458" r:id="rId10"/>
    <p:sldId id="459" r:id="rId11"/>
    <p:sldId id="460" r:id="rId12"/>
    <p:sldId id="461" r:id="rId13"/>
    <p:sldId id="524" r:id="rId14"/>
    <p:sldId id="463" r:id="rId15"/>
    <p:sldId id="523" r:id="rId16"/>
    <p:sldId id="479" r:id="rId17"/>
    <p:sldId id="465" r:id="rId18"/>
    <p:sldId id="466" r:id="rId19"/>
    <p:sldId id="467" r:id="rId20"/>
    <p:sldId id="522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521" r:id="rId29"/>
    <p:sldId id="562" r:id="rId30"/>
    <p:sldId id="476" r:id="rId31"/>
    <p:sldId id="316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5" r:id="rId47"/>
    <p:sldId id="516" r:id="rId48"/>
    <p:sldId id="517" r:id="rId49"/>
    <p:sldId id="518" r:id="rId50"/>
    <p:sldId id="519" r:id="rId51"/>
    <p:sldId id="520" r:id="rId5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4414" autoAdjust="0"/>
  </p:normalViewPr>
  <p:slideViewPr>
    <p:cSldViewPr>
      <p:cViewPr varScale="1">
        <p:scale>
          <a:sx n="70" d="100"/>
          <a:sy n="70" d="100"/>
        </p:scale>
        <p:origin x="120" y="66"/>
      </p:cViewPr>
      <p:guideLst>
        <p:guide orient="horz" pos="2069"/>
        <p:guide pos="390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01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3" Type="http://schemas.openxmlformats.org/officeDocument/2006/relationships/theme" Target="../theme/theme1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1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1033780"/>
            <a:ext cx="11198860" cy="5991225"/>
          </a:xfrm>
        </p:spPr>
        <p:txBody>
          <a:bodyPr/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ym typeface="+mn-ea"/>
              </a:rPr>
              <a:t>正交试验法是指安排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组织试验</a:t>
            </a:r>
            <a:r>
              <a:rPr lang="zh-CN" altLang="en-US" sz="2400" dirty="0" smtClean="0">
                <a:sym typeface="+mn-ea"/>
              </a:rPr>
              <a:t>的一种科学方法。它利用一套规格化的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表格</a:t>
            </a:r>
            <a:r>
              <a:rPr lang="zh-CN" altLang="en-US" sz="2400" dirty="0" smtClean="0">
                <a:sym typeface="+mn-ea"/>
              </a:rPr>
              <a:t>，即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正交表</a:t>
            </a:r>
            <a:r>
              <a:rPr lang="zh-CN" altLang="en-US" sz="2400" dirty="0" smtClean="0">
                <a:sym typeface="+mn-ea"/>
              </a:rPr>
              <a:t>来设计试验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方案</a:t>
            </a:r>
            <a:r>
              <a:rPr lang="zh-CN" altLang="en-US" sz="2400" dirty="0" smtClean="0">
                <a:sym typeface="+mn-ea"/>
              </a:rPr>
              <a:t>和分析试验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结果</a:t>
            </a:r>
            <a:r>
              <a:rPr lang="zh-CN" altLang="en-US" sz="2400" dirty="0" smtClean="0">
                <a:sym typeface="+mn-ea"/>
              </a:rPr>
              <a:t>，能够在很多的试验条件中，选出少数几个代表性强的试验条件，并通过这几次试验的数据，找到较好的生产条件，即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最优</a:t>
            </a:r>
            <a:r>
              <a:rPr lang="zh-CN" altLang="en-US" sz="2400" dirty="0" smtClean="0">
                <a:sym typeface="+mn-ea"/>
              </a:rPr>
              <a:t>的或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较优</a:t>
            </a:r>
            <a:r>
              <a:rPr lang="zh-CN" altLang="en-US" sz="2400" dirty="0" smtClean="0">
                <a:sym typeface="+mn-ea"/>
              </a:rPr>
              <a:t>的方案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/>
            <a:endParaRPr lang="zh-CN" altLang="en-US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105535"/>
            <a:ext cx="10878820" cy="4267200"/>
          </a:xfrm>
        </p:spPr>
        <p:txBody>
          <a:bodyPr/>
          <a:lstStyle/>
          <a:p>
            <a:r>
              <a:rPr lang="zh-CN" altLang="en-US" sz="2800" dirty="0" smtClean="0">
                <a:sym typeface="+mn-ea"/>
              </a:rPr>
              <a:t>正交表的由来</a:t>
            </a:r>
            <a:endParaRPr lang="zh-CN" altLang="en-US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古希腊是一个多民族的国家，国主在检阅臣民时要求每个方队中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每行有一个民族代表，每列也要有一个民族的代表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 smtClean="0">
                <a:sym typeface="+mn-ea"/>
              </a:rPr>
              <a:t>数学家在设计方阵时，以每一个拉丁字母表示一个民族，所以设计的方阵称为拉丁方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105535"/>
            <a:ext cx="11464290" cy="4267200"/>
          </a:xfrm>
        </p:spPr>
        <p:txBody>
          <a:bodyPr/>
          <a:lstStyle/>
          <a:p>
            <a:pPr indent="0" latinLnBrk="0">
              <a:lnSpc>
                <a:spcPts val="4520"/>
              </a:lnSpc>
              <a:spcBef>
                <a:spcPts val="0"/>
              </a:spcBef>
            </a:pPr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s</a:t>
            </a:r>
            <a:r>
              <a:rPr lang="en-US" altLang="zh-CN" dirty="0" smtClean="0"/>
              <a:t>)  </a:t>
            </a:r>
            <a:endParaRPr lang="en-US" altLang="zh-CN" dirty="0" smtClean="0"/>
          </a:p>
          <a:p>
            <a:pPr lvl="1" indent="0" latinLnBrk="0">
              <a:lnSpc>
                <a:spcPts val="4520"/>
              </a:lnSpc>
              <a:spcBef>
                <a:spcPts val="0"/>
              </a:spcBef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  <a:endParaRPr lang="zh-CN" altLang="zh-CN" dirty="0"/>
          </a:p>
          <a:p>
            <a:pPr lvl="1" indent="0" latinLnBrk="0">
              <a:lnSpc>
                <a:spcPts val="4520"/>
              </a:lnSpc>
              <a:spcBef>
                <a:spcPts val="0"/>
              </a:spcBef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  <a:endParaRPr lang="zh-CN" altLang="zh-CN" dirty="0"/>
          </a:p>
          <a:p>
            <a:pPr lvl="1" indent="0" latinLnBrk="0">
              <a:lnSpc>
                <a:spcPts val="4520"/>
              </a:lnSpc>
              <a:spcBef>
                <a:spcPts val="0"/>
              </a:spcBef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  <a:endParaRPr lang="zh-CN" altLang="zh-CN" dirty="0"/>
          </a:p>
          <a:p>
            <a:pPr lvl="1" indent="0" latinLnBrk="0">
              <a:lnSpc>
                <a:spcPts val="4520"/>
              </a:lnSpc>
              <a:spcBef>
                <a:spcPts val="0"/>
              </a:spcBef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pPr lvl="1" indent="0" latinLnBrk="0">
              <a:lnSpc>
                <a:spcPts val="452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正交表查询：</a:t>
            </a:r>
            <a:r>
              <a:rPr lang="en-US" altLang="zh-CN" dirty="0">
                <a:sym typeface="+mn-ea"/>
              </a:rPr>
              <a:t>https://www.york.ac.uk/depts/maths/tables/orthogonal.htm</a:t>
            </a:r>
            <a:endParaRPr lang="zh-CN" altLang="en-US" dirty="0"/>
          </a:p>
        </p:txBody>
      </p:sp>
      <p:pic>
        <p:nvPicPr>
          <p:cNvPr id="1026" name="Picture 2" descr="C:\Users\pc\Desktop\l9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9255" y="654685"/>
            <a:ext cx="10338318" cy="5691674"/>
          </a:xfrm>
          <a:prstGeom prst="rect">
            <a:avLst/>
          </a:prstGeom>
          <a:noFill/>
        </p:spPr>
      </p:pic>
      <p:pic>
        <p:nvPicPr>
          <p:cNvPr id="1027" name="Picture 3" descr="C:\Users\pc\Desktop\l1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38" y="314286"/>
            <a:ext cx="11205418" cy="6032047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 smtClean="0">
                <a:cs typeface="楷体" panose="02010609060101010101" pitchFamily="49" charset="-122"/>
              </a:rPr>
              <a:t>目 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492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选择个体输入域，确定所有输入条件及其最大取值范围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确定每个输入条件的取值个数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建立正交表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生成测试用例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）、白平衡（自动，白炽光，日光），根据此需求测试照相机的照相功能，请设计相应测试用例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一：分析需求，列出因子和水平：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A3 = </a:t>
            </a:r>
            <a:r>
              <a:rPr lang="zh-CN" altLang="en-US" dirty="0" smtClean="0"/>
              <a:t>极高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色彩效果</a:t>
            </a:r>
            <a:r>
              <a:rPr lang="en-US" altLang="zh-CN" dirty="0" smtClean="0"/>
              <a:t>B:   B1 = </a:t>
            </a:r>
            <a:r>
              <a:rPr lang="zh-CN" altLang="en-US" dirty="0" smtClean="0"/>
              <a:t>无，</a:t>
            </a:r>
            <a:r>
              <a:rPr lang="en-US" altLang="zh-CN" dirty="0" smtClean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 smtClean="0"/>
              <a:t>B3 =</a:t>
            </a:r>
            <a:r>
              <a:rPr lang="zh-CN" altLang="en-US" dirty="0" smtClean="0"/>
              <a:t>棕褐色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C2 =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200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 smtClean="0"/>
              <a:t>自动，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因子数：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；水平数（状态数）：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17662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3392" y="188640"/>
          <a:ext cx="10657184" cy="6264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/>
                <a:gridCol w="430868"/>
                <a:gridCol w="602701"/>
                <a:gridCol w="723241"/>
                <a:gridCol w="662971"/>
                <a:gridCol w="283925"/>
                <a:gridCol w="692144"/>
                <a:gridCol w="1203700"/>
                <a:gridCol w="662971"/>
                <a:gridCol w="915660"/>
                <a:gridCol w="619848"/>
                <a:gridCol w="1156654"/>
                <a:gridCol w="778836"/>
                <a:gridCol w="1030057"/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8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8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8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8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6304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94975">
                <a:tc vMerge="1">
                  <a:tcPr marL="8744" marR="8744" marT="9525" marB="0" anchor="b"/>
                </a:tc>
                <a:tc vMerge="1">
                  <a:tcPr marL="8744" marR="8744" marT="9525" marB="0" anchor="b"/>
                </a:tc>
                <a:tc vMerge="1">
                  <a:tcPr marL="8744" marR="8744" marT="9525" marB="0" anchor="b"/>
                </a:tc>
                <a:tc vMerge="1">
                  <a:tcPr marL="8744" marR="8744" marT="9525" marB="0" anchor="b"/>
                </a:tc>
                <a:tc vMerge="1"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  <a:endParaRPr lang="en-US" altLang="zh-CN" dirty="0"/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手机照相功能，在照相过程中提供了关于</a:t>
            </a:r>
            <a:r>
              <a:rPr lang="zh-CN" altLang="en-US" dirty="0" smtClean="0">
                <a:solidFill>
                  <a:srgbClr val="FF0000"/>
                </a:solidFill>
              </a:rPr>
              <a:t>对比度、色彩效果、感光度、白平衡</a:t>
            </a:r>
            <a:r>
              <a:rPr lang="zh-CN" altLang="en-US" dirty="0" smtClean="0"/>
              <a:t>等多种参数设置？如何设计测试用例测试照相功能，并且保证测试效果</a:t>
            </a:r>
            <a:endParaRPr lang="en-US" altLang="zh-CN" dirty="0" smtClean="0"/>
          </a:p>
          <a:p>
            <a:r>
              <a:rPr lang="zh-CN" altLang="en-US" dirty="0" smtClean="0"/>
              <a:t>怎样设计？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</a:t>
            </a:r>
            <a:r>
              <a:rPr lang="en-US" altLang="zh-CN" dirty="0" smtClean="0"/>
              <a:t>D = </a:t>
            </a:r>
            <a:r>
              <a:rPr lang="zh-CN" altLang="en-US" dirty="0" smtClean="0"/>
              <a:t>屏幕尺寸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显示器尺寸：</a:t>
            </a:r>
            <a:r>
              <a:rPr lang="en-US" altLang="zh-CN" dirty="0" smtClean="0"/>
              <a:t>D1 = 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D2 = 14</a:t>
            </a:r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1280775" y="2708910"/>
            <a:ext cx="715645" cy="30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r>
              <a:rPr lang="zh-CN" altLang="en-US" dirty="0" smtClean="0"/>
              <a:t>使用哪种正交表？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 ?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L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  ?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还是混合正交表：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(4*3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*2)?</a:t>
            </a:r>
            <a:endParaRPr lang="en-US" altLang="zh-CN" dirty="0" smtClean="0"/>
          </a:p>
          <a:p>
            <a:r>
              <a:rPr lang="zh-CN" altLang="en-US" dirty="0" smtClean="0"/>
              <a:t>选择接近的正交表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95325" y="1320800"/>
            <a:ext cx="8450580" cy="4267200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60271" y="475660"/>
          <a:ext cx="8289925" cy="6052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350"/>
                <a:gridCol w="1705610"/>
                <a:gridCol w="1753870"/>
                <a:gridCol w="1752600"/>
                <a:gridCol w="1674495"/>
              </a:tblGrid>
              <a:tr h="48450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zh-CN" altLang="en-US" sz="2400" b="1" i="0" u="none" strike="noStrike" baseline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cPr marL="9525" marR="9525" marT="9525" marB="0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9525" marR="9525" marT="9525" marB="0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9525" marR="9525" marT="9525" marB="0" anchor="b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8150">
                <a:tc vMerge="1"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85140">
                <a:tc vMerge="1"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zh-CN" altLang="en-US" sz="2400" b="1" i="0" u="none" strike="noStrike" baseline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cPr marL="9525" marR="9525" marT="9525" marB="0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9525" marR="9525" marT="9525" marB="0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9525" marR="9525" marT="9525" marB="0" anchor="b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135" y="1551940"/>
            <a:ext cx="2419985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32026" y="1195487"/>
          <a:ext cx="9177127" cy="52705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9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400" b="1" i="0" u="none" strike="noStrik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0750" y="481499"/>
          <a:ext cx="11668760" cy="597663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01040"/>
                <a:gridCol w="1533525"/>
                <a:gridCol w="1104900"/>
                <a:gridCol w="1647825"/>
                <a:gridCol w="759460"/>
                <a:gridCol w="5207000"/>
                <a:gridCol w="715010"/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294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en-US" altLang="zh-CN" sz="2000" b="1" i="0" baseline="0" dirty="0" err="1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en-US" altLang="zh-CN" sz="2000" b="1" i="0" baseline="0" dirty="0" err="1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en-US" altLang="zh-CN" sz="2000" b="1" i="0" baseline="0" dirty="0" err="1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en-US" altLang="zh-CN" sz="2000" b="1" i="0" baseline="0" dirty="0" err="1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en-US" altLang="zh-CN" sz="2000" b="1" i="0" baseline="0" dirty="0" err="1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en-US" altLang="zh-CN" sz="2000" b="1" i="0" baseline="0" dirty="0" err="1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en-US" altLang="zh-CN" sz="2000" b="1" i="0" baseline="0" dirty="0" err="1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en-US" altLang="zh-CN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en-US" altLang="zh-CN" sz="2000" b="1" i="0" baseline="0" dirty="0" err="1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20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</a:t>
            </a:r>
            <a:r>
              <a:rPr lang="zh-CN" altLang="en-US" dirty="0"/>
              <a:t>测试</a:t>
            </a:r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主要难点在于如何根据系统的输入条件选择合适的正交表，以及根据测试用例的指标测量结果分析出最优的输入组合</a:t>
            </a:r>
            <a:endParaRPr lang="en-US" altLang="zh-CN" dirty="0" smtClean="0"/>
          </a:p>
          <a:p>
            <a:r>
              <a:rPr lang="zh-CN" altLang="en-US" dirty="0" smtClean="0"/>
              <a:t>适用场景：当输入条件较多，并且条件中参数值较多，若组合设计用例数量较大，则考虑使用正交实验法设计测试用例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 smtClean="0"/>
              <a:t>根据如下需求，使用正交实验法设计测试用例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信纸）；页边距（正常，宽，窄，适中）。请使用正交实验法设计测试用例。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因果图法设计测试用例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什么是因果图</a:t>
            </a:r>
            <a:endParaRPr lang="en-US" altLang="zh-CN" dirty="0"/>
          </a:p>
          <a:p>
            <a:pPr lvl="1"/>
            <a:r>
              <a:rPr lang="zh-CN" altLang="en-US" dirty="0"/>
              <a:t>因果图符号表示</a:t>
            </a:r>
            <a:endParaRPr lang="en-US" altLang="zh-CN" dirty="0"/>
          </a:p>
          <a:p>
            <a:pPr lvl="1"/>
            <a:r>
              <a:rPr lang="zh-CN" altLang="en-US" dirty="0"/>
              <a:t>因果图法使用步骤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基于正交表的测试</a:t>
            </a:r>
            <a:endParaRPr lang="zh-CN" altLang="en-US" dirty="0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捉虫实践</a:t>
            </a:r>
            <a:r>
              <a:rPr lang="en-US" altLang="zh-CN" smtClean="0"/>
              <a:t>6</a:t>
            </a:r>
            <a:r>
              <a:rPr lang="zh-CN" altLang="en-US" smtClean="0"/>
              <a:t>：第二日问题</a:t>
            </a:r>
            <a:endParaRPr lang="zh-CN" altLang="en-US" smtClean="0"/>
          </a:p>
          <a:p>
            <a:pPr lvl="1"/>
            <a:r>
              <a:rPr lang="zh-CN" altLang="en-US" smtClean="0"/>
              <a:t>结合边界的正交表测试</a:t>
            </a:r>
            <a:endParaRPr lang="en-US" altLang="zh-CN" smtClean="0"/>
          </a:p>
          <a:p>
            <a:pPr lvl="1"/>
            <a:r>
              <a:rPr lang="zh-CN" altLang="en-US" smtClean="0"/>
              <a:t>结合等价划分的正交表测试</a:t>
            </a:r>
            <a:endParaRPr lang="en-US" altLang="zh-CN" smtClean="0"/>
          </a:p>
          <a:p>
            <a:pPr lvl="1"/>
            <a:r>
              <a:rPr lang="zh-CN" altLang="en-US" smtClean="0"/>
              <a:t>测试分析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边界值第一次尝试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年份：</a:t>
            </a:r>
            <a:r>
              <a:rPr lang="en-US" altLang="en-US" dirty="0" smtClean="0"/>
              <a:t>1800</a:t>
            </a:r>
            <a:r>
              <a:rPr lang="zh-CN" altLang="en-US" dirty="0" smtClean="0"/>
              <a:t>年，</a:t>
            </a:r>
            <a:r>
              <a:rPr lang="en-US" altLang="en-US" dirty="0" smtClean="0"/>
              <a:t>2050</a:t>
            </a:r>
            <a:r>
              <a:rPr lang="zh-CN" altLang="en-US" dirty="0" smtClean="0"/>
              <a:t>年；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月份：</a:t>
            </a:r>
            <a:r>
              <a:rPr lang="en-US" altLang="en-US" dirty="0" smtClean="0"/>
              <a:t>1</a:t>
            </a:r>
            <a:r>
              <a:rPr lang="zh-CN" altLang="en-US" dirty="0" smtClean="0"/>
              <a:t>月，</a:t>
            </a:r>
            <a:r>
              <a:rPr lang="en-US" altLang="en-US" dirty="0" smtClean="0"/>
              <a:t>12</a:t>
            </a:r>
            <a:r>
              <a:rPr lang="zh-CN" altLang="en-US" dirty="0" smtClean="0"/>
              <a:t>月；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日期：</a:t>
            </a:r>
            <a:r>
              <a:rPr lang="en-US" altLang="en-US" dirty="0" smtClean="0"/>
              <a:t>1</a:t>
            </a:r>
            <a:r>
              <a:rPr lang="zh-CN" altLang="en-US" dirty="0" smtClean="0"/>
              <a:t>号，</a:t>
            </a:r>
            <a:r>
              <a:rPr lang="en-US" altLang="en-US" dirty="0" smtClean="0"/>
              <a:t>31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L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4</a:t>
            </a:r>
            <a:r>
              <a:rPr lang="en-US" altLang="zh-CN" dirty="0" smtClean="0">
                <a:sym typeface="Wingdings" panose="05000000000000000000" pitchFamily="2" charset="2"/>
              </a:rPr>
              <a:t>(2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3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边界值第一次尝试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7367" y="2060848"/>
          <a:ext cx="10801201" cy="338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/>
                <a:gridCol w="922601"/>
                <a:gridCol w="928228"/>
                <a:gridCol w="843843"/>
                <a:gridCol w="1687687"/>
                <a:gridCol w="1772070"/>
                <a:gridCol w="1434534"/>
                <a:gridCol w="1772077"/>
              </a:tblGrid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　</a:t>
                      </a:r>
                      <a:r>
                        <a:rPr lang="zh-CN" altLang="en-US" sz="2600" b="1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正交表</a:t>
                      </a:r>
                      <a:endParaRPr lang="zh-CN" altLang="en-US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年份</a:t>
                      </a:r>
                      <a:endParaRPr lang="zh-CN" altLang="en-US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月份</a:t>
                      </a:r>
                      <a:endParaRPr lang="zh-CN" altLang="en-US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日期</a:t>
                      </a:r>
                      <a:endParaRPr lang="zh-CN" altLang="en-US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1800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1800-1-2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1800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1801-1-1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2050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2050-2-1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2050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2050-12-2</a:t>
                      </a:r>
                      <a:endParaRPr lang="en-US" altLang="zh-CN" sz="2600" b="1" i="0" u="none" strike="noStrike" dirty="0" smtClean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边界值第二次尝试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年份：</a:t>
            </a:r>
            <a:r>
              <a:rPr lang="en-US" altLang="en-US" dirty="0" smtClean="0"/>
              <a:t>1800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1925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2050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月份：</a:t>
            </a:r>
            <a:r>
              <a:rPr lang="en-US" altLang="en-US" dirty="0" smtClean="0"/>
              <a:t>1</a:t>
            </a:r>
            <a:r>
              <a:rPr lang="zh-CN" altLang="en-US" dirty="0" smtClean="0"/>
              <a:t>，</a:t>
            </a:r>
            <a:r>
              <a:rPr lang="en-US" altLang="en-US" dirty="0" smtClean="0"/>
              <a:t>6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12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日期：</a:t>
            </a:r>
            <a:r>
              <a:rPr lang="en-US" altLang="en-US" dirty="0" smtClean="0"/>
              <a:t>1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15</a:t>
            </a:r>
            <a:r>
              <a:rPr lang="zh-CN" altLang="en-US" dirty="0" smtClean="0"/>
              <a:t>，</a:t>
            </a:r>
            <a:r>
              <a:rPr lang="en-US" altLang="en-US" dirty="0" smtClean="0"/>
              <a:t>31</a:t>
            </a:r>
            <a:endParaRPr lang="en-US" altLang="en-US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边界值第二次尝试</a:t>
            </a:r>
            <a:endParaRPr lang="en-US" altLang="zh-CN"/>
          </a:p>
        </p:txBody>
      </p:sp>
      <p:pic>
        <p:nvPicPr>
          <p:cNvPr id="1085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492896"/>
            <a:ext cx="8891588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边界值第三次尝试</a:t>
            </a:r>
            <a:endParaRPr lang="en-US" altLang="zh-CN" smtClean="0"/>
          </a:p>
          <a:p>
            <a:pPr lvl="1"/>
            <a:r>
              <a:rPr lang="zh-CN" altLang="en-US" smtClean="0"/>
              <a:t>年份：</a:t>
            </a:r>
            <a:r>
              <a:rPr lang="en-US" altLang="en-US" smtClean="0"/>
              <a:t>1800</a:t>
            </a:r>
            <a:r>
              <a:rPr lang="zh-CN" altLang="en-US" smtClean="0"/>
              <a:t>，</a:t>
            </a:r>
            <a:r>
              <a:rPr lang="en-US" altLang="en-US" smtClean="0"/>
              <a:t>1801</a:t>
            </a:r>
            <a:r>
              <a:rPr lang="zh-CN" altLang="en-US" smtClean="0"/>
              <a:t>，</a:t>
            </a:r>
            <a:r>
              <a:rPr lang="en-US" altLang="en-US" smtClean="0"/>
              <a:t>2049</a:t>
            </a:r>
            <a:r>
              <a:rPr lang="zh-CN" altLang="en-US" smtClean="0"/>
              <a:t>，</a:t>
            </a:r>
            <a:r>
              <a:rPr lang="en-US" altLang="en-US" smtClean="0"/>
              <a:t>2050</a:t>
            </a:r>
            <a:r>
              <a:rPr lang="zh-CN" altLang="en-US" smtClean="0"/>
              <a:t>；</a:t>
            </a:r>
            <a:endParaRPr lang="zh-CN" altLang="en-US" smtClean="0"/>
          </a:p>
          <a:p>
            <a:pPr lvl="1"/>
            <a:r>
              <a:rPr lang="zh-CN" altLang="en-US" smtClean="0"/>
              <a:t>月份：</a:t>
            </a:r>
            <a:r>
              <a:rPr lang="en-US" altLang="en-US" smtClean="0"/>
              <a:t>1</a:t>
            </a:r>
            <a:r>
              <a:rPr lang="zh-CN" altLang="en-US" smtClean="0"/>
              <a:t>，</a:t>
            </a:r>
            <a:r>
              <a:rPr lang="en-US" altLang="en-US" smtClean="0"/>
              <a:t>2</a:t>
            </a:r>
            <a:r>
              <a:rPr lang="zh-CN" altLang="en-US" smtClean="0"/>
              <a:t>，</a:t>
            </a:r>
            <a:r>
              <a:rPr lang="en-US" altLang="en-US" smtClean="0"/>
              <a:t>11</a:t>
            </a:r>
            <a:r>
              <a:rPr lang="zh-CN" altLang="en-US" smtClean="0"/>
              <a:t>，</a:t>
            </a:r>
            <a:r>
              <a:rPr lang="en-US" altLang="en-US" smtClean="0"/>
              <a:t>12</a:t>
            </a:r>
            <a:r>
              <a:rPr lang="zh-CN" altLang="en-US" smtClean="0"/>
              <a:t>；</a:t>
            </a:r>
            <a:endParaRPr lang="zh-CN" altLang="en-US" smtClean="0"/>
          </a:p>
          <a:p>
            <a:pPr lvl="1"/>
            <a:r>
              <a:rPr lang="zh-CN" altLang="en-US" smtClean="0"/>
              <a:t>日期：</a:t>
            </a:r>
            <a:r>
              <a:rPr lang="en-US" altLang="en-US" smtClean="0"/>
              <a:t>1</a:t>
            </a:r>
            <a:r>
              <a:rPr lang="zh-CN" altLang="en-US" smtClean="0"/>
              <a:t>，</a:t>
            </a:r>
            <a:r>
              <a:rPr lang="en-US" altLang="en-US" smtClean="0"/>
              <a:t>2</a:t>
            </a:r>
            <a:r>
              <a:rPr lang="zh-CN" altLang="en-US" smtClean="0"/>
              <a:t>，</a:t>
            </a:r>
            <a:r>
              <a:rPr lang="en-US" altLang="en-US" smtClean="0"/>
              <a:t>30</a:t>
            </a:r>
            <a:r>
              <a:rPr lang="zh-CN" altLang="en-US" smtClean="0"/>
              <a:t>，</a:t>
            </a:r>
            <a:r>
              <a:rPr lang="en-US" altLang="en-US" smtClean="0"/>
              <a:t>31</a:t>
            </a:r>
            <a:endParaRPr lang="en-US" altLang="en-US" smtClean="0"/>
          </a:p>
          <a:p>
            <a:pPr lvl="1"/>
            <a:r>
              <a:rPr lang="en-US" altLang="zh-CN" smtClean="0"/>
              <a:t>L16(45)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边界值第三次尝试</a:t>
            </a:r>
            <a:endParaRPr lang="en-US" altLang="zh-CN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24744"/>
            <a:ext cx="7632848" cy="47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16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捉虫实践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：第二日问题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结合边界的正交表测试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结合等价划分的正交表测试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测试分析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等价类第一次尝试</a:t>
            </a:r>
            <a:endParaRPr lang="en-US" altLang="zh-CN"/>
          </a:p>
        </p:txBody>
      </p:sp>
      <p:pic>
        <p:nvPicPr>
          <p:cNvPr id="1126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08920"/>
            <a:ext cx="1090082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等价类第二次尝试</a:t>
            </a:r>
            <a:endParaRPr lang="en-US" altLang="zh-CN" dirty="0" smtClean="0"/>
          </a:p>
          <a:p>
            <a:r>
              <a:rPr lang="zh-CN" altLang="en-US" dirty="0" smtClean="0"/>
              <a:t>等价划分方式不变，增加测试数据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年份：</a:t>
            </a:r>
            <a:r>
              <a:rPr lang="en-US" altLang="en-US" dirty="0" smtClean="0"/>
              <a:t>1883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1966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月份：</a:t>
            </a:r>
            <a:r>
              <a:rPr lang="en-US" altLang="en-US" dirty="0" smtClean="0"/>
              <a:t>4</a:t>
            </a:r>
            <a:r>
              <a:rPr lang="zh-CN" altLang="en-US" dirty="0" smtClean="0"/>
              <a:t>，</a:t>
            </a:r>
            <a:r>
              <a:rPr lang="en-US" altLang="en-US" dirty="0" smtClean="0"/>
              <a:t>8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日期：</a:t>
            </a:r>
            <a:r>
              <a:rPr lang="en-US" altLang="en-US" dirty="0" smtClean="0"/>
              <a:t>10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20</a:t>
            </a:r>
            <a:endParaRPr lang="en-US" altLang="en-US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 smtClean="0">
                <a:cs typeface="楷体" panose="02010609060101010101" pitchFamily="49" charset="-122"/>
              </a:rPr>
              <a:t>目 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955" y="1412875"/>
            <a:ext cx="1086358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等价类第二次尝试</a:t>
            </a:r>
            <a:endParaRPr lang="en-US" altLang="zh-CN" dirty="0"/>
          </a:p>
        </p:txBody>
      </p:sp>
      <p:pic>
        <p:nvPicPr>
          <p:cNvPr id="1146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348880"/>
            <a:ext cx="1097460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等价类第三次尝试</a:t>
            </a:r>
            <a:endParaRPr lang="en-US" altLang="zh-CN" dirty="0" smtClean="0"/>
          </a:p>
          <a:p>
            <a:r>
              <a:rPr lang="zh-CN" altLang="en-US" dirty="0" smtClean="0"/>
              <a:t>等价划分方式不变，继续增加测试数据，改为抽取</a:t>
            </a:r>
            <a:r>
              <a:rPr lang="en-US" altLang="en-US" dirty="0" smtClean="0"/>
              <a:t>4</a:t>
            </a:r>
            <a:r>
              <a:rPr lang="zh-CN" altLang="en-US" dirty="0" smtClean="0"/>
              <a:t>个等间隔的测试数据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16</a:t>
            </a:r>
            <a:r>
              <a:rPr lang="en-US" altLang="zh-CN" dirty="0" smtClean="0"/>
              <a:t>(4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0"/>
            <a:ext cx="10668000" cy="82813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基于正交表的测试</a:t>
            </a:r>
            <a:endParaRPr lang="zh-CN" altLang="en-US" dirty="0" smtClean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584176" cy="4267200"/>
          </a:xfrm>
        </p:spPr>
        <p:txBody>
          <a:bodyPr/>
          <a:lstStyle/>
          <a:p>
            <a:r>
              <a:rPr lang="zh-CN" altLang="en-US" dirty="0" smtClean="0"/>
              <a:t>等价类第三次尝试</a:t>
            </a:r>
            <a:endParaRPr lang="en-US" altLang="zh-CN" dirty="0"/>
          </a:p>
        </p:txBody>
      </p:sp>
      <p:pic>
        <p:nvPicPr>
          <p:cNvPr id="1167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878270"/>
            <a:ext cx="8136904" cy="517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等价类第四次尝试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年份：</a:t>
            </a:r>
            <a:r>
              <a:rPr lang="en-US" altLang="en-US" dirty="0" smtClean="0"/>
              <a:t>1850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1900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2000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2004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月份：</a:t>
            </a:r>
            <a:r>
              <a:rPr lang="en-US" altLang="en-US" dirty="0" smtClean="0"/>
              <a:t>2</a:t>
            </a:r>
            <a:r>
              <a:rPr lang="zh-CN" altLang="en-US" dirty="0" smtClean="0"/>
              <a:t>，</a:t>
            </a:r>
            <a:r>
              <a:rPr lang="en-US" altLang="en-US" dirty="0" smtClean="0"/>
              <a:t>3</a:t>
            </a:r>
            <a:r>
              <a:rPr lang="zh-CN" altLang="en-US" dirty="0" smtClean="0"/>
              <a:t>，</a:t>
            </a:r>
            <a:r>
              <a:rPr lang="en-US" altLang="en-US" dirty="0" smtClean="0"/>
              <a:t>6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10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日期：</a:t>
            </a:r>
            <a:r>
              <a:rPr lang="en-US" altLang="en-US" dirty="0" smtClean="0"/>
              <a:t>14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29</a:t>
            </a:r>
            <a:r>
              <a:rPr lang="zh-CN" altLang="en-US" dirty="0" smtClean="0"/>
              <a:t>，</a:t>
            </a:r>
            <a:r>
              <a:rPr lang="en-US" altLang="en-US" dirty="0" smtClean="0"/>
              <a:t>30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31</a:t>
            </a:r>
            <a:endParaRPr lang="en-US" altLang="zh-CN" dirty="0"/>
          </a:p>
        </p:txBody>
      </p:sp>
      <p:pic>
        <p:nvPicPr>
          <p:cNvPr id="1177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88840"/>
            <a:ext cx="89169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757"/>
            <a:ext cx="10668000" cy="828130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878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584176" cy="4267200"/>
          </a:xfrm>
        </p:spPr>
        <p:txBody>
          <a:bodyPr/>
          <a:lstStyle/>
          <a:p>
            <a:r>
              <a:rPr lang="zh-CN" altLang="en-US" dirty="0" smtClean="0"/>
              <a:t>等价类第四次尝试</a:t>
            </a:r>
            <a:endParaRPr lang="en-US" altLang="zh-CN" dirty="0"/>
          </a:p>
        </p:txBody>
      </p:sp>
      <p:pic>
        <p:nvPicPr>
          <p:cNvPr id="1187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836712"/>
            <a:ext cx="8837613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等价类第五次尝试</a:t>
            </a:r>
            <a:endParaRPr lang="en-US" altLang="zh-CN"/>
          </a:p>
        </p:txBody>
      </p:sp>
      <p:pic>
        <p:nvPicPr>
          <p:cNvPr id="1198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500314"/>
            <a:ext cx="8445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等价类第五次尝试</a:t>
            </a:r>
            <a:endParaRPr lang="en-US" altLang="zh-CN" smtClean="0"/>
          </a:p>
          <a:p>
            <a:pPr lvl="1"/>
            <a:r>
              <a:rPr lang="zh-CN" altLang="en-US" smtClean="0"/>
              <a:t>年份：</a:t>
            </a:r>
            <a:r>
              <a:rPr lang="en-US" altLang="en-US" smtClean="0"/>
              <a:t>1850</a:t>
            </a:r>
            <a:r>
              <a:rPr lang="zh-CN" altLang="en-US" smtClean="0"/>
              <a:t>，</a:t>
            </a:r>
            <a:r>
              <a:rPr lang="en-US" altLang="en-US" smtClean="0"/>
              <a:t>1900</a:t>
            </a:r>
            <a:r>
              <a:rPr lang="zh-CN" altLang="en-US" smtClean="0"/>
              <a:t>，</a:t>
            </a:r>
            <a:r>
              <a:rPr lang="en-US" altLang="en-US" smtClean="0"/>
              <a:t>1950</a:t>
            </a:r>
            <a:r>
              <a:rPr lang="zh-CN" altLang="en-US" smtClean="0"/>
              <a:t>，</a:t>
            </a:r>
            <a:r>
              <a:rPr lang="en-US" altLang="en-US" smtClean="0"/>
              <a:t>2000</a:t>
            </a:r>
            <a:r>
              <a:rPr lang="zh-CN" altLang="en-US" smtClean="0"/>
              <a:t>，</a:t>
            </a:r>
            <a:r>
              <a:rPr lang="en-US" altLang="en-US" smtClean="0"/>
              <a:t>2004</a:t>
            </a:r>
            <a:endParaRPr lang="en-US" altLang="en-US" smtClean="0"/>
          </a:p>
          <a:p>
            <a:pPr lvl="1"/>
            <a:r>
              <a:rPr lang="zh-CN" altLang="en-US" smtClean="0"/>
              <a:t>月份：</a:t>
            </a:r>
            <a:r>
              <a:rPr lang="en-US" altLang="en-US" smtClean="0"/>
              <a:t>2</a:t>
            </a:r>
            <a:r>
              <a:rPr lang="zh-CN" altLang="en-US" smtClean="0"/>
              <a:t>，</a:t>
            </a:r>
            <a:r>
              <a:rPr lang="en-US" altLang="en-US" smtClean="0"/>
              <a:t>3</a:t>
            </a:r>
            <a:r>
              <a:rPr lang="zh-CN" altLang="en-US" smtClean="0"/>
              <a:t>，</a:t>
            </a:r>
            <a:r>
              <a:rPr lang="en-US" altLang="en-US" smtClean="0"/>
              <a:t>6</a:t>
            </a:r>
            <a:r>
              <a:rPr lang="zh-CN" altLang="en-US" smtClean="0"/>
              <a:t>，</a:t>
            </a:r>
            <a:r>
              <a:rPr lang="en-US" altLang="en-US" smtClean="0"/>
              <a:t>8</a:t>
            </a:r>
            <a:r>
              <a:rPr lang="zh-CN" altLang="en-US" smtClean="0"/>
              <a:t>，</a:t>
            </a:r>
            <a:r>
              <a:rPr lang="en-US" altLang="en-US" smtClean="0"/>
              <a:t>12</a:t>
            </a:r>
            <a:r>
              <a:rPr lang="zh-CN" altLang="en-US" smtClean="0"/>
              <a:t>；</a:t>
            </a:r>
            <a:endParaRPr lang="zh-CN" altLang="en-US" smtClean="0"/>
          </a:p>
          <a:p>
            <a:pPr lvl="1"/>
            <a:r>
              <a:rPr lang="zh-CN" altLang="en-US" smtClean="0"/>
              <a:t>日期：</a:t>
            </a:r>
            <a:r>
              <a:rPr lang="en-US" altLang="en-US" smtClean="0"/>
              <a:t>14</a:t>
            </a:r>
            <a:r>
              <a:rPr lang="zh-CN" altLang="en-US" smtClean="0"/>
              <a:t>，</a:t>
            </a:r>
            <a:r>
              <a:rPr lang="en-US" altLang="en-US" smtClean="0"/>
              <a:t>28</a:t>
            </a:r>
            <a:r>
              <a:rPr lang="zh-CN" altLang="en-US" smtClean="0"/>
              <a:t>，</a:t>
            </a:r>
            <a:r>
              <a:rPr lang="en-US" altLang="en-US" smtClean="0"/>
              <a:t>29</a:t>
            </a:r>
            <a:r>
              <a:rPr lang="zh-CN" altLang="en-US" smtClean="0"/>
              <a:t>，</a:t>
            </a:r>
            <a:r>
              <a:rPr lang="en-US" altLang="en-US" smtClean="0"/>
              <a:t>30</a:t>
            </a:r>
            <a:r>
              <a:rPr lang="zh-CN" altLang="en-US" smtClean="0"/>
              <a:t>，</a:t>
            </a:r>
            <a:r>
              <a:rPr lang="en-US" altLang="en-US" smtClean="0"/>
              <a:t>31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368152" cy="4267200"/>
          </a:xfrm>
        </p:spPr>
        <p:txBody>
          <a:bodyPr/>
          <a:lstStyle/>
          <a:p>
            <a:r>
              <a:rPr lang="zh-CN" altLang="en-US" smtClean="0"/>
              <a:t>等价类第五次尝试</a:t>
            </a:r>
            <a:endParaRPr lang="en-US" altLang="zh-CN"/>
          </a:p>
        </p:txBody>
      </p:sp>
      <p:pic>
        <p:nvPicPr>
          <p:cNvPr id="1218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340768"/>
            <a:ext cx="8568952" cy="465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228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等价类第五次尝试（续）</a:t>
            </a:r>
            <a:endParaRPr lang="en-US" altLang="zh-CN"/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060848"/>
            <a:ext cx="1010522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测试分析</a:t>
            </a:r>
            <a:endParaRPr lang="en-US" altLang="zh-CN" dirty="0" smtClean="0"/>
          </a:p>
          <a:p>
            <a:r>
              <a:rPr lang="zh-CN" altLang="en-US" dirty="0" smtClean="0"/>
              <a:t>良好的等价划分是确保测试完备的基础，等价类测试本身可以确保良好的测试效果，此时不需要使用基于正交表的测试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A2 = 85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A3 = 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>
            <a:fillRect/>
          </a:stretch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B,C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  B2,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最终得到</a:t>
            </a:r>
            <a:r>
              <a:rPr lang="en-US" altLang="zh-CN" dirty="0" smtClean="0"/>
              <a:t>A3B2C2</a:t>
            </a:r>
            <a:r>
              <a:rPr lang="zh-CN" altLang="en-US" dirty="0" smtClean="0"/>
              <a:t>是最好的结果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>
            <a:fillRect/>
          </a:stretch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简单对比法图示：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890" t="2620" r="1879" b="3114"/>
          <a:stretch>
            <a:fillRect/>
          </a:stretch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正交实验法图示：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A1B1C1   A2B2C1    A3B1C3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A3B2C1   A1B2C2     A2B2C3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251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均衡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4492</Words>
  <Application>WPS 演示</Application>
  <PresentationFormat>宽屏</PresentationFormat>
  <Paragraphs>1077</Paragraphs>
  <Slides>49</Slides>
  <Notes>4</Notes>
  <HiddenSlides>20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宋体</vt:lpstr>
      <vt:lpstr>Wingdings</vt:lpstr>
      <vt:lpstr>Verdana</vt:lpstr>
      <vt:lpstr>Times New Roman</vt:lpstr>
      <vt:lpstr>楷体</vt:lpstr>
      <vt:lpstr>华文新魏</vt:lpstr>
      <vt:lpstr>华文隶书</vt:lpstr>
      <vt:lpstr>微软雅黑</vt:lpstr>
      <vt:lpstr>Arial Unicode MS</vt:lpstr>
      <vt:lpstr>黑体</vt:lpstr>
      <vt:lpstr>Profile</vt:lpstr>
      <vt:lpstr>软件测试实用教程             ——方法与实践</vt:lpstr>
      <vt:lpstr>根据需求设计测试用例</vt:lpstr>
      <vt:lpstr>内容回顾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292</cp:revision>
  <dcterms:created xsi:type="dcterms:W3CDTF">2008-07-27T05:17:00Z</dcterms:created>
  <dcterms:modified xsi:type="dcterms:W3CDTF">2018-10-26T00:46:10Z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