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7"/>
  </p:handoutMasterIdLst>
  <p:sldIdLst>
    <p:sldId id="256" r:id="rId3"/>
    <p:sldId id="333" r:id="rId4"/>
    <p:sldId id="334" r:id="rId5"/>
    <p:sldId id="344" r:id="rId6"/>
    <p:sldId id="337" r:id="rId7"/>
    <p:sldId id="345" r:id="rId8"/>
    <p:sldId id="346" r:id="rId10"/>
    <p:sldId id="342" r:id="rId11"/>
    <p:sldId id="347" r:id="rId12"/>
    <p:sldId id="348" r:id="rId13"/>
    <p:sldId id="350" r:id="rId14"/>
    <p:sldId id="349" r:id="rId15"/>
    <p:sldId id="316" r:id="rId16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 showGuides="1">
      <p:cViewPr>
        <p:scale>
          <a:sx n="78" d="100"/>
          <a:sy n="78" d="100"/>
        </p:scale>
        <p:origin x="-1098" y="-72"/>
      </p:cViewPr>
      <p:guideLst>
        <p:guide orient="horz" pos="255"/>
        <p:guide pos="16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0700" y="685800"/>
            <a:ext cx="6096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随机测试可以发现一些隐蔽的错误，但是也有很多缺点，例如测试不系统、无法统计代码覆盖率和需求覆盖率、发现的问题难以重现等。一般是放在测试的最后执行。其实，随机测试更专业的升级版叫探索性测试 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83" y="9526"/>
            <a:ext cx="10516635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81" y="860425"/>
            <a:ext cx="10630947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83" y="9526"/>
            <a:ext cx="10516635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81" y="860425"/>
            <a:ext cx="10630947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/>
              <a:t>综合应用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针对第二日的问题</a:t>
            </a:r>
            <a:r>
              <a:rPr lang="zh-CN" altLang="en-US" b="1" dirty="0" smtClean="0"/>
              <a:t>采用边界值设计</a:t>
            </a:r>
            <a:r>
              <a:rPr lang="zh-CN" altLang="en-US" b="1" dirty="0"/>
              <a:t>测试用例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3590" y="2701290"/>
          <a:ext cx="10652760" cy="221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5"/>
                <a:gridCol w="3044825"/>
                <a:gridCol w="474726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输入条件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边界点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测试数据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alt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1800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2050</a:t>
                      </a:r>
                      <a:endParaRPr lang="zh-CN" alt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1799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1800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1801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2049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2050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2051</a:t>
                      </a:r>
                      <a:endParaRPr lang="zh-CN" alt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</a:t>
                      </a:r>
                      <a:endParaRPr lang="zh-CN" alt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12</a:t>
                      </a:r>
                      <a:endParaRPr lang="zh-CN" alt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0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11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12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13</a:t>
                      </a:r>
                      <a:endParaRPr lang="zh-CN" alt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</a:t>
                      </a:r>
                      <a:endParaRPr lang="zh-CN" alt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31</a:t>
                      </a:r>
                      <a:endParaRPr lang="zh-CN" alt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0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30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31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32</a:t>
                      </a:r>
                      <a:endParaRPr lang="zh-CN" alt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/>
              <a:t>综合</a:t>
            </a:r>
            <a:r>
              <a:rPr lang="zh-CN" altLang="en-US" b="1" kern="1200" dirty="0" smtClean="0"/>
              <a:t>应用</a:t>
            </a:r>
            <a:endParaRPr lang="zh-CN" altLang="en-US" b="1" kern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针对第二日的问题</a:t>
            </a:r>
            <a:r>
              <a:rPr lang="zh-CN" altLang="en-US" b="1" dirty="0" smtClean="0"/>
              <a:t>采用决策表法</a:t>
            </a:r>
            <a:r>
              <a:rPr lang="zh-CN" altLang="en-US" b="1" dirty="0"/>
              <a:t>设计</a:t>
            </a:r>
            <a:r>
              <a:rPr lang="zh-CN" altLang="en-US" b="1" dirty="0" smtClean="0"/>
              <a:t>测试用例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6285" y="2492375"/>
          <a:ext cx="10497820" cy="320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3970655"/>
                <a:gridCol w="3201670"/>
                <a:gridCol w="1920240"/>
              </a:tblGrid>
              <a:tr h="5054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  <a:endParaRPr lang="zh-CN" altLang="en-US" sz="28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月</a:t>
                      </a:r>
                      <a:endParaRPr lang="zh-CN" altLang="en-US" sz="28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日</a:t>
                      </a:r>
                      <a:endParaRPr lang="zh-CN" altLang="en-US" sz="28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</a:t>
                      </a:r>
                      <a:endParaRPr lang="zh-CN" altLang="en-US" sz="28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Y1:[1800,2050]</a:t>
                      </a:r>
                      <a:r>
                        <a:rPr lang="zh-CN" altLang="en-US" sz="2400" b="1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，是否闰年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M1:1,3,5,7,8,10,12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D1:[1,27]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M2:4,6,9,11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D2:28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M3:2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D3:29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D4:30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D5:31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/>
              <a:t>综合应用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针对第二日的问题采用因果图设计测试用例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0250" y="2564130"/>
          <a:ext cx="848233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255"/>
                <a:gridCol w="555307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结 果</a:t>
                      </a:r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S1: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日期加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S2:</a:t>
                      </a:r>
                      <a:r>
                        <a:rPr lang="zh-CN" altLang="en-US" sz="2800" b="1" kern="120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日期为</a:t>
                      </a: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S3: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月份加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S4: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月份为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S5: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年份加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S6: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日期不存在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2064152" y="2711197"/>
            <a:ext cx="8001000" cy="1216025"/>
          </a:xfrm>
        </p:spPr>
        <p:txBody>
          <a:bodyPr/>
          <a:lstStyle/>
          <a:p>
            <a:pPr algn="ctr"/>
            <a:r>
              <a:rPr lang="en-US" altLang="zh-CN" sz="4000" b="1" dirty="0" smtClean="0"/>
              <a:t>Question</a:t>
            </a:r>
            <a:endParaRPr lang="en-US" altLang="zh-CN" sz="4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cs typeface="楷体" panose="02010609060101010101" pitchFamily="49" charset="-122"/>
              </a:rPr>
              <a:t>第</a:t>
            </a:r>
            <a:r>
              <a:rPr lang="en-US" altLang="zh-CN" b="1" dirty="0" smtClean="0">
                <a:cs typeface="楷体" panose="02010609060101010101" pitchFamily="49" charset="-122"/>
              </a:rPr>
              <a:t>3</a:t>
            </a:r>
            <a:r>
              <a:rPr lang="zh-CN" altLang="en-US" b="1" dirty="0" smtClean="0">
                <a:cs typeface="楷体" panose="02010609060101010101" pitchFamily="49" charset="-122"/>
              </a:rPr>
              <a:t>章  黑盒测试技术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>
                <a:cs typeface="楷体" panose="02010609060101010101" pitchFamily="49" charset="-122"/>
              </a:rPr>
              <a:t>本节重点</a:t>
            </a:r>
            <a:endParaRPr lang="zh-CN" altLang="en-US" sz="3400" b="1" dirty="0">
              <a:cs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楷体" panose="02010609060101010101" pitchFamily="49" charset="-122"/>
              </a:rPr>
              <a:t>错误推测法的使用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楷体" panose="02010609060101010101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cs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楷体" panose="02010609060101010101" pitchFamily="49" charset="-122"/>
              </a:rPr>
              <a:t>本章总结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726565"/>
            <a:ext cx="11194415" cy="4267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3200" b="1" dirty="0">
                <a:cs typeface="楷体" panose="02010609060101010101" pitchFamily="49" charset="-122"/>
              </a:rPr>
              <a:t>错误推测法的</a:t>
            </a:r>
            <a:r>
              <a:rPr lang="zh-CN" altLang="en-US" sz="3200" b="1" dirty="0" smtClean="0">
                <a:cs typeface="楷体" panose="02010609060101010101" pitchFamily="49" charset="-122"/>
              </a:rPr>
              <a:t>概念</a:t>
            </a:r>
            <a:endParaRPr lang="en-US" altLang="zh-CN" sz="3200" b="1" dirty="0" smtClean="0">
              <a:cs typeface="楷体" panose="02010609060101010101" pitchFamily="49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3200" b="1" dirty="0">
                <a:cs typeface="楷体" panose="02010609060101010101" pitchFamily="49" charset="-122"/>
              </a:rPr>
              <a:t>	</a:t>
            </a:r>
            <a:r>
              <a:rPr lang="zh-CN" altLang="en-US" sz="3200" b="1" dirty="0" smtClean="0">
                <a:cs typeface="楷体" panose="02010609060101010101" pitchFamily="49" charset="-122"/>
              </a:rPr>
              <a:t>基于</a:t>
            </a:r>
            <a:r>
              <a:rPr lang="zh-CN" altLang="en-US" sz="3200" b="1" dirty="0">
                <a:solidFill>
                  <a:srgbClr val="FF0000"/>
                </a:solidFill>
                <a:cs typeface="楷体" panose="02010609060101010101" pitchFamily="49" charset="-122"/>
              </a:rPr>
              <a:t>经验和直觉</a:t>
            </a:r>
            <a:r>
              <a:rPr lang="zh-CN" altLang="en-US" sz="3200" b="1" dirty="0">
                <a:cs typeface="楷体" panose="02010609060101010101" pitchFamily="49" charset="-122"/>
              </a:rPr>
              <a:t>推测程序中所有可能存在的各种错误，从而有针对性的设计测试用例的方法</a:t>
            </a:r>
            <a:r>
              <a:rPr lang="zh-CN" altLang="en-US" sz="3200" b="1" dirty="0" smtClean="0">
                <a:cs typeface="楷体" panose="02010609060101010101" pitchFamily="49" charset="-122"/>
              </a:rPr>
              <a:t>。</a:t>
            </a:r>
            <a:endParaRPr lang="zh-CN" altLang="en-US" sz="3200" b="1" dirty="0">
              <a:cs typeface="楷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44823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3.9 </a:t>
            </a:r>
            <a:r>
              <a:rPr lang="zh-CN" altLang="en-US" sz="3800" b="1" dirty="0" smtClean="0">
                <a:solidFill>
                  <a:schemeClr val="tx2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b="1" dirty="0">
                <a:cs typeface="楷体" panose="02010609060101010101" pitchFamily="49" charset="-122"/>
              </a:rPr>
              <a:t>错误推测方法的基本思想：列举出程序中所有可能有的错误和容易发生错误的特殊情况，根据它们选择测试用例。</a:t>
            </a:r>
            <a:endParaRPr lang="zh-CN" altLang="en-US" sz="2800" b="1" dirty="0">
              <a:cs typeface="楷体" panose="02010609060101010101" pitchFamily="49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800" b="1" dirty="0">
                <a:cs typeface="楷体" panose="02010609060101010101" pitchFamily="49" charset="-122"/>
              </a:rPr>
              <a:t>例如：</a:t>
            </a:r>
            <a:endParaRPr lang="zh-CN" altLang="en-US" sz="2800" b="1" dirty="0">
              <a:cs typeface="楷体" panose="02010609060101010101" pitchFamily="49" charset="-122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cs typeface="楷体" panose="02010609060101010101" pitchFamily="49" charset="-122"/>
              </a:rPr>
              <a:t>在单元测试时列出的许多在模块中常见的错误、</a:t>
            </a:r>
            <a:r>
              <a:rPr lang="zh-CN" altLang="en-US" b="1" dirty="0">
                <a:solidFill>
                  <a:srgbClr val="FF0000"/>
                </a:solidFill>
                <a:cs typeface="楷体" panose="02010609060101010101" pitchFamily="49" charset="-122"/>
              </a:rPr>
              <a:t>以前产品测试中曾经发现的错误</a:t>
            </a:r>
            <a:r>
              <a:rPr lang="zh-CN" altLang="en-US" b="1" dirty="0">
                <a:cs typeface="楷体" panose="02010609060101010101" pitchFamily="49" charset="-122"/>
              </a:rPr>
              <a:t>等，这些就是经验的总结。</a:t>
            </a:r>
            <a:endParaRPr lang="zh-CN" altLang="en-US" b="1" dirty="0">
              <a:cs typeface="楷体" panose="02010609060101010101" pitchFamily="49" charset="-122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cs typeface="楷体" panose="02010609060101010101" pitchFamily="49" charset="-122"/>
              </a:rPr>
              <a:t>输入数据</a:t>
            </a:r>
            <a:r>
              <a:rPr lang="zh-CN" altLang="en-US" b="1" dirty="0">
                <a:solidFill>
                  <a:srgbClr val="FF0000"/>
                </a:solidFill>
                <a:cs typeface="楷体" panose="02010609060101010101" pitchFamily="49" charset="-122"/>
              </a:rPr>
              <a:t>和输出数据为</a:t>
            </a:r>
            <a:r>
              <a:rPr lang="en-US" altLang="zh-CN" b="1" dirty="0">
                <a:solidFill>
                  <a:srgbClr val="FF0000"/>
                </a:solidFill>
                <a:cs typeface="楷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cs typeface="楷体" panose="02010609060101010101" pitchFamily="49" charset="-122"/>
              </a:rPr>
              <a:t>的情况</a:t>
            </a:r>
            <a:r>
              <a:rPr lang="zh-CN" altLang="en-US" b="1" dirty="0">
                <a:cs typeface="楷体" panose="02010609060101010101" pitchFamily="49" charset="-122"/>
              </a:rPr>
              <a:t>、输入表格为空格或</a:t>
            </a:r>
            <a:r>
              <a:rPr lang="zh-CN" altLang="en-US" b="1" dirty="0">
                <a:solidFill>
                  <a:srgbClr val="FF0000"/>
                </a:solidFill>
                <a:cs typeface="楷体" panose="02010609060101010101" pitchFamily="49" charset="-122"/>
              </a:rPr>
              <a:t>输入表格只有一行</a:t>
            </a:r>
            <a:r>
              <a:rPr lang="zh-CN" altLang="en-US" b="1" dirty="0">
                <a:cs typeface="楷体" panose="02010609060101010101" pitchFamily="49" charset="-122"/>
              </a:rPr>
              <a:t>等。这些都是容易发生错误的情况，可选择这些情况下的例子作为测试用例</a:t>
            </a:r>
            <a:r>
              <a:rPr lang="zh-CN" altLang="en-US" b="1" dirty="0" smtClean="0">
                <a:cs typeface="楷体" panose="02010609060101010101" pitchFamily="49" charset="-122"/>
              </a:rPr>
              <a:t>。</a:t>
            </a:r>
            <a:endParaRPr lang="zh-CN" altLang="en-US" b="1" dirty="0"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4823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3.9 </a:t>
            </a:r>
            <a:r>
              <a:rPr lang="zh-CN" altLang="en-US" sz="3800" b="1" dirty="0" smtClean="0">
                <a:solidFill>
                  <a:schemeClr val="tx2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3280" y="1844675"/>
            <a:ext cx="10696575" cy="4428490"/>
          </a:xfrm>
        </p:spPr>
        <p:txBody>
          <a:bodyPr/>
          <a:lstStyle/>
          <a:p>
            <a:r>
              <a:rPr lang="zh-CN" altLang="en-US" sz="31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举例</a:t>
            </a:r>
            <a:endParaRPr lang="en-US" altLang="zh-CN" sz="31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输入字符的文本框输入空格是否过滤</a:t>
            </a:r>
            <a:endParaRPr lang="en-US" altLang="zh-CN" sz="27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输入空格时，分别输入全角、半角空格</a:t>
            </a:r>
            <a:endParaRPr lang="en-US" altLang="zh-CN" sz="27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输入字符的文本框中输入</a:t>
            </a:r>
            <a:r>
              <a:rPr lang="en-US" altLang="zh-CN" sz="2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html</a:t>
            </a:r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标签是否会转换</a:t>
            </a:r>
            <a:endParaRPr lang="en-US" altLang="zh-CN" sz="27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需要二次密码验证的地方使用粘贴的方式</a:t>
            </a:r>
            <a:endParaRPr lang="en-US" altLang="zh-CN" sz="27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密码是否能够加密</a:t>
            </a:r>
            <a:r>
              <a:rPr lang="zh-CN" altLang="en-US" sz="27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显示</a:t>
            </a:r>
            <a:endParaRPr lang="en-US" altLang="zh-CN" sz="2700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7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一些问题的范围和边界</a:t>
            </a:r>
            <a:endParaRPr lang="en-US" altLang="zh-CN" sz="27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数据库中插入相同的记录，查看其是否有相应提示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4823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3.9 </a:t>
            </a:r>
            <a:r>
              <a:rPr lang="zh-CN" altLang="en-US" sz="3800" b="1" dirty="0" smtClean="0">
                <a:solidFill>
                  <a:schemeClr val="tx2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测试</a:t>
            </a:r>
            <a:r>
              <a:rPr lang="zh-CN" altLang="en-US" sz="3100" b="1" dirty="0"/>
              <a:t>中的所有输入数据都是随机生成的，其目的是模拟用户的真实操作，并发现一些边缘性的错误。</a:t>
            </a:r>
            <a:endParaRPr lang="en-US" altLang="zh-CN" sz="3100" b="1" dirty="0"/>
          </a:p>
          <a:p>
            <a:pPr marL="0" indent="0">
              <a:buNone/>
            </a:pPr>
            <a:endParaRPr lang="zh-CN" altLang="en-US" sz="31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kern="1200" dirty="0"/>
              <a:t>随机测试</a:t>
            </a:r>
            <a:endParaRPr lang="zh-CN" altLang="en-US" b="1" kern="12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/>
              <a:t>探索性测试</a:t>
            </a:r>
            <a:endParaRPr lang="zh-CN" altLang="en-US" b="1" kern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一</a:t>
            </a:r>
            <a:r>
              <a:rPr lang="zh-CN" altLang="en-US" sz="3100" b="1" dirty="0"/>
              <a:t>种测试思维技术，它没有很多实际的测试方法、技术和工具，但是却是所有测试人员都应该掌握的一种测试思维方式。探索性测试强调测试人员的</a:t>
            </a:r>
            <a:r>
              <a:rPr lang="zh-CN" altLang="en-US" sz="3100" b="1" dirty="0">
                <a:solidFill>
                  <a:srgbClr val="FF0000"/>
                </a:solidFill>
              </a:rPr>
              <a:t>主观能动性</a:t>
            </a:r>
            <a:r>
              <a:rPr lang="zh-CN" altLang="en-US" sz="3100" b="1" dirty="0"/>
              <a:t>，抛弃繁杂的测试计划和测试用例设计过程，强调在碰到问题时及时改变测试策略。</a:t>
            </a:r>
            <a:endParaRPr lang="zh-CN" altLang="en-US" sz="3100" b="1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317" y="692696"/>
            <a:ext cx="7886700" cy="752475"/>
          </a:xfrm>
        </p:spPr>
        <p:txBody>
          <a:bodyPr/>
          <a:lstStyle/>
          <a:p>
            <a:r>
              <a:rPr lang="zh-CN" altLang="en-US" b="1" kern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黑盒测试方法的选择</a:t>
            </a:r>
            <a:endParaRPr lang="zh-CN" altLang="en-US" b="1" kern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5670" y="1772920"/>
            <a:ext cx="10539095" cy="4375150"/>
          </a:xfrm>
        </p:spPr>
        <p:txBody>
          <a:bodyPr>
            <a:noAutofit/>
          </a:bodyPr>
          <a:lstStyle/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任何情况都需要使用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等价类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测试，可对输入域或输出域，等价划分，尽量保证测试的完备性和无冗余性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边界值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测试是等价类测试的有效补充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业务流程清晰的系统，可采用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场景法</a:t>
            </a:r>
            <a:endParaRPr lang="zh-CN" altLang="en-US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参数配置，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配置性测试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兼容性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，输入条件过多的情况，可采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正交试验法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，保证测试的均布性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输入输出条件组合的情况，采取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因果图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决策表</a:t>
            </a:r>
            <a:endParaRPr lang="zh-CN" altLang="en-US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状态变化的情况，采取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状态迁移法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，如电商系统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错误推断法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再追加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测试用例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/>
              <a:t>综合应用</a:t>
            </a:r>
            <a:endParaRPr lang="zh-CN" altLang="en-US" b="1" kern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针对第二日的问题采用</a:t>
            </a:r>
            <a:r>
              <a:rPr lang="zh-CN" altLang="en-US" b="1" dirty="0" smtClean="0"/>
              <a:t>等价类设计测试用例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79145" y="2373630"/>
          <a:ext cx="10722610" cy="42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331845"/>
                <a:gridCol w="2800350"/>
                <a:gridCol w="2861945"/>
              </a:tblGrid>
              <a:tr h="497840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10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有效等价类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Y1:[1800,2050]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，闰年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M1:1,3,5,7,8,10,12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D1:[1,27]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895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Y2:[1800,2050]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，非闰年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M2:4,6,9,11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D2:28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69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M3:2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D3:29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69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M4:12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D4:30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25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D5:31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690">
                <a:tc rowSpan="3">
                  <a:txBody>
                    <a:bodyPr/>
                    <a:lstStyle/>
                    <a:p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无效等价类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YY3:&lt;1800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MM1:&lt;1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DD1:&lt;1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69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YY4:&gt;2050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MM2:&gt;12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DD2:&gt;31</a:t>
                      </a:r>
                      <a:endParaRPr lang="en-US" altLang="zh-CN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10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YY5: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其他非数字字符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MM3: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其他非数字字符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DD3: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其他非数字字符</a:t>
                      </a:r>
                      <a:endParaRPr lang="zh-CN" altLang="en-US" sz="2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1327</Words>
  <Application>WPS 演示</Application>
  <PresentationFormat>全屏显示(4:3)</PresentationFormat>
  <Paragraphs>209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Verdana</vt:lpstr>
      <vt:lpstr>楷体</vt:lpstr>
      <vt:lpstr>华文隶书</vt:lpstr>
      <vt:lpstr>Times New Roman</vt:lpstr>
      <vt:lpstr>微软雅黑</vt:lpstr>
      <vt:lpstr>Arial Unicode MS</vt:lpstr>
      <vt:lpstr>Profile</vt:lpstr>
      <vt:lpstr>软件测试实用教程             ——方法与实践</vt:lpstr>
      <vt:lpstr>第3章  黑盒测试技术</vt:lpstr>
      <vt:lpstr>PowerPoint 演示文稿</vt:lpstr>
      <vt:lpstr>PowerPoint 演示文稿</vt:lpstr>
      <vt:lpstr>PowerPoint 演示文稿</vt:lpstr>
      <vt:lpstr>随机测试</vt:lpstr>
      <vt:lpstr>探索性测试</vt:lpstr>
      <vt:lpstr>黑盒测试方法的选择</vt:lpstr>
      <vt:lpstr>综合应用</vt:lpstr>
      <vt:lpstr>综合应用</vt:lpstr>
      <vt:lpstr>综合应用</vt:lpstr>
      <vt:lpstr>综合应用</vt:lpstr>
      <vt:lpstr>Question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293</cp:revision>
  <dcterms:created xsi:type="dcterms:W3CDTF">2008-07-27T05:17:00Z</dcterms:created>
  <dcterms:modified xsi:type="dcterms:W3CDTF">2018-11-02T01:23:14Z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KSORubyTemplateID">
    <vt:lpwstr>2</vt:lpwstr>
  </property>
</Properties>
</file>