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  <p:sldId id="299" r:id="rId10"/>
    <p:sldId id="297" r:id="rId11"/>
    <p:sldId id="264" r:id="rId12"/>
    <p:sldId id="304" r:id="rId13"/>
    <p:sldId id="265" r:id="rId14"/>
    <p:sldId id="300" r:id="rId15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365" autoAdjust="0"/>
  </p:normalViewPr>
  <p:slideViewPr>
    <p:cSldViewPr>
      <p:cViewPr varScale="1">
        <p:scale>
          <a:sx n="71" d="100"/>
          <a:sy n="71" d="100"/>
        </p:scale>
        <p:origin x="-1308" y="-96"/>
      </p:cViewPr>
      <p:guideLst>
        <p:guide orient="horz" pos="2049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8127-EC40-432B-B7A8-A2CB907761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5F8-27EF-42CC-92C6-E37F16F33C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  <a:endParaRPr lang="zh-CN" altLang="en-US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  <a:endParaRPr lang="zh-CN" altLang="en-US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  <a:endParaRPr lang="zh-CN" altLang="en-US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  <a:endParaRPr lang="zh-CN" altLang="en-US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2208168" y="3068960"/>
            <a:ext cx="8001000" cy="121602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楷体" panose="02010609060101010101" charset="-122"/>
                <a:ea typeface="楷体" panose="02010609060101010101" charset="-122"/>
              </a:rPr>
              <a:t>Question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BBDF7B-F768-4D32-9888-4E638ED8D6E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>
                <a:latin typeface="楷体" panose="02010609060101010101" charset="-122"/>
                <a:ea typeface="楷体" panose="02010609060101010101" charset="-122"/>
              </a:rPr>
              <a:t>测试方法的评价</a:t>
            </a:r>
            <a:endParaRPr lang="en-US" altLang="zh-CN" sz="34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</a:rPr>
              <a:t>通过重点关注源代码中不同类型的结构，如判定表达式、执行路径、循环结构、数据变量等，引入不同的白盒覆盖指标，从而得到不同的白盒测试方法，这些方法的侧重点不同，对应源代码结构的覆盖程度也不同</a:t>
            </a:r>
            <a:endParaRPr lang="en-US" altLang="zh-CN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</a:rPr>
              <a:t>通过引入白盒测试覆盖指标来评估黑盒测试方法的测试覆盖率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15F97F-EE04-4D60-B675-15223E0E458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305435"/>
            <a:ext cx="6633845" cy="63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2808" y="1495727"/>
                <a:ext cx="4329192" cy="5407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9900" lvl="2" indent="-469900" algn="just" defTabSz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o"/>
                </a:pPr>
                <a:r>
                  <a:rPr lang="zh-CN" altLang="en-US" sz="2800" b="1" dirty="0"/>
                  <a:t>穷举测试可以吗？</a:t>
                </a:r>
                <a:endParaRPr lang="en-US" altLang="zh-CN" sz="2800" b="1" dirty="0"/>
              </a:p>
              <a:p>
                <a:pPr marL="400050" lvl="2" defTabSz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chemeClr val="tx2"/>
                  </a:buClr>
                </a:pPr>
                <a:r>
                  <a:rPr lang="zh-CN" altLang="en-US" sz="2000" dirty="0" smtClean="0">
                    <a:latin typeface="+mn-ea"/>
                  </a:rPr>
                  <a:t>这个的流程图，其中包括了一个执行达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ea"/>
                  </a:rPr>
                  <a:t>20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</a:rPr>
                  <a:t>次</a:t>
                </a:r>
                <a:r>
                  <a:rPr lang="zh-CN" altLang="en-US" sz="2000" dirty="0">
                    <a:latin typeface="+mn-ea"/>
                  </a:rPr>
                  <a:t>的循环。那么它所包含的不同执行路径数高达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条</a:t>
                </a:r>
                <a:r>
                  <a:rPr lang="zh-CN" altLang="en-US" sz="2000" dirty="0">
                    <a:latin typeface="+mn-ea"/>
                  </a:rPr>
                  <a:t>，若要对它进行穷举测试，覆盖所有的路径。假使测试程序对每一条路径进行测试需要</a:t>
                </a:r>
                <a:r>
                  <a:rPr lang="en-US" altLang="zh-CN" sz="2000" dirty="0">
                    <a:latin typeface="+mn-ea"/>
                  </a:rPr>
                  <a:t>1</a:t>
                </a:r>
                <a:r>
                  <a:rPr lang="zh-CN" altLang="en-US" sz="2000" dirty="0">
                    <a:latin typeface="+mn-ea"/>
                  </a:rPr>
                  <a:t>毫秒，同样假定一天工作</a:t>
                </a:r>
                <a:r>
                  <a:rPr lang="en-US" altLang="zh-CN" sz="2000" dirty="0">
                    <a:latin typeface="+mn-ea"/>
                  </a:rPr>
                  <a:t>24</a:t>
                </a:r>
                <a:r>
                  <a:rPr lang="zh-CN" altLang="en-US" sz="2000" dirty="0">
                    <a:latin typeface="+mn-ea"/>
                  </a:rPr>
                  <a:t>小时，一年工作</a:t>
                </a:r>
                <a:r>
                  <a:rPr lang="en-US" altLang="zh-CN" sz="2000" dirty="0">
                    <a:latin typeface="+mn-ea"/>
                  </a:rPr>
                  <a:t>365 </a:t>
                </a:r>
                <a:r>
                  <a:rPr lang="zh-CN" altLang="en-US" sz="2000" dirty="0">
                    <a:latin typeface="+mn-ea"/>
                  </a:rPr>
                  <a:t>天， 那么要想把如图所示的小程序的所有路径测试完，则需要</a:t>
                </a:r>
                <a:r>
                  <a:rPr lang="en-US" altLang="zh-CN" sz="2000" dirty="0">
                    <a:latin typeface="+mn-ea"/>
                  </a:rPr>
                  <a:t>3170</a:t>
                </a:r>
                <a:r>
                  <a:rPr lang="zh-CN" altLang="en-US" sz="2000" dirty="0">
                    <a:latin typeface="+mn-ea"/>
                  </a:rPr>
                  <a:t>年。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3" y="1495727"/>
                <a:ext cx="4329192" cy="5407378"/>
              </a:xfrm>
              <a:prstGeom prst="rect">
                <a:avLst/>
              </a:prstGeom>
              <a:blipFill rotWithShape="1">
                <a:blip r:embed="rId2"/>
                <a:stretch>
                  <a:fillRect l="-2535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altLang="zh-CN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  白盒测试技术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内容提要</a:t>
            </a:r>
            <a:endParaRPr lang="zh-CN" altLang="en-US" sz="34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介绍白盒测试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基本原理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，围绕最重要的</a:t>
            </a:r>
            <a:r>
              <a:rPr lang="en-US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种测试方法展开讨论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静态白盒测试、对变量的测试主要采用静态方法进行测试，一般不需要设计测试用例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对判定的测试、对路径的测试和对循环的测试主要是动态测试的方法，需要设计测试用例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在对判定的测试中，需结合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边界值的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思想设计测试用例，而对路径的测试方法的思想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可以用于对整个系统功能的业务流程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进行测试</a:t>
            </a:r>
            <a:endParaRPr lang="zh-CN" altLang="en-US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FB3E2F-5592-4A29-938C-C412D1A258F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  白盒测试技术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latin typeface="楷体" panose="02010609060101010101" charset="-122"/>
                <a:ea typeface="楷体" panose="02010609060101010101" charset="-122"/>
              </a:rPr>
              <a:t>本章重点</a:t>
            </a:r>
            <a:endParaRPr lang="zh-CN" altLang="en-US" sz="34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3100" b="1" smtClean="0">
                <a:latin typeface="楷体" panose="02010609060101010101" charset="-122"/>
                <a:ea typeface="楷体" panose="02010609060101010101" charset="-122"/>
              </a:rPr>
              <a:t>静态白盒测试</a:t>
            </a:r>
            <a:endParaRPr lang="zh-CN" altLang="en-US" sz="31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3100" b="1" smtClean="0">
                <a:latin typeface="楷体" panose="02010609060101010101" charset="-122"/>
                <a:ea typeface="楷体" panose="02010609060101010101" charset="-122"/>
              </a:rPr>
              <a:t>对判定测试</a:t>
            </a:r>
            <a:endParaRPr lang="en-US" altLang="zh-CN" sz="31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3100" b="1" smtClean="0">
                <a:latin typeface="楷体" panose="02010609060101010101" charset="-122"/>
                <a:ea typeface="楷体" panose="02010609060101010101" charset="-122"/>
              </a:rPr>
              <a:t>对路径的测试</a:t>
            </a:r>
            <a:endParaRPr lang="en-US" altLang="zh-CN" sz="31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3100" b="1" smtClean="0">
                <a:latin typeface="楷体" panose="02010609060101010101" charset="-122"/>
                <a:ea typeface="楷体" panose="02010609060101010101" charset="-122"/>
              </a:rPr>
              <a:t>对循环的测试</a:t>
            </a:r>
            <a:endParaRPr lang="en-US" altLang="zh-CN" sz="3100" b="1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3100" b="1" smtClean="0">
                <a:latin typeface="楷体" panose="02010609060101010101" charset="-122"/>
                <a:ea typeface="楷体" panose="02010609060101010101" charset="-122"/>
              </a:rPr>
              <a:t>对变量的测试</a:t>
            </a:r>
            <a:endParaRPr lang="zh-CN" altLang="en-US" sz="3100" b="1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F1EF3-1A34-4615-B8C9-5545E0833A2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>
                <a:latin typeface="楷体" panose="02010609060101010101" charset="-122"/>
                <a:ea typeface="楷体" panose="02010609060101010101" charset="-122"/>
              </a:rPr>
              <a:t>基本原理</a:t>
            </a:r>
            <a:endParaRPr lang="zh-CN" altLang="en-US" sz="3400" b="1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CAB76B-4876-45E3-9AFD-6985ACF4B2C1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6150" name="Picture 7" descr="5t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08" y="2348880"/>
            <a:ext cx="5929312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9801" r="3298" b="18059"/>
          <a:stretch>
            <a:fillRect/>
          </a:stretch>
        </p:blipFill>
        <p:spPr bwMode="auto">
          <a:xfrm>
            <a:off x="4187825" y="2348865"/>
            <a:ext cx="2766060" cy="383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白盒测试关注的对象</a:t>
            </a:r>
            <a:endParaRPr lang="en-US" altLang="zh-CN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n-cs"/>
              </a:rPr>
              <a:t>源代码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：直接查看源代码，查看代码的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n-cs"/>
              </a:rPr>
              <a:t>规范性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，并对照函数功能查找代码的逻辑缺陷、内存管理缺陷、数据定义和使用缺陷等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n-cs"/>
              </a:rPr>
              <a:t>程序结构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：通过函数调用图、算法流程图等反映程序设计的相关图表，找到程序设计的缺陷，或评价程序的执行效率，以利于程序的结构优化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3F8415-1B2C-43CF-B556-76103839E39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优势</a:t>
            </a:r>
            <a:endParaRPr lang="en-US" altLang="zh-CN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>
              <a:defRPr/>
            </a:pPr>
            <a:r>
              <a:rPr lang="zh-CN" altLang="en-US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+mn-cs"/>
              </a:rPr>
              <a:t>针对性强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+mn-cs"/>
              </a:rPr>
              <a:t>，便于快速定位缺陷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lvl="1" algn="just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在函数级别开始测试工作，缺陷修复的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成本低</a:t>
            </a:r>
            <a:endParaRPr lang="zh-CN" altLang="en-US" b="1" dirty="0" smtClean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lvl="1" algn="just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有助于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代码优化和缺陷预防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测试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+mn-cs"/>
              </a:rPr>
              <a:t>效率高，通过不同的白盒覆盖指标有助于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衡量对被测对象的测试覆盖程度</a:t>
            </a:r>
            <a:endParaRPr lang="zh-CN" altLang="en-US" b="1" dirty="0" smtClean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lvl="1" algn="just" eaLnBrk="1" hangingPunct="1">
              <a:defRPr/>
            </a:pPr>
            <a:endParaRPr lang="zh-CN" altLang="en-US" b="1" dirty="0" smtClean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局限性</a:t>
            </a:r>
            <a:endParaRPr lang="en-US" altLang="zh-CN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对测试人员的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技术要求高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，具有广博的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知识面，没有一定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项目编程经验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的人是无法做白盒测试的；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成本高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白盒测试准备时间较长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适用阶段</a:t>
            </a:r>
            <a:endParaRPr lang="en-US" altLang="zh-CN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algn="just" eaLnBrk="1" hangingPunct="1"/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当被测对象为函数时</a:t>
            </a:r>
            <a:endParaRPr lang="en-US" altLang="zh-CN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完成对函数代码和结构的测试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主要关注的是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函数源代码的逻辑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是否符合该函数的功能要求，查看源代码中是否存在典型的编程缺陷，或从设计优化的角度观察源代码结构是否合理、是否过于复杂等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对应的是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单元测试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阶段，主要由开发人员自己来完成测试工作</a:t>
            </a:r>
            <a:endParaRPr lang="zh-CN" altLang="en-US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FF1B95-3759-496B-9B0B-F4E0C843DE1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5.1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概述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52600"/>
            <a:ext cx="10669270" cy="4727575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适用阶段</a:t>
            </a:r>
            <a:endParaRPr lang="zh-CN" altLang="en-US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algn="just" eaLnBrk="1" hangingPunct="1"/>
            <a:r>
              <a:rPr lang="zh-CN" altLang="en-US" sz="3400" b="1" dirty="0" smtClean="0">
                <a:latin typeface="楷体" panose="02010609060101010101" charset="-122"/>
                <a:ea typeface="楷体" panose="02010609060101010101" charset="-122"/>
              </a:rPr>
              <a:t>当被测对象为功能时</a:t>
            </a:r>
            <a:endParaRPr lang="zh-CN" altLang="en-US" sz="3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白盒测试不再对源代码进行检查，此时更多的是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借鉴白盒测试方法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的思想，完成对业务流程的覆盖测试</a:t>
            </a:r>
            <a:endParaRPr lang="en-US" altLang="zh-CN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algn="just" eaLnBrk="1" hangingPunct="1"/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对应的是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集成测试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甚至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系统测试</a:t>
            </a:r>
            <a:r>
              <a:rPr lang="zh-CN" altLang="en-US" b="1" dirty="0" smtClean="0">
                <a:latin typeface="楷体" panose="02010609060101010101" charset="-122"/>
                <a:ea typeface="楷体" panose="02010609060101010101" charset="-122"/>
              </a:rPr>
              <a:t>阶段，主要由测试人员来完成测试工作</a:t>
            </a:r>
            <a:endParaRPr lang="zh-CN" altLang="en-US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4CB8E5-422A-47EA-AE0F-4BB8C05353C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  白盒测试技术</Template>
  <TotalTime>0</TotalTime>
  <Words>950</Words>
  <Application>WPS 演示</Application>
  <PresentationFormat>全屏显示(4:3)</PresentationFormat>
  <Paragraphs>96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Verdana</vt:lpstr>
      <vt:lpstr>华文隶书</vt:lpstr>
      <vt:lpstr>黑体</vt:lpstr>
      <vt:lpstr>微软雅黑</vt:lpstr>
      <vt:lpstr>Arial Unicode MS</vt:lpstr>
      <vt:lpstr>Calibri</vt:lpstr>
      <vt:lpstr>SimSun-ExtB</vt:lpstr>
      <vt:lpstr>楷体</vt:lpstr>
      <vt:lpstr>Profile</vt:lpstr>
      <vt:lpstr>软件测试实用教程                       ——方法与实践</vt:lpstr>
      <vt:lpstr>第5章  白盒测试技术</vt:lpstr>
      <vt:lpstr>第5章  白盒测试技术</vt:lpstr>
      <vt:lpstr>5.1 概述</vt:lpstr>
      <vt:lpstr>5.1 概述</vt:lpstr>
      <vt:lpstr>5.1 概述</vt:lpstr>
      <vt:lpstr>5.1 概述</vt:lpstr>
      <vt:lpstr>5.1 概述</vt:lpstr>
      <vt:lpstr>5.1 概述</vt:lpstr>
      <vt:lpstr>Question</vt:lpstr>
      <vt:lpstr>5.1 概述</vt:lpstr>
      <vt:lpstr>5.1 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软件测试实用教程 ——方法与实践</dc:title>
  <dc:creator>admin</dc:creator>
  <cp:lastModifiedBy>pc</cp:lastModifiedBy>
  <cp:revision>41</cp:revision>
  <dcterms:created xsi:type="dcterms:W3CDTF">2017-06-13T08:17:00Z</dcterms:created>
  <dcterms:modified xsi:type="dcterms:W3CDTF">2018-11-08T07:06:10Z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