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53" r:id="rId3"/>
    <p:sldId id="314" r:id="rId4"/>
    <p:sldId id="315" r:id="rId5"/>
    <p:sldId id="298" r:id="rId6"/>
    <p:sldId id="297" r:id="rId7"/>
    <p:sldId id="299" r:id="rId8"/>
    <p:sldId id="300" r:id="rId9"/>
    <p:sldId id="266" r:id="rId10"/>
    <p:sldId id="302" r:id="rId11"/>
    <p:sldId id="296" r:id="rId12"/>
    <p:sldId id="303" r:id="rId13"/>
    <p:sldId id="304" r:id="rId14"/>
    <p:sldId id="267" r:id="rId15"/>
    <p:sldId id="307" r:id="rId16"/>
    <p:sldId id="268" r:id="rId17"/>
    <p:sldId id="269" r:id="rId18"/>
    <p:sldId id="270" r:id="rId19"/>
    <p:sldId id="271" r:id="rId20"/>
    <p:sldId id="272" r:id="rId21"/>
    <p:sldId id="273" r:id="rId22"/>
    <p:sldId id="308" r:id="rId23"/>
    <p:sldId id="274" r:id="rId24"/>
    <p:sldId id="275" r:id="rId25"/>
    <p:sldId id="276" r:id="rId26"/>
    <p:sldId id="312" r:id="rId27"/>
    <p:sldId id="277" r:id="rId28"/>
    <p:sldId id="278" r:id="rId29"/>
    <p:sldId id="279" r:id="rId30"/>
    <p:sldId id="310" r:id="rId31"/>
    <p:sldId id="313" r:id="rId32"/>
    <p:sldId id="280" r:id="rId33"/>
    <p:sldId id="281" r:id="rId34"/>
    <p:sldId id="282" r:id="rId35"/>
    <p:sldId id="283" r:id="rId36"/>
    <p:sldId id="311" r:id="rId37"/>
    <p:sldId id="294" r:id="rId38"/>
    <p:sldId id="295" r:id="rId39"/>
    <p:sldId id="390" r:id="rId40"/>
  </p:sldIdLst>
  <p:sldSz cx="1219263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365" autoAdjust="0"/>
  </p:normalViewPr>
  <p:slideViewPr>
    <p:cSldViewPr showGuides="1">
      <p:cViewPr varScale="1">
        <p:scale>
          <a:sx n="71" d="100"/>
          <a:sy n="71" d="100"/>
        </p:scale>
        <p:origin x="-480" y="-96"/>
      </p:cViewPr>
      <p:guideLst>
        <p:guide orient="horz" pos="192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8127-EC40-432B-B7A8-A2CB907761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0700" y="685800"/>
            <a:ext cx="609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635F8-27EF-42CC-92C6-E37F16F33C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 sz="2400"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fld id="{F02B0C02-8564-43E4-967A-60B5B1CD71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C21215AF-1E48-480D-B6C7-9655FC943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 smtClean="0">
                <a:ea typeface="华文隶书" panose="02010800040101010101" pitchFamily="2" charset="-122"/>
              </a:rPr>
            </a:br>
            <a:r>
              <a:rPr lang="en-US" altLang="zh-CN" sz="6000" b="1" dirty="0" smtClean="0">
                <a:ea typeface="华文隶书" panose="02010800040101010101" pitchFamily="2" charset="-122"/>
              </a:rPr>
              <a:t>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7CA5A-9534-434F-B9A6-1109577C4BD8}" type="slidenum">
              <a:rPr lang="en-US" altLang="zh-CN" smtClean="0"/>
            </a:fld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0768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静态白盒测试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" y="410845"/>
            <a:ext cx="11046460" cy="613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0768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静态白盒测试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15620"/>
            <a:ext cx="11076305" cy="593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32171" y="1197258"/>
            <a:ext cx="643435" cy="2304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491883" y="4005064"/>
            <a:ext cx="4824536" cy="1512168"/>
          </a:xfrm>
          <a:prstGeom prst="wedgeRoundRectCallout">
            <a:avLst>
              <a:gd name="adj1" fmla="val -55743"/>
              <a:gd name="adj2" fmla="val -8867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更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正规，</a:t>
            </a:r>
            <a:endParaRPr lang="zh-CN" altLang="en-US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目的是发现缺陷，改进开发质量，</a:t>
            </a:r>
            <a:endParaRPr lang="zh-CN" altLang="en-US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被评审的对象更关键，流程更复杂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0768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静态白盒测试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443865"/>
            <a:ext cx="10956925" cy="593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70791" y="3429759"/>
            <a:ext cx="643435" cy="2952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2426975" y="1701820"/>
            <a:ext cx="4824536" cy="1512168"/>
          </a:xfrm>
          <a:prstGeom prst="wedgeRoundRectCallout">
            <a:avLst>
              <a:gd name="adj1" fmla="val -71630"/>
              <a:gd name="adj2" fmla="val 6427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较随意，</a:t>
            </a:r>
            <a:endParaRPr lang="zh-CN" altLang="en-US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目的是发现缺陷，</a:t>
            </a:r>
            <a:endParaRPr lang="zh-CN" altLang="en-US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过程简洁，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1~2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人，快速审查</a:t>
            </a:r>
            <a:endParaRPr lang="zh-CN" altLang="en-US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代码检查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方法分类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>
                <a:solidFill>
                  <a:srgbClr val="0000FF"/>
                </a:solidFill>
              </a:rPr>
              <a:t>评审流程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b="1" smtClean="0"/>
              <a:t>评审结果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注意事项</a:t>
            </a:r>
            <a:endParaRPr lang="en-US" altLang="zh-CN" b="1" smtClean="0"/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5D2A4B-8DA0-4C27-89DB-FF2DACE41549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5384800" y="213360"/>
            <a:ext cx="6066790" cy="6624955"/>
            <a:chOff x="-552900" y="117702"/>
            <a:chExt cx="6066790" cy="5965825"/>
          </a:xfrm>
        </p:grpSpPr>
        <p:grpSp>
          <p:nvGrpSpPr>
            <p:cNvPr id="7" name="组合 6"/>
            <p:cNvGrpSpPr/>
            <p:nvPr/>
          </p:nvGrpSpPr>
          <p:grpSpPr>
            <a:xfrm>
              <a:off x="-552900" y="117702"/>
              <a:ext cx="6066790" cy="5965825"/>
              <a:chOff x="2079715" y="37115"/>
              <a:chExt cx="6066790" cy="5965825"/>
            </a:xfrm>
          </p:grpSpPr>
          <p:sp>
            <p:nvSpPr>
              <p:cNvPr id="9" name="菱形 8"/>
              <p:cNvSpPr/>
              <p:nvPr/>
            </p:nvSpPr>
            <p:spPr>
              <a:xfrm>
                <a:off x="3297645" y="836523"/>
                <a:ext cx="3146425" cy="45974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bject 4"/>
              <p:cNvSpPr txBox="1"/>
              <p:nvPr/>
            </p:nvSpPr>
            <p:spPr>
              <a:xfrm>
                <a:off x="2338795" y="356520"/>
                <a:ext cx="1116965" cy="23685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1pPr>
                <a:lvl2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2pPr>
                <a:lvl3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3pPr>
                <a:lvl4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4pPr>
                <a:lvl5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5pPr>
                <a:lvl6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6pPr>
                <a:lvl7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7pPr>
                <a:lvl8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8pPr>
              </a:lstStyle>
              <a:p>
                <a:pPr marL="0" marR="0" algn="l">
                  <a:lnSpc>
                    <a:spcPts val="102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sz="2000" b="1" dirty="0" err="1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WIFVIT+å®ä½"/>
                  </a:rPr>
                  <a:t>入口标准</a:t>
                </a:r>
                <a:endParaRPr sz="2000" b="1" dirty="0" err="1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  <a:cs typeface="WIFVIT+å®ä½"/>
                </a:endParaRPr>
              </a:p>
            </p:txBody>
          </p:sp>
          <p:sp>
            <p:nvSpPr>
              <p:cNvPr id="11" name="object 5"/>
              <p:cNvSpPr txBox="1"/>
              <p:nvPr/>
            </p:nvSpPr>
            <p:spPr>
              <a:xfrm>
                <a:off x="4039368" y="260648"/>
                <a:ext cx="2260823" cy="13037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1pPr>
                <a:lvl2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2pPr>
                <a:lvl3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3pPr>
                <a:lvl4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4pPr>
                <a:lvl5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5pPr>
                <a:lvl6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6pPr>
                <a:lvl7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7pPr>
                <a:lvl8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8pPr>
              </a:lstStyle>
              <a:p>
                <a:pPr marL="0" marR="0">
                  <a:lnSpc>
                    <a:spcPts val="113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sz="2000" b="1" dirty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1.计划评审会议</a:t>
                </a:r>
                <a:endParaRPr sz="2000" b="1" dirty="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2" name="object 7"/>
              <p:cNvSpPr txBox="1"/>
              <p:nvPr/>
            </p:nvSpPr>
            <p:spPr>
              <a:xfrm flipH="1">
                <a:off x="6659335" y="688933"/>
                <a:ext cx="1078865" cy="1301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1pPr>
                <a:lvl2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2pPr>
                <a:lvl3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3pPr>
                <a:lvl4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4pPr>
                <a:lvl5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5pPr>
                <a:lvl6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6pPr>
                <a:lvl7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7pPr>
                <a:lvl8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8pPr>
              </a:lstStyle>
              <a:p>
                <a:pPr marL="0" marR="0">
                  <a:lnSpc>
                    <a:spcPts val="102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sz="2000" b="1" dirty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WIFVIT+å®ä½"/>
                  </a:rPr>
                  <a:t>否</a:t>
                </a:r>
                <a:endParaRPr sz="2000" b="1" dirty="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  <a:cs typeface="WIFVIT+å®ä½"/>
                </a:endParaRPr>
              </a:p>
            </p:txBody>
          </p:sp>
          <p:sp>
            <p:nvSpPr>
              <p:cNvPr id="13" name="object 8"/>
              <p:cNvSpPr txBox="1"/>
              <p:nvPr/>
            </p:nvSpPr>
            <p:spPr>
              <a:xfrm>
                <a:off x="3858985" y="1065824"/>
                <a:ext cx="2435225" cy="22072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1pPr>
                <a:lvl2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2pPr>
                <a:lvl3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3pPr>
                <a:lvl4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4pPr>
                <a:lvl5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5pPr>
                <a:lvl6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6pPr>
                <a:lvl7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7pPr>
                <a:lvl8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8pPr>
              </a:lstStyle>
              <a:p>
                <a:pPr marL="0" marR="0">
                  <a:lnSpc>
                    <a:spcPts val="102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sz="2000" b="1" dirty="0" err="1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WIFVIT+å®ä½"/>
                  </a:rPr>
                  <a:t>是否召开预备会议</a:t>
                </a:r>
                <a:r>
                  <a:rPr sz="2000" b="1" dirty="0" smtClean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WIFVIT+å®ä½"/>
                  </a:rPr>
                  <a:t>？</a:t>
                </a:r>
                <a:endParaRPr sz="2000" b="1" dirty="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  <a:cs typeface="WIFVIT+å®ä½"/>
                </a:endParaRPr>
              </a:p>
            </p:txBody>
          </p:sp>
          <p:sp>
            <p:nvSpPr>
              <p:cNvPr id="14" name="object 10"/>
              <p:cNvSpPr txBox="1"/>
              <p:nvPr/>
            </p:nvSpPr>
            <p:spPr>
              <a:xfrm>
                <a:off x="3995788" y="1700808"/>
                <a:ext cx="2232246" cy="13037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1pPr>
                <a:lvl2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2pPr>
                <a:lvl3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3pPr>
                <a:lvl4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4pPr>
                <a:lvl5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5pPr>
                <a:lvl6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6pPr>
                <a:lvl7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7pPr>
                <a:lvl8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8pPr>
              </a:lstStyle>
              <a:p>
                <a:pPr marL="0" marR="0">
                  <a:lnSpc>
                    <a:spcPts val="113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 smtClean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2.</a:t>
                </a:r>
                <a:r>
                  <a:rPr sz="2000" b="1" dirty="0" smtClean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召开评审预备会</a:t>
                </a:r>
                <a:endParaRPr sz="2000" b="1" dirty="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5" name="object 16"/>
              <p:cNvSpPr txBox="1"/>
              <p:nvPr/>
            </p:nvSpPr>
            <p:spPr>
              <a:xfrm>
                <a:off x="3738970" y="4440205"/>
                <a:ext cx="2459355" cy="13037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1pPr>
                <a:lvl2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2pPr>
                <a:lvl3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3pPr>
                <a:lvl4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4pPr>
                <a:lvl5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5pPr>
                <a:lvl6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6pPr>
                <a:lvl7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7pPr>
                <a:lvl8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8pPr>
              </a:lstStyle>
              <a:p>
                <a:pPr>
                  <a:lnSpc>
                    <a:spcPts val="113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5.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召开第三小时</a:t>
                </a:r>
                <a:r>
                  <a:rPr lang="zh-CN" altLang="en-US" sz="2000" b="1" dirty="0" smtClean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会议</a:t>
                </a:r>
                <a:endParaRPr lang="zh-CN" altLang="en-US" sz="2000" b="1" dirty="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>
                <a:off x="6207215" y="5375560"/>
                <a:ext cx="1604010" cy="62738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32795" y="116633"/>
                <a:ext cx="2179365" cy="285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下箭头 17"/>
              <p:cNvSpPr/>
              <p:nvPr/>
            </p:nvSpPr>
            <p:spPr>
              <a:xfrm>
                <a:off x="4773594" y="400983"/>
                <a:ext cx="148883" cy="435730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下箭头 18"/>
              <p:cNvSpPr/>
              <p:nvPr/>
            </p:nvSpPr>
            <p:spPr>
              <a:xfrm>
                <a:off x="4814660" y="1296268"/>
                <a:ext cx="140335" cy="20471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64395" y="2319786"/>
                <a:ext cx="1998980" cy="212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3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 smtClean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3.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准备评审会议</a:t>
                </a:r>
                <a:endParaRPr lang="zh-CN" altLang="en-US" sz="2000" b="1" dirty="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36735" y="1487257"/>
                <a:ext cx="2560955" cy="4528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636735" y="2191742"/>
                <a:ext cx="2560955" cy="377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960479" y="2948592"/>
                <a:ext cx="1969770" cy="212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3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4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召开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评审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会议</a:t>
                </a:r>
                <a:endParaRPr lang="zh-CN" altLang="en-US" sz="2000" b="1" dirty="0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636735" y="2820747"/>
                <a:ext cx="2561590" cy="3522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636735" y="4296050"/>
                <a:ext cx="2561590" cy="385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637370" y="4942209"/>
                <a:ext cx="2560320" cy="4231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b="1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6.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修复缺陷</a:t>
                </a:r>
                <a:endParaRPr lang="zh-CN" altLang="en-US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636735" y="5556347"/>
                <a:ext cx="2178050" cy="3413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b="1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7.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确认修复</a:t>
                </a:r>
                <a:endParaRPr lang="zh-CN" altLang="en-US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28" name="菱形 27"/>
              <p:cNvSpPr/>
              <p:nvPr/>
            </p:nvSpPr>
            <p:spPr>
              <a:xfrm>
                <a:off x="3297010" y="3397535"/>
                <a:ext cx="3074670" cy="74993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是否召开第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3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小时会议？</a:t>
                </a:r>
                <a:endParaRPr lang="zh-CN" altLang="en-US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29" name="下箭头 28"/>
              <p:cNvSpPr/>
              <p:nvPr/>
            </p:nvSpPr>
            <p:spPr>
              <a:xfrm>
                <a:off x="4782910" y="1932135"/>
                <a:ext cx="139065" cy="272188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4761320" y="2574864"/>
                <a:ext cx="145415" cy="227585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下箭头 30"/>
              <p:cNvSpPr/>
              <p:nvPr/>
            </p:nvSpPr>
            <p:spPr>
              <a:xfrm>
                <a:off x="4747350" y="3193546"/>
                <a:ext cx="174625" cy="224790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下箭头 31"/>
              <p:cNvSpPr/>
              <p:nvPr/>
            </p:nvSpPr>
            <p:spPr>
              <a:xfrm>
                <a:off x="4796245" y="4682602"/>
                <a:ext cx="158750" cy="227585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右箭头 32"/>
              <p:cNvSpPr/>
              <p:nvPr/>
            </p:nvSpPr>
            <p:spPr>
              <a:xfrm>
                <a:off x="2079715" y="37115"/>
                <a:ext cx="1604196" cy="588129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object 4"/>
              <p:cNvSpPr txBox="1"/>
              <p:nvPr/>
            </p:nvSpPr>
            <p:spPr>
              <a:xfrm>
                <a:off x="6371680" y="5699410"/>
                <a:ext cx="1774825" cy="1301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1pPr>
                <a:lvl2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2pPr>
                <a:lvl3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3pPr>
                <a:lvl4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4pPr>
                <a:lvl5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5pPr>
                <a:lvl6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6pPr>
                <a:lvl7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7pPr>
                <a:lvl8pPr marL="0" algn="l" defTabSz="914400" rtl="0" eaLnBrk="0" latinLnBrk="0" hangingPunct="0">
                  <a:defRPr sz="1800" kern="1200">
                    <a:solidFill>
                      <a:schemeClr val="phClr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lvl8pPr>
              </a:lstStyle>
              <a:p>
                <a:pPr marL="0" marR="0">
                  <a:lnSpc>
                    <a:spcPts val="102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dirty="0" smtClean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WIFVIT+å®ä½"/>
                  </a:rPr>
                  <a:t>出</a:t>
                </a:r>
                <a:r>
                  <a:rPr sz="2000" b="1" dirty="0" err="1" smtClean="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WIFVIT+å®ä½"/>
                  </a:rPr>
                  <a:t>口标准</a:t>
                </a:r>
                <a:endParaRPr sz="2000" b="1" dirty="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  <a:cs typeface="WIFVIT+å®ä½"/>
                </a:endParaRPr>
              </a:p>
            </p:txBody>
          </p:sp>
          <p:sp>
            <p:nvSpPr>
              <p:cNvPr id="35" name="下箭头 34"/>
              <p:cNvSpPr/>
              <p:nvPr/>
            </p:nvSpPr>
            <p:spPr>
              <a:xfrm>
                <a:off x="4806405" y="5365358"/>
                <a:ext cx="148590" cy="190989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4747350" y="4155090"/>
                <a:ext cx="197485" cy="163195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右弧形箭头 36"/>
              <p:cNvSpPr/>
              <p:nvPr/>
            </p:nvSpPr>
            <p:spPr>
              <a:xfrm>
                <a:off x="6557100" y="934305"/>
                <a:ext cx="1295400" cy="1610252"/>
              </a:xfrm>
              <a:prstGeom prst="curvedLeftArrow">
                <a:avLst>
                  <a:gd name="adj1" fmla="val 13030"/>
                  <a:gd name="adj2" fmla="val 26015"/>
                  <a:gd name="adj3" fmla="val 5696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右弧形箭头 7"/>
            <p:cNvSpPr/>
            <p:nvPr/>
          </p:nvSpPr>
          <p:spPr>
            <a:xfrm>
              <a:off x="3810820" y="3790518"/>
              <a:ext cx="1270635" cy="1662860"/>
            </a:xfrm>
            <a:prstGeom prst="curvedLeftArrow">
              <a:avLst>
                <a:gd name="adj1" fmla="val 10823"/>
                <a:gd name="adj2" fmla="val 30195"/>
                <a:gd name="adj3" fmla="val 5926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object 7"/>
          <p:cNvSpPr txBox="1"/>
          <p:nvPr/>
        </p:nvSpPr>
        <p:spPr>
          <a:xfrm flipH="1">
            <a:off x="9886315" y="4018280"/>
            <a:ext cx="488950" cy="410845"/>
          </a:xfrm>
          <a:prstGeom prst="rect">
            <a:avLst/>
          </a:prstGeom>
        </p:spPr>
        <p:txBody>
          <a:bodyPr vert="horz" wrap="square" lIns="46990" tIns="46990" rIns="46990" bIns="46990" rtlCol="0" anchor="ctr" anchorCtr="0">
            <a:no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 algn="l">
              <a:lnSpc>
                <a:spcPts val="102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WIFVIT+å®ä½"/>
              </a:rPr>
              <a:t>否</a:t>
            </a:r>
            <a:endParaRPr sz="2000" b="1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WIFVIT+å®ä½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" y="138430"/>
            <a:ext cx="11709400" cy="658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代码检查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方法分类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评审流程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>
                <a:solidFill>
                  <a:srgbClr val="0000FF"/>
                </a:solidFill>
              </a:rPr>
              <a:t>评审结果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b="1" smtClean="0"/>
              <a:t>注意事项</a:t>
            </a:r>
            <a:endParaRPr lang="en-US" altLang="zh-CN" b="1" smtClean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05971F-028D-4744-8FC4-8AC23496EFFD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799465" y="1752600"/>
            <a:ext cx="10580370" cy="42672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三类评审结果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</a:rPr>
              <a:t>正常</a:t>
            </a:r>
            <a:r>
              <a:rPr lang="zh-CN" altLang="en-US" b="1" dirty="0" smtClean="0"/>
              <a:t>：评审专家做好了评审准备，评审会议顺利进行，达到了预期目的，达成明确的评审结论，不需要再次评审。</a:t>
            </a:r>
            <a:endParaRPr lang="zh-CN" altLang="en-US" b="1" dirty="0" smtClean="0"/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</a:rPr>
              <a:t>延期</a:t>
            </a:r>
            <a:r>
              <a:rPr lang="zh-CN" altLang="en-US" b="1" dirty="0" smtClean="0"/>
              <a:t>：</a:t>
            </a:r>
            <a:r>
              <a:rPr lang="en-US" altLang="en-US" b="1" dirty="0" smtClean="0"/>
              <a:t>30%</a:t>
            </a:r>
            <a:r>
              <a:rPr lang="zh-CN" altLang="en-US" b="1" dirty="0" smtClean="0"/>
              <a:t>以上的评审专家并未做好评审准备，会议无法正常进行，需要重新安排评审日程。</a:t>
            </a:r>
            <a:endParaRPr lang="zh-CN" altLang="en-US" b="1" dirty="0" smtClean="0"/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</a:rPr>
              <a:t>取消</a:t>
            </a:r>
            <a:r>
              <a:rPr lang="zh-CN" altLang="en-US" b="1" dirty="0" smtClean="0"/>
              <a:t>：初审阶段就发现工作产品中存在太多问题，需要作者进行修复，然后再进行第二次同行评审。</a:t>
            </a:r>
            <a:endParaRPr lang="en-US" altLang="zh-CN" b="1" dirty="0" smtClean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D7745A-C717-4FEB-BF36-7CB410DF3E4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代码检查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方法分类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评审流程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评审结果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>
                <a:solidFill>
                  <a:srgbClr val="0000FF"/>
                </a:solidFill>
              </a:rPr>
              <a:t>注意事项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0A1BEF-5ADE-45B7-9A43-1264428C8C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、计划和准备阶段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管理层的问题：不重视，无计划，无培训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主持人的问题：评审员不合理，评审员搭配不合理，让管理者参与评审，制订日程不合理，无检查表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作者的问题：不认真检查工作产品</a:t>
            </a:r>
            <a:endParaRPr lang="en-US" altLang="zh-CN" b="1" smtClean="0"/>
          </a:p>
          <a:p>
            <a:pPr algn="just" eaLnBrk="1" hangingPunct="1"/>
            <a:endParaRPr lang="en-US" altLang="zh-CN" sz="3400" b="1" smtClean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F7CFB2-0D30-4D49-BE5D-C82E891C1B9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2</a:t>
            </a:r>
            <a:r>
              <a:rPr lang="zh-CN" altLang="en-US" sz="3400" b="1" dirty="0" smtClean="0"/>
              <a:t>、评审会议进行阶段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主持人的问题：过分注重会议时间，不控制进度，针对某个技术问题讨论时间过长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评审员的问题：无评审重点，不考虑数据间、业务间及系统间相关性，过分依赖检查表，在会议中措辞刻薄，不重视评审会，过多讨论缺陷的修复，担心得罪人拒绝评审他人工作，现场修改缺陷，评审会变成个人批斗会，测试用例太多太复杂</a:t>
            </a:r>
            <a:endParaRPr lang="en-US" altLang="zh-CN" b="1" dirty="0" smtClean="0"/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2E79F7-6E15-4C63-A5DC-37485DD470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下列语句，哪一种循环效率更高一些</a:t>
            </a:r>
            <a:r>
              <a:rPr lang="zh-CN" altLang="en-US" b="1" dirty="0" smtClean="0">
                <a:solidFill>
                  <a:schemeClr val="tx1"/>
                </a:solidFill>
              </a:rPr>
              <a:t>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7CA5A-9534-434F-B9A6-1109577C4BD8}" type="slidenum">
              <a:rPr lang="en-US" altLang="zh-CN" smtClean="0"/>
            </a:fld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37" y="1556033"/>
            <a:ext cx="7608887" cy="352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6445" y="5085080"/>
            <a:ext cx="106692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，嵌套循环，需要把长循环的写在最内层，减少</a:t>
            </a:r>
            <a:r>
              <a:rPr lang="en-US" altLang="zh-CN" sz="3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CPU</a:t>
            </a:r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跨切循环层的次数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772920"/>
            <a:ext cx="10534650" cy="4267200"/>
          </a:xfrm>
        </p:spPr>
        <p:txBody>
          <a:bodyPr/>
          <a:lstStyle/>
          <a:p>
            <a:pPr algn="just" eaLnBrk="1" hangingPunct="1"/>
            <a:r>
              <a:rPr lang="en-US" altLang="zh-CN" sz="3400" b="1" dirty="0" smtClean="0"/>
              <a:t>3</a:t>
            </a:r>
            <a:r>
              <a:rPr lang="zh-CN" altLang="en-US" sz="3400" b="1" dirty="0" smtClean="0"/>
              <a:t>、评审会议过后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主持人的问题：对发现的缺陷缺乏有效跟踪，评审中仅仅是收集数据，却不注重上报和改进</a:t>
            </a:r>
            <a:endParaRPr lang="en-US" altLang="zh-CN" sz="3400" b="1" dirty="0" smtClean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75022C-F198-4655-B840-29872A9BEE7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3400" b="1" dirty="0" smtClean="0"/>
              <a:t>所有</a:t>
            </a:r>
            <a:r>
              <a:rPr lang="zh-CN" altLang="en-US" sz="3400" b="1" dirty="0"/>
              <a:t>评审都要遵循这样的流程吗</a:t>
            </a:r>
            <a:r>
              <a:rPr lang="zh-CN" altLang="en-US" sz="3400" b="1" dirty="0" smtClean="0"/>
              <a:t>？</a:t>
            </a:r>
            <a:endParaRPr lang="en-US" altLang="zh-CN" sz="3400" b="1" dirty="0" smtClean="0"/>
          </a:p>
          <a:p>
            <a:pPr lvl="1"/>
            <a:r>
              <a:rPr lang="zh-CN" altLang="en-US" sz="2800" b="1" dirty="0"/>
              <a:t>不太正式的评审，不需要这么多环节</a:t>
            </a:r>
            <a:endParaRPr lang="zh-CN" altLang="en-US" sz="2800" b="1" dirty="0"/>
          </a:p>
          <a:p>
            <a:pPr lvl="1"/>
            <a:r>
              <a:rPr lang="zh-CN" altLang="en-US" sz="2800" b="1" dirty="0"/>
              <a:t>正式的评审，需要完整执行所有流程 </a:t>
            </a:r>
            <a:endParaRPr lang="zh-CN" altLang="en-US" sz="2800" b="1" dirty="0"/>
          </a:p>
          <a:p>
            <a:pPr lvl="1" algn="just"/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10600" y="2828836"/>
            <a:ext cx="4572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800" y="6245225"/>
            <a:ext cx="1981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75022C-F198-4655-B840-29872A9BEE7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静态结构分析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>
                <a:solidFill>
                  <a:srgbClr val="0000FF"/>
                </a:solidFill>
              </a:rPr>
              <a:t>基本原理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b="1" dirty="0" smtClean="0"/>
              <a:t>函数调用关系图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函数控制流图</a:t>
            </a:r>
            <a:endParaRPr lang="en-US" altLang="zh-CN" b="1" dirty="0" smtClean="0"/>
          </a:p>
          <a:p>
            <a:pPr lvl="1" algn="just" eaLnBrk="1" hangingPunct="1"/>
            <a:endParaRPr lang="en-US" altLang="zh-CN" b="1" dirty="0" smtClean="0"/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6EBBC2-7F9B-4922-93C3-B1C137A7C61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基本原理</a:t>
            </a:r>
            <a:endParaRPr lang="en-US" altLang="zh-CN" sz="3400" b="1" dirty="0" smtClean="0"/>
          </a:p>
          <a:p>
            <a:pPr lvl="1" algn="just"/>
            <a:r>
              <a:rPr lang="zh-CN" altLang="en-US" b="1" dirty="0" smtClean="0"/>
              <a:t>通过引入多种形式的</a:t>
            </a:r>
            <a:r>
              <a:rPr lang="zh-CN" altLang="en-US" b="1" dirty="0" smtClean="0">
                <a:solidFill>
                  <a:schemeClr val="accent2"/>
                </a:solidFill>
              </a:rPr>
              <a:t>图表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如函数调用关系图、模块控制流图等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，帮助人们快速了解</a:t>
            </a:r>
            <a:r>
              <a:rPr lang="zh-CN" altLang="en-US" b="1" dirty="0" smtClean="0">
                <a:solidFill>
                  <a:schemeClr val="accent2"/>
                </a:solidFill>
              </a:rPr>
              <a:t>程序设计</a:t>
            </a:r>
            <a:r>
              <a:rPr lang="zh-CN" altLang="en-US" b="1" dirty="0" smtClean="0"/>
              <a:t>和</a:t>
            </a:r>
            <a:r>
              <a:rPr lang="zh-CN" altLang="en-US" b="1" dirty="0" smtClean="0">
                <a:solidFill>
                  <a:schemeClr val="accent2"/>
                </a:solidFill>
              </a:rPr>
              <a:t>结构</a:t>
            </a:r>
            <a:r>
              <a:rPr lang="zh-CN" altLang="en-US" b="1" dirty="0" smtClean="0"/>
              <a:t>，更好地理解源代码，以及找到程序设计缺陷和代码优化的方向</a:t>
            </a:r>
            <a:endParaRPr lang="en-US" altLang="zh-CN" b="1" dirty="0" smtClean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935313-357A-4B00-A8D2-4F7EA6C5D08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静态结构分析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基本原理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>
                <a:solidFill>
                  <a:srgbClr val="0000FF"/>
                </a:solidFill>
              </a:rPr>
              <a:t>函数调用关系图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b="1" dirty="0" smtClean="0"/>
              <a:t>函数控制流图</a:t>
            </a:r>
            <a:endParaRPr lang="en-US" altLang="zh-CN" b="1" dirty="0" smtClean="0"/>
          </a:p>
          <a:p>
            <a:pPr lvl="1" algn="just" eaLnBrk="1" hangingPunct="1"/>
            <a:endParaRPr lang="en-US" altLang="zh-CN" b="1" dirty="0" smtClean="0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2B07E6-DE63-4708-843E-F42394913B6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" y="1691005"/>
            <a:ext cx="10074275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871675" y="6245225"/>
            <a:ext cx="1981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ED1E52-1E51-4C55-94D0-F36BE605CAE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charset="-122"/>
              </a:rPr>
              <a:t>5.2 </a:t>
            </a:r>
            <a:r>
              <a:rPr lang="zh-CN" altLang="en-US" b="1" dirty="0" smtClean="0">
                <a:cs typeface="楷体" panose="02010609060101010101" charset="-122"/>
              </a:rPr>
              <a:t>静态白盒测试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 smtClean="0"/>
              <a:t>测试重点</a:t>
            </a:r>
            <a:endParaRPr lang="zh-CN" altLang="en-US" sz="3400" b="1" dirty="0" smtClean="0"/>
          </a:p>
          <a:p>
            <a:pPr lvl="1"/>
            <a:r>
              <a:rPr lang="zh-CN" altLang="en-US" b="1" dirty="0" smtClean="0"/>
              <a:t>函数之间的调用关系是否符合要求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是否存在递归调用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函数调用层次是否太深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是否存在孤立的函数</a:t>
            </a:r>
            <a:endParaRPr lang="en-US" altLang="zh-CN" b="1" dirty="0" smtClean="0"/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65CFA8-4952-4A25-A0A6-E7BA5B42D75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 smtClean="0"/>
              <a:t>一般原则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优先测试根节点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优先测试叶子节点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接口数量多的节点是需要优先测试</a:t>
            </a:r>
            <a:endParaRPr lang="en-US" altLang="zh-CN" b="1" dirty="0" smtClean="0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5BBA76-9AFB-42C6-B161-EE43D7E7455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charset="-122"/>
              </a:rPr>
              <a:t>5.2 </a:t>
            </a:r>
            <a:r>
              <a:rPr lang="zh-CN" altLang="en-US" b="1" dirty="0" smtClean="0">
                <a:cs typeface="楷体" panose="02010609060101010101" charset="-122"/>
              </a:rPr>
              <a:t>静态白盒测试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静态结构分析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基本原理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函数调用关系图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>
                <a:solidFill>
                  <a:srgbClr val="0000FF"/>
                </a:solidFill>
              </a:rPr>
              <a:t>函数控制流图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algn="just" eaLnBrk="1" hangingPunct="1"/>
            <a:endParaRPr lang="en-US" altLang="zh-CN" b="1" smtClean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ED1E52-1E51-4C55-94D0-F36BE605CAE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3400" b="1" dirty="0"/>
              <a:t>由节点和边组成的有向图</a:t>
            </a:r>
            <a:endParaRPr lang="zh-CN" altLang="en-US" sz="3400" b="1" dirty="0"/>
          </a:p>
          <a:p>
            <a:pPr lvl="1" algn="just"/>
            <a:r>
              <a:rPr lang="zh-CN" altLang="en-US" b="1" dirty="0"/>
              <a:t>节点表示一条或多条语句</a:t>
            </a:r>
            <a:endParaRPr lang="zh-CN" altLang="en-US" b="1" dirty="0"/>
          </a:p>
          <a:p>
            <a:pPr lvl="1" algn="just"/>
            <a:r>
              <a:rPr lang="zh-CN" altLang="en-US" b="1" dirty="0"/>
              <a:t>边表示节点之间的控制走向，即语句的执行 </a:t>
            </a:r>
            <a:endParaRPr lang="zh-CN" altLang="en-US" b="1" dirty="0"/>
          </a:p>
          <a:p>
            <a:pPr algn="just"/>
            <a:r>
              <a:rPr lang="zh-CN" altLang="en-US" sz="3400" b="1" dirty="0"/>
              <a:t>作用</a:t>
            </a:r>
            <a:endParaRPr lang="zh-CN" altLang="en-US" sz="3400" b="1" dirty="0"/>
          </a:p>
          <a:p>
            <a:pPr lvl="1" algn="just"/>
            <a:r>
              <a:rPr lang="zh-CN" altLang="en-US" b="1" dirty="0"/>
              <a:t>直观反映函数的内部逻辑结构</a:t>
            </a:r>
            <a:endParaRPr lang="zh-CN" altLang="en-US" b="1" dirty="0"/>
          </a:p>
          <a:p>
            <a:pPr lvl="1" algn="just"/>
            <a:r>
              <a:rPr lang="zh-CN" altLang="en-US" b="1" dirty="0"/>
              <a:t>展示程序中明显的缺陷</a:t>
            </a:r>
            <a:endParaRPr lang="zh-CN" altLang="en-US" b="1" dirty="0"/>
          </a:p>
          <a:p>
            <a:pPr lvl="1" algn="just"/>
            <a:r>
              <a:rPr lang="zh-CN" altLang="en-US" b="1" dirty="0"/>
              <a:t>揭示程序是否隐含缺陷 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800" y="6245225"/>
            <a:ext cx="1981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ED1E52-1E51-4C55-94D0-F36BE605CAE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循环次数过大时，哪种效率更高？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7CA5A-9534-434F-B9A6-1109577C4BD8}" type="slidenum">
              <a:rPr lang="en-US" altLang="zh-CN" smtClean="0"/>
            </a:fld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30" y="1650365"/>
            <a:ext cx="8873490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7080" y="4653280"/>
            <a:ext cx="10668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Ａ 比 </a:t>
            </a:r>
            <a:r>
              <a:rPr lang="en-US" altLang="zh-CN" sz="3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 </a:t>
            </a:r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 Ｎ－１ </a:t>
            </a:r>
            <a:r>
              <a:rPr lang="zh-CN" altLang="en-US" sz="32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次逻辑判断</a:t>
            </a:r>
            <a:endParaRPr lang="en-US" altLang="zh-CN" sz="3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由于 Ａ 不断进行逻辑判断，打断了循环的“流水线”作业，使得编译器不能对循环进行优化处理</a:t>
            </a:r>
            <a:endParaRPr lang="en-US" altLang="zh-CN" sz="3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800" y="6245225"/>
            <a:ext cx="1981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ED1E52-1E51-4C55-94D0-F36BE605CAEA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7" name="Picture 6" descr="5t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5" y="2500630"/>
            <a:ext cx="1066228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测试重点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是否存在多出口情况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是否存在孤立的语句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环复杂度是否太大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是否存在非结构化的设计</a:t>
            </a:r>
            <a:endParaRPr lang="en-US" altLang="zh-CN" b="1" dirty="0" smtClean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3986BB-E00D-4F43-89AE-E0D1070DDDA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代码质量度量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>
                <a:solidFill>
                  <a:srgbClr val="0000FF"/>
                </a:solidFill>
              </a:rPr>
              <a:t>软件质量模型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b="1" smtClean="0"/>
              <a:t>代码质量度量模型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代码质量自动度量</a:t>
            </a:r>
            <a:endParaRPr lang="en-US" altLang="zh-CN" b="1" smtClean="0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2965B3-BD1E-4E87-AB17-516ED82C4F2F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3" name="Picture 6" descr="5t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" y="1731645"/>
            <a:ext cx="1075309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代码质量度量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软件质量模型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>
                <a:solidFill>
                  <a:srgbClr val="0000FF"/>
                </a:solidFill>
              </a:rPr>
              <a:t>代码质量度量模型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b="1" smtClean="0"/>
              <a:t>代码质量自动度量</a:t>
            </a:r>
            <a:endParaRPr lang="en-US" altLang="zh-CN" b="1" smtClean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62A91B-3744-4608-A224-C37C4D06C326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28678" name="Picture 2" descr="5t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25" y="4000500"/>
            <a:ext cx="901223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charset="-122"/>
              </a:rPr>
              <a:t>5.2 </a:t>
            </a:r>
            <a:r>
              <a:rPr lang="zh-CN" altLang="en-US" b="1" dirty="0" smtClean="0">
                <a:cs typeface="楷体" panose="02010609060101010101" charset="-122"/>
              </a:rPr>
              <a:t>静态白盒测试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代码质量度量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软件质量模型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代码质量度量模型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>
                <a:solidFill>
                  <a:srgbClr val="0000FF"/>
                </a:solidFill>
              </a:rPr>
              <a:t>代码质量自动度量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EFD50F-388F-47EA-BAD3-C9F443E2E8D8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29702" name="Picture 2" descr="5t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740" y="2068830"/>
            <a:ext cx="5484495" cy="343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请针对</a:t>
            </a:r>
            <a:r>
              <a:rPr lang="en-US" altLang="zh-CN" dirty="0" smtClean="0"/>
              <a:t>P115</a:t>
            </a:r>
            <a:r>
              <a:rPr lang="zh-CN" altLang="en-US" dirty="0" smtClean="0"/>
              <a:t>的代码画出程序流程图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1145" y="6245225"/>
            <a:ext cx="1981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ED1E52-1E51-4C55-94D0-F36BE605CAE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solidFill>
                  <a:schemeClr val="tx1"/>
                </a:solidFill>
                <a:latin typeface="+mn-ea"/>
              </a:rPr>
              <a:t>静态结构分析局限性</a:t>
            </a:r>
            <a:endParaRPr lang="zh-CN" altLang="en-US" sz="3400" b="1" smtClean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zh-CN" altLang="en-US" sz="2945" b="1" smtClean="0">
                <a:solidFill>
                  <a:schemeClr val="tx1"/>
                </a:solidFill>
                <a:latin typeface="+mn-ea"/>
              </a:rPr>
              <a:t>无论是函数调用图，还是控制流图，都是从如图论的角度，在远离代码的条件下对程序进行分析，无法看出函数调用接口的复杂度等。</a:t>
            </a:r>
            <a:endParaRPr lang="zh-CN" altLang="en-US" sz="2945" b="1" smtClean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zh-CN" altLang="en-US" sz="2945" b="1" smtClean="0">
                <a:solidFill>
                  <a:schemeClr val="tx1"/>
                </a:solidFill>
                <a:latin typeface="+mn-ea"/>
              </a:rPr>
              <a:t>需要通过源代码评审、后续的动态白盒测试来进一步对源代码进行测试覆盖，以期找到更多潜伏的软件缺陷</a:t>
            </a:r>
            <a:endParaRPr lang="zh-CN" altLang="en-US" sz="2945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8837B8-36F7-433A-AAC9-1F9C0DB9201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小结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静态白盒测试是白盒测试的重要组成部分，它不需要执行程序，而是通过对比标准和规范，检查程序逻辑，直接定位缺陷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基于缺陷预防的思想，通过检查程序的各种图表定位那些具有高风险的程序代码，并承担部分代码质量度量的工作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可以更好地确保所提交的软件系统的质量</a:t>
            </a:r>
            <a:endParaRPr lang="zh-CN" altLang="en-US" b="1" dirty="0" smtClean="0"/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121279-A20F-4551-AB04-A50B38AC29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xfrm>
            <a:off x="2208168" y="3068960"/>
            <a:ext cx="8001000" cy="1216025"/>
          </a:xfrm>
        </p:spPr>
        <p:txBody>
          <a:bodyPr/>
          <a:lstStyle/>
          <a:p>
            <a:pPr algn="ctr"/>
            <a:r>
              <a:rPr lang="en-US" altLang="zh-CN" b="1" dirty="0" smtClean="0"/>
              <a:t>Question</a:t>
            </a:r>
            <a:endParaRPr lang="en-US" altLang="zh-CN" b="1" dirty="0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BBDF7B-F768-4D32-9888-4E638ED8D6E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3400" b="1" dirty="0"/>
              <a:t>典型案例</a:t>
            </a:r>
            <a:endParaRPr lang="en-US" altLang="zh-CN" sz="3400" b="1" dirty="0"/>
          </a:p>
          <a:p>
            <a:pPr lvl="1"/>
            <a:r>
              <a:rPr lang="zh-CN" altLang="en-US" b="1" dirty="0"/>
              <a:t>贝尔实验室在其开发中引入审查后：生产率提高</a:t>
            </a:r>
            <a:r>
              <a:rPr lang="en-US" altLang="zh-CN" b="1" dirty="0"/>
              <a:t>14%</a:t>
            </a:r>
            <a:r>
              <a:rPr lang="zh-CN" altLang="en-US" b="1" dirty="0"/>
              <a:t>，质量提高</a:t>
            </a:r>
            <a:r>
              <a:rPr lang="en-US" altLang="zh-CN" b="1" dirty="0"/>
              <a:t>10</a:t>
            </a:r>
            <a:r>
              <a:rPr lang="zh-CN" altLang="en-US" b="1" dirty="0"/>
              <a:t>倍；</a:t>
            </a:r>
            <a:endParaRPr lang="zh-CN" altLang="en-US" b="1" dirty="0"/>
          </a:p>
          <a:p>
            <a:pPr lvl="1"/>
            <a:r>
              <a:rPr lang="zh-CN" altLang="en-US" b="1" dirty="0"/>
              <a:t>美国天合汽车集团（</a:t>
            </a:r>
            <a:r>
              <a:rPr lang="en-US" altLang="zh-CN" b="1" dirty="0"/>
              <a:t>TRW</a:t>
            </a:r>
            <a:r>
              <a:rPr lang="zh-CN" altLang="en-US" b="1" dirty="0"/>
              <a:t>，</a:t>
            </a:r>
            <a:r>
              <a:rPr lang="en-US" altLang="zh-CN" b="1" dirty="0"/>
              <a:t>2015</a:t>
            </a:r>
            <a:r>
              <a:rPr lang="zh-CN" altLang="en-US" b="1" dirty="0"/>
              <a:t>年被德国零部件供应商采埃孚集团（</a:t>
            </a:r>
            <a:r>
              <a:rPr lang="en-US" altLang="zh-CN" b="1" dirty="0" err="1"/>
              <a:t>ZF</a:t>
            </a:r>
            <a:r>
              <a:rPr lang="zh-CN" altLang="en-US" b="1" dirty="0"/>
              <a:t>）收购）对某大型软件系统的研究发现，</a:t>
            </a:r>
            <a:r>
              <a:rPr lang="en-US" altLang="zh-CN" b="1" dirty="0"/>
              <a:t>2019</a:t>
            </a:r>
            <a:r>
              <a:rPr lang="zh-CN" altLang="en-US" b="1" dirty="0"/>
              <a:t>个由用户发现的错误导致代码变更，其中，通过代码审查可以发现</a:t>
            </a:r>
            <a:r>
              <a:rPr lang="en-US" altLang="zh-CN" b="1" dirty="0"/>
              <a:t>62.7%</a:t>
            </a:r>
            <a:r>
              <a:rPr lang="zh-CN" altLang="en-US" b="1" dirty="0"/>
              <a:t>的错误，通过设计审查可以发现</a:t>
            </a:r>
            <a:r>
              <a:rPr lang="en-US" altLang="zh-CN" b="1" dirty="0"/>
              <a:t>57.7%</a:t>
            </a:r>
            <a:r>
              <a:rPr lang="zh-CN" altLang="en-US" b="1" dirty="0"/>
              <a:t>的错误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7CA5A-9534-434F-B9A6-1109577C4BD8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cs typeface="楷体" panose="02010609060101010101" charset="-122"/>
              </a:rPr>
              <a:t>第</a:t>
            </a:r>
            <a:r>
              <a:rPr lang="en-US" altLang="zh-CN" b="1" dirty="0" smtClean="0">
                <a:cs typeface="楷体" panose="02010609060101010101" charset="-122"/>
              </a:rPr>
              <a:t>5</a:t>
            </a:r>
            <a:r>
              <a:rPr lang="zh-CN" altLang="en-US" b="1" dirty="0" smtClean="0">
                <a:cs typeface="楷体" panose="02010609060101010101" charset="-122"/>
              </a:rPr>
              <a:t>章  白盒测试技术</a:t>
            </a:r>
            <a:endParaRPr lang="zh-CN" altLang="en-US" b="1" dirty="0" smtClean="0"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/>
              <a:t>静态白盒测试概述</a:t>
            </a:r>
            <a:endParaRPr lang="en-US" altLang="zh-CN" sz="3400" b="1" dirty="0"/>
          </a:p>
          <a:p>
            <a:pPr lvl="1"/>
            <a:r>
              <a:rPr lang="zh-CN" altLang="en-US" b="1" dirty="0"/>
              <a:t>不需要实际运行被测软件，而是直接对软件源代码的形式和结构进行分析</a:t>
            </a:r>
            <a:endParaRPr lang="zh-CN" altLang="en-US" b="1" dirty="0"/>
          </a:p>
          <a:p>
            <a:r>
              <a:rPr lang="zh-CN" altLang="en-US" sz="3400" b="1" dirty="0" smtClean="0"/>
              <a:t>静态</a:t>
            </a:r>
            <a:r>
              <a:rPr lang="zh-CN" altLang="en-US" sz="3400" b="1" dirty="0"/>
              <a:t>白盒测试主要包括</a:t>
            </a:r>
            <a:endParaRPr lang="en-US" altLang="zh-CN" sz="3400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代码检查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静态结构分析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代码质量度量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7CA5A-9534-434F-B9A6-1109577C4BD8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cs typeface="楷体" panose="02010609060101010101" charset="-122"/>
              </a:rPr>
              <a:t>第</a:t>
            </a:r>
            <a:r>
              <a:rPr lang="en-US" altLang="zh-CN" b="1" dirty="0" smtClean="0">
                <a:cs typeface="楷体" panose="02010609060101010101" charset="-122"/>
              </a:rPr>
              <a:t>5</a:t>
            </a:r>
            <a:r>
              <a:rPr lang="zh-CN" altLang="en-US" b="1" dirty="0" smtClean="0">
                <a:cs typeface="楷体" panose="02010609060101010101" charset="-122"/>
              </a:rPr>
              <a:t>章  白盒测试技术</a:t>
            </a:r>
            <a:endParaRPr lang="zh-CN" altLang="en-US" b="1" dirty="0" smtClean="0"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465" y="1752600"/>
            <a:ext cx="10636885" cy="4267200"/>
          </a:xfrm>
        </p:spPr>
        <p:txBody>
          <a:bodyPr/>
          <a:lstStyle/>
          <a:p>
            <a:pPr algn="just"/>
            <a:r>
              <a:rPr lang="zh-CN" altLang="en-US" sz="3400" b="1" dirty="0"/>
              <a:t>代码检查主要是通过</a:t>
            </a:r>
            <a:r>
              <a:rPr lang="zh-CN" altLang="en-US" sz="3400" b="1" dirty="0">
                <a:solidFill>
                  <a:srgbClr val="FF0000"/>
                </a:solidFill>
              </a:rPr>
              <a:t>同行评审</a:t>
            </a:r>
            <a:r>
              <a:rPr lang="en-US" altLang="zh-CN" sz="3400" b="1" dirty="0"/>
              <a:t>(Peer Review)</a:t>
            </a:r>
            <a:r>
              <a:rPr lang="zh-CN" altLang="en-US" sz="3400" b="1" dirty="0"/>
              <a:t>来发现缺陷</a:t>
            </a:r>
            <a:endParaRPr lang="zh-CN" altLang="en-US" sz="3400" b="1" dirty="0"/>
          </a:p>
          <a:p>
            <a:pPr algn="just"/>
            <a:r>
              <a:rPr lang="zh-CN" altLang="en-US" sz="3400" b="1" dirty="0"/>
              <a:t>以</a:t>
            </a:r>
            <a:r>
              <a:rPr lang="zh-CN" altLang="en-US" sz="3400" b="1" dirty="0">
                <a:solidFill>
                  <a:srgbClr val="FF0000"/>
                </a:solidFill>
              </a:rPr>
              <a:t>评审会议</a:t>
            </a:r>
            <a:r>
              <a:rPr lang="zh-CN" altLang="en-US" sz="3400" b="1" dirty="0">
                <a:solidFill>
                  <a:schemeClr val="tx1"/>
                </a:solidFill>
              </a:rPr>
              <a:t>的</a:t>
            </a:r>
            <a:r>
              <a:rPr lang="zh-CN" altLang="en-US" sz="3400" b="1" dirty="0"/>
              <a:t>形式，通过多人对软件交付物进行检查，从而发现缺陷，或者获得改进优化的机会。</a:t>
            </a:r>
            <a:endParaRPr lang="zh-CN" altLang="en-US" sz="3400" b="1" dirty="0"/>
          </a:p>
          <a:p>
            <a:pPr algn="just"/>
            <a:r>
              <a:rPr lang="zh-CN" altLang="en-US" sz="3400" b="1" dirty="0"/>
              <a:t>同行评审往往需要大量投入时间和人力资源。 </a:t>
            </a:r>
            <a:endParaRPr lang="zh-CN" altLang="en-US" sz="3400" b="1" dirty="0"/>
          </a:p>
          <a:p>
            <a:pPr algn="just"/>
            <a:endParaRPr lang="zh-CN" altLang="en-US" sz="3400" b="1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7CA5A-9534-434F-B9A6-1109577C4BD8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3400" b="1" dirty="0"/>
              <a:t>同行评审的优势</a:t>
            </a:r>
            <a:endParaRPr lang="zh-CN" altLang="en-US" sz="3400" b="1" dirty="0"/>
          </a:p>
          <a:p>
            <a:pPr lvl="1" algn="just"/>
            <a:r>
              <a:rPr lang="zh-CN" altLang="en-US" b="1" dirty="0"/>
              <a:t>促使参与者在有监督压力下工作，提高责任心</a:t>
            </a:r>
            <a:endParaRPr lang="zh-CN" altLang="en-US" b="1" dirty="0"/>
          </a:p>
          <a:p>
            <a:pPr lvl="1" algn="just"/>
            <a:r>
              <a:rPr lang="zh-CN" altLang="en-US" b="1" dirty="0"/>
              <a:t>有助于在开发早期发现需求和设计中的缺陷</a:t>
            </a:r>
            <a:endParaRPr lang="zh-CN" altLang="en-US" b="1" dirty="0"/>
          </a:p>
          <a:p>
            <a:pPr lvl="1" algn="just"/>
            <a:r>
              <a:rPr lang="zh-CN" altLang="en-US" b="1" dirty="0"/>
              <a:t>有助于帮助程序员发现不足，提高工作质量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7CA5A-9534-434F-B9A6-1109577C4BD8}" type="slidenum">
              <a:rPr lang="en-US" altLang="zh-CN" smtClean="0"/>
            </a:fld>
            <a:endParaRPr lang="en-US" altLang="zh-CN" dirty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cs typeface="楷体" panose="02010609060101010101" charset="-122"/>
              </a:rPr>
              <a:t>5.2 </a:t>
            </a:r>
            <a:r>
              <a:rPr lang="zh-CN" altLang="en-US" b="1" smtClean="0">
                <a:cs typeface="楷体" panose="02010609060101010101" charset="-122"/>
              </a:rPr>
              <a:t>静态白盒测试</a:t>
            </a:r>
            <a:endParaRPr lang="zh-CN" altLang="en-US" b="1" smtClean="0"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charset="-122"/>
              </a:rPr>
              <a:t>5.2 </a:t>
            </a:r>
            <a:r>
              <a:rPr lang="zh-CN" altLang="en-US" b="1" dirty="0" smtClean="0">
                <a:cs typeface="楷体" panose="02010609060101010101" charset="-122"/>
              </a:rPr>
              <a:t>静态白盒测试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代码检查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>
                <a:solidFill>
                  <a:srgbClr val="0000FF"/>
                </a:solidFill>
              </a:rPr>
              <a:t>方法分类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b="1" dirty="0" smtClean="0"/>
              <a:t>评审流程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评审结果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注意事项</a:t>
            </a:r>
            <a:endParaRPr lang="en-US" altLang="zh-CN" b="1" dirty="0" smtClean="0"/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C7653B-D90C-495B-8261-0D211E942F0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79780" y="1844040"/>
            <a:ext cx="6141085" cy="343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469900" marR="0" indent="-469900" algn="just" eaLnBrk="1" fontAlgn="base" hangingPunct="1">
              <a:lnSpc>
                <a:spcPts val="3485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方法分类</a:t>
            </a:r>
            <a:endParaRPr lang="en-US" sz="3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28370" lvl="1" indent="-457200" algn="just" eaLnBrk="1" fontAlgn="base" hangingPunct="1">
              <a:lnSpc>
                <a:spcPts val="3485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sz="24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审查</a:t>
            </a:r>
            <a:r>
              <a:rPr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(Inspection)</a:t>
            </a:r>
            <a:endParaRPr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28370" lvl="1" indent="-457200" algn="just" eaLnBrk="1" fontAlgn="base" hangingPunct="1">
              <a:lnSpc>
                <a:spcPts val="42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sz="24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团队评审</a:t>
            </a:r>
            <a:r>
              <a:rPr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(Team Review)</a:t>
            </a:r>
            <a:endParaRPr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28370" lvl="1" indent="-457200" algn="just" eaLnBrk="1" fontAlgn="base" hangingPunct="1">
              <a:lnSpc>
                <a:spcPts val="425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sz="24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走查</a:t>
            </a:r>
            <a:r>
              <a:rPr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(Walk Through)</a:t>
            </a:r>
            <a:endParaRPr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28370" lvl="1" indent="-457200" algn="just" eaLnBrk="1" fontAlgn="base" hangingPunct="1">
              <a:lnSpc>
                <a:spcPts val="4235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sz="24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结对编程</a:t>
            </a:r>
            <a:r>
              <a:rPr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(Pair Programming)</a:t>
            </a:r>
            <a:endParaRPr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28370" lvl="1" indent="-457200" algn="just" eaLnBrk="1" fontAlgn="base" hangingPunct="1">
              <a:lnSpc>
                <a:spcPts val="42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7833" y="6143660"/>
            <a:ext cx="23501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898989"/>
                </a:solidFill>
                <a:latin typeface="MVHPQS+Arial"/>
                <a:cs typeface="MVHPQS+Arial"/>
              </a:rPr>
              <a:t>0</a:t>
            </a:r>
            <a:endParaRPr sz="1200" dirty="0">
              <a:solidFill>
                <a:srgbClr val="898989"/>
              </a:solidFill>
              <a:latin typeface="MVHPQS+Arial"/>
              <a:cs typeface="MVHPQS+Arial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5.2 </a:t>
            </a:r>
            <a:r>
              <a:rPr lang="zh-CN" altLang="en-US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静态白盒测试</a:t>
            </a:r>
            <a:endParaRPr lang="zh-CN" altLang="en-US" b="1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6001385" y="1684020"/>
            <a:ext cx="6141085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R="0" indent="0" algn="just" eaLnBrk="1" fontAlgn="base" hangingPunct="1">
              <a:lnSpc>
                <a:spcPts val="3485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endParaRPr sz="24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928370" lvl="1" indent="-457200" algn="just" eaLnBrk="1" fontAlgn="base" hangingPunct="1">
              <a:lnSpc>
                <a:spcPts val="42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sz="24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同行桌查</a:t>
            </a:r>
            <a:r>
              <a:rPr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(Peer Desk Check)</a:t>
            </a:r>
            <a:endParaRPr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28370" lvl="1" indent="-457200" algn="just" eaLnBrk="1" fontAlgn="base" hangingPunct="1">
              <a:lnSpc>
                <a:spcPts val="425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sz="24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轮查</a:t>
            </a:r>
            <a:r>
              <a:rPr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(Pass Around)</a:t>
            </a:r>
            <a:endParaRPr 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28370" lvl="1" indent="-457200" algn="just" eaLnBrk="1" fontAlgn="base" hangingPunct="1">
              <a:lnSpc>
                <a:spcPts val="425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特别检查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(Ad hoc Review)</a:t>
            </a:r>
            <a:endParaRPr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第5章  白盒测试技术</Template>
  <TotalTime>0</TotalTime>
  <Words>2436</Words>
  <Application>WPS 演示</Application>
  <PresentationFormat>全屏显示(4:3)</PresentationFormat>
  <Paragraphs>339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宋体</vt:lpstr>
      <vt:lpstr>Wingdings</vt:lpstr>
      <vt:lpstr>Verdana</vt:lpstr>
      <vt:lpstr>华文隶书</vt:lpstr>
      <vt:lpstr>黑体</vt:lpstr>
      <vt:lpstr>Arial</vt:lpstr>
      <vt:lpstr>MVHPQS+Arial</vt:lpstr>
      <vt:lpstr>微软雅黑</vt:lpstr>
      <vt:lpstr>Arial Unicode MS</vt:lpstr>
      <vt:lpstr>Calibri</vt:lpstr>
      <vt:lpstr>WIFVIT+å®ä½</vt:lpstr>
      <vt:lpstr>EIQCHC+Times New Roman</vt:lpstr>
      <vt:lpstr>Segoe Print</vt:lpstr>
      <vt:lpstr>幼圆</vt:lpstr>
      <vt:lpstr>楷体</vt:lpstr>
      <vt:lpstr>隶书</vt:lpstr>
      <vt:lpstr>SimSun-ExtB</vt:lpstr>
      <vt:lpstr>Profile</vt:lpstr>
      <vt:lpstr>软件测试实用教程                       ——方法与实践</vt:lpstr>
      <vt:lpstr>下列语句，哪一种循环效率更高一些？</vt:lpstr>
      <vt:lpstr>循环次数过大时，哪种效率更高？</vt:lpstr>
      <vt:lpstr>第5章  白盒测试技术</vt:lpstr>
      <vt:lpstr>第5章  白盒测试技术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PowerPoint 演示文稿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5.2 静态白盒测试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软件测试实用教程 ——方法与实践</dc:title>
  <dc:creator>admin</dc:creator>
  <cp:lastModifiedBy>pc</cp:lastModifiedBy>
  <cp:revision>150</cp:revision>
  <dcterms:created xsi:type="dcterms:W3CDTF">2017-06-13T08:17:00Z</dcterms:created>
  <dcterms:modified xsi:type="dcterms:W3CDTF">2018-11-08T09:08:52Z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