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451" r:id="rId3"/>
    <p:sldId id="268" r:id="rId5"/>
    <p:sldId id="456" r:id="rId6"/>
    <p:sldId id="455" r:id="rId7"/>
    <p:sldId id="269" r:id="rId8"/>
    <p:sldId id="334" r:id="rId9"/>
    <p:sldId id="372" r:id="rId10"/>
    <p:sldId id="373" r:id="rId11"/>
    <p:sldId id="465" r:id="rId12"/>
    <p:sldId id="371" r:id="rId13"/>
    <p:sldId id="374" r:id="rId14"/>
    <p:sldId id="375" r:id="rId15"/>
    <p:sldId id="370" r:id="rId16"/>
    <p:sldId id="376" r:id="rId17"/>
    <p:sldId id="377" r:id="rId18"/>
    <p:sldId id="369" r:id="rId19"/>
    <p:sldId id="378" r:id="rId20"/>
    <p:sldId id="454" r:id="rId21"/>
    <p:sldId id="453" r:id="rId22"/>
    <p:sldId id="368" r:id="rId23"/>
    <p:sldId id="380" r:id="rId24"/>
    <p:sldId id="381" r:id="rId25"/>
    <p:sldId id="382" r:id="rId26"/>
    <p:sldId id="367" r:id="rId27"/>
    <p:sldId id="383" r:id="rId28"/>
    <p:sldId id="384" r:id="rId29"/>
    <p:sldId id="457" r:id="rId30"/>
    <p:sldId id="335" r:id="rId31"/>
    <p:sldId id="458" r:id="rId32"/>
    <p:sldId id="459" r:id="rId33"/>
    <p:sldId id="460" r:id="rId34"/>
    <p:sldId id="461" r:id="rId35"/>
    <p:sldId id="462" r:id="rId36"/>
    <p:sldId id="463" r:id="rId37"/>
    <p:sldId id="271" r:id="rId38"/>
    <p:sldId id="316" r:id="rId39"/>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showGuides="1">
      <p:cViewPr>
        <p:scale>
          <a:sx n="79" d="100"/>
          <a:sy n="79" d="100"/>
        </p:scale>
        <p:origin x="-240" y="-72"/>
      </p:cViewPr>
      <p:guideLst>
        <p:guide orient="horz" pos="192"/>
        <p:guide pos="476"/>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1B3F7F22-1A5D-4FA3-AD10-6FC2FCBD9A5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3E42970A-FC28-470C-83E4-18FA0ED684C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082D1F-9F31-44F1-AB82-695A3E5C8796}"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082D1F-9F31-44F1-AB82-695A3E5C8796}"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atin typeface="楷体" panose="02010609060101010101" charset="-122"/>
                <a:ea typeface="楷体" panose="02010609060101010101" charset="-122"/>
              </a:defRPr>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atin typeface="楷体" panose="02010609060101010101" charset="-122"/>
                <a:ea typeface="楷体" panose="02010609060101010101" charset="-122"/>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9468C26F-2437-4646-9A29-099687ABF411}"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0FBE1A9E-EF9E-4A89-AFA1-7476CEFB2305}"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0D61934C-7770-4BA3-9CCA-76242CF98E11}"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D9CCF5E-D39C-4E41-9E38-0403AB1174AE}"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sz="2400">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2129394-4104-4E4B-B479-2CD63F410336}"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B333649-BBC9-4DEB-B5AB-876118C0AFA3}"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2CECB36-896E-416F-8D40-A0EF2FD0C15C}"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FA982C31-BA24-4928-A3BE-674310B074D3}"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238E3C51-5806-48FA-B4A7-88594F0A11AD}"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5862F10B-674B-49F2-A9D8-A75C6FE3D1A1}"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395B777F-A25F-4397-917D-E590E9F5FE76}"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6CEE5DA-8342-4C1C-ADCA-803EECF187AD}"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82446251-6C84-4C43-B2BD-F21F3B499E3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21029A9-4DDD-4AF7-B9C8-577B6E8022AB}" type="slidenum">
              <a:rPr lang="en-US" altLang="zh-CN" smtClean="0"/>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65B32D5-27C3-4636-B8A4-7CB4D72CA079}" type="slidenum">
              <a:rPr lang="en-US" altLang="zh-CN" smtClean="0"/>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endParaRPr lang="zh-CN" altLang="en-US" b="1"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A1BEC1-6F21-4B44-9D6A-7418AF0A6B24}" type="slidenum">
              <a:rPr lang="en-US" altLang="zh-CN" smtClean="0"/>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1268" name="Rectangle 3"/>
          <p:cNvSpPr>
            <a:spLocks noGrp="1" noChangeArrowheads="1"/>
          </p:cNvSpPr>
          <p:nvPr>
            <p:ph type="body" idx="1"/>
          </p:nvPr>
        </p:nvSpPr>
        <p:spPr/>
        <p:txBody>
          <a:bodyPr/>
          <a:lstStyle/>
          <a:p>
            <a:pPr algn="just" eaLnBrk="1" hangingPunct="1"/>
            <a:r>
              <a:rPr lang="zh-CN" altLang="en-US" sz="3200" b="1" dirty="0" smtClean="0"/>
              <a:t>判定覆盖</a:t>
            </a:r>
            <a:r>
              <a:rPr lang="zh-CN" altLang="en-US" sz="4400" b="1" dirty="0" smtClean="0"/>
              <a:t>（</a:t>
            </a:r>
            <a:r>
              <a:rPr lang="en-US" altLang="zh-CN" sz="2800" b="1" dirty="0" smtClean="0"/>
              <a:t>Decision </a:t>
            </a:r>
            <a:r>
              <a:rPr lang="en-US" altLang="zh-CN" sz="2800" b="1" dirty="0"/>
              <a:t>Coverage</a:t>
            </a:r>
            <a:r>
              <a:rPr lang="zh-CN" altLang="en-US" sz="4400" b="1" dirty="0"/>
              <a:t>）</a:t>
            </a:r>
            <a:endParaRPr lang="en-US" altLang="zh-CN" sz="4400" b="1" dirty="0"/>
          </a:p>
          <a:p>
            <a:pPr lvl="1" algn="just" eaLnBrk="1" hangingPunct="1"/>
            <a:r>
              <a:rPr lang="zh-CN" altLang="en-US" sz="3200" b="1" dirty="0" smtClean="0"/>
              <a:t>设计</a:t>
            </a:r>
            <a:r>
              <a:rPr lang="zh-CN" altLang="en-US" sz="3200" b="1" dirty="0"/>
              <a:t>测试用例时应保证程序中</a:t>
            </a:r>
            <a:r>
              <a:rPr lang="zh-CN" altLang="en-US" sz="3200" b="1" dirty="0">
                <a:solidFill>
                  <a:srgbClr val="FF0000"/>
                </a:solidFill>
              </a:rPr>
              <a:t>每个判定节点的取真和取假分支</a:t>
            </a:r>
            <a:r>
              <a:rPr lang="zh-CN" altLang="en-US" sz="3200" b="1" dirty="0"/>
              <a:t>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20B812F-9691-4E64-BF25-3256C7133913}" type="slidenum">
              <a:rPr lang="en-US" altLang="zh-CN" smtClean="0"/>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endParaRPr lang="zh-CN" altLang="en-US" b="1" dirty="0"/>
          </a:p>
        </p:txBody>
      </p:sp>
      <p:pic>
        <p:nvPicPr>
          <p:cNvPr id="122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1080" y="2375535"/>
            <a:ext cx="10455275" cy="17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anim calcmode="lin" valueType="num">
                                      <p:cBhvr additive="base">
                                        <p:cTn id="7"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2">
                                            <p:txEl>
                                              <p:pRg st="5" end="5"/>
                                            </p:txEl>
                                          </p:spTgt>
                                        </p:tgtEl>
                                        <p:attrNameLst>
                                          <p:attrName>style.visibility</p:attrName>
                                        </p:attrNameLst>
                                      </p:cBhvr>
                                      <p:to>
                                        <p:strVal val="visible"/>
                                      </p:to>
                                    </p:set>
                                    <p:anim calcmode="lin" valueType="num">
                                      <p:cBhvr additive="base">
                                        <p:cTn id="11" dur="500" fill="hold"/>
                                        <p:tgtEl>
                                          <p:spTgt spid="1229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2134782-2403-426D-A7A2-B4EA04DECFC4}"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endParaRPr lang="zh-CN" altLang="en-US" b="1"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D02EE1-200A-499C-8840-D90C4B220FA6}" type="slidenum">
              <a:rPr lang="en-US" altLang="zh-CN" smtClean="0"/>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endParaRPr lang="en-US" altLang="zh-CN" sz="3400" b="1" dirty="0" smtClean="0"/>
          </a:p>
          <a:p>
            <a:pPr lvl="1" algn="just" eaLnBrk="1" hangingPunct="1"/>
            <a:r>
              <a:rPr lang="zh-CN" altLang="en-US" sz="3200" b="1" dirty="0"/>
              <a:t>设计测试用例时应保证程序中每个复合判定表达式中，</a:t>
            </a:r>
            <a:r>
              <a:rPr lang="zh-CN" altLang="en-US" sz="3200" b="1" dirty="0">
                <a:solidFill>
                  <a:srgbClr val="FF0000"/>
                </a:solidFill>
              </a:rPr>
              <a:t>每个简单判定条件的取真和取假情况</a:t>
            </a:r>
            <a:r>
              <a:rPr lang="zh-CN" altLang="en-US" sz="3200" b="1" dirty="0">
                <a:solidFill>
                  <a:schemeClr val="tx1"/>
                </a:solidFill>
              </a:rPr>
              <a:t>至少执行一次</a:t>
            </a:r>
            <a:endParaRPr lang="zh-CN" altLang="en-US" sz="3200" b="1"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0C507CF-AD5E-402A-8DCA-BB34C0A73AB4}"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endParaRPr lang="zh-CN" altLang="en-US" b="1" dirty="0"/>
          </a:p>
        </p:txBody>
      </p:sp>
      <p:pic>
        <p:nvPicPr>
          <p:cNvPr id="153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865" y="2637155"/>
            <a:ext cx="10845800" cy="123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DFBDE98-9742-42FB-8A41-58BEA1CE35EC}" type="slidenum">
              <a:rPr lang="en-US" altLang="zh-CN" smtClean="0"/>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endParaRPr lang="zh-CN" altLang="en-US"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27C71B-E9EB-4330-A857-3D428E5FC73E}" type="slidenum">
              <a:rPr lang="en-US" altLang="zh-CN" smtClean="0"/>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7412" name="Rectangle 3"/>
          <p:cNvSpPr>
            <a:spLocks noGrp="1" noChangeArrowheads="1"/>
          </p:cNvSpPr>
          <p:nvPr>
            <p:ph type="body" idx="1"/>
          </p:nvPr>
        </p:nvSpPr>
        <p:spPr>
          <a:xfrm>
            <a:off x="755650" y="1752600"/>
            <a:ext cx="11035030" cy="4267200"/>
          </a:xfrm>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r>
              <a:rPr lang="en-US" altLang="zh-CN" sz="3400" b="1" dirty="0" smtClean="0"/>
              <a:t>(Decision/Condition </a:t>
            </a:r>
            <a:r>
              <a:rPr lang="en-US" altLang="zh-CN" sz="3400" b="1" dirty="0"/>
              <a:t>Coverage)</a:t>
            </a:r>
            <a:endParaRPr lang="en-US" altLang="zh-CN" sz="3400" b="1" dirty="0"/>
          </a:p>
          <a:p>
            <a:pPr lvl="1" algn="just" eaLnBrk="1" hangingPunct="1"/>
            <a:r>
              <a:rPr lang="zh-CN" altLang="en-US" sz="3200" b="1" dirty="0" smtClean="0"/>
              <a:t>测试用例</a:t>
            </a:r>
            <a:r>
              <a:rPr lang="zh-CN" altLang="en-US" sz="3200" b="1" dirty="0"/>
              <a:t>的设计应满足</a:t>
            </a:r>
            <a:r>
              <a:rPr lang="zh-CN" altLang="en-US" sz="3200" b="1" dirty="0">
                <a:solidFill>
                  <a:srgbClr val="FF0000"/>
                </a:solidFill>
              </a:rPr>
              <a:t>判定节点的取真和取假分支</a:t>
            </a:r>
            <a:r>
              <a:rPr lang="zh-CN" altLang="en-US" sz="3200" b="1" dirty="0"/>
              <a:t>至少执行一次，且</a:t>
            </a:r>
            <a:r>
              <a:rPr lang="zh-CN" altLang="en-US" sz="3200" b="1" dirty="0">
                <a:solidFill>
                  <a:srgbClr val="FF0000"/>
                </a:solidFill>
              </a:rPr>
              <a:t>每个简单判定条件的取真和取假情况</a:t>
            </a:r>
            <a:r>
              <a:rPr lang="zh-CN" altLang="en-US" sz="3200" b="1" dirty="0"/>
              <a:t>也应至少执行一次，即判定覆盖</a:t>
            </a:r>
            <a:r>
              <a:rPr lang="en-US" altLang="en-US" sz="3200" b="1" dirty="0"/>
              <a:t>+</a:t>
            </a:r>
            <a:r>
              <a:rPr lang="zh-CN" altLang="en-US" sz="3200" b="1" dirty="0"/>
              <a:t>条件覆盖</a:t>
            </a:r>
            <a:endParaRPr lang="zh-CN" altLang="en-US" sz="32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4A8DB0-FB39-4409-B394-3D3D31021DFF}" type="slidenum">
              <a:rPr lang="en-US" altLang="zh-CN" smtClean="0"/>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a:t>
            </a:r>
            <a:endParaRPr lang="zh-CN" altLang="en-US" sz="3400" b="1" smtClean="0"/>
          </a:p>
          <a:p>
            <a:pPr marL="0" indent="0" algn="just" eaLnBrk="1" hangingPunct="1">
              <a:buNone/>
            </a:pPr>
            <a:r>
              <a:rPr lang="zh-CN" altLang="en-US" sz="3400" b="1" smtClean="0"/>
              <a:t>   覆盖</a:t>
            </a:r>
            <a:endParaRPr lang="zh-CN" altLang="en-US" sz="3400" b="1" smtClean="0"/>
          </a:p>
        </p:txBody>
      </p:sp>
      <p:pic>
        <p:nvPicPr>
          <p:cNvPr id="18438" name="Picture 2" descr="5t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63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406775" y="3790315"/>
            <a:ext cx="430530" cy="645160"/>
          </a:xfrm>
          <a:prstGeom prst="rect">
            <a:avLst/>
          </a:prstGeom>
          <a:solidFill>
            <a:schemeClr val="bg1"/>
          </a:solidFill>
        </p:spPr>
        <p:txBody>
          <a:bodyPr wrap="square" rtlCol="0">
            <a:spAutoFit/>
          </a:bodyPr>
          <a:p>
            <a:endParaRPr lang="en-US" altLang="zh-CN" sz="1800">
              <a:latin typeface="Times New Roman" panose="02020603050405020304" charset="0"/>
              <a:ea typeface="SimSun-ExtB" panose="02010609060101010101" charset="-122"/>
              <a:cs typeface="Times New Roman" panose="02020603050405020304" charset="0"/>
            </a:endParaRPr>
          </a:p>
          <a:p>
            <a:r>
              <a:rPr lang="en-US" altLang="zh-CN" sz="1800">
                <a:latin typeface="Times New Roman" panose="02020603050405020304" charset="0"/>
                <a:ea typeface="SimSun-ExtB" panose="02010609060101010101" charset="-122"/>
                <a:cs typeface="Times New Roman" panose="02020603050405020304" charset="0"/>
              </a:rPr>
              <a:t>p3</a:t>
            </a:r>
            <a:endParaRPr lang="en-US" altLang="zh-CN" sz="1800">
              <a:latin typeface="Times New Roman" panose="02020603050405020304" charset="0"/>
              <a:ea typeface="SimSun-ExtB" panose="02010609060101010101" charset="-122"/>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0C507CF-AD5E-402A-8DCA-BB34C0A73AB4}"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4841" b="18649"/>
          <a:stretch>
            <a:fillRect/>
          </a:stretch>
        </p:blipFill>
        <p:spPr bwMode="auto">
          <a:xfrm>
            <a:off x="1198880" y="2464435"/>
            <a:ext cx="1041781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xEl>
                                              <p:pRg st="4" end="4"/>
                                            </p:txEl>
                                          </p:spTgt>
                                        </p:tgtEl>
                                        <p:attrNameLst>
                                          <p:attrName>style.visibility</p:attrName>
                                        </p:attrNameLst>
                                      </p:cBhvr>
                                      <p:to>
                                        <p:strVal val="visible"/>
                                      </p:to>
                                    </p:set>
                                    <p:anim calcmode="lin" valueType="num">
                                      <p:cBhvr additive="base">
                                        <p:cTn id="7"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4">
                                            <p:txEl>
                                              <p:pRg st="5" end="5"/>
                                            </p:txEl>
                                          </p:spTgt>
                                        </p:tgtEl>
                                        <p:attrNameLst>
                                          <p:attrName>style.visibility</p:attrName>
                                        </p:attrNameLst>
                                      </p:cBhvr>
                                      <p:to>
                                        <p:strVal val="visible"/>
                                      </p:to>
                                    </p:set>
                                    <p:anim calcmode="lin" valueType="num">
                                      <p:cBhvr additive="base">
                                        <p:cTn id="11"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4">
                                            <p:txEl>
                                              <p:pRg st="6" end="6"/>
                                            </p:txEl>
                                          </p:spTgt>
                                        </p:tgtEl>
                                        <p:attrNameLst>
                                          <p:attrName>style.visibility</p:attrName>
                                        </p:attrNameLst>
                                      </p:cBhvr>
                                      <p:to>
                                        <p:strVal val="visible"/>
                                      </p:to>
                                    </p:set>
                                    <p:anim calcmode="lin" valueType="num">
                                      <p:cBhvr additive="base">
                                        <p:cTn id="15" dur="500" fill="hold"/>
                                        <p:tgtEl>
                                          <p:spTgt spid="1536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0C70013-46F8-43D8-9C50-7439422DB6AA}"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t>控制流分析技术</a:t>
            </a:r>
            <a:endParaRPr lang="zh-CN" altLang="en-US" b="1" dirty="0"/>
          </a:p>
        </p:txBody>
      </p:sp>
      <p:pic>
        <p:nvPicPr>
          <p:cNvPr id="5126" name="Picture 6" descr="5t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280" y="2428875"/>
            <a:ext cx="10657840" cy="276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CE2E62-2B97-49E1-BB8E-A6D0AFA92061}" type="slidenum">
              <a:rPr lang="en-US" altLang="zh-CN" smtClean="0"/>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endParaRPr lang="zh-CN" altLang="en-US"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407298B-8B19-46B5-965F-EA2CCB87EF7E}" type="slidenum">
              <a:rPr lang="en-US" altLang="zh-CN" smtClean="0"/>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r>
              <a:rPr lang="en-US" altLang="zh-CN" sz="2800" b="1" dirty="0"/>
              <a:t>(</a:t>
            </a:r>
            <a:r>
              <a:rPr lang="en-US" altLang="zh-CN" sz="2400" b="1" dirty="0"/>
              <a:t>Condition </a:t>
            </a:r>
            <a:r>
              <a:rPr lang="en-US" altLang="zh-CN" sz="2400" b="1" dirty="0" smtClean="0"/>
              <a:t>Combination Coverage</a:t>
            </a:r>
            <a:r>
              <a:rPr lang="en-US" altLang="zh-CN" sz="2400" b="1" dirty="0"/>
              <a:t>)</a:t>
            </a:r>
            <a:endParaRPr lang="en-US" altLang="zh-CN" sz="2400" b="1" dirty="0"/>
          </a:p>
          <a:p>
            <a:pPr lvl="1" algn="just" eaLnBrk="1" hangingPunct="1"/>
            <a:r>
              <a:rPr lang="zh-CN" altLang="en-US" sz="3200" b="1" dirty="0" smtClean="0"/>
              <a:t>测试用例</a:t>
            </a:r>
            <a:r>
              <a:rPr lang="zh-CN" altLang="en-US" sz="3200" b="1" dirty="0"/>
              <a:t>的设计应满足每个判定节点中，</a:t>
            </a:r>
            <a:r>
              <a:rPr lang="zh-CN" altLang="en-US" sz="3200" b="1" dirty="0">
                <a:solidFill>
                  <a:srgbClr val="FF0000"/>
                </a:solidFill>
              </a:rPr>
              <a:t>所有简单判定条件的所有可能的取值组合情况</a:t>
            </a:r>
            <a:r>
              <a:rPr lang="zh-CN" altLang="en-US" sz="3200" b="1" dirty="0"/>
              <a:t>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endParaRPr lang="zh-CN" altLang="en-US" sz="3200"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F7FB28-BEF4-4559-89DC-2F11599C1A40}" type="slidenum">
              <a:rPr lang="en-US" altLang="zh-CN" smtClean="0"/>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1508" name="Rectangle 3"/>
          <p:cNvSpPr>
            <a:spLocks noGrp="1" noChangeArrowheads="1"/>
          </p:cNvSpPr>
          <p:nvPr>
            <p:ph type="body" idx="1"/>
          </p:nvPr>
        </p:nvSpPr>
        <p:spPr/>
        <p:txBody>
          <a:bodyPr/>
          <a:lstStyle/>
          <a:p>
            <a:pPr marL="0" indent="0" algn="just" eaLnBrk="1" hangingPunct="1">
              <a:buNone/>
            </a:pPr>
            <a:r>
              <a:rPr lang="zh-CN" altLang="en-US" sz="3400" b="1" smtClean="0"/>
              <a:t>条</a:t>
            </a:r>
            <a:endParaRPr lang="zh-CN" altLang="en-US" sz="3400" b="1" smtClean="0"/>
          </a:p>
          <a:p>
            <a:pPr marL="0" indent="0" algn="just" eaLnBrk="1" hangingPunct="1">
              <a:buNone/>
            </a:pPr>
            <a:r>
              <a:rPr lang="zh-CN" altLang="en-US" sz="3400" b="1" smtClean="0"/>
              <a:t>件</a:t>
            </a:r>
            <a:endParaRPr lang="zh-CN" altLang="en-US" sz="3400" b="1" smtClean="0"/>
          </a:p>
          <a:p>
            <a:pPr marL="0" indent="0" algn="just" eaLnBrk="1" hangingPunct="1">
              <a:buNone/>
            </a:pPr>
            <a:r>
              <a:rPr lang="zh-CN" altLang="en-US" sz="3400" b="1" smtClean="0"/>
              <a:t>组</a:t>
            </a:r>
            <a:endParaRPr lang="zh-CN" altLang="en-US" sz="3400" b="1" smtClean="0"/>
          </a:p>
          <a:p>
            <a:pPr marL="0" indent="0" algn="just" eaLnBrk="1" hangingPunct="1">
              <a:buNone/>
            </a:pPr>
            <a:r>
              <a:rPr lang="zh-CN" altLang="en-US" sz="3400" b="1" smtClean="0"/>
              <a:t>合</a:t>
            </a:r>
            <a:endParaRPr lang="zh-CN" altLang="en-US" sz="3400" b="1" smtClean="0"/>
          </a:p>
          <a:p>
            <a:pPr marL="0" indent="0" algn="just" eaLnBrk="1" hangingPunct="1">
              <a:buNone/>
            </a:pPr>
            <a:r>
              <a:rPr lang="zh-CN" altLang="en-US" sz="3400" b="1" smtClean="0"/>
              <a:t>覆</a:t>
            </a:r>
            <a:endParaRPr lang="zh-CN" altLang="en-US" sz="3400" b="1" smtClean="0"/>
          </a:p>
          <a:p>
            <a:pPr marL="0" indent="0" algn="just" eaLnBrk="1" hangingPunct="1">
              <a:buNone/>
            </a:pPr>
            <a:r>
              <a:rPr lang="zh-CN" altLang="en-US" sz="3400" b="1" smtClean="0"/>
              <a:t>盖</a:t>
            </a:r>
            <a:endParaRPr lang="zh-CN" altLang="en-US" sz="3400" b="1" smtClean="0"/>
          </a:p>
          <a:p>
            <a:pPr algn="just" eaLnBrk="1" hangingPunct="1"/>
            <a:endParaRPr lang="zh-CN" altLang="en-US" sz="3400" b="1" smtClean="0"/>
          </a:p>
        </p:txBody>
      </p:sp>
      <p:pic>
        <p:nvPicPr>
          <p:cNvPr id="215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4185" y="713740"/>
            <a:ext cx="1006030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D3DD42-AC26-434A-AEEA-1EEAD5B1B0C7}" type="slidenum">
              <a:rPr lang="en-US" altLang="zh-CN" smtClean="0"/>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endParaRPr lang="zh-CN" altLang="en-US" sz="3200" b="1"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7BDD3FE-3A4A-441C-959D-98C6805D57D7}"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endParaRPr lang="zh-CN" altLang="en-US" b="1" smtClean="0">
              <a:solidFill>
                <a:srgbClr val="0000FF"/>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604C1B8-E16C-494A-BB97-FDEBFFEF3ED5}" type="slidenum">
              <a:rPr lang="en-US" altLang="zh-CN" smtClean="0"/>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marL="0" indent="0" algn="just" eaLnBrk="1" hangingPunct="1">
              <a:buNone/>
            </a:pPr>
            <a:r>
              <a:rPr lang="en-US" altLang="zh-CN" sz="2400" b="1" dirty="0" smtClean="0"/>
              <a:t>(Modified Decision/Condition </a:t>
            </a:r>
            <a:r>
              <a:rPr lang="en-US" altLang="zh-CN" sz="2400" b="1" dirty="0"/>
              <a:t>Coverage)</a:t>
            </a:r>
            <a:endParaRPr lang="en-US" altLang="zh-CN" sz="2000" b="1" dirty="0" smtClean="0"/>
          </a:p>
          <a:p>
            <a:pPr lvl="1" algn="just" eaLnBrk="1" hangingPunct="1"/>
            <a:r>
              <a:rPr lang="zh-CN" altLang="en-US" sz="2945" b="1" dirty="0" smtClean="0"/>
              <a:t>在满足判定</a:t>
            </a:r>
            <a:r>
              <a:rPr lang="en-US" altLang="en-US" sz="2945" b="1" dirty="0" smtClean="0"/>
              <a:t>/</a:t>
            </a:r>
            <a:r>
              <a:rPr lang="zh-CN" altLang="en-US" sz="2945" b="1" dirty="0" smtClean="0"/>
              <a:t>条件覆盖的基础上，每个简单判定条件都应</a:t>
            </a:r>
            <a:r>
              <a:rPr lang="zh-CN" altLang="en-US" sz="2945" b="1" dirty="0" smtClean="0">
                <a:solidFill>
                  <a:srgbClr val="FF0000"/>
                </a:solidFill>
              </a:rPr>
              <a:t>独立地影响</a:t>
            </a:r>
            <a:r>
              <a:rPr lang="zh-CN" altLang="en-US" sz="2945" b="1" dirty="0" smtClean="0"/>
              <a:t>到整个判定表达式的取值</a:t>
            </a:r>
            <a:endParaRPr lang="en-US" altLang="zh-CN" sz="2945" b="1" dirty="0" smtClean="0"/>
          </a:p>
          <a:p>
            <a:pPr lvl="1" algn="just" eaLnBrk="1" hangingPunct="1"/>
            <a:r>
              <a:rPr lang="zh-CN" altLang="en-US" sz="2945" b="1" dirty="0" smtClean="0"/>
              <a:t>实质是利用简单判定条件的独立影响性来消除测试用例的冗余。</a:t>
            </a:r>
            <a:endParaRPr lang="zh-CN" altLang="en-US" sz="2945" b="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FE73AF3-B26E-4272-9910-CC54C08A2711}" type="slidenum">
              <a:rPr lang="en-US" altLang="zh-CN" smtClean="0"/>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5.3 </a:t>
            </a:r>
            <a:r>
              <a:rPr lang="zh-CN" altLang="en-US" b="1" dirty="0" smtClean="0">
                <a:cs typeface="楷体" panose="02010609060101010101" charset="-122"/>
              </a:rPr>
              <a:t>对判定的测试</a:t>
            </a:r>
            <a:endParaRPr lang="zh-CN" altLang="en-US" b="1" dirty="0" smtClean="0">
              <a:cs typeface="楷体" panose="02010609060101010101" charset="-122"/>
            </a:endParaRP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endParaRPr lang="en-US" altLang="zh-CN" sz="3400" b="1" smtClean="0"/>
          </a:p>
          <a:p>
            <a:pPr lvl="1" algn="just" eaLnBrk="1" hangingPunct="1"/>
            <a:endParaRPr lang="en-US" altLang="zh-CN" sz="3155" b="1" smtClean="0"/>
          </a:p>
          <a:p>
            <a:pPr lvl="1" algn="just" eaLnBrk="1" hangingPunct="1"/>
            <a:endParaRPr lang="en-US" altLang="zh-CN" sz="3155" b="1" smtClean="0"/>
          </a:p>
          <a:p>
            <a:pPr lvl="1" algn="just" eaLnBrk="1" hangingPunct="1"/>
            <a:endParaRPr lang="en-US" altLang="zh-CN" sz="3155" b="1" smtClean="0"/>
          </a:p>
          <a:p>
            <a:pPr lvl="1" algn="just" eaLnBrk="1" hangingPunct="1"/>
            <a:endParaRPr lang="en-US" altLang="zh-CN" sz="3155" b="1" smtClean="0"/>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endParaRPr lang="en-US" altLang="zh-CN" b="1" smtClean="0"/>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endParaRPr lang="en-US" altLang="zh-CN" b="1" smtClean="0"/>
          </a:p>
          <a:p>
            <a:pPr lvl="1" algn="just" eaLnBrk="1" hangingPunct="1"/>
            <a:r>
              <a:rPr lang="zh-CN" altLang="en-US" b="1" smtClean="0"/>
              <a:t>最终用例集合：</a:t>
            </a:r>
            <a:r>
              <a:rPr lang="en-US" altLang="zh-CN" b="1" smtClean="0"/>
              <a:t>T1~T3</a:t>
            </a:r>
            <a:endParaRPr lang="en-US" altLang="zh-CN" b="1" smtClean="0"/>
          </a:p>
          <a:p>
            <a:pPr lvl="1" algn="just" eaLnBrk="1" hangingPunct="1"/>
            <a:endParaRPr lang="zh-CN" altLang="en-US" b="1" smtClean="0"/>
          </a:p>
        </p:txBody>
      </p:sp>
      <p:graphicFrame>
        <p:nvGraphicFramePr>
          <p:cNvPr id="6" name="Group 4"/>
          <p:cNvGraphicFramePr>
            <a:graphicFrameLocks noGrp="1"/>
          </p:cNvGraphicFramePr>
          <p:nvPr/>
        </p:nvGraphicFramePr>
        <p:xfrm>
          <a:off x="3600415" y="2206943"/>
          <a:ext cx="6705600" cy="2286000"/>
        </p:xfrm>
        <a:graphic>
          <a:graphicData uri="http://schemas.openxmlformats.org/drawingml/2006/table">
            <a:tbl>
              <a:tblPr/>
              <a:tblGrid>
                <a:gridCol w="1341755"/>
                <a:gridCol w="1341120"/>
                <a:gridCol w="1339850"/>
                <a:gridCol w="1341755"/>
                <a:gridCol w="1341120"/>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endPar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endPar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endPar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endPar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endPar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5" end="5"/>
                                            </p:txEl>
                                          </p:spTgt>
                                        </p:tgtEl>
                                        <p:attrNameLst>
                                          <p:attrName>style.visibility</p:attrName>
                                        </p:attrNameLst>
                                      </p:cBhvr>
                                      <p:to>
                                        <p:strVal val="visible"/>
                                      </p:to>
                                    </p:set>
                                    <p:anim calcmode="lin" valueType="num">
                                      <p:cBhvr additive="base">
                                        <p:cTn id="7"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xEl>
                                              <p:pRg st="6" end="6"/>
                                            </p:txEl>
                                          </p:spTgt>
                                        </p:tgtEl>
                                        <p:attrNameLst>
                                          <p:attrName>style.visibility</p:attrName>
                                        </p:attrNameLst>
                                      </p:cBhvr>
                                      <p:to>
                                        <p:strVal val="visible"/>
                                      </p:to>
                                    </p:set>
                                    <p:anim calcmode="lin" valueType="num">
                                      <p:cBhvr additive="base">
                                        <p:cTn id="13" dur="500" fill="hold"/>
                                        <p:tgtEl>
                                          <p:spTgt spid="2560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anim calcmode="lin" valueType="num">
                                      <p:cBhvr additive="base">
                                        <p:cTn id="19" dur="500" fill="hold"/>
                                        <p:tgtEl>
                                          <p:spTgt spid="2560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endParaRPr lang="zh-CN" altLang="en-US" sz="2800" b="1" dirty="0"/>
          </a:p>
          <a:p>
            <a:pPr marL="514350" indent="-514350">
              <a:buFont typeface="+mj-lt"/>
              <a:buAutoNum type="arabicPeriod"/>
            </a:pPr>
            <a:r>
              <a:rPr lang="zh-CN" altLang="en-US" sz="2800" b="1" dirty="0"/>
              <a:t>构建真值表；</a:t>
            </a:r>
            <a:endParaRPr lang="zh-CN" altLang="en-US" sz="2800" b="1" dirty="0"/>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endParaRPr lang="zh-CN" altLang="en-US" sz="2800" b="1" dirty="0"/>
          </a:p>
          <a:p>
            <a:pPr marL="514350" indent="-514350">
              <a:buFont typeface="+mj-lt"/>
              <a:buAutoNum type="arabicPeriod"/>
            </a:pPr>
            <a:r>
              <a:rPr lang="zh-CN" altLang="en-US" sz="2800" b="1" dirty="0"/>
              <a:t>抽取能体现所有简单判定条件独立影响性的最少独立影响对。 </a:t>
            </a:r>
            <a:endParaRPr lang="zh-CN" altLang="en-US" sz="2800" b="1" dirty="0"/>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fld>
            <a:endParaRPr lang="en-US" altLang="zh-CN"/>
          </a:p>
        </p:txBody>
      </p:sp>
      <p:sp>
        <p:nvSpPr>
          <p:cNvPr id="5" name="Rectangle 2"/>
          <p:cNvSpPr>
            <a:spLocks noGrp="1" noChangeArrowheads="1"/>
          </p:cNvSpPr>
          <p:nvPr>
            <p:ph type="title"/>
          </p:nvPr>
        </p:nvSpPr>
        <p:spPr>
          <a:xfrm>
            <a:off x="807685" y="304800"/>
            <a:ext cx="8001000" cy="1216025"/>
          </a:xfrm>
        </p:spPr>
        <p:txBody>
          <a:bodyPr/>
          <a:lstStyle/>
          <a:p>
            <a:pPr eaLnBrk="1" hangingPunct="1"/>
            <a:r>
              <a:rPr lang="en-US" altLang="zh-CN" b="1" dirty="0" smtClean="0">
                <a:cs typeface="楷体" panose="02010609060101010101" charset="-122"/>
              </a:rPr>
              <a:t>5.3 </a:t>
            </a:r>
            <a:r>
              <a:rPr lang="zh-CN" altLang="en-US" b="1" dirty="0" smtClean="0">
                <a:cs typeface="楷体" panose="02010609060101010101" charset="-122"/>
              </a:rPr>
              <a:t>对判定的测试</a:t>
            </a:r>
            <a:endParaRPr lang="zh-CN" altLang="en-US" b="1" dirty="0" smtClean="0">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108F07-F9B6-4113-82D6-CD961A5E42C0}" type="slidenum">
              <a:rPr lang="en-US" altLang="zh-CN" smtClean="0"/>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endParaRPr lang="zh-CN" altLang="en-US" b="1"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439A0C1-A167-493F-A8DD-ED320C689FA5}" type="slidenum">
              <a:rPr lang="en-US" altLang="zh-CN" smtClean="0"/>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3</a:t>
            </a:r>
            <a:r>
              <a:rPr lang="zh-CN" altLang="en-US" sz="3800" b="1" smtClean="0">
                <a:solidFill>
                  <a:srgbClr val="0000FF"/>
                </a:solidFill>
                <a:ea typeface="华文新魏" panose="02010800040101010101" pitchFamily="2" charset="-122"/>
              </a:rPr>
              <a:t>：第二日问题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代码说明</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开始测试</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en-US" altLang="zh-CN" sz="3500" b="1"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t>控制流分析技术</a:t>
            </a:r>
            <a:endParaRPr lang="zh-CN" altLang="en-US" b="1" dirty="0"/>
          </a:p>
        </p:txBody>
      </p:sp>
      <p:sp>
        <p:nvSpPr>
          <p:cNvPr id="3" name="内容占位符 2"/>
          <p:cNvSpPr>
            <a:spLocks noGrp="1"/>
          </p:cNvSpPr>
          <p:nvPr>
            <p:ph idx="1"/>
          </p:nvPr>
        </p:nvSpPr>
        <p:spPr>
          <a:xfrm>
            <a:off x="799465" y="1752600"/>
            <a:ext cx="10580370" cy="4267200"/>
          </a:xfrm>
        </p:spPr>
        <p:txBody>
          <a:bodyPr/>
          <a:lstStyle/>
          <a:p>
            <a:pPr algn="just" eaLnBrk="1" hangingPunct="1"/>
            <a:r>
              <a:rPr lang="zh-CN" altLang="en-US" sz="2800" b="1" dirty="0" smtClean="0"/>
              <a:t>关注</a:t>
            </a:r>
            <a:r>
              <a:rPr lang="zh-CN" altLang="en-US" sz="2800" b="1" dirty="0"/>
              <a:t>判定节点固有的复杂性</a:t>
            </a:r>
            <a:endParaRPr lang="zh-CN" altLang="en-US" sz="2800" b="1" dirty="0"/>
          </a:p>
          <a:p>
            <a:pPr lvl="1" algn="just" eaLnBrk="1" hangingPunct="1"/>
            <a:r>
              <a:rPr lang="zh-CN" altLang="en-US" b="1" dirty="0">
                <a:solidFill>
                  <a:srgbClr val="FF0000"/>
                </a:solidFill>
              </a:rPr>
              <a:t>焦点：判定表达式</a:t>
            </a:r>
            <a:endParaRPr lang="zh-CN" altLang="en-US" b="1" dirty="0">
              <a:solidFill>
                <a:srgbClr val="FF0000"/>
              </a:solidFill>
            </a:endParaRPr>
          </a:p>
          <a:p>
            <a:pPr lvl="1" algn="just" eaLnBrk="1" hangingPunct="1"/>
            <a:r>
              <a:rPr lang="zh-CN" altLang="en-US" b="1" dirty="0"/>
              <a:t>方法：逻辑覆盖测试</a:t>
            </a:r>
            <a:endParaRPr lang="zh-CN" altLang="en-US" b="1" dirty="0"/>
          </a:p>
          <a:p>
            <a:pPr algn="just" eaLnBrk="1" hangingPunct="1"/>
            <a:r>
              <a:rPr lang="zh-CN" altLang="en-US" sz="2800" b="1" dirty="0" smtClean="0"/>
              <a:t>关注</a:t>
            </a:r>
            <a:r>
              <a:rPr lang="zh-CN" altLang="en-US" sz="2800" b="1" dirty="0"/>
              <a:t>判定结构与循环结构对执行路径产生的影响</a:t>
            </a:r>
            <a:endParaRPr lang="zh-CN" altLang="en-US" sz="2800" b="1" dirty="0"/>
          </a:p>
          <a:p>
            <a:pPr lvl="1" algn="just" eaLnBrk="1" hangingPunct="1"/>
            <a:r>
              <a:rPr lang="zh-CN" altLang="en-US" b="1" dirty="0"/>
              <a:t>焦点：路径</a:t>
            </a:r>
            <a:endParaRPr lang="zh-CN" altLang="en-US" b="1" dirty="0"/>
          </a:p>
          <a:p>
            <a:pPr lvl="1" algn="just" eaLnBrk="1" hangingPunct="1"/>
            <a:r>
              <a:rPr lang="zh-CN" altLang="en-US" b="1" dirty="0"/>
              <a:t>方法：独立路径测试</a:t>
            </a:r>
            <a:endParaRPr lang="zh-CN" altLang="en-US" b="1" dirty="0"/>
          </a:p>
          <a:p>
            <a:pPr algn="just" eaLnBrk="1" hangingPunct="1"/>
            <a:r>
              <a:rPr lang="zh-CN" altLang="en-US" sz="2800" b="1" dirty="0" smtClean="0"/>
              <a:t>关注</a:t>
            </a:r>
            <a:r>
              <a:rPr lang="zh-CN" altLang="en-US" sz="2800" b="1" dirty="0"/>
              <a:t>循环结构本身的复杂性</a:t>
            </a:r>
            <a:endParaRPr lang="zh-CN" altLang="en-US" sz="2800" b="1" dirty="0"/>
          </a:p>
          <a:p>
            <a:pPr lvl="1" algn="just" eaLnBrk="1" hangingPunct="1"/>
            <a:r>
              <a:rPr lang="zh-CN" altLang="en-US" b="1" dirty="0"/>
              <a:t>焦点：循环体</a:t>
            </a:r>
            <a:endParaRPr lang="zh-CN" altLang="en-US" b="1" dirty="0"/>
          </a:p>
          <a:p>
            <a:pPr lvl="1" algn="just" eaLnBrk="1" hangingPunct="1"/>
            <a:r>
              <a:rPr lang="zh-CN" altLang="en-US" b="1" dirty="0"/>
              <a:t>方法：基于数据的静态分析 </a:t>
            </a:r>
            <a:endParaRPr lang="zh-CN" altLang="en-US" b="1" dirty="0"/>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306233-16B8-4AD1-802C-11D77C72DF5B}" type="slidenum">
              <a:rPr lang="en-US" altLang="zh-CN" smtClean="0"/>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代码说明</a:t>
            </a:r>
            <a:endParaRPr lang="en-US" altLang="zh-CN" sz="3400" b="1" smtClean="0">
              <a:solidFill>
                <a:srgbClr val="0000FF"/>
              </a:solidFill>
              <a:ea typeface="华文新魏" panose="02010800040101010101" pitchFamily="2" charset="-122"/>
            </a:endParaRPr>
          </a:p>
          <a:p>
            <a:pPr eaLnBrk="1" hangingPunct="1"/>
            <a:r>
              <a:rPr lang="zh-CN" altLang="en-US" sz="3400" b="1" smtClean="0">
                <a:solidFill>
                  <a:srgbClr val="0000FF"/>
                </a:solidFill>
                <a:ea typeface="华文新魏" panose="02010800040101010101" pitchFamily="2" charset="-122"/>
              </a:rPr>
              <a:t>共包含</a:t>
            </a:r>
            <a:r>
              <a:rPr lang="en-US" altLang="en-US" sz="3400" b="1" smtClean="0">
                <a:solidFill>
                  <a:srgbClr val="0000FF"/>
                </a:solidFill>
                <a:ea typeface="华文新魏" panose="02010800040101010101" pitchFamily="2" charset="-122"/>
              </a:rPr>
              <a:t>5</a:t>
            </a:r>
            <a:r>
              <a:rPr lang="zh-CN" altLang="en-US" sz="3400" b="1" smtClean="0">
                <a:solidFill>
                  <a:srgbClr val="0000FF"/>
                </a:solidFill>
                <a:ea typeface="华文新魏" panose="02010800040101010101" pitchFamily="2" charset="-122"/>
              </a:rPr>
              <a:t>个判定节点，含</a:t>
            </a:r>
            <a:r>
              <a:rPr lang="en-US" altLang="en-US" sz="3400" b="1" smtClean="0">
                <a:solidFill>
                  <a:srgbClr val="0000FF"/>
                </a:solidFill>
                <a:ea typeface="华文新魏" panose="02010800040101010101" pitchFamily="2" charset="-122"/>
              </a:rPr>
              <a:t>13</a:t>
            </a:r>
            <a:r>
              <a:rPr lang="zh-CN" altLang="en-US" sz="3400" b="1" smtClean="0">
                <a:solidFill>
                  <a:srgbClr val="0000FF"/>
                </a:solidFill>
                <a:ea typeface="华文新魏" panose="02010800040101010101" pitchFamily="2" charset="-122"/>
              </a:rPr>
              <a:t>个简单逻辑判定条件</a:t>
            </a:r>
            <a:endParaRPr lang="en-US" altLang="zh-CN" sz="3400"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T1</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2 == 1</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T2</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&lt; 8</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T3</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2 == 0</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T4</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&gt;= 8</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T5</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4 </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T6</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6</a:t>
            </a:r>
            <a:endParaRPr lang="en-US" altLang="zh-CN" b="1" smtClean="0">
              <a:solidFill>
                <a:srgbClr val="0000FF"/>
              </a:solidFill>
              <a:ea typeface="华文新魏" panose="0201080004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30F4716-784F-47D5-9B98-8EA5CB863519}" type="slidenum">
              <a:rPr lang="en-US" altLang="zh-CN" smtClean="0"/>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代码说明（续）</a:t>
            </a:r>
            <a:endParaRPr lang="en-US" altLang="zh-CN" sz="3400"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T7</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9</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T8</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11</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T9</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date.m_year % 4 == 0</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T10</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date.m_year % 100 != 0</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T11</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date.m_year % 400 == 0</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T12</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date.m_day == lastday</a:t>
            </a:r>
            <a:endParaRPr lang="zh-CN" altLang="en-US" b="1" smtClean="0">
              <a:solidFill>
                <a:srgbClr val="0000FF"/>
              </a:solidFill>
              <a:ea typeface="华文新魏" panose="02010800040101010101" pitchFamily="2" charset="-122"/>
            </a:endParaRPr>
          </a:p>
          <a:p>
            <a:pPr lvl="1"/>
            <a:r>
              <a:rPr lang="en-US" altLang="en-US" b="1" smtClean="0">
                <a:solidFill>
                  <a:srgbClr val="0000FF"/>
                </a:solidFill>
                <a:ea typeface="华文新魏" panose="02010800040101010101" pitchFamily="2" charset="-122"/>
              </a:rPr>
              <a:t>T13</a:t>
            </a:r>
            <a:r>
              <a:rPr lang="zh-CN" altLang="en-US" b="1" smtClean="0">
                <a:solidFill>
                  <a:srgbClr val="0000FF"/>
                </a:solidFill>
                <a:ea typeface="华文新魏" panose="02010800040101010101" pitchFamily="2" charset="-122"/>
              </a:rPr>
              <a:t>：</a:t>
            </a:r>
            <a:r>
              <a:rPr lang="en-US" altLang="en-US" b="1" smtClean="0">
                <a:solidFill>
                  <a:srgbClr val="0000FF"/>
                </a:solidFill>
                <a:ea typeface="华文新魏" panose="02010800040101010101" pitchFamily="2" charset="-122"/>
              </a:rPr>
              <a:t>date.m_month == 12</a:t>
            </a:r>
            <a:endParaRPr lang="en-US" altLang="zh-CN" b="1" smtClean="0">
              <a:solidFill>
                <a:srgbClr val="0000FF"/>
              </a:solidFill>
              <a:ea typeface="华文新魏" panose="0201080004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4F1E665-DD29-488F-A394-0E1B50A195CE}" type="slidenum">
              <a:rPr lang="en-US" altLang="zh-CN" smtClean="0"/>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开始测试</a:t>
            </a:r>
            <a:endParaRPr lang="en-US" altLang="zh-CN" sz="3800" b="1" smtClean="0">
              <a:solidFill>
                <a:srgbClr val="0000FF"/>
              </a:solidFill>
              <a:ea typeface="华文新魏" panose="02010800040101010101" pitchFamily="2" charset="-122"/>
            </a:endParaRPr>
          </a:p>
          <a:p>
            <a:pPr eaLnBrk="1" hangingPunct="1"/>
            <a:r>
              <a:rPr lang="en-US" altLang="zh-CN" sz="3800" b="1" smtClean="0">
                <a:solidFill>
                  <a:srgbClr val="0000FF"/>
                </a:solidFill>
                <a:ea typeface="华文新魏" panose="02010800040101010101" pitchFamily="2" charset="-122"/>
              </a:rPr>
              <a:t>1</a:t>
            </a:r>
            <a:r>
              <a:rPr lang="zh-CN" altLang="en-US" sz="3800" b="1" smtClean="0">
                <a:solidFill>
                  <a:srgbClr val="0000FF"/>
                </a:solidFill>
                <a:ea typeface="华文新魏" panose="02010800040101010101" pitchFamily="2" charset="-122"/>
              </a:rPr>
              <a:t>、选择判定覆盖指标</a:t>
            </a:r>
            <a:endParaRPr lang="en-US" altLang="zh-CN" sz="3800" b="1" smtClean="0">
              <a:solidFill>
                <a:srgbClr val="0000FF"/>
              </a:solidFill>
              <a:ea typeface="华文新魏" panose="02010800040101010101" pitchFamily="2" charset="-122"/>
            </a:endParaRPr>
          </a:p>
        </p:txBody>
      </p:sp>
      <p:pic>
        <p:nvPicPr>
          <p:cNvPr id="7066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425" y="3429635"/>
            <a:ext cx="10976610" cy="228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EA69E5B-8A00-4C16-94B2-0692BF07ABEA}" type="slidenum">
              <a:rPr lang="en-US" altLang="zh-CN" smtClean="0"/>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开始测试</a:t>
            </a:r>
            <a:endParaRPr lang="en-US" altLang="zh-CN" sz="3800" b="1" smtClean="0">
              <a:solidFill>
                <a:srgbClr val="0000FF"/>
              </a:solidFill>
              <a:ea typeface="华文新魏" panose="02010800040101010101" pitchFamily="2" charset="-122"/>
            </a:endParaRPr>
          </a:p>
          <a:p>
            <a:pPr eaLnBrk="1" hangingPunct="1"/>
            <a:r>
              <a:rPr lang="en-US" altLang="zh-CN" sz="3800" b="1" smtClean="0">
                <a:solidFill>
                  <a:srgbClr val="0000FF"/>
                </a:solidFill>
                <a:ea typeface="华文新魏" panose="02010800040101010101" pitchFamily="2" charset="-122"/>
              </a:rPr>
              <a:t>2</a:t>
            </a:r>
            <a:r>
              <a:rPr lang="zh-CN" altLang="en-US" sz="3800" b="1" smtClean="0">
                <a:solidFill>
                  <a:srgbClr val="0000FF"/>
                </a:solidFill>
                <a:ea typeface="华文新魏" panose="02010800040101010101" pitchFamily="2" charset="-122"/>
              </a:rPr>
              <a:t>、选择条件覆盖指标</a:t>
            </a:r>
            <a:endParaRPr lang="en-US" altLang="zh-CN" sz="3800" b="1" smtClean="0">
              <a:solidFill>
                <a:srgbClr val="0000FF"/>
              </a:solidFill>
              <a:ea typeface="华文新魏" panose="02010800040101010101" pitchFamily="2" charset="-122"/>
            </a:endParaRPr>
          </a:p>
        </p:txBody>
      </p:sp>
      <p:pic>
        <p:nvPicPr>
          <p:cNvPr id="716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0595" y="3143250"/>
            <a:ext cx="10338435" cy="35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D2AC7D-770F-4BE7-B687-3579EE88C1E1}" type="slidenum">
              <a:rPr lang="en-US" altLang="zh-CN" smtClean="0"/>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5.3 </a:t>
            </a:r>
            <a:r>
              <a:rPr lang="zh-CN" altLang="en-US" b="1" dirty="0" smtClean="0">
                <a:cs typeface="楷体" panose="02010609060101010101" charset="-122"/>
              </a:rPr>
              <a:t>对判定的测试</a:t>
            </a:r>
            <a:endParaRPr lang="zh-CN" altLang="en-US" b="1" dirty="0" smtClean="0">
              <a:cs typeface="楷体" panose="02010609060101010101" charset="-122"/>
            </a:endParaRP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测试分析</a:t>
            </a:r>
            <a:endParaRPr lang="en-US" altLang="zh-CN"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若引入条件组合覆盖，测试工作量往往又是测试人员所难以承受的</a:t>
            </a:r>
            <a:endParaRPr lang="en-US" altLang="zh-CN" sz="3400" b="1" smtClean="0">
              <a:solidFill>
                <a:srgbClr val="0000FF"/>
              </a:solidFill>
              <a:ea typeface="华文新魏" panose="0201080004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C6CDEB-B40A-4A35-A09C-EED8FEADBE9C}" type="slidenum">
              <a:rPr lang="en-US" altLang="zh-CN" smtClean="0"/>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endParaRPr lang="zh-CN" altLang="en-US" b="1" smtClean="0"/>
          </a:p>
          <a:p>
            <a:pPr lvl="1"/>
            <a:r>
              <a:rPr lang="zh-CN" altLang="en-US" b="1" smtClean="0"/>
              <a:t>尽量结合边界值选择测试数据</a:t>
            </a:r>
            <a:endParaRPr lang="zh-CN" altLang="en-US" b="1" smtClean="0"/>
          </a:p>
        </p:txBody>
      </p:sp>
      <p:sp>
        <p:nvSpPr>
          <p:cNvPr id="3379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208168" y="3068960"/>
            <a:ext cx="8001000" cy="1216025"/>
          </a:xfrm>
        </p:spPr>
        <p:txBody>
          <a:bodyPr/>
          <a:lstStyle/>
          <a:p>
            <a:pPr algn="ctr"/>
            <a:r>
              <a:rPr lang="en-US" altLang="zh-CN" b="1" dirty="0" smtClean="0"/>
              <a:t>Question</a:t>
            </a:r>
            <a:endParaRPr lang="en-US" altLang="zh-CN" b="1" dirty="0" smtClean="0"/>
          </a:p>
        </p:txBody>
      </p:sp>
      <p:sp>
        <p:nvSpPr>
          <p:cNvPr id="1167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BBDF7B-F768-4D32-9888-4E638ED8D6EB}"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endParaRPr lang="zh-CN" altLang="en-US" sz="3400" b="1" dirty="0"/>
          </a:p>
          <a:p>
            <a:pPr lvl="1" algn="just" eaLnBrk="1" hangingPunct="1"/>
            <a:r>
              <a:rPr lang="zh-CN" altLang="en-US" b="1" dirty="0"/>
              <a:t>关注点：判定表达式本身的复杂度</a:t>
            </a:r>
            <a:endParaRPr lang="zh-CN" altLang="en-US" b="1" dirty="0"/>
          </a:p>
          <a:p>
            <a:pPr lvl="1" algn="just" eaLnBrk="1" hangingPunct="1"/>
            <a:r>
              <a:rPr lang="zh-CN" altLang="en-US" b="1" dirty="0"/>
              <a:t>原理：通过对程序逻辑结构的遍历，来实现测试对程序的覆盖</a:t>
            </a:r>
            <a:endParaRPr lang="zh-CN" altLang="en-US" b="1" dirty="0"/>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endParaRPr lang="zh-CN" altLang="en-US" b="1"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fld>
            <a:endParaRPr lang="en-US" altLang="zh-CN"/>
          </a:p>
        </p:txBody>
      </p:sp>
      <p:sp>
        <p:nvSpPr>
          <p:cNvPr id="6" name="Rectangle 2"/>
          <p:cNvSpPr>
            <a:spLocks noGrp="1" noChangeArrowheads="1"/>
          </p:cNvSpPr>
          <p:nvPr>
            <p:ph type="title"/>
          </p:nvPr>
        </p:nvSpPr>
        <p:spPr>
          <a:xfrm>
            <a:off x="807685" y="304800"/>
            <a:ext cx="8001000" cy="1216025"/>
          </a:xfrm>
        </p:spPr>
        <p:txBody>
          <a:bodyPr/>
          <a:lstStyle/>
          <a:p>
            <a:pPr eaLnBrk="1" hangingPunct="1"/>
            <a:r>
              <a:rPr lang="en-US" altLang="zh-CN" b="1" dirty="0" smtClean="0">
                <a:cs typeface="楷体" panose="02010609060101010101" charset="-122"/>
              </a:rPr>
              <a:t>5.3 </a:t>
            </a:r>
            <a:r>
              <a:rPr lang="zh-CN" altLang="en-US" b="1" dirty="0" smtClean="0">
                <a:cs typeface="楷体" panose="02010609060101010101" charset="-122"/>
              </a:rPr>
              <a:t>对判定的测试</a:t>
            </a:r>
            <a:endParaRPr lang="zh-CN" altLang="en-US" b="1" dirty="0" smtClean="0">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BC462E3-4FE8-4D0C-BD8A-87643D1AF27C}"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endParaRPr lang="zh-CN" altLang="en-US" sz="3400" b="1" dirty="0" smtClean="0"/>
          </a:p>
        </p:txBody>
      </p:sp>
      <p:pic>
        <p:nvPicPr>
          <p:cNvPr id="6151" name="Picture 6" descr="5t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0730" y="43751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est2"/>
          <p:cNvPicPr>
            <a:picLocks noChangeAspect="1"/>
          </p:cNvPicPr>
          <p:nvPr/>
        </p:nvPicPr>
        <p:blipFill>
          <a:blip r:embed="rId2"/>
          <a:stretch>
            <a:fillRect/>
          </a:stretch>
        </p:blipFill>
        <p:spPr>
          <a:xfrm>
            <a:off x="622935" y="2414905"/>
            <a:ext cx="6482080" cy="36766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additive="base">
                                        <p:cTn id="7" dur="500" fill="hold"/>
                                        <p:tgtEl>
                                          <p:spTgt spid="6151"/>
                                        </p:tgtEl>
                                        <p:attrNameLst>
                                          <p:attrName>ppt_x</p:attrName>
                                        </p:attrNameLst>
                                      </p:cBhvr>
                                      <p:tavLst>
                                        <p:tav tm="0">
                                          <p:val>
                                            <p:strVal val="#ppt_x"/>
                                          </p:val>
                                        </p:tav>
                                        <p:tav tm="100000">
                                          <p:val>
                                            <p:strVal val="#ppt_x"/>
                                          </p:val>
                                        </p:tav>
                                      </p:tavLst>
                                    </p:anim>
                                    <p:anim calcmode="lin" valueType="num">
                                      <p:cBhvr additive="base">
                                        <p:cTn id="8"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283A10C-7278-47DB-8EC3-DD932BEE4B41}"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endParaRPr lang="zh-CN" altLang="en-US" b="1"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1703D11-24E2-4536-8EFF-7CEAA2957AAE}" type="slidenum">
              <a:rPr lang="en-US" altLang="zh-CN" smtClean="0"/>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a:t>
            </a:r>
            <a:r>
              <a:rPr lang="zh-CN" altLang="en-US" sz="2800" b="1" dirty="0">
                <a:solidFill>
                  <a:srgbClr val="FF0000"/>
                </a:solidFill>
              </a:rPr>
              <a:t>每一条可执行语句</a:t>
            </a:r>
            <a:r>
              <a:rPr lang="zh-CN" altLang="en-US" sz="2800" b="1" dirty="0"/>
              <a:t>至少执行一次</a:t>
            </a:r>
            <a:r>
              <a:rPr lang="zh-CN" altLang="en-US" sz="2800" b="1" dirty="0" smtClean="0"/>
              <a:t>。</a:t>
            </a:r>
            <a:endParaRPr lang="en-US" altLang="zh-CN" sz="2800" b="1" dirty="0" smtClean="0"/>
          </a:p>
          <a:p>
            <a:pPr lvl="1" algn="just" eaLnBrk="1" hangingPunct="1"/>
            <a:r>
              <a:rPr lang="zh-CN" altLang="en-US" sz="2800" b="1" dirty="0"/>
              <a:t>点覆盖</a:t>
            </a:r>
            <a:endParaRPr lang="zh-CN" altLang="en-US" sz="28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43C7B9-5A10-4B74-BCD0-0885223FDEE8}"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endParaRPr lang="zh-CN" altLang="en-US" b="1" dirty="0" smtClean="0"/>
          </a:p>
        </p:txBody>
      </p:sp>
      <p:pic>
        <p:nvPicPr>
          <p:cNvPr id="92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3165" y="2428875"/>
            <a:ext cx="10618470" cy="167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 calcmode="lin" valueType="num">
                                      <p:cBhvr additive="base">
                                        <p:cTn id="7"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 calcmode="lin" valueType="num">
                                      <p:cBhvr additive="base">
                                        <p:cTn id="1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0">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 calcmode="lin" valueType="num">
                                      <p:cBhvr additive="base">
                                        <p:cTn id="15" dur="500" fill="hold"/>
                                        <p:tgtEl>
                                          <p:spTgt spid="9220">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43C7B9-5A10-4B74-BCD0-0885223FDEE8}"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charset="-122"/>
              </a:rPr>
              <a:t>5.3 </a:t>
            </a:r>
            <a:r>
              <a:rPr lang="zh-CN" altLang="en-US" b="1" smtClean="0">
                <a:cs typeface="楷体" panose="02010609060101010101" charset="-122"/>
              </a:rPr>
              <a:t>对判定的测试</a:t>
            </a:r>
            <a:endParaRPr lang="zh-CN" altLang="en-US" b="1" smtClean="0">
              <a:cs typeface="楷体" panose="02010609060101010101" charset="-122"/>
            </a:endParaRPr>
          </a:p>
        </p:txBody>
      </p:sp>
      <p:sp>
        <p:nvSpPr>
          <p:cNvPr id="9220" name="Rectangle 3"/>
          <p:cNvSpPr>
            <a:spLocks noGrp="1" noChangeArrowheads="1"/>
          </p:cNvSpPr>
          <p:nvPr>
            <p:ph type="body" idx="1"/>
          </p:nvPr>
        </p:nvSpPr>
        <p:spPr>
          <a:xfrm>
            <a:off x="772795" y="1629410"/>
            <a:ext cx="10160000" cy="4267200"/>
          </a:xfrm>
        </p:spPr>
        <p:txBody>
          <a:bodyPr/>
          <a:lstStyle/>
          <a:p>
            <a:pPr algn="just" eaLnBrk="1" hangingPunct="1"/>
            <a:r>
              <a:rPr lang="zh-CN" altLang="en-US" sz="2800" b="1" dirty="0" smtClean="0"/>
              <a:t>请找出下列代码中</a:t>
            </a:r>
            <a:r>
              <a:rPr lang="zh-CN" altLang="en-US" sz="2800" b="1" dirty="0" smtClean="0">
                <a:solidFill>
                  <a:srgbClr val="FF0000"/>
                </a:solidFill>
              </a:rPr>
              <a:t>隐式分支</a:t>
            </a:r>
            <a:r>
              <a:rPr lang="zh-CN" altLang="en-US" sz="2800" b="1" dirty="0" smtClean="0"/>
              <a:t>的缺陷</a:t>
            </a:r>
            <a:endParaRPr lang="en-US" altLang="zh-CN" sz="2800" b="1" dirty="0" smtClean="0"/>
          </a:p>
          <a:p>
            <a:pPr marL="0" indent="0" algn="just" eaLnBrk="1" hangingPunct="1">
              <a:buNone/>
            </a:pPr>
            <a:r>
              <a:rPr lang="en-US" altLang="zh-CN" sz="2000" b="1" dirty="0" err="1" smtClean="0"/>
              <a:t>int</a:t>
            </a:r>
            <a:r>
              <a:rPr lang="en-US" altLang="zh-CN" sz="2000" b="1" dirty="0" smtClean="0"/>
              <a: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endParaRPr lang="en-US" altLang="zh-CN" sz="2000" b="1" dirty="0" smtClean="0"/>
          </a:p>
          <a:p>
            <a:pPr marL="0" indent="0" algn="just" eaLnBrk="1" hangingPunct="1">
              <a:buNone/>
            </a:pPr>
            <a:r>
              <a:rPr lang="en-US" altLang="zh-CN" sz="2000" b="1" dirty="0" smtClean="0"/>
              <a:t>{</a:t>
            </a:r>
            <a:endParaRPr lang="en-US" altLang="zh-CN" sz="2000" b="1" dirty="0" smtClean="0"/>
          </a:p>
          <a:p>
            <a:pPr marL="781050" lvl="1" indent="-342900" algn="just" eaLnBrk="1" hangingPunct="1">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buFont typeface="+mj-lt"/>
              <a:buAutoNum type="arabicPeriod"/>
            </a:pPr>
            <a:r>
              <a:rPr lang="en-US" altLang="zh-CN" sz="1600" b="1" dirty="0" err="1" smtClean="0"/>
              <a:t>int</a:t>
            </a:r>
            <a:r>
              <a:rPr lang="en-US" altLang="zh-CN" sz="1600" b="1" dirty="0" smtClean="0"/>
              <a:t> sum = 0;</a:t>
            </a:r>
            <a:endParaRPr lang="en-US" altLang="zh-CN" sz="1600" b="1" dirty="0" smtClean="0"/>
          </a:p>
          <a:p>
            <a:pPr marL="781050" lvl="1" indent="-342900" algn="just" eaLnBrk="1" hangingPunct="1">
              <a:buFont typeface="+mj-lt"/>
              <a:buAutoNum type="arabicPeriod"/>
            </a:pPr>
            <a:r>
              <a:rPr lang="en-US" altLang="zh-CN" sz="1600" b="1" dirty="0" smtClean="0"/>
              <a:t>if(</a:t>
            </a:r>
            <a:r>
              <a:rPr lang="en-US" altLang="zh-CN" sz="1600" b="1" dirty="0" err="1"/>
              <a:t>bFlag</a:t>
            </a:r>
            <a:r>
              <a:rPr lang="en-US" altLang="zh-CN" sz="1600" b="1" dirty="0" smtClean="0"/>
              <a:t>)</a:t>
            </a:r>
            <a:endParaRPr lang="en-US" altLang="zh-CN" sz="1600" b="1" dirty="0" smtClean="0"/>
          </a:p>
          <a:p>
            <a:pPr marL="781050" lvl="1" indent="-342900" algn="just" eaLnBrk="1" hangingPunct="1">
              <a:buFont typeface="+mj-lt"/>
              <a:buAutoNum type="arabicPeriod"/>
            </a:pPr>
            <a:r>
              <a:rPr lang="en-US" altLang="zh-CN" sz="1600" b="1" dirty="0" smtClean="0"/>
              <a:t>      </a:t>
            </a:r>
            <a:r>
              <a:rPr lang="en-US" altLang="zh-CN" sz="1600" b="1" dirty="0" err="1" smtClean="0"/>
              <a:t>pArray</a:t>
            </a:r>
            <a:r>
              <a:rPr lang="en-US" altLang="zh-CN" sz="1600" b="1" dirty="0" smtClean="0"/>
              <a:t> = new </a:t>
            </a:r>
            <a:r>
              <a:rPr lang="en-US" altLang="zh-CN" sz="1600" b="1" dirty="0" err="1" smtClean="0"/>
              <a:t>int</a:t>
            </a:r>
            <a:r>
              <a:rPr lang="en-US" altLang="zh-CN" sz="1600" b="1" dirty="0" smtClean="0"/>
              <a:t>[5];</a:t>
            </a:r>
            <a:endParaRPr lang="en-US" altLang="zh-CN" sz="1600" b="1" dirty="0" smtClean="0"/>
          </a:p>
          <a:p>
            <a:pPr marL="781050" lvl="1" indent="-342900" algn="just" eaLnBrk="1" hangingPunct="1">
              <a:buFont typeface="+mj-lt"/>
              <a:buAutoNum type="arabicPeriod"/>
            </a:pPr>
            <a:r>
              <a:rPr lang="en-US" altLang="zh-CN" sz="1600" b="1" dirty="0" smtClean="0"/>
              <a:t>for(</a:t>
            </a:r>
            <a:r>
              <a:rPr lang="en-US" altLang="zh-CN" sz="1600" b="1" dirty="0" err="1" smtClean="0"/>
              <a:t>int</a:t>
            </a:r>
            <a:r>
              <a:rPr lang="en-US" altLang="zh-CN" sz="1600" b="1" dirty="0" smtClean="0"/>
              <a:t> i = 0;i &lt; 5 ;i++){</a:t>
            </a:r>
            <a:endParaRPr lang="en-US" altLang="zh-CN" sz="1600" b="1" dirty="0" smtClean="0"/>
          </a:p>
          <a:p>
            <a:pPr marL="781050" lvl="1" indent="-342900" algn="just" eaLnBrk="1" hangingPunct="1">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endParaRPr lang="en-US" altLang="zh-CN" sz="1300" b="1" dirty="0" smtClean="0"/>
          </a:p>
          <a:p>
            <a:pPr marL="781050" lvl="1" indent="-342900" algn="just" eaLnBrk="1" hangingPunct="1">
              <a:buFont typeface="+mj-lt"/>
              <a:buAutoNum type="arabicPeriod"/>
            </a:pPr>
            <a:r>
              <a:rPr lang="en-US" altLang="zh-CN" sz="1600" b="1" dirty="0" smtClean="0"/>
              <a:t>}</a:t>
            </a:r>
            <a:endParaRPr lang="en-US" altLang="zh-CN" sz="1600" b="1" dirty="0" smtClean="0"/>
          </a:p>
          <a:p>
            <a:pPr marL="781050" lvl="1" indent="-342900" algn="just" eaLnBrk="1" hangingPunct="1">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endParaRPr lang="en-US" altLang="zh-CN" sz="1600" b="1" dirty="0" smtClean="0"/>
          </a:p>
          <a:p>
            <a:pPr marL="781050" lvl="1" indent="-342900" algn="just" eaLnBrk="1" hangingPunct="1">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endParaRPr lang="en-US" altLang="zh-CN" sz="1300" b="1" dirty="0" smtClean="0"/>
          </a:p>
          <a:p>
            <a:pPr marL="781050" lvl="1" indent="-342900" algn="just" eaLnBrk="1" hangingPunct="1">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endParaRPr lang="en-US" altLang="zh-CN" sz="1300" b="1" dirty="0" smtClean="0"/>
          </a:p>
          <a:p>
            <a:pPr marL="781050" lvl="1" indent="-342900" algn="just" eaLnBrk="1" hangingPunct="1">
              <a:buFont typeface="+mj-lt"/>
              <a:buAutoNum type="arabicPeriod"/>
            </a:pPr>
            <a:r>
              <a:rPr lang="en-US" altLang="zh-CN" sz="1600" b="1" dirty="0" smtClean="0"/>
              <a:t>}</a:t>
            </a:r>
            <a:endParaRPr lang="en-US" altLang="zh-CN" sz="1600" b="1" dirty="0" smtClean="0"/>
          </a:p>
          <a:p>
            <a:pPr marL="781050" lvl="1" indent="-342900" algn="just" eaLnBrk="1" hangingPunct="1">
              <a:buFont typeface="+mj-lt"/>
              <a:buAutoNum type="arabicPeriod"/>
            </a:pPr>
            <a:r>
              <a:rPr lang="en-US" altLang="zh-CN" sz="1600" b="1" dirty="0" smtClean="0"/>
              <a:t>return sum;</a:t>
            </a:r>
            <a:endParaRPr lang="en-US" altLang="zh-CN" sz="1600" b="1" dirty="0" smtClean="0"/>
          </a:p>
          <a:p>
            <a:pPr marL="0" indent="0" algn="just" eaLnBrk="1" hangingPunct="1">
              <a:buNone/>
            </a:pPr>
            <a:r>
              <a:rPr lang="en-US" altLang="zh-CN" sz="2000" b="1" dirty="0" smtClean="0"/>
              <a:t>}</a:t>
            </a:r>
            <a:endParaRPr lang="en-US" altLang="zh-CN" sz="34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2649</Words>
  <Application>WPS 演示</Application>
  <PresentationFormat>全屏显示(4:3)</PresentationFormat>
  <Paragraphs>396</Paragraphs>
  <Slides>36</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vt:lpstr>
      <vt:lpstr>宋体</vt:lpstr>
      <vt:lpstr>Wingdings</vt:lpstr>
      <vt:lpstr>Verdana</vt:lpstr>
      <vt:lpstr>楷体</vt:lpstr>
      <vt:lpstr>华文隶书</vt:lpstr>
      <vt:lpstr>微软雅黑</vt:lpstr>
      <vt:lpstr>Arial Unicode MS</vt:lpstr>
      <vt:lpstr>Times New Roman</vt:lpstr>
      <vt:lpstr>SimSun-ExtB</vt:lpstr>
      <vt:lpstr>仿宋_GB2312</vt:lpstr>
      <vt:lpstr>楷体_GB2312</vt:lpstr>
      <vt:lpstr>华文新魏</vt:lpstr>
      <vt:lpstr>仿宋</vt:lpstr>
      <vt:lpstr>新宋体</vt: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139</cp:revision>
  <dcterms:created xsi:type="dcterms:W3CDTF">2008-07-27T05:17:00Z</dcterms:created>
  <dcterms:modified xsi:type="dcterms:W3CDTF">2018-11-16T01:18:57Z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