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46"/>
  </p:handoutMasterIdLst>
  <p:sldIdLst>
    <p:sldId id="451" r:id="rId3"/>
    <p:sldId id="452" r:id="rId4"/>
    <p:sldId id="495" r:id="rId5"/>
    <p:sldId id="456" r:id="rId6"/>
    <p:sldId id="496" r:id="rId8"/>
    <p:sldId id="276" r:id="rId9"/>
    <p:sldId id="458" r:id="rId10"/>
    <p:sldId id="457" r:id="rId11"/>
    <p:sldId id="395" r:id="rId12"/>
    <p:sldId id="392" r:id="rId13"/>
    <p:sldId id="390" r:id="rId14"/>
    <p:sldId id="393" r:id="rId15"/>
    <p:sldId id="460" r:id="rId16"/>
    <p:sldId id="394" r:id="rId17"/>
    <p:sldId id="453" r:id="rId18"/>
    <p:sldId id="454" r:id="rId19"/>
    <p:sldId id="391" r:id="rId20"/>
    <p:sldId id="396" r:id="rId21"/>
    <p:sldId id="397" r:id="rId22"/>
    <p:sldId id="497" r:id="rId23"/>
    <p:sldId id="336" r:id="rId24"/>
    <p:sldId id="337" r:id="rId25"/>
    <p:sldId id="403" r:id="rId26"/>
    <p:sldId id="402" r:id="rId27"/>
    <p:sldId id="404" r:id="rId28"/>
    <p:sldId id="401" r:id="rId29"/>
    <p:sldId id="405" r:id="rId30"/>
    <p:sldId id="406" r:id="rId31"/>
    <p:sldId id="400" r:id="rId32"/>
    <p:sldId id="407" r:id="rId33"/>
    <p:sldId id="399" r:id="rId34"/>
    <p:sldId id="499" r:id="rId35"/>
    <p:sldId id="498" r:id="rId36"/>
    <p:sldId id="296" r:id="rId37"/>
    <p:sldId id="409" r:id="rId38"/>
    <p:sldId id="410" r:id="rId39"/>
    <p:sldId id="411" r:id="rId40"/>
    <p:sldId id="412" r:id="rId41"/>
    <p:sldId id="413" r:id="rId42"/>
    <p:sldId id="414" r:id="rId43"/>
    <p:sldId id="278" r:id="rId44"/>
    <p:sldId id="316" r:id="rId45"/>
  </p:sldIdLst>
  <p:sldSz cx="12192635"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85609" autoAdjust="0"/>
  </p:normalViewPr>
  <p:slideViewPr>
    <p:cSldViewPr showGuides="1">
      <p:cViewPr>
        <p:scale>
          <a:sx n="79" d="100"/>
          <a:sy n="79" d="100"/>
        </p:scale>
        <p:origin x="-528" y="72"/>
      </p:cViewPr>
      <p:guideLst>
        <p:guide orient="horz" pos="192"/>
        <p:guide pos="482"/>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5580F44D-4452-47C4-BE17-3C55972A58B4}"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380700" y="685800"/>
            <a:ext cx="60966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34786C05-EF55-4C5F-9000-40028DD6A0A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90" y="2393950"/>
            <a:ext cx="1036422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14490" y="990600"/>
            <a:ext cx="1036422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590" y="3429000"/>
            <a:ext cx="934812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90" y="6248400"/>
            <a:ext cx="254025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6010" y="6248400"/>
            <a:ext cx="386118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8460" y="6248400"/>
            <a:ext cx="2540250" cy="457200"/>
          </a:xfrm>
        </p:spPr>
        <p:txBody>
          <a:bodyPr/>
          <a:lstStyle>
            <a:lvl1pPr>
              <a:defRPr/>
            </a:lvl1pPr>
          </a:lstStyle>
          <a:p>
            <a:pPr>
              <a:defRPr/>
            </a:pPr>
            <a:fld id="{556913AD-3ABD-40CB-A695-E6AA296B053C}"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A1EF5F6-B37A-4E07-B876-06B3CA7544CB}"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725" y="304800"/>
            <a:ext cx="7807035"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ACDFD14D-B172-48AD-BB2A-ECFEDDD7BE75}"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309" y="304800"/>
            <a:ext cx="1066905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725"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DBEE1985-1A55-4107-BB8A-E18CFCA279C3}" type="slidenum">
              <a:rPr lang="en-US" altLang="zh-CN"/>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charset="-122"/>
                <a:ea typeface="楷体" panose="02010609060101010101"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楷体" panose="02010609060101010101" charset="-122"/>
                <a:ea typeface="楷体" panose="02010609060101010101" charset="-122"/>
              </a:defRPr>
            </a:lvl1pPr>
            <a:lvl2pPr>
              <a:defRPr>
                <a:latin typeface="楷体" panose="02010609060101010101" charset="-122"/>
                <a:ea typeface="楷体" panose="02010609060101010101" charset="-122"/>
              </a:defRPr>
            </a:lvl2pPr>
            <a:lvl3pPr>
              <a:defRPr>
                <a:latin typeface="楷体" panose="02010609060101010101" charset="-122"/>
                <a:ea typeface="楷体" panose="02010609060101010101" charset="-122"/>
              </a:defRPr>
            </a:lvl3pPr>
            <a:lvl4pPr>
              <a:defRPr>
                <a:latin typeface="楷体" panose="02010609060101010101" charset="-122"/>
                <a:ea typeface="楷体" panose="02010609060101010101" charset="-122"/>
              </a:defRPr>
            </a:lvl4pPr>
            <a:lvl5pPr>
              <a:defRPr>
                <a:latin typeface="楷体" panose="02010609060101010101" charset="-122"/>
                <a:ea typeface="楷体" panose="02010609060101010101"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A46EDDFE-DE16-4C84-9756-421DC338CB59}" type="slidenum">
              <a:rPr lang="en-US" altLang="zh-CN"/>
            </a:fld>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D0F5D057-4CA5-4C71-945C-B0F6E9A324FF}"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9160798F-FAF7-4F81-A2FA-365F9EF6E676}"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BF00C6EE-7A45-4338-AA5E-353904A71456}"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EEC425FB-2728-4677-9616-10A6E964E489}"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5D1ADB4C-2A0C-4BC7-AEC6-77D303B76185}"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0951DB9-5DA4-47F2-B89C-C21FE72315E3}"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953" y="612775"/>
            <a:ext cx="73159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006C097F-EC53-4675-8501-AC0C77E33440}"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309" y="304800"/>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812880" y="1566863"/>
            <a:ext cx="10611896"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812880" y="6172200"/>
            <a:ext cx="1056744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812880" y="6245225"/>
            <a:ext cx="2641860" cy="47625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4166010" y="6245225"/>
            <a:ext cx="3861180" cy="476250"/>
          </a:xfrm>
          <a:prstGeom prst="rect">
            <a:avLst/>
          </a:prstGeom>
          <a:noFill/>
          <a:ln w="9525">
            <a:noFill/>
            <a:miter lim="800000"/>
          </a:ln>
          <a:effec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8738460" y="6245225"/>
            <a:ext cx="2641860" cy="47625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6E685A87-9188-4416-89C6-8D8E0D48AC59}"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19FD448-7124-4BE4-B7CC-F8E29237E7F3}" type="slidenum">
              <a:rPr lang="en-US" altLang="zh-CN" smtClean="0"/>
            </a:fld>
            <a:endParaRPr lang="en-US" altLang="zh-CN" smtClean="0"/>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smtClean="0">
                <a:ea typeface="华文隶书" panose="02010800040101010101" pitchFamily="2" charset="-122"/>
              </a:rPr>
              <a:t>软件测试实用教程</a:t>
            </a:r>
            <a:br>
              <a:rPr lang="en-US" altLang="zh-CN" sz="6000" b="1" smtClean="0">
                <a:ea typeface="华文隶书" panose="02010800040101010101" pitchFamily="2" charset="-122"/>
              </a:rPr>
            </a:br>
            <a:r>
              <a:rPr lang="en-US" altLang="zh-CN" sz="6000" b="1" smtClean="0">
                <a:ea typeface="华文隶书" panose="02010800040101010101" pitchFamily="2" charset="-122"/>
              </a:rPr>
              <a:t>                      ——</a:t>
            </a:r>
            <a:r>
              <a:rPr lang="zh-CN" altLang="en-US" sz="6000" b="1" smtClean="0">
                <a:ea typeface="华文隶书" panose="02010800040101010101" pitchFamily="2" charset="-122"/>
              </a:rPr>
              <a:t>方法与实践</a:t>
            </a:r>
            <a:endParaRPr lang="zh-CN" altLang="en-US" sz="6000" b="1" smtClean="0">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 </a:t>
            </a:r>
            <a:r>
              <a:rPr lang="zh-CN" altLang="en-US" sz="4400" b="1" smtClean="0">
                <a:latin typeface="华文隶书" panose="02010800040101010101" pitchFamily="2" charset="-122"/>
                <a:ea typeface="华文隶书" panose="02010800040101010101" pitchFamily="2" charset="-122"/>
              </a:rPr>
              <a:t>软件测试技术</a:t>
            </a:r>
            <a:endParaRPr lang="zh-CN" altLang="en-US" sz="4400" b="1" smtClean="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4C9E337-DC88-411B-B2BC-DB7D9E9B1C78}" type="slidenum">
              <a:rPr lang="en-US" altLang="zh-CN" smtClean="0"/>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b="1" dirty="0" smtClean="0">
                <a:cs typeface="楷体" panose="02010609060101010101" charset="-122"/>
              </a:rPr>
              <a:t>5.4 </a:t>
            </a:r>
            <a:r>
              <a:rPr lang="zh-CN" altLang="en-US" b="1" dirty="0" smtClean="0">
                <a:cs typeface="楷体" panose="02010609060101010101" charset="-122"/>
              </a:rPr>
              <a:t>对路径的测试</a:t>
            </a:r>
            <a:endParaRPr lang="zh-CN" altLang="en-US" b="1" dirty="0" smtClean="0">
              <a:cs typeface="楷体" panose="02010609060101010101" charset="-122"/>
            </a:endParaRPr>
          </a:p>
        </p:txBody>
      </p:sp>
      <p:sp>
        <p:nvSpPr>
          <p:cNvPr id="35844" name="Rectangle 3"/>
          <p:cNvSpPr>
            <a:spLocks noGrp="1" noChangeArrowheads="1"/>
          </p:cNvSpPr>
          <p:nvPr>
            <p:ph type="body" idx="1"/>
          </p:nvPr>
        </p:nvSpPr>
        <p:spPr>
          <a:xfrm>
            <a:off x="772815" y="1773069"/>
            <a:ext cx="8001000" cy="4267200"/>
          </a:xfrm>
        </p:spPr>
        <p:txBody>
          <a:bodyPr/>
          <a:lstStyle/>
          <a:p>
            <a:pPr eaLnBrk="1" hangingPunct="1"/>
            <a:r>
              <a:rPr lang="zh-CN" altLang="en-US" sz="3100" b="1" dirty="0" smtClean="0"/>
              <a:t>程序图（压缩的控制流</a:t>
            </a:r>
            <a:r>
              <a:rPr lang="zh-CN" altLang="en-US" sz="3100" b="1" dirty="0"/>
              <a:t>图）</a:t>
            </a:r>
            <a:endParaRPr lang="en-US" altLang="zh-CN" sz="3100" b="1" dirty="0" smtClean="0"/>
          </a:p>
          <a:p>
            <a:pPr lvl="1" eaLnBrk="1" hangingPunct="1"/>
            <a:r>
              <a:rPr lang="zh-CN" altLang="en-US" sz="2700" b="1" dirty="0"/>
              <a:t>剔除注释语句</a:t>
            </a:r>
            <a:endParaRPr lang="en-US" altLang="zh-CN" sz="2700" b="1" dirty="0"/>
          </a:p>
          <a:p>
            <a:pPr lvl="1" eaLnBrk="1" hangingPunct="1"/>
            <a:r>
              <a:rPr lang="zh-CN" altLang="en-US" sz="2700" b="1" dirty="0" smtClean="0"/>
              <a:t>剔除数据变量的声明语句</a:t>
            </a:r>
            <a:endParaRPr lang="en-US" altLang="zh-CN" sz="2700" b="1" dirty="0" smtClean="0"/>
          </a:p>
          <a:p>
            <a:pPr lvl="1" eaLnBrk="1" hangingPunct="1"/>
            <a:r>
              <a:rPr lang="zh-CN" altLang="en-US" sz="2700" b="1" dirty="0" smtClean="0"/>
              <a:t>所有连续的串行语句压缩为一个节点</a:t>
            </a:r>
            <a:endParaRPr lang="en-US" altLang="zh-CN" sz="2700" b="1" dirty="0" smtClean="0"/>
          </a:p>
          <a:p>
            <a:pPr lvl="1" eaLnBrk="1" hangingPunct="1"/>
            <a:r>
              <a:rPr lang="zh-CN" altLang="en-US" sz="2700" b="1" dirty="0" smtClean="0"/>
              <a:t>所有循环次数压缩为一次循环</a:t>
            </a:r>
            <a:endParaRPr lang="en-US" altLang="zh-CN" sz="2700" b="1" dirty="0" smtClean="0"/>
          </a:p>
          <a:p>
            <a:pPr eaLnBrk="1" hangingPunct="1"/>
            <a:endParaRPr lang="en-US" altLang="zh-CN" sz="3100" b="1" dirty="0" smtClean="0"/>
          </a:p>
          <a:p>
            <a:pPr eaLnBrk="1" hangingPunct="1"/>
            <a:endParaRPr lang="en-US" altLang="zh-CN" sz="3100" b="1" dirty="0" smtClean="0"/>
          </a:p>
        </p:txBody>
      </p:sp>
      <p:pic>
        <p:nvPicPr>
          <p:cNvPr id="35846" name="Picture 2" descr="5t1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35545" y="1695450"/>
            <a:ext cx="4328160" cy="427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A7A8E7E-97EB-41CB-9C99-B3FB3A74EFC2}" type="slidenum">
              <a:rPr lang="en-US" altLang="zh-CN" smtClean="0"/>
            </a:fld>
            <a:endParaRPr lang="en-US" altLang="zh-CN" smtClean="0"/>
          </a:p>
        </p:txBody>
      </p:sp>
      <p:sp>
        <p:nvSpPr>
          <p:cNvPr id="36867"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36868" name="Rectangle 3"/>
          <p:cNvSpPr>
            <a:spLocks noGrp="1" noChangeArrowheads="1"/>
          </p:cNvSpPr>
          <p:nvPr>
            <p:ph type="body" idx="1"/>
          </p:nvPr>
        </p:nvSpPr>
        <p:spPr/>
        <p:txBody>
          <a:bodyPr/>
          <a:lstStyle/>
          <a:p>
            <a:pPr eaLnBrk="1" hangingPunct="1"/>
            <a:r>
              <a:rPr lang="zh-CN" altLang="en-US" sz="3400" b="1" smtClean="0"/>
              <a:t>相关概念</a:t>
            </a:r>
            <a:endParaRPr lang="zh-CN" altLang="en-US" sz="3400" b="1" smtClean="0"/>
          </a:p>
          <a:p>
            <a:pPr lvl="1" eaLnBrk="1" hangingPunct="1"/>
            <a:r>
              <a:rPr lang="zh-CN" altLang="en-US" sz="3100" b="1" smtClean="0"/>
              <a:t>程序图</a:t>
            </a:r>
            <a:endParaRPr lang="en-US" altLang="zh-CN" sz="3100" b="1" smtClean="0"/>
          </a:p>
          <a:p>
            <a:pPr lvl="1" eaLnBrk="1" hangingPunct="1"/>
            <a:r>
              <a:rPr lang="zh-CN" altLang="en-US" sz="3100" b="1" smtClean="0">
                <a:solidFill>
                  <a:srgbClr val="0000FF"/>
                </a:solidFill>
              </a:rPr>
              <a:t>环复杂度</a:t>
            </a:r>
            <a:endParaRPr lang="en-US" altLang="zh-CN" sz="3100" b="1" smtClean="0">
              <a:solidFill>
                <a:srgbClr val="0000FF"/>
              </a:solidFill>
            </a:endParaRPr>
          </a:p>
          <a:p>
            <a:pPr lvl="1" eaLnBrk="1" hangingPunct="1"/>
            <a:r>
              <a:rPr lang="zh-CN" altLang="en-US" sz="3100" b="1" smtClean="0"/>
              <a:t>基本复杂度</a:t>
            </a:r>
            <a:endParaRPr lang="en-US" altLang="zh-CN" sz="3100" b="1"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7A046F0-F81E-407E-93B9-BE5632DC12B3}" type="slidenum">
              <a:rPr lang="en-US" altLang="zh-CN" smtClean="0"/>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37892" name="Rectangle 3"/>
          <p:cNvSpPr>
            <a:spLocks noGrp="1" noChangeArrowheads="1"/>
          </p:cNvSpPr>
          <p:nvPr>
            <p:ph type="body" idx="1"/>
          </p:nvPr>
        </p:nvSpPr>
        <p:spPr/>
        <p:txBody>
          <a:bodyPr/>
          <a:lstStyle/>
          <a:p>
            <a:pPr eaLnBrk="1" hangingPunct="1"/>
            <a:r>
              <a:rPr lang="zh-CN" altLang="en-US" sz="3400" b="1" dirty="0" smtClean="0"/>
              <a:t>环复杂度（环路复杂度）</a:t>
            </a:r>
            <a:endParaRPr lang="zh-CN" altLang="en-US" sz="3400" b="1" dirty="0" smtClean="0"/>
          </a:p>
          <a:p>
            <a:pPr lvl="1" eaLnBrk="1" hangingPunct="1"/>
            <a:r>
              <a:rPr lang="zh-CN" altLang="en-US" b="1" dirty="0" smtClean="0"/>
              <a:t>是描述程序逻辑复杂度的一种度量模型，是由</a:t>
            </a:r>
            <a:r>
              <a:rPr lang="en-US" altLang="zh-CN" b="1" dirty="0" smtClean="0"/>
              <a:t>McCabe</a:t>
            </a:r>
            <a:r>
              <a:rPr lang="zh-CN" altLang="en-US" b="1" dirty="0" smtClean="0"/>
              <a:t>于</a:t>
            </a:r>
            <a:r>
              <a:rPr lang="en-US" altLang="zh-CN" b="1" dirty="0" smtClean="0"/>
              <a:t>1982</a:t>
            </a:r>
            <a:r>
              <a:rPr lang="zh-CN" altLang="en-US" b="1" dirty="0" smtClean="0"/>
              <a:t>年提出的。</a:t>
            </a:r>
            <a:endParaRPr lang="zh-CN" altLang="en-US" b="1" dirty="0" smtClean="0"/>
          </a:p>
          <a:p>
            <a:pPr lvl="1" eaLnBrk="1" hangingPunct="1"/>
            <a:r>
              <a:rPr lang="zh-CN" altLang="en-US" b="1" dirty="0" smtClean="0"/>
              <a:t>其基本思想是基于判定节点对程序图封闭环书目造成的影响来衡量程序的复杂程度。</a:t>
            </a:r>
            <a:endParaRPr lang="zh-CN" altLang="en-US" b="1" dirty="0" smtClean="0"/>
          </a:p>
          <a:p>
            <a:pPr lvl="1" eaLnBrk="1" hangingPunct="1"/>
            <a:r>
              <a:rPr lang="zh-CN" altLang="en-US" b="1" dirty="0" smtClean="0"/>
              <a:t>环路复杂度不应超过</a:t>
            </a:r>
            <a:r>
              <a:rPr lang="en-US" altLang="zh-CN" b="1" dirty="0" smtClean="0"/>
              <a:t>10</a:t>
            </a:r>
            <a:r>
              <a:rPr lang="zh-CN" altLang="en-US" b="1" dirty="0" smtClean="0"/>
              <a:t>。</a:t>
            </a:r>
            <a:endParaRPr lang="en-US" altLang="zh-CN" b="1" dirty="0" smtClean="0"/>
          </a:p>
        </p:txBody>
      </p:sp>
      <p:sp>
        <p:nvSpPr>
          <p:cNvPr id="37894" name="Rectangle 2"/>
          <p:cNvSpPr>
            <a:spLocks noChangeArrowheads="1"/>
          </p:cNvSpPr>
          <p:nvPr/>
        </p:nvSpPr>
        <p:spPr bwMode="auto">
          <a:xfrm>
            <a:off x="1524600" y="-1841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1524600" y="-1841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7A046F0-F81E-407E-93B9-BE5632DC12B3}" type="slidenum">
              <a:rPr lang="en-US" altLang="zh-CN" smtClean="0"/>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37892" name="Rectangle 3"/>
          <p:cNvSpPr>
            <a:spLocks noGrp="1" noChangeArrowheads="1"/>
          </p:cNvSpPr>
          <p:nvPr>
            <p:ph type="body" idx="1"/>
          </p:nvPr>
        </p:nvSpPr>
        <p:spPr/>
        <p:txBody>
          <a:bodyPr/>
          <a:lstStyle/>
          <a:p>
            <a:pPr eaLnBrk="1" hangingPunct="1"/>
            <a:r>
              <a:rPr lang="zh-CN" altLang="en-US" sz="3400" b="1" dirty="0" smtClean="0"/>
              <a:t>环复杂度计算</a:t>
            </a:r>
            <a:endParaRPr lang="en-US" altLang="zh-CN" sz="3400" b="1" dirty="0" smtClean="0"/>
          </a:p>
          <a:p>
            <a:pPr lvl="1" eaLnBrk="1" hangingPunct="1">
              <a:spcAft>
                <a:spcPts val="600"/>
              </a:spcAft>
            </a:pPr>
            <a:r>
              <a:rPr lang="zh-CN" altLang="en-US" sz="2945" b="1" dirty="0" smtClean="0"/>
              <a:t>直观观察法：程序图将二维平面分隔为封闭区域和开放区域的个数（封闭的区域</a:t>
            </a:r>
            <a:r>
              <a:rPr lang="en-US" altLang="zh-CN" sz="2945" b="1" dirty="0" smtClean="0"/>
              <a:t>+1</a:t>
            </a:r>
            <a:r>
              <a:rPr lang="zh-CN" altLang="en-US" sz="2945" b="1" dirty="0" smtClean="0"/>
              <a:t>）</a:t>
            </a:r>
            <a:endParaRPr lang="en-US" altLang="zh-CN" sz="2945" b="1" dirty="0" smtClean="0"/>
          </a:p>
          <a:p>
            <a:pPr lvl="1" eaLnBrk="1" hangingPunct="1">
              <a:spcAft>
                <a:spcPts val="600"/>
              </a:spcAft>
            </a:pPr>
            <a:r>
              <a:rPr lang="zh-CN" altLang="en-US" sz="2945" b="1" dirty="0" smtClean="0"/>
              <a:t>公式计算法：</a:t>
            </a:r>
            <a:r>
              <a:rPr lang="en-US" altLang="zh-CN" sz="2945" b="1" dirty="0" smtClean="0"/>
              <a:t>V(G)=e-n+2 </a:t>
            </a:r>
            <a:r>
              <a:rPr lang="zh-CN" altLang="en-US" sz="2945" b="1" dirty="0" smtClean="0"/>
              <a:t>或 </a:t>
            </a:r>
            <a:r>
              <a:rPr lang="en-US" altLang="zh-CN" sz="2945" b="1" dirty="0" smtClean="0">
                <a:sym typeface="+mn-ea"/>
              </a:rPr>
              <a:t>V(G)=e-n+1</a:t>
            </a:r>
            <a:endParaRPr lang="en-US" altLang="zh-CN" sz="2945" b="1" dirty="0" smtClean="0"/>
          </a:p>
          <a:p>
            <a:pPr marL="0" indent="0" eaLnBrk="1" hangingPunct="1">
              <a:spcAft>
                <a:spcPts val="600"/>
              </a:spcAft>
              <a:buNone/>
            </a:pPr>
            <a:r>
              <a:rPr lang="en-US" altLang="zh-CN" sz="2800" b="1" dirty="0" smtClean="0"/>
              <a:t>        e</a:t>
            </a:r>
            <a:r>
              <a:rPr lang="zh-CN" altLang="en-US" sz="2800" b="1" dirty="0" smtClean="0"/>
              <a:t>表示图中边的数目</a:t>
            </a:r>
            <a:r>
              <a:rPr lang="en-US" altLang="zh-CN" sz="2800" b="1" dirty="0" smtClean="0"/>
              <a:t>,n</a:t>
            </a:r>
            <a:r>
              <a:rPr lang="zh-CN" altLang="en-US" sz="2800" b="1" dirty="0" smtClean="0"/>
              <a:t>表示图中节点的总数。</a:t>
            </a:r>
            <a:endParaRPr lang="en-US" altLang="zh-CN" sz="2800" b="1" dirty="0" smtClean="0"/>
          </a:p>
          <a:p>
            <a:pPr lvl="1" eaLnBrk="1" hangingPunct="1">
              <a:spcAft>
                <a:spcPts val="600"/>
              </a:spcAft>
            </a:pPr>
            <a:r>
              <a:rPr lang="zh-CN" altLang="en-US" sz="2945" b="1" dirty="0" smtClean="0"/>
              <a:t>独立判定节点法：</a:t>
            </a:r>
            <a:r>
              <a:rPr lang="en-US" altLang="zh-CN" sz="2945" b="1" dirty="0" smtClean="0"/>
              <a:t>V(G)=P+1</a:t>
            </a:r>
            <a:endParaRPr lang="en-US" altLang="zh-CN" sz="2945" b="1" dirty="0" smtClean="0"/>
          </a:p>
          <a:p>
            <a:pPr marL="0" indent="0" eaLnBrk="1" hangingPunct="1">
              <a:spcAft>
                <a:spcPts val="600"/>
              </a:spcAft>
              <a:buNone/>
            </a:pPr>
            <a:endParaRPr lang="en-US" altLang="zh-CN" sz="3400" b="1" dirty="0" smtClean="0"/>
          </a:p>
        </p:txBody>
      </p:sp>
      <p:sp>
        <p:nvSpPr>
          <p:cNvPr id="37894" name="Rectangle 2"/>
          <p:cNvSpPr>
            <a:spLocks noChangeArrowheads="1"/>
          </p:cNvSpPr>
          <p:nvPr/>
        </p:nvSpPr>
        <p:spPr bwMode="auto">
          <a:xfrm>
            <a:off x="1524600" y="-1841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1524600" y="-1841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C35DB43-08C5-4673-BCF6-EF7C89676D90}" type="slidenum">
              <a:rPr lang="en-US" altLang="zh-CN" smtClean="0"/>
            </a:fld>
            <a:endParaRPr lang="en-US" altLang="zh-CN" smtClean="0"/>
          </a:p>
        </p:txBody>
      </p:sp>
      <p:sp>
        <p:nvSpPr>
          <p:cNvPr id="38915" name="Rectangle 2"/>
          <p:cNvSpPr>
            <a:spLocks noGrp="1" noChangeArrowheads="1"/>
          </p:cNvSpPr>
          <p:nvPr>
            <p:ph type="title"/>
          </p:nvPr>
        </p:nvSpPr>
        <p:spPr/>
        <p:txBody>
          <a:bodyPr/>
          <a:lstStyle/>
          <a:p>
            <a:pPr eaLnBrk="1" hangingPunct="1"/>
            <a:r>
              <a:rPr lang="en-US" altLang="zh-CN" b="1" dirty="0" smtClean="0">
                <a:cs typeface="楷体" panose="02010609060101010101" charset="-122"/>
              </a:rPr>
              <a:t>5.4 </a:t>
            </a:r>
            <a:r>
              <a:rPr lang="zh-CN" altLang="en-US" b="1" dirty="0" smtClean="0">
                <a:cs typeface="楷体" panose="02010609060101010101" charset="-122"/>
              </a:rPr>
              <a:t>对路径的测试</a:t>
            </a:r>
            <a:endParaRPr lang="zh-CN" altLang="en-US" b="1" dirty="0" smtClean="0">
              <a:cs typeface="楷体" panose="02010609060101010101" charset="-122"/>
            </a:endParaRPr>
          </a:p>
        </p:txBody>
      </p:sp>
      <p:sp>
        <p:nvSpPr>
          <p:cNvPr id="38916" name="Rectangle 3"/>
          <p:cNvSpPr>
            <a:spLocks noGrp="1" noChangeArrowheads="1"/>
          </p:cNvSpPr>
          <p:nvPr>
            <p:ph type="body" idx="1"/>
          </p:nvPr>
        </p:nvSpPr>
        <p:spPr/>
        <p:txBody>
          <a:bodyPr/>
          <a:lstStyle/>
          <a:p>
            <a:pPr eaLnBrk="1" hangingPunct="1"/>
            <a:r>
              <a:rPr lang="zh-CN" altLang="en-US" sz="3400" b="1" dirty="0" smtClean="0"/>
              <a:t>环复杂度计算</a:t>
            </a:r>
            <a:endParaRPr lang="en-US" altLang="zh-CN" sz="3400" b="1" dirty="0" smtClean="0"/>
          </a:p>
          <a:p>
            <a:pPr marL="0" indent="0" eaLnBrk="1" hangingPunct="1">
              <a:buNone/>
            </a:pPr>
            <a:endParaRPr lang="en-US" altLang="zh-CN" sz="3400" b="1" dirty="0" smtClean="0"/>
          </a:p>
          <a:p>
            <a:pPr lvl="1" algn="just" eaLnBrk="1" hangingPunct="1"/>
            <a:r>
              <a:rPr lang="en-US" altLang="zh-CN" b="1" dirty="0" smtClean="0"/>
              <a:t>1</a:t>
            </a:r>
            <a:r>
              <a:rPr lang="zh-CN" altLang="en-US" b="1" dirty="0" smtClean="0"/>
              <a:t>）</a:t>
            </a:r>
            <a:r>
              <a:rPr lang="en-US" altLang="zh-CN" b="1" dirty="0" smtClean="0"/>
              <a:t>P</a:t>
            </a:r>
            <a:r>
              <a:rPr lang="zh-CN" altLang="en-US" b="1" dirty="0"/>
              <a:t>代表独立判定节点，即两分支的判定</a:t>
            </a:r>
            <a:endParaRPr lang="en-US" altLang="zh-CN" b="1" dirty="0"/>
          </a:p>
          <a:p>
            <a:pPr lvl="1" algn="just" eaLnBrk="1" hangingPunct="1"/>
            <a:r>
              <a:rPr lang="en-US" altLang="zh-CN" b="1" dirty="0"/>
              <a:t>2</a:t>
            </a:r>
            <a:r>
              <a:rPr lang="zh-CN" altLang="en-US" b="1" dirty="0"/>
              <a:t>）如果判定节点是</a:t>
            </a:r>
            <a:r>
              <a:rPr lang="en-US" altLang="zh-CN" b="1" dirty="0"/>
              <a:t>n</a:t>
            </a:r>
            <a:r>
              <a:rPr lang="zh-CN" altLang="en-US" b="1" dirty="0"/>
              <a:t>分支（</a:t>
            </a:r>
            <a:r>
              <a:rPr lang="en-US" altLang="zh-CN" b="1" dirty="0"/>
              <a:t>n&gt;2</a:t>
            </a:r>
            <a:r>
              <a:rPr lang="zh-CN" altLang="en-US" b="1" dirty="0"/>
              <a:t>），该判定节点应视为</a:t>
            </a:r>
            <a:r>
              <a:rPr lang="en-US" altLang="zh-CN" b="1" dirty="0"/>
              <a:t>(n-1)</a:t>
            </a:r>
            <a:r>
              <a:rPr lang="zh-CN" altLang="en-US" b="1" dirty="0"/>
              <a:t>个独立判定节点</a:t>
            </a:r>
            <a:endParaRPr lang="en-US" altLang="zh-CN" b="1" dirty="0"/>
          </a:p>
          <a:p>
            <a:pPr lvl="1" algn="just" eaLnBrk="1" hangingPunct="1"/>
            <a:endParaRPr lang="en-US" altLang="zh-CN" b="1" dirty="0"/>
          </a:p>
          <a:p>
            <a:pPr marL="0" indent="0" eaLnBrk="1" hangingPunct="1">
              <a:buNone/>
            </a:pPr>
            <a:endParaRPr lang="en-US" altLang="zh-CN" sz="3400" b="1" dirty="0"/>
          </a:p>
          <a:p>
            <a:pPr eaLnBrk="1" hangingPunct="1"/>
            <a:endParaRPr lang="en-US" altLang="zh-CN" sz="3400" b="1" dirty="0" smtClean="0"/>
          </a:p>
        </p:txBody>
      </p:sp>
      <p:sp>
        <p:nvSpPr>
          <p:cNvPr id="38918" name="Rectangle 2"/>
          <p:cNvSpPr>
            <a:spLocks noChangeArrowheads="1"/>
          </p:cNvSpPr>
          <p:nvPr/>
        </p:nvSpPr>
        <p:spPr bwMode="auto">
          <a:xfrm>
            <a:off x="1524600" y="-1841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8920" name="Rectangle 4"/>
          <p:cNvSpPr>
            <a:spLocks noChangeArrowheads="1"/>
          </p:cNvSpPr>
          <p:nvPr/>
        </p:nvSpPr>
        <p:spPr bwMode="auto">
          <a:xfrm>
            <a:off x="1524600" y="-1841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 name="矩形 1"/>
          <p:cNvSpPr/>
          <p:nvPr/>
        </p:nvSpPr>
        <p:spPr>
          <a:xfrm>
            <a:off x="2280176" y="2471192"/>
            <a:ext cx="6609811" cy="491490"/>
          </a:xfrm>
          <a:prstGeom prst="rect">
            <a:avLst/>
          </a:prstGeom>
        </p:spPr>
        <p:txBody>
          <a:bodyPr wrap="square">
            <a:spAutoFit/>
          </a:bodyPr>
          <a:lstStyle/>
          <a:p>
            <a:pPr marL="471170" lvl="1" algn="just">
              <a:spcBef>
                <a:spcPct val="20000"/>
              </a:spcBef>
              <a:buClr>
                <a:schemeClr val="accent2"/>
              </a:buClr>
            </a:pPr>
            <a:r>
              <a:rPr lang="zh-CN" altLang="en-US" sz="2600" b="1" dirty="0">
                <a:latin typeface="+mn-lt"/>
                <a:ea typeface="+mn-ea"/>
              </a:rPr>
              <a:t>判定节点法：</a:t>
            </a:r>
            <a:r>
              <a:rPr lang="en-US" altLang="zh-CN" sz="2600" b="1" dirty="0">
                <a:latin typeface="+mn-lt"/>
                <a:ea typeface="+mn-ea"/>
              </a:rPr>
              <a:t>V(G)=P+1</a:t>
            </a:r>
            <a:endParaRPr lang="en-US" altLang="zh-CN" sz="2600" b="1" dirty="0">
              <a:latin typeface="+mn-lt"/>
              <a:ea typeface="+mn-ea"/>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3400" b="1" dirty="0"/>
              <a:t>4</a:t>
            </a:r>
            <a:r>
              <a:rPr lang="zh-CN" altLang="en-US" sz="3400" b="1" dirty="0"/>
              <a:t>个判定节点为</a:t>
            </a:r>
            <a:r>
              <a:rPr lang="en-US" altLang="zh-CN" sz="3400" b="1" dirty="0"/>
              <a:t>A</a:t>
            </a:r>
            <a:r>
              <a:rPr lang="zh-CN" altLang="en-US" sz="3400" b="1" dirty="0"/>
              <a:t>、</a:t>
            </a:r>
            <a:r>
              <a:rPr lang="en-US" altLang="zh-CN" sz="3400" b="1" dirty="0"/>
              <a:t>B</a:t>
            </a:r>
            <a:r>
              <a:rPr lang="zh-CN" altLang="en-US" sz="3400" b="1" dirty="0"/>
              <a:t>、</a:t>
            </a:r>
            <a:r>
              <a:rPr lang="en-US" altLang="zh-CN" sz="3400" b="1" dirty="0"/>
              <a:t>C</a:t>
            </a:r>
            <a:r>
              <a:rPr lang="zh-CN" altLang="en-US" sz="3400" b="1" dirty="0"/>
              <a:t>、</a:t>
            </a:r>
            <a:r>
              <a:rPr lang="en-US" altLang="zh-CN" sz="3400" b="1" dirty="0"/>
              <a:t>D</a:t>
            </a:r>
            <a:r>
              <a:rPr lang="zh-CN" altLang="en-US" sz="3400" b="1" dirty="0"/>
              <a:t>，因此环路复杂度为</a:t>
            </a:r>
            <a:r>
              <a:rPr lang="en-US" altLang="zh-CN" sz="3400" b="1" dirty="0"/>
              <a:t>5</a:t>
            </a:r>
            <a:endParaRPr lang="zh-CN" altLang="en-US" sz="3400"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fld>
            <a:endParaRPr lang="en-US" altLang="zh-CN"/>
          </a:p>
        </p:txBody>
      </p:sp>
      <p:sp>
        <p:nvSpPr>
          <p:cNvPr id="5" name="Rectangle 2"/>
          <p:cNvSpPr>
            <a:spLocks noGrp="1" noChangeArrowheads="1"/>
          </p:cNvSpPr>
          <p:nvPr>
            <p:ph type="title"/>
          </p:nvPr>
        </p:nvSpPr>
        <p:spPr/>
        <p:txBody>
          <a:bodyPr/>
          <a:lstStyle/>
          <a:p>
            <a:pPr eaLnBrk="1" hangingPunct="1"/>
            <a:r>
              <a:rPr lang="en-US" altLang="zh-CN" b="1" dirty="0" smtClean="0">
                <a:cs typeface="楷体" panose="02010609060101010101" charset="-122"/>
              </a:rPr>
              <a:t>5.4 </a:t>
            </a:r>
            <a:r>
              <a:rPr lang="zh-CN" altLang="en-US" b="1" dirty="0" smtClean="0">
                <a:cs typeface="楷体" panose="02010609060101010101" charset="-122"/>
              </a:rPr>
              <a:t>对路径的测试</a:t>
            </a:r>
            <a:endParaRPr lang="zh-CN" altLang="en-US" b="1" dirty="0" smtClean="0">
              <a:cs typeface="楷体" panose="02010609060101010101" charset="-122"/>
            </a:endParaRPr>
          </a:p>
        </p:txBody>
      </p:sp>
      <p:pic>
        <p:nvPicPr>
          <p:cNvPr id="6" name="Picture 2" descr="5t1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08195" y="2493010"/>
            <a:ext cx="4640580" cy="399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975975" y="6245225"/>
            <a:ext cx="403860" cy="476250"/>
          </a:xfrm>
        </p:spPr>
        <p:txBody>
          <a:bodyPr/>
          <a:lstStyle/>
          <a:p>
            <a:pPr>
              <a:defRPr/>
            </a:pPr>
            <a:fld id="{A46EDDFE-DE16-4C84-9756-421DC338CB59}" type="slidenum">
              <a:rPr lang="en-US" altLang="zh-CN" smtClean="0"/>
            </a:fld>
            <a:endParaRPr lang="en-US" altLang="zh-CN"/>
          </a:p>
        </p:txBody>
      </p:sp>
      <p:grpSp>
        <p:nvGrpSpPr>
          <p:cNvPr id="2" name="组合 1"/>
          <p:cNvGrpSpPr/>
          <p:nvPr/>
        </p:nvGrpSpPr>
        <p:grpSpPr>
          <a:xfrm>
            <a:off x="1596311" y="1700882"/>
            <a:ext cx="3204145" cy="5048746"/>
            <a:chOff x="2514" y="2679"/>
            <a:chExt cx="5046" cy="7951"/>
          </a:xfrm>
        </p:grpSpPr>
        <p:cxnSp>
          <p:nvCxnSpPr>
            <p:cNvPr id="6" name="直接箭头连接符 5"/>
            <p:cNvCxnSpPr>
              <a:stCxn id="22" idx="4"/>
            </p:cNvCxnSpPr>
            <p:nvPr/>
          </p:nvCxnSpPr>
          <p:spPr bwMode="auto">
            <a:xfrm flipH="1">
              <a:off x="5122" y="6761"/>
              <a:ext cx="538" cy="197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椭圆 7"/>
            <p:cNvSpPr/>
            <p:nvPr/>
          </p:nvSpPr>
          <p:spPr bwMode="auto">
            <a:xfrm>
              <a:off x="4118" y="4315"/>
              <a:ext cx="1077" cy="90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2</a:t>
              </a:r>
              <a:endPar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p:txBody>
        </p:sp>
        <p:sp>
          <p:nvSpPr>
            <p:cNvPr id="9" name="椭圆 8"/>
            <p:cNvSpPr/>
            <p:nvPr/>
          </p:nvSpPr>
          <p:spPr bwMode="auto">
            <a:xfrm>
              <a:off x="2514" y="5805"/>
              <a:ext cx="1077" cy="97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en-US" altLang="zh-CN" dirty="0" smtClean="0">
                  <a:latin typeface="微软雅黑" panose="020B0503020204020204" charset="-122"/>
                  <a:ea typeface="微软雅黑" panose="020B0503020204020204" charset="-122"/>
                </a:rPr>
                <a:t>3</a:t>
              </a:r>
              <a:endParaRPr kumimoji="0" lang="zh-CN" altLang="en-US"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p:txBody>
        </p:sp>
        <p:sp>
          <p:nvSpPr>
            <p:cNvPr id="11" name="椭圆 10"/>
            <p:cNvSpPr/>
            <p:nvPr/>
          </p:nvSpPr>
          <p:spPr bwMode="auto">
            <a:xfrm>
              <a:off x="3875" y="5967"/>
              <a:ext cx="1077" cy="90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4</a:t>
              </a:r>
              <a:endPar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p:txBody>
        </p:sp>
        <p:cxnSp>
          <p:nvCxnSpPr>
            <p:cNvPr id="13" name="直接箭头连接符 12"/>
            <p:cNvCxnSpPr/>
            <p:nvPr/>
          </p:nvCxnSpPr>
          <p:spPr bwMode="auto">
            <a:xfrm flipH="1">
              <a:off x="3093" y="5089"/>
              <a:ext cx="1223" cy="7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3118" y="6779"/>
              <a:ext cx="1313" cy="20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接箭头连接符 14"/>
            <p:cNvCxnSpPr>
              <a:endCxn id="11" idx="0"/>
            </p:cNvCxnSpPr>
            <p:nvPr/>
          </p:nvCxnSpPr>
          <p:spPr bwMode="auto">
            <a:xfrm flipH="1">
              <a:off x="4413" y="5202"/>
              <a:ext cx="146" cy="76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直接箭头连接符 16"/>
            <p:cNvCxnSpPr>
              <a:stCxn id="11" idx="4"/>
            </p:cNvCxnSpPr>
            <p:nvPr/>
          </p:nvCxnSpPr>
          <p:spPr bwMode="auto">
            <a:xfrm>
              <a:off x="4414" y="6874"/>
              <a:ext cx="310" cy="18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椭圆 17"/>
            <p:cNvSpPr/>
            <p:nvPr/>
          </p:nvSpPr>
          <p:spPr bwMode="auto">
            <a:xfrm>
              <a:off x="4101" y="2679"/>
              <a:ext cx="1077" cy="90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1</a:t>
              </a:r>
              <a:endPar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p:txBody>
        </p:sp>
        <p:cxnSp>
          <p:nvCxnSpPr>
            <p:cNvPr id="19" name="直接箭头连接符 18"/>
            <p:cNvCxnSpPr>
              <a:endCxn id="8" idx="0"/>
            </p:cNvCxnSpPr>
            <p:nvPr/>
          </p:nvCxnSpPr>
          <p:spPr bwMode="auto">
            <a:xfrm flipH="1">
              <a:off x="4656" y="3586"/>
              <a:ext cx="26" cy="72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椭圆 21"/>
            <p:cNvSpPr/>
            <p:nvPr/>
          </p:nvSpPr>
          <p:spPr bwMode="auto">
            <a:xfrm>
              <a:off x="5122" y="5854"/>
              <a:ext cx="1077" cy="90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5</a:t>
              </a:r>
              <a:endPar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p:txBody>
        </p:sp>
        <p:cxnSp>
          <p:nvCxnSpPr>
            <p:cNvPr id="23" name="直接箭头连接符 22"/>
            <p:cNvCxnSpPr>
              <a:stCxn id="8" idx="5"/>
            </p:cNvCxnSpPr>
            <p:nvPr/>
          </p:nvCxnSpPr>
          <p:spPr bwMode="auto">
            <a:xfrm>
              <a:off x="5037" y="5089"/>
              <a:ext cx="538" cy="7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椭圆 23"/>
            <p:cNvSpPr/>
            <p:nvPr/>
          </p:nvSpPr>
          <p:spPr bwMode="auto">
            <a:xfrm>
              <a:off x="6483" y="5740"/>
              <a:ext cx="1077" cy="90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6</a:t>
              </a:r>
              <a:endPar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p:txBody>
        </p:sp>
        <p:cxnSp>
          <p:nvCxnSpPr>
            <p:cNvPr id="25" name="直接箭头连接符 24"/>
            <p:cNvCxnSpPr>
              <a:stCxn id="8" idx="6"/>
              <a:endCxn id="24" idx="1"/>
            </p:cNvCxnSpPr>
            <p:nvPr/>
          </p:nvCxnSpPr>
          <p:spPr bwMode="auto">
            <a:xfrm>
              <a:off x="5195" y="4768"/>
              <a:ext cx="1446" cy="110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直接箭头连接符 35"/>
            <p:cNvCxnSpPr>
              <a:stCxn id="24" idx="4"/>
            </p:cNvCxnSpPr>
            <p:nvPr/>
          </p:nvCxnSpPr>
          <p:spPr bwMode="auto">
            <a:xfrm flipH="1">
              <a:off x="5418" y="6647"/>
              <a:ext cx="1603" cy="22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椭圆 61"/>
            <p:cNvSpPr/>
            <p:nvPr/>
          </p:nvSpPr>
          <p:spPr bwMode="auto">
            <a:xfrm>
              <a:off x="4391" y="8644"/>
              <a:ext cx="1077" cy="90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 7</a:t>
              </a:r>
              <a:endPar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p:txBody>
        </p:sp>
        <p:sp>
          <p:nvSpPr>
            <p:cNvPr id="82" name="TextBox 81"/>
            <p:cNvSpPr txBox="1"/>
            <p:nvPr/>
          </p:nvSpPr>
          <p:spPr>
            <a:xfrm>
              <a:off x="4118" y="10049"/>
              <a:ext cx="2467" cy="580"/>
            </a:xfrm>
            <a:prstGeom prst="rect">
              <a:avLst/>
            </a:prstGeom>
            <a:noFill/>
          </p:spPr>
          <p:txBody>
            <a:bodyPr wrap="none" rtlCol="0">
              <a:spAutoFit/>
            </a:bodyPr>
            <a:lstStyle/>
            <a:p>
              <a:r>
                <a:rPr lang="en-US" altLang="zh-CN" dirty="0" smtClean="0"/>
                <a:t>a)</a:t>
              </a:r>
              <a:r>
                <a:rPr lang="zh-CN" altLang="en-US" dirty="0" smtClean="0"/>
                <a:t>原始程序图</a:t>
              </a:r>
              <a:endParaRPr lang="zh-CN" altLang="en-US" dirty="0"/>
            </a:p>
          </p:txBody>
        </p:sp>
      </p:grpSp>
      <p:grpSp>
        <p:nvGrpSpPr>
          <p:cNvPr id="3" name="组合 2"/>
          <p:cNvGrpSpPr/>
          <p:nvPr/>
        </p:nvGrpSpPr>
        <p:grpSpPr>
          <a:xfrm>
            <a:off x="6777092" y="1628800"/>
            <a:ext cx="4284265" cy="4984622"/>
            <a:chOff x="8978" y="2565"/>
            <a:chExt cx="6747" cy="7850"/>
          </a:xfrm>
        </p:grpSpPr>
        <p:sp>
          <p:nvSpPr>
            <p:cNvPr id="45" name="椭圆 44"/>
            <p:cNvSpPr/>
            <p:nvPr/>
          </p:nvSpPr>
          <p:spPr bwMode="auto">
            <a:xfrm>
              <a:off x="10962" y="8620"/>
              <a:ext cx="1077" cy="90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7</a:t>
              </a:r>
              <a:endPar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p:txBody>
        </p:sp>
        <p:cxnSp>
          <p:nvCxnSpPr>
            <p:cNvPr id="47" name="直接箭头连接符 46"/>
            <p:cNvCxnSpPr>
              <a:stCxn id="57" idx="4"/>
            </p:cNvCxnSpPr>
            <p:nvPr/>
          </p:nvCxnSpPr>
          <p:spPr bwMode="auto">
            <a:xfrm flipH="1">
              <a:off x="11855" y="6748"/>
              <a:ext cx="538" cy="197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8" name="椭圆 47"/>
            <p:cNvSpPr/>
            <p:nvPr/>
          </p:nvSpPr>
          <p:spPr bwMode="auto">
            <a:xfrm>
              <a:off x="10582" y="4201"/>
              <a:ext cx="1077" cy="90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2</a:t>
              </a:r>
              <a:endPar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p:txBody>
        </p:sp>
        <p:sp>
          <p:nvSpPr>
            <p:cNvPr id="49" name="椭圆 48"/>
            <p:cNvSpPr/>
            <p:nvPr/>
          </p:nvSpPr>
          <p:spPr bwMode="auto">
            <a:xfrm>
              <a:off x="8978" y="5691"/>
              <a:ext cx="1077" cy="97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en-US" altLang="zh-CN" dirty="0" smtClean="0">
                  <a:latin typeface="微软雅黑" panose="020B0503020204020204" charset="-122"/>
                  <a:ea typeface="微软雅黑" panose="020B0503020204020204" charset="-122"/>
                </a:rPr>
                <a:t>3</a:t>
              </a:r>
              <a:endParaRPr kumimoji="0" lang="zh-CN" altLang="en-US"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p:txBody>
        </p:sp>
        <p:sp>
          <p:nvSpPr>
            <p:cNvPr id="50" name="椭圆 49"/>
            <p:cNvSpPr/>
            <p:nvPr/>
          </p:nvSpPr>
          <p:spPr bwMode="auto">
            <a:xfrm>
              <a:off x="10338" y="5854"/>
              <a:ext cx="1077" cy="90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4</a:t>
              </a:r>
              <a:endPar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p:txBody>
        </p:sp>
        <p:cxnSp>
          <p:nvCxnSpPr>
            <p:cNvPr id="51" name="直接箭头连接符 50"/>
            <p:cNvCxnSpPr/>
            <p:nvPr/>
          </p:nvCxnSpPr>
          <p:spPr bwMode="auto">
            <a:xfrm flipH="1">
              <a:off x="9557" y="4975"/>
              <a:ext cx="1223" cy="7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直接箭头连接符 51"/>
            <p:cNvCxnSpPr/>
            <p:nvPr/>
          </p:nvCxnSpPr>
          <p:spPr bwMode="auto">
            <a:xfrm>
              <a:off x="9714" y="6647"/>
              <a:ext cx="1406" cy="21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直接箭头连接符 52"/>
            <p:cNvCxnSpPr>
              <a:stCxn id="63" idx="3"/>
              <a:endCxn id="50" idx="0"/>
            </p:cNvCxnSpPr>
            <p:nvPr/>
          </p:nvCxnSpPr>
          <p:spPr bwMode="auto">
            <a:xfrm flipH="1">
              <a:off x="10877" y="5027"/>
              <a:ext cx="1695" cy="8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直接箭头连接符 53"/>
            <p:cNvCxnSpPr>
              <a:stCxn id="50" idx="4"/>
            </p:cNvCxnSpPr>
            <p:nvPr/>
          </p:nvCxnSpPr>
          <p:spPr bwMode="auto">
            <a:xfrm>
              <a:off x="10877" y="6761"/>
              <a:ext cx="624" cy="186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5" name="椭圆 54"/>
            <p:cNvSpPr/>
            <p:nvPr/>
          </p:nvSpPr>
          <p:spPr bwMode="auto">
            <a:xfrm>
              <a:off x="10571" y="2565"/>
              <a:ext cx="1077" cy="90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1</a:t>
              </a:r>
              <a:endPar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p:txBody>
        </p:sp>
        <p:cxnSp>
          <p:nvCxnSpPr>
            <p:cNvPr id="56" name="直接箭头连接符 55"/>
            <p:cNvCxnSpPr>
              <a:endCxn id="48" idx="0"/>
            </p:cNvCxnSpPr>
            <p:nvPr/>
          </p:nvCxnSpPr>
          <p:spPr bwMode="auto">
            <a:xfrm flipH="1">
              <a:off x="11120" y="3472"/>
              <a:ext cx="26" cy="72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椭圆 56"/>
            <p:cNvSpPr/>
            <p:nvPr/>
          </p:nvSpPr>
          <p:spPr bwMode="auto">
            <a:xfrm>
              <a:off x="11855" y="5840"/>
              <a:ext cx="1077" cy="90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5</a:t>
              </a:r>
              <a:endPar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p:txBody>
        </p:sp>
        <p:cxnSp>
          <p:nvCxnSpPr>
            <p:cNvPr id="58" name="直接箭头连接符 57"/>
            <p:cNvCxnSpPr>
              <a:stCxn id="64" idx="3"/>
              <a:endCxn id="57" idx="7"/>
            </p:cNvCxnSpPr>
            <p:nvPr/>
          </p:nvCxnSpPr>
          <p:spPr bwMode="auto">
            <a:xfrm flipH="1">
              <a:off x="12774" y="5027"/>
              <a:ext cx="1886" cy="9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椭圆 58"/>
            <p:cNvSpPr/>
            <p:nvPr/>
          </p:nvSpPr>
          <p:spPr bwMode="auto">
            <a:xfrm>
              <a:off x="13866" y="6228"/>
              <a:ext cx="1077" cy="90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6</a:t>
              </a:r>
              <a:endPar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p:txBody>
        </p:sp>
        <p:cxnSp>
          <p:nvCxnSpPr>
            <p:cNvPr id="60" name="直接箭头连接符 59"/>
            <p:cNvCxnSpPr>
              <a:stCxn id="64" idx="3"/>
              <a:endCxn id="59" idx="7"/>
            </p:cNvCxnSpPr>
            <p:nvPr/>
          </p:nvCxnSpPr>
          <p:spPr bwMode="auto">
            <a:xfrm>
              <a:off x="14660" y="5027"/>
              <a:ext cx="125" cy="13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直接箭头连接符 60"/>
            <p:cNvCxnSpPr>
              <a:stCxn id="59" idx="4"/>
            </p:cNvCxnSpPr>
            <p:nvPr/>
          </p:nvCxnSpPr>
          <p:spPr bwMode="auto">
            <a:xfrm flipH="1">
              <a:off x="11991" y="7135"/>
              <a:ext cx="2413" cy="17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3" name="椭圆 62"/>
            <p:cNvSpPr/>
            <p:nvPr/>
          </p:nvSpPr>
          <p:spPr bwMode="auto">
            <a:xfrm>
              <a:off x="12381" y="4253"/>
              <a:ext cx="1303" cy="90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en-US" altLang="zh-CN" sz="2000" dirty="0" smtClean="0">
                  <a:latin typeface="微软雅黑" panose="020B0503020204020204" charset="-122"/>
                  <a:ea typeface="微软雅黑" panose="020B0503020204020204" charset="-122"/>
                </a:rPr>
                <a:t>3.5</a:t>
              </a:r>
              <a:endPar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p:txBody>
        </p:sp>
        <p:sp>
          <p:nvSpPr>
            <p:cNvPr id="64" name="椭圆 63"/>
            <p:cNvSpPr/>
            <p:nvPr/>
          </p:nvSpPr>
          <p:spPr bwMode="auto">
            <a:xfrm>
              <a:off x="14477" y="4253"/>
              <a:ext cx="1247" cy="90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4.5</a:t>
              </a:r>
              <a:endPar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p:txBody>
        </p:sp>
        <p:cxnSp>
          <p:nvCxnSpPr>
            <p:cNvPr id="67" name="直接箭头连接符 66"/>
            <p:cNvCxnSpPr>
              <a:stCxn id="48" idx="6"/>
              <a:endCxn id="63" idx="2"/>
            </p:cNvCxnSpPr>
            <p:nvPr/>
          </p:nvCxnSpPr>
          <p:spPr bwMode="auto">
            <a:xfrm>
              <a:off x="11659" y="4655"/>
              <a:ext cx="722" cy="5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 name="直接箭头连接符 70"/>
            <p:cNvCxnSpPr>
              <a:stCxn id="63" idx="6"/>
              <a:endCxn id="64" idx="2"/>
            </p:cNvCxnSpPr>
            <p:nvPr/>
          </p:nvCxnSpPr>
          <p:spPr bwMode="auto">
            <a:xfrm>
              <a:off x="13683" y="4706"/>
              <a:ext cx="79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3" name="TextBox 82"/>
            <p:cNvSpPr txBox="1"/>
            <p:nvPr/>
          </p:nvSpPr>
          <p:spPr>
            <a:xfrm>
              <a:off x="10794" y="9835"/>
              <a:ext cx="3195" cy="580"/>
            </a:xfrm>
            <a:prstGeom prst="rect">
              <a:avLst/>
            </a:prstGeom>
            <a:noFill/>
          </p:spPr>
          <p:txBody>
            <a:bodyPr wrap="none" rtlCol="0">
              <a:spAutoFit/>
            </a:bodyPr>
            <a:lstStyle/>
            <a:p>
              <a:r>
                <a:rPr lang="en-US" altLang="zh-CN" dirty="0" smtClean="0"/>
                <a:t>b)</a:t>
              </a:r>
              <a:r>
                <a:rPr lang="zh-CN" altLang="en-US" dirty="0" smtClean="0"/>
                <a:t>转换后的程序图</a:t>
              </a:r>
              <a:endParaRPr lang="zh-CN" altLang="en-US" dirty="0"/>
            </a:p>
          </p:txBody>
        </p:sp>
      </p:grpSp>
      <p:sp>
        <p:nvSpPr>
          <p:cNvPr id="84" name="Rectangle 2"/>
          <p:cNvSpPr txBox="1">
            <a:spLocks noChangeArrowheads="1"/>
          </p:cNvSpPr>
          <p:nvPr/>
        </p:nvSpPr>
        <p:spPr bwMode="auto">
          <a:xfrm>
            <a:off x="844317"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楷体" panose="02010609060101010101" charset="-122"/>
                <a:ea typeface="楷体" panose="02010609060101010101" charset="-122"/>
                <a:cs typeface="楷体" panose="02010609060101010101" charset="-122"/>
              </a:rPr>
              <a:t>5.4 </a:t>
            </a:r>
            <a:r>
              <a:rPr lang="zh-CN" altLang="en-US" b="1" dirty="0" smtClean="0">
                <a:latin typeface="楷体" panose="02010609060101010101" charset="-122"/>
                <a:ea typeface="楷体" panose="02010609060101010101" charset="-122"/>
                <a:cs typeface="楷体" panose="02010609060101010101" charset="-122"/>
              </a:rPr>
              <a:t>对路径的测试</a:t>
            </a:r>
            <a:endParaRPr lang="zh-CN" altLang="en-US" b="1" dirty="0" smtClean="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4A574C5-D31F-4728-83DF-E389F5512460}" type="slidenum">
              <a:rPr lang="en-US" altLang="zh-CN" smtClean="0"/>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40964" name="Rectangle 3"/>
          <p:cNvSpPr>
            <a:spLocks noGrp="1" noChangeArrowheads="1"/>
          </p:cNvSpPr>
          <p:nvPr>
            <p:ph type="body" idx="1"/>
          </p:nvPr>
        </p:nvSpPr>
        <p:spPr/>
        <p:txBody>
          <a:bodyPr/>
          <a:lstStyle/>
          <a:p>
            <a:pPr eaLnBrk="1" hangingPunct="1"/>
            <a:r>
              <a:rPr lang="zh-CN" altLang="en-US" sz="3400" b="1" smtClean="0"/>
              <a:t>相关概念</a:t>
            </a:r>
            <a:endParaRPr lang="zh-CN" altLang="en-US" sz="3400" b="1" smtClean="0"/>
          </a:p>
          <a:p>
            <a:pPr lvl="1" eaLnBrk="1" hangingPunct="1"/>
            <a:r>
              <a:rPr lang="zh-CN" altLang="en-US" sz="3100" b="1" smtClean="0"/>
              <a:t>程序图</a:t>
            </a:r>
            <a:endParaRPr lang="en-US" altLang="zh-CN" sz="3100" b="1" smtClean="0"/>
          </a:p>
          <a:p>
            <a:pPr lvl="1" eaLnBrk="1" hangingPunct="1"/>
            <a:r>
              <a:rPr lang="zh-CN" altLang="en-US" sz="3100" b="1" smtClean="0"/>
              <a:t>环复杂度</a:t>
            </a:r>
            <a:endParaRPr lang="en-US" altLang="zh-CN" sz="3100" b="1" smtClean="0"/>
          </a:p>
          <a:p>
            <a:pPr lvl="1" eaLnBrk="1" hangingPunct="1"/>
            <a:r>
              <a:rPr lang="zh-CN" altLang="en-US" sz="3100" b="1" smtClean="0">
                <a:solidFill>
                  <a:srgbClr val="0000FF"/>
                </a:solidFill>
              </a:rPr>
              <a:t>基本复杂度</a:t>
            </a:r>
            <a:endParaRPr lang="en-US" altLang="zh-CN" sz="3100" b="1" smtClean="0">
              <a:solidFill>
                <a:srgbClr val="0000FF"/>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F588701-22A2-4724-9819-4AB24053BFE2}" type="slidenum">
              <a:rPr lang="en-US" altLang="zh-CN" smtClean="0"/>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41988" name="Rectangle 3"/>
          <p:cNvSpPr>
            <a:spLocks noGrp="1" noChangeArrowheads="1"/>
          </p:cNvSpPr>
          <p:nvPr>
            <p:ph type="body" idx="1"/>
          </p:nvPr>
        </p:nvSpPr>
        <p:spPr/>
        <p:txBody>
          <a:bodyPr/>
          <a:lstStyle/>
          <a:p>
            <a:pPr eaLnBrk="1" hangingPunct="1"/>
            <a:r>
              <a:rPr lang="zh-CN" altLang="en-US" sz="3400" b="1" dirty="0" smtClean="0"/>
              <a:t>基本复杂度</a:t>
            </a:r>
            <a:endParaRPr lang="en-US" altLang="zh-CN" sz="3400" b="1" dirty="0" smtClean="0"/>
          </a:p>
          <a:p>
            <a:pPr eaLnBrk="1" hangingPunct="1"/>
            <a:r>
              <a:rPr lang="zh-CN" altLang="en-US" sz="3400" b="1" dirty="0" smtClean="0"/>
              <a:t>通过</a:t>
            </a:r>
            <a:r>
              <a:rPr lang="zh-CN" altLang="en-US" sz="3400" b="1" dirty="0" smtClean="0">
                <a:solidFill>
                  <a:srgbClr val="FF0000"/>
                </a:solidFill>
              </a:rPr>
              <a:t>对程序图中的结构化设计节点进行不断压缩</a:t>
            </a:r>
            <a:r>
              <a:rPr lang="zh-CN" altLang="en-US" sz="3400" b="1" dirty="0" smtClean="0"/>
              <a:t>，最终得到一个无法压缩的程序图，该图的环复杂度就称为基本复杂度</a:t>
            </a:r>
            <a:endParaRPr lang="en-US" altLang="zh-CN" sz="3400" b="1" dirty="0" smtClean="0"/>
          </a:p>
          <a:p>
            <a:pPr eaLnBrk="1" hangingPunct="1"/>
            <a:endParaRPr lang="en-US" altLang="zh-CN" sz="3400" b="1"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9AD2A44-06E3-49F4-B406-B37E32438953}" type="slidenum">
              <a:rPr lang="en-US" altLang="zh-CN" smtClean="0"/>
            </a:fld>
            <a:endParaRPr lang="en-US" altLang="zh-CN" smtClean="0"/>
          </a:p>
        </p:txBody>
      </p:sp>
      <p:sp>
        <p:nvSpPr>
          <p:cNvPr id="43011"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43012" name="Rectangle 3"/>
          <p:cNvSpPr>
            <a:spLocks noGrp="1" noChangeArrowheads="1"/>
          </p:cNvSpPr>
          <p:nvPr>
            <p:ph type="body" idx="1"/>
          </p:nvPr>
        </p:nvSpPr>
        <p:spPr/>
        <p:txBody>
          <a:bodyPr/>
          <a:lstStyle/>
          <a:p>
            <a:pPr eaLnBrk="1" hangingPunct="1"/>
            <a:r>
              <a:rPr lang="zh-CN" altLang="en-US" sz="3400" b="1" smtClean="0"/>
              <a:t>基本复杂度关注的是程序中所有非结构化设计的代码，包含测试优化和设计优化的思想</a:t>
            </a:r>
            <a:endParaRPr lang="en-US" altLang="zh-CN" sz="3400" b="1" smtClean="0"/>
          </a:p>
          <a:p>
            <a:pPr eaLnBrk="1" hangingPunct="1"/>
            <a:r>
              <a:rPr lang="zh-CN" altLang="en-US" sz="3400" b="1" smtClean="0"/>
              <a:t>即使程序环复杂度较高，但若基本复杂度不高，则说明该程序多为结构化的设计，设计本身较优，引入缺陷的风险更低，也更利于分别针对被压缩的结构化设计展开独立测试</a:t>
            </a:r>
            <a:endParaRPr lang="en-US" altLang="zh-CN" sz="3400" b="1"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E56B1F3-FD92-41E4-9B7F-B7B47903A7FD}" type="slidenum">
              <a:rPr lang="en-US" altLang="zh-CN" smtClean="0"/>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第</a:t>
            </a:r>
            <a:r>
              <a:rPr lang="en-US" altLang="zh-CN" b="1" dirty="0" smtClean="0">
                <a:cs typeface="楷体" panose="02010609060101010101" charset="-122"/>
              </a:rPr>
              <a:t>5</a:t>
            </a:r>
            <a:r>
              <a:rPr lang="zh-CN" altLang="en-US" b="1" dirty="0" smtClean="0">
                <a:cs typeface="楷体" panose="02010609060101010101" charset="-122"/>
              </a:rPr>
              <a:t>章  白盒测试技术</a:t>
            </a:r>
            <a:endParaRPr lang="zh-CN" altLang="en-US" b="1" dirty="0" smtClean="0">
              <a:cs typeface="楷体" panose="02010609060101010101" charset="-122"/>
            </a:endParaRPr>
          </a:p>
        </p:txBody>
      </p:sp>
      <p:sp>
        <p:nvSpPr>
          <p:cNvPr id="4100" name="Rectangle 3"/>
          <p:cNvSpPr>
            <a:spLocks noGrp="1" noChangeArrowheads="1"/>
          </p:cNvSpPr>
          <p:nvPr>
            <p:ph type="body" idx="1"/>
          </p:nvPr>
        </p:nvSpPr>
        <p:spPr/>
        <p:txBody>
          <a:bodyPr/>
          <a:lstStyle/>
          <a:p>
            <a:pPr eaLnBrk="1" hangingPunct="1"/>
            <a:r>
              <a:rPr lang="zh-CN" altLang="en-US" sz="3400" b="1" dirty="0" smtClean="0"/>
              <a:t>本章重点</a:t>
            </a:r>
            <a:endParaRPr lang="zh-CN" altLang="en-US" sz="3400" b="1" dirty="0" smtClean="0"/>
          </a:p>
          <a:p>
            <a:pPr lvl="1" algn="just" eaLnBrk="1" hangingPunct="1"/>
            <a:r>
              <a:rPr lang="zh-CN" altLang="en-US" sz="3100" b="1" dirty="0" smtClean="0"/>
              <a:t>对路径的测试</a:t>
            </a:r>
            <a:endParaRPr lang="zh-CN" altLang="en-US" sz="3200" b="1" dirty="0" smtClean="0"/>
          </a:p>
          <a:p>
            <a:pPr lvl="1" eaLnBrk="1" hangingPunct="1"/>
            <a:endParaRPr lang="zh-CN" altLang="en-US" sz="3100" b="1"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E56B1F3-FD92-41E4-9B7F-B7B47903A7FD}" type="slidenum">
              <a:rPr lang="en-US" altLang="zh-CN" smtClean="0"/>
            </a:fld>
            <a:endParaRPr lang="en-US" altLang="zh-CN" smtClean="0"/>
          </a:p>
        </p:txBody>
      </p:sp>
      <p:sp>
        <p:nvSpPr>
          <p:cNvPr id="4099" name="Rectangle 2"/>
          <p:cNvSpPr>
            <a:spLocks noGrp="1" noChangeArrowheads="1"/>
          </p:cNvSpPr>
          <p:nvPr>
            <p:ph type="title"/>
          </p:nvPr>
        </p:nvSpPr>
        <p:spPr/>
        <p:txBody>
          <a:bodyPr/>
          <a:lstStyle/>
          <a:p>
            <a:pPr eaLnBrk="1" hangingPunct="1"/>
            <a:r>
              <a:rPr lang="en-US" altLang="zh-CN" b="1" dirty="0" smtClean="0">
                <a:cs typeface="楷体" panose="02010609060101010101" charset="-122"/>
              </a:rPr>
              <a:t>5.4</a:t>
            </a:r>
            <a:r>
              <a:rPr lang="zh-CN" altLang="en-US" b="1" dirty="0" smtClean="0">
                <a:cs typeface="楷体" panose="02010609060101010101" charset="-122"/>
              </a:rPr>
              <a:t> 对路径的测试</a:t>
            </a:r>
            <a:endParaRPr lang="en-US" altLang="zh-CN" b="1" dirty="0" smtClean="0">
              <a:cs typeface="楷体" panose="02010609060101010101" charset="-122"/>
            </a:endParaRPr>
          </a:p>
        </p:txBody>
      </p:sp>
      <p:sp>
        <p:nvSpPr>
          <p:cNvPr id="4100" name="Rectangle 3"/>
          <p:cNvSpPr>
            <a:spLocks noGrp="1" noChangeArrowheads="1"/>
          </p:cNvSpPr>
          <p:nvPr>
            <p:ph type="body" idx="1"/>
          </p:nvPr>
        </p:nvSpPr>
        <p:spPr/>
        <p:txBody>
          <a:bodyPr/>
          <a:lstStyle/>
          <a:p>
            <a:pPr eaLnBrk="1" hangingPunct="1"/>
            <a:r>
              <a:rPr lang="zh-CN" altLang="en-US" sz="3200" b="1" dirty="0" smtClean="0"/>
              <a:t>什么是路径测试</a:t>
            </a:r>
            <a:endParaRPr lang="zh-CN" altLang="en-US" sz="3200" b="1" dirty="0" smtClean="0"/>
          </a:p>
          <a:p>
            <a:pPr eaLnBrk="1" hangingPunct="1"/>
            <a:r>
              <a:rPr lang="zh-CN" altLang="en-US" sz="3200" b="1" dirty="0" smtClean="0"/>
              <a:t>相关概念</a:t>
            </a:r>
            <a:endParaRPr lang="zh-CN" altLang="en-US" sz="3200" b="1" dirty="0" smtClean="0"/>
          </a:p>
          <a:p>
            <a:pPr eaLnBrk="1" hangingPunct="1"/>
            <a:r>
              <a:rPr lang="zh-CN" altLang="en-US" sz="3200" b="1" dirty="0" smtClean="0">
                <a:solidFill>
                  <a:srgbClr val="FF0000"/>
                </a:solidFill>
              </a:rPr>
              <a:t>基本原理及步骤</a:t>
            </a:r>
            <a:endParaRPr lang="zh-CN" altLang="en-US" sz="3200" b="1" dirty="0" smtClean="0">
              <a:solidFill>
                <a:srgbClr val="FF0000"/>
              </a:solidFill>
            </a:endParaRPr>
          </a:p>
          <a:p>
            <a:pPr eaLnBrk="1" hangingPunct="1"/>
            <a:r>
              <a:rPr lang="zh-CN" altLang="en-US" sz="3200" b="1" dirty="0" smtClean="0"/>
              <a:t>捉虫实践（第二日问题）</a:t>
            </a:r>
            <a:endParaRPr lang="zh-CN" altLang="en-US" sz="3200" b="1" dirty="0" smtClean="0"/>
          </a:p>
          <a:p>
            <a:pPr lvl="1" eaLnBrk="1" hangingPunct="1"/>
            <a:endParaRPr lang="zh-CN" altLang="en-US" sz="3100" b="1"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6E90175-3F9E-4324-80CB-4CE1C0A63F70}" type="slidenum">
              <a:rPr lang="en-US" altLang="zh-CN" smtClean="0"/>
            </a:fld>
            <a:endParaRPr lang="en-US" altLang="zh-CN" smtClean="0"/>
          </a:p>
        </p:txBody>
      </p:sp>
      <p:sp>
        <p:nvSpPr>
          <p:cNvPr id="44035"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44036" name="Rectangle 3"/>
          <p:cNvSpPr>
            <a:spLocks noGrp="1" noChangeArrowheads="1"/>
          </p:cNvSpPr>
          <p:nvPr>
            <p:ph type="body" idx="1"/>
          </p:nvPr>
        </p:nvSpPr>
        <p:spPr/>
        <p:txBody>
          <a:bodyPr/>
          <a:lstStyle/>
          <a:p>
            <a:pPr eaLnBrk="1" hangingPunct="1"/>
            <a:r>
              <a:rPr lang="zh-CN" altLang="en-US" sz="3400" b="1" smtClean="0"/>
              <a:t>基本原理</a:t>
            </a:r>
            <a:endParaRPr lang="en-US" altLang="zh-CN" sz="3100" b="1" smtClean="0"/>
          </a:p>
        </p:txBody>
      </p:sp>
      <p:pic>
        <p:nvPicPr>
          <p:cNvPr id="44038" name="Picture 6" descr="5t2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85545" y="2560955"/>
            <a:ext cx="10431780" cy="311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EE20549-A146-4F28-85BA-46362E8AC0A7}" type="slidenum">
              <a:rPr lang="en-US" altLang="zh-CN" smtClean="0"/>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45060"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solidFill>
                  <a:srgbClr val="0000FF"/>
                </a:solidFill>
              </a:rPr>
              <a:t>测试难点</a:t>
            </a:r>
            <a:endParaRPr lang="en-US" altLang="zh-CN" sz="2700" b="1" smtClean="0">
              <a:solidFill>
                <a:srgbClr val="0000FF"/>
              </a:solidFill>
            </a:endParaRPr>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76F5AD9-96CE-4958-AE28-FF5D5DEFE7A6}" type="slidenum">
              <a:rPr lang="en-US" altLang="zh-CN" smtClean="0"/>
            </a:fld>
            <a:endParaRPr lang="en-US" altLang="zh-CN" smtClean="0"/>
          </a:p>
        </p:txBody>
      </p:sp>
      <p:sp>
        <p:nvSpPr>
          <p:cNvPr id="46083"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46084" name="Rectangle 3"/>
          <p:cNvSpPr>
            <a:spLocks noGrp="1" noChangeArrowheads="1"/>
          </p:cNvSpPr>
          <p:nvPr>
            <p:ph type="body" idx="1"/>
          </p:nvPr>
        </p:nvSpPr>
        <p:spPr/>
        <p:txBody>
          <a:bodyPr/>
          <a:lstStyle/>
          <a:p>
            <a:pPr eaLnBrk="1" hangingPunct="1"/>
            <a:r>
              <a:rPr lang="zh-CN" altLang="en-US" sz="3400" b="1" dirty="0" smtClean="0"/>
              <a:t>测试难点</a:t>
            </a:r>
            <a:endParaRPr lang="en-US" altLang="zh-CN" sz="3400" b="1" dirty="0" smtClean="0"/>
          </a:p>
          <a:p>
            <a:pPr lvl="1"/>
            <a:r>
              <a:rPr lang="zh-CN" altLang="en-US" b="1" dirty="0" smtClean="0"/>
              <a:t>如何确定独立路径集合的规模（环路复杂度）</a:t>
            </a:r>
            <a:endParaRPr lang="zh-CN" altLang="en-US" b="1" dirty="0" smtClean="0"/>
          </a:p>
          <a:p>
            <a:pPr lvl="1"/>
            <a:r>
              <a:rPr lang="zh-CN" altLang="en-US" b="1" dirty="0" smtClean="0"/>
              <a:t>如何从整个路径集合中抽取独立路径的集合，以确保路径的独立性和独立路径集合的完备性</a:t>
            </a:r>
            <a:endParaRPr lang="zh-CN" altLang="en-US" b="1" dirty="0" smtClean="0"/>
          </a:p>
          <a:p>
            <a:pPr lvl="1"/>
            <a:r>
              <a:rPr lang="zh-CN" altLang="en-US" b="1" dirty="0" smtClean="0"/>
              <a:t>如何保证每条独立路径的可行性</a:t>
            </a:r>
            <a:endParaRPr lang="zh-CN" altLang="en-US" b="1" dirty="0" smtClean="0"/>
          </a:p>
          <a:p>
            <a:pPr lvl="1"/>
            <a:r>
              <a:rPr lang="zh-CN" altLang="en-US" b="1" dirty="0" smtClean="0"/>
              <a:t>如何从独立路径设计测试用例</a:t>
            </a:r>
            <a:endParaRPr lang="en-US" altLang="zh-CN" b="1"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B09E2A1-6C67-4A6A-A32F-2CFD2311037C}" type="slidenum">
              <a:rPr lang="en-US" altLang="zh-CN" smtClean="0"/>
            </a:fld>
            <a:endParaRPr lang="en-US" altLang="zh-CN" smtClean="0"/>
          </a:p>
        </p:txBody>
      </p:sp>
      <p:sp>
        <p:nvSpPr>
          <p:cNvPr id="47107"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4710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solidFill>
                  <a:srgbClr val="0000FF"/>
                </a:solidFill>
              </a:rPr>
              <a:t>独立路径集合规模确定</a:t>
            </a:r>
            <a:endParaRPr lang="en-US" altLang="zh-CN" sz="2700" b="1" smtClean="0">
              <a:solidFill>
                <a:srgbClr val="0000FF"/>
              </a:solidFill>
            </a:endParaRPr>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B81872C-0380-467C-9072-566C4E50411C}" type="slidenum">
              <a:rPr lang="en-US" altLang="zh-CN" smtClean="0"/>
            </a:fld>
            <a:endParaRPr lang="en-US" altLang="zh-CN" smtClean="0"/>
          </a:p>
        </p:txBody>
      </p:sp>
      <p:sp>
        <p:nvSpPr>
          <p:cNvPr id="48131"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48132" name="Rectangle 3"/>
          <p:cNvSpPr>
            <a:spLocks noGrp="1" noChangeArrowheads="1"/>
          </p:cNvSpPr>
          <p:nvPr>
            <p:ph type="body" idx="1"/>
          </p:nvPr>
        </p:nvSpPr>
        <p:spPr/>
        <p:txBody>
          <a:bodyPr/>
          <a:lstStyle/>
          <a:p>
            <a:pPr eaLnBrk="1" hangingPunct="1"/>
            <a:r>
              <a:rPr lang="zh-CN" altLang="en-US" sz="3400" b="1" dirty="0" smtClean="0"/>
              <a:t>按照</a:t>
            </a:r>
            <a:r>
              <a:rPr lang="en-US" altLang="en-US" sz="3400" b="1" dirty="0" smtClean="0"/>
              <a:t>McCabe</a:t>
            </a:r>
            <a:r>
              <a:rPr lang="zh-CN" altLang="en-US" sz="3400" b="1" dirty="0" smtClean="0"/>
              <a:t>的环复杂度概念，对于指定的程序图，对路径的测试中所需独立路径集合的大小就等</a:t>
            </a:r>
            <a:r>
              <a:rPr lang="zh-CN" altLang="en-US" sz="3400" b="1" dirty="0" smtClean="0">
                <a:solidFill>
                  <a:srgbClr val="FF0000"/>
                </a:solidFill>
              </a:rPr>
              <a:t>于其程序图的环复杂度</a:t>
            </a:r>
            <a:endParaRPr lang="en-US" altLang="zh-CN" sz="3400" b="1" dirty="0" smtClean="0">
              <a:solidFill>
                <a:srgbClr val="FF000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BAC5BFF-5020-4230-92D4-732453E45E0D}" type="slidenum">
              <a:rPr lang="en-US" altLang="zh-CN" smtClean="0"/>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49156"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solidFill>
                  <a:srgbClr val="0000FF"/>
                </a:solidFill>
              </a:rPr>
              <a:t>独立路径的抽取</a:t>
            </a:r>
            <a:endParaRPr lang="en-US" altLang="zh-CN" sz="2700" b="1" smtClean="0">
              <a:solidFill>
                <a:srgbClr val="0000FF"/>
              </a:solidFill>
            </a:endParaRPr>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0FAC73A-FCAA-4D8A-A897-C4330F32E7C6}" type="slidenum">
              <a:rPr lang="en-US" altLang="zh-CN" smtClean="0"/>
            </a:fld>
            <a:endParaRPr lang="en-US" altLang="zh-CN" smtClean="0"/>
          </a:p>
        </p:txBody>
      </p:sp>
      <p:sp>
        <p:nvSpPr>
          <p:cNvPr id="50179"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50180" name="Rectangle 3"/>
          <p:cNvSpPr>
            <a:spLocks noGrp="1" noChangeArrowheads="1"/>
          </p:cNvSpPr>
          <p:nvPr>
            <p:ph type="body" idx="1"/>
          </p:nvPr>
        </p:nvSpPr>
        <p:spPr/>
        <p:txBody>
          <a:bodyPr/>
          <a:lstStyle/>
          <a:p>
            <a:pPr eaLnBrk="1" hangingPunct="1"/>
            <a:r>
              <a:rPr lang="zh-CN" altLang="en-US" sz="3400" b="1" dirty="0" smtClean="0"/>
              <a:t>独立路径抽取</a:t>
            </a:r>
            <a:endParaRPr lang="en-US" altLang="zh-CN" sz="3400" b="1" dirty="0" smtClean="0"/>
          </a:p>
          <a:p>
            <a:pPr lvl="1" eaLnBrk="1" hangingPunct="1"/>
            <a:r>
              <a:rPr lang="en-US" altLang="zh-CN" sz="2945" b="1" dirty="0" smtClean="0"/>
              <a:t>1</a:t>
            </a:r>
            <a:r>
              <a:rPr lang="zh-CN" altLang="en-US" sz="2945" b="1" dirty="0" smtClean="0"/>
              <a:t>、确定主路径</a:t>
            </a:r>
            <a:endParaRPr lang="en-US" altLang="zh-CN" sz="2945" b="1" dirty="0" smtClean="0"/>
          </a:p>
          <a:p>
            <a:pPr lvl="2" eaLnBrk="1" hangingPunct="1"/>
            <a:r>
              <a:rPr lang="zh-CN" altLang="en-US" b="1" dirty="0" smtClean="0"/>
              <a:t>该路径应包含尽可能多的判定节点</a:t>
            </a:r>
            <a:endParaRPr lang="en-US" altLang="zh-CN" b="1" dirty="0" smtClean="0"/>
          </a:p>
          <a:p>
            <a:pPr lvl="2" eaLnBrk="1" hangingPunct="1"/>
            <a:r>
              <a:rPr lang="zh-CN" altLang="en-US" b="1" dirty="0" smtClean="0"/>
              <a:t>应包含尽可能复杂的判定表达式</a:t>
            </a:r>
            <a:endParaRPr lang="en-US" altLang="zh-CN" b="1" dirty="0" smtClean="0"/>
          </a:p>
          <a:p>
            <a:pPr lvl="2" eaLnBrk="1" hangingPunct="1"/>
            <a:r>
              <a:rPr lang="zh-CN" altLang="en-US" b="1" dirty="0" smtClean="0"/>
              <a:t>应对应尽可能高的执行概率</a:t>
            </a:r>
            <a:endParaRPr lang="en-US" altLang="zh-CN" b="1" dirty="0" smtClean="0"/>
          </a:p>
          <a:p>
            <a:pPr lvl="2" eaLnBrk="1" hangingPunct="1"/>
            <a:r>
              <a:rPr lang="zh-CN" altLang="en-US" b="1" dirty="0" smtClean="0"/>
              <a:t>应包含尽可能多的语句</a:t>
            </a:r>
            <a:endParaRPr lang="en-US" altLang="zh-CN" b="1" dirty="0" smtClean="0"/>
          </a:p>
          <a:p>
            <a:pPr lvl="1" eaLnBrk="1" hangingPunct="1"/>
            <a:r>
              <a:rPr lang="en-US" altLang="zh-CN" sz="2945" b="1" dirty="0" smtClean="0"/>
              <a:t>2</a:t>
            </a:r>
            <a:r>
              <a:rPr lang="zh-CN" altLang="en-US" sz="2945" b="1" dirty="0" smtClean="0"/>
              <a:t>、根据基础路径抽取其他独立路径</a:t>
            </a:r>
            <a:endParaRPr lang="en-US" altLang="zh-CN" sz="2945" b="1"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1DCABFD-BD21-4C7B-92DA-5B9ABD17A757}" type="slidenum">
              <a:rPr lang="en-US" altLang="zh-CN" smtClean="0"/>
            </a:fld>
            <a:endParaRPr lang="en-US" altLang="zh-CN" smtClean="0"/>
          </a:p>
        </p:txBody>
      </p:sp>
      <p:sp>
        <p:nvSpPr>
          <p:cNvPr id="51203"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51204" name="Rectangle 3"/>
          <p:cNvSpPr>
            <a:spLocks noGrp="1" noChangeArrowheads="1"/>
          </p:cNvSpPr>
          <p:nvPr>
            <p:ph type="body" idx="1"/>
          </p:nvPr>
        </p:nvSpPr>
        <p:spPr/>
        <p:txBody>
          <a:bodyPr/>
          <a:lstStyle/>
          <a:p>
            <a:pPr eaLnBrk="1" hangingPunct="1"/>
            <a:r>
              <a:rPr lang="zh-CN" altLang="en-US" sz="3400" b="1" smtClean="0"/>
              <a:t>独立路径</a:t>
            </a:r>
            <a:endParaRPr lang="en-US" altLang="zh-CN" sz="3400" b="1" smtClean="0"/>
          </a:p>
          <a:p>
            <a:pPr lvl="1"/>
            <a:r>
              <a:rPr lang="en-US" altLang="en-US" sz="2400" b="1" smtClean="0"/>
              <a:t>Path1</a:t>
            </a:r>
            <a:r>
              <a:rPr lang="zh-CN" altLang="en-US" sz="2400" b="1" smtClean="0"/>
              <a:t>：</a:t>
            </a:r>
            <a:r>
              <a:rPr lang="en-US" altLang="en-US" sz="2400" b="1" smtClean="0"/>
              <a:t>A, B, C, G</a:t>
            </a:r>
            <a:endParaRPr lang="en-US" altLang="en-US" sz="2400" b="1" smtClean="0"/>
          </a:p>
          <a:p>
            <a:pPr marL="471170" lvl="1" indent="0">
              <a:buNone/>
            </a:pPr>
            <a:r>
              <a:rPr lang="en-US" altLang="en-US" sz="2400" b="1" smtClean="0"/>
              <a:t>           (</a:t>
            </a:r>
            <a:r>
              <a:rPr lang="zh-CN" altLang="en-US" sz="2400" b="1" smtClean="0"/>
              <a:t>经过判定节点</a:t>
            </a:r>
            <a:r>
              <a:rPr lang="en-US" altLang="en-US" sz="2400" b="1" smtClean="0"/>
              <a:t>A</a:t>
            </a:r>
            <a:r>
              <a:rPr lang="zh-CN" altLang="en-US" sz="2400" b="1" smtClean="0"/>
              <a:t>、</a:t>
            </a:r>
            <a:r>
              <a:rPr lang="en-US" altLang="en-US" sz="2400" b="1" smtClean="0"/>
              <a:t>B</a:t>
            </a:r>
            <a:r>
              <a:rPr lang="zh-CN" altLang="en-US" sz="2400" b="1" smtClean="0"/>
              <a:t>、</a:t>
            </a:r>
            <a:r>
              <a:rPr lang="en-US" altLang="en-US" sz="2400" b="1" smtClean="0"/>
              <a:t>C)</a:t>
            </a:r>
            <a:r>
              <a:rPr lang="zh-CN" altLang="en-US" sz="2400" b="1" smtClean="0"/>
              <a:t>；</a:t>
            </a:r>
            <a:endParaRPr lang="zh-CN" altLang="en-US" sz="2400" b="1" smtClean="0"/>
          </a:p>
          <a:p>
            <a:pPr lvl="1"/>
            <a:r>
              <a:rPr lang="en-US" altLang="en-US" sz="2400" b="1" smtClean="0"/>
              <a:t>Path2</a:t>
            </a:r>
            <a:r>
              <a:rPr lang="zh-CN" altLang="en-US" sz="2400" b="1" smtClean="0"/>
              <a:t>：</a:t>
            </a:r>
            <a:r>
              <a:rPr lang="en-US" altLang="en-US" sz="2400" b="1" smtClean="0"/>
              <a:t>A, D, E, F, G</a:t>
            </a:r>
            <a:endParaRPr lang="en-US" altLang="en-US" sz="2400" b="1" smtClean="0"/>
          </a:p>
          <a:p>
            <a:pPr marL="471170" lvl="1" indent="0">
              <a:buNone/>
            </a:pPr>
            <a:r>
              <a:rPr lang="en-US" altLang="en-US" sz="2400" b="1" smtClean="0"/>
              <a:t>           (</a:t>
            </a:r>
            <a:r>
              <a:rPr lang="zh-CN" altLang="en-US" sz="2400" b="1" smtClean="0"/>
              <a:t>在判定节点</a:t>
            </a:r>
            <a:r>
              <a:rPr lang="en-US" altLang="en-US" sz="2400" b="1" smtClean="0"/>
              <a:t>A</a:t>
            </a:r>
            <a:r>
              <a:rPr lang="zh-CN" altLang="en-US" sz="2400" b="1" smtClean="0"/>
              <a:t>处执行</a:t>
            </a:r>
            <a:r>
              <a:rPr lang="en-US" altLang="en-US" sz="2400" b="1" smtClean="0"/>
              <a:t>e2</a:t>
            </a:r>
            <a:r>
              <a:rPr lang="zh-CN" altLang="en-US" sz="2400" b="1" smtClean="0"/>
              <a:t>分支</a:t>
            </a:r>
            <a:r>
              <a:rPr lang="en-US" altLang="en-US" sz="2400" b="1" smtClean="0"/>
              <a:t>)</a:t>
            </a:r>
            <a:r>
              <a:rPr lang="zh-CN" altLang="en-US" sz="2400" b="1" smtClean="0"/>
              <a:t>；</a:t>
            </a:r>
            <a:endParaRPr lang="zh-CN" altLang="en-US" sz="2400" b="1" smtClean="0"/>
          </a:p>
          <a:p>
            <a:pPr lvl="1"/>
            <a:r>
              <a:rPr lang="en-US" altLang="en-US" sz="2400" b="1" smtClean="0"/>
              <a:t>Path3</a:t>
            </a:r>
            <a:r>
              <a:rPr lang="zh-CN" altLang="en-US" sz="2400" b="1" smtClean="0"/>
              <a:t>：</a:t>
            </a:r>
            <a:r>
              <a:rPr lang="en-US" altLang="en-US" sz="2400" b="1" smtClean="0"/>
              <a:t>A, B, E, F, G</a:t>
            </a:r>
            <a:endParaRPr lang="en-US" altLang="en-US" sz="2400" b="1" smtClean="0"/>
          </a:p>
          <a:p>
            <a:pPr marL="471170" lvl="1" indent="0">
              <a:buNone/>
            </a:pPr>
            <a:r>
              <a:rPr lang="en-US" altLang="en-US" sz="2400" b="1" smtClean="0"/>
              <a:t>           (</a:t>
            </a:r>
            <a:r>
              <a:rPr lang="zh-CN" altLang="en-US" sz="2400" b="1" smtClean="0"/>
              <a:t>在判定节点</a:t>
            </a:r>
            <a:r>
              <a:rPr lang="en-US" altLang="en-US" sz="2400" b="1" smtClean="0"/>
              <a:t>B</a:t>
            </a:r>
            <a:r>
              <a:rPr lang="zh-CN" altLang="en-US" sz="2400" b="1" smtClean="0"/>
              <a:t>处执行</a:t>
            </a:r>
            <a:r>
              <a:rPr lang="en-US" altLang="en-US" sz="2400" b="1" smtClean="0"/>
              <a:t>e5</a:t>
            </a:r>
            <a:r>
              <a:rPr lang="zh-CN" altLang="en-US" sz="2400" b="1" smtClean="0"/>
              <a:t>分支</a:t>
            </a:r>
            <a:r>
              <a:rPr lang="en-US" altLang="en-US" sz="2400" b="1" smtClean="0"/>
              <a:t>)</a:t>
            </a:r>
            <a:r>
              <a:rPr lang="zh-CN" altLang="en-US" sz="2400" b="1" smtClean="0"/>
              <a:t>；</a:t>
            </a:r>
            <a:endParaRPr lang="zh-CN" altLang="en-US" sz="2400" b="1" smtClean="0"/>
          </a:p>
          <a:p>
            <a:pPr lvl="1"/>
            <a:r>
              <a:rPr lang="en-US" altLang="en-US" sz="2400" b="1" smtClean="0"/>
              <a:t>Path4</a:t>
            </a:r>
            <a:r>
              <a:rPr lang="zh-CN" altLang="en-US" sz="2400" b="1" smtClean="0"/>
              <a:t>：</a:t>
            </a:r>
            <a:r>
              <a:rPr lang="en-US" altLang="en-US" sz="2400" b="1" smtClean="0"/>
              <a:t>A, B, C, B, C, G</a:t>
            </a:r>
            <a:endParaRPr lang="en-US" altLang="en-US" sz="2400" b="1" smtClean="0"/>
          </a:p>
          <a:p>
            <a:pPr marL="471170" lvl="1" indent="0">
              <a:buNone/>
            </a:pPr>
            <a:r>
              <a:rPr lang="en-US" altLang="en-US" sz="2400" b="1" smtClean="0"/>
              <a:t>           (</a:t>
            </a:r>
            <a:r>
              <a:rPr lang="zh-CN" altLang="en-US" sz="2400" b="1" smtClean="0"/>
              <a:t>在判定节点</a:t>
            </a:r>
            <a:r>
              <a:rPr lang="en-US" altLang="en-US" sz="2400" b="1" smtClean="0"/>
              <a:t>C</a:t>
            </a:r>
            <a:r>
              <a:rPr lang="zh-CN" altLang="en-US" sz="2400" b="1" smtClean="0"/>
              <a:t>处执行</a:t>
            </a:r>
            <a:r>
              <a:rPr lang="en-US" altLang="en-US" sz="2400" b="1" smtClean="0"/>
              <a:t>e3</a:t>
            </a:r>
            <a:r>
              <a:rPr lang="zh-CN" altLang="en-US" sz="2400" b="1" smtClean="0"/>
              <a:t>分支</a:t>
            </a:r>
            <a:r>
              <a:rPr lang="en-US" altLang="en-US" sz="2400" b="1" smtClean="0"/>
              <a:t>)</a:t>
            </a:r>
            <a:r>
              <a:rPr lang="zh-CN" altLang="en-US" sz="2400" b="1" smtClean="0"/>
              <a:t>；</a:t>
            </a:r>
            <a:endParaRPr lang="zh-CN" altLang="en-US" sz="2400" b="1" smtClean="0"/>
          </a:p>
          <a:p>
            <a:pPr lvl="1"/>
            <a:r>
              <a:rPr lang="en-US" altLang="en-US" sz="2400" b="1" smtClean="0"/>
              <a:t>Path5</a:t>
            </a:r>
            <a:r>
              <a:rPr lang="zh-CN" altLang="en-US" sz="2400" b="1" smtClean="0"/>
              <a:t>：</a:t>
            </a:r>
            <a:r>
              <a:rPr lang="en-US" altLang="en-US" sz="2400" b="1" smtClean="0"/>
              <a:t>A, D, F, G</a:t>
            </a:r>
            <a:endParaRPr lang="en-US" altLang="en-US" sz="2400" b="1" smtClean="0"/>
          </a:p>
          <a:p>
            <a:pPr marL="471170" lvl="1" indent="0">
              <a:buNone/>
            </a:pPr>
            <a:r>
              <a:rPr lang="en-US" altLang="en-US" sz="2400" b="1" smtClean="0"/>
              <a:t>           (</a:t>
            </a:r>
            <a:r>
              <a:rPr lang="zh-CN" altLang="en-US" sz="2400" b="1" smtClean="0"/>
              <a:t>在判定节点</a:t>
            </a:r>
            <a:r>
              <a:rPr lang="en-US" altLang="en-US" sz="2400" b="1" smtClean="0"/>
              <a:t>D</a:t>
            </a:r>
            <a:r>
              <a:rPr lang="zh-CN" altLang="en-US" sz="2400" b="1" smtClean="0"/>
              <a:t>处执行</a:t>
            </a:r>
            <a:r>
              <a:rPr lang="en-US" altLang="en-US" sz="2400" b="1" smtClean="0"/>
              <a:t>e7</a:t>
            </a:r>
            <a:r>
              <a:rPr lang="zh-CN" altLang="en-US" sz="2400" b="1" smtClean="0"/>
              <a:t>分支</a:t>
            </a:r>
            <a:r>
              <a:rPr lang="en-US" altLang="en-US" sz="2400" b="1" smtClean="0"/>
              <a:t>)</a:t>
            </a:r>
            <a:endParaRPr lang="en-US" altLang="zh-CN" sz="2400" b="1" smtClean="0"/>
          </a:p>
        </p:txBody>
      </p:sp>
      <p:pic>
        <p:nvPicPr>
          <p:cNvPr id="51206" name="Picture 2" descr="5t1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67195" y="1818005"/>
            <a:ext cx="4791710" cy="473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0F240B2-BED8-45A3-AEF0-1EB8F27B7615}" type="slidenum">
              <a:rPr lang="en-US" altLang="zh-CN" smtClean="0"/>
            </a:fld>
            <a:endParaRPr lang="en-US" altLang="zh-CN" smtClean="0"/>
          </a:p>
        </p:txBody>
      </p:sp>
      <p:sp>
        <p:nvSpPr>
          <p:cNvPr id="52227"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5222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solidFill>
                  <a:srgbClr val="0000FF"/>
                </a:solidFill>
              </a:rPr>
              <a:t>不可行路径的处理</a:t>
            </a:r>
            <a:endParaRPr lang="en-US" altLang="zh-CN" sz="2700" b="1" smtClean="0">
              <a:solidFill>
                <a:srgbClr val="0000FF"/>
              </a:solidFill>
            </a:endParaRPr>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E56B1F3-FD92-41E4-9B7F-B7B47903A7FD}" type="slidenum">
              <a:rPr lang="en-US" altLang="zh-CN" smtClean="0"/>
            </a:fld>
            <a:endParaRPr lang="en-US" altLang="zh-CN" smtClean="0"/>
          </a:p>
        </p:txBody>
      </p:sp>
      <p:sp>
        <p:nvSpPr>
          <p:cNvPr id="4099" name="Rectangle 2"/>
          <p:cNvSpPr>
            <a:spLocks noGrp="1" noChangeArrowheads="1"/>
          </p:cNvSpPr>
          <p:nvPr>
            <p:ph type="title"/>
          </p:nvPr>
        </p:nvSpPr>
        <p:spPr/>
        <p:txBody>
          <a:bodyPr/>
          <a:lstStyle/>
          <a:p>
            <a:pPr eaLnBrk="1" hangingPunct="1"/>
            <a:r>
              <a:rPr lang="en-US" altLang="zh-CN" b="1" dirty="0" smtClean="0">
                <a:cs typeface="楷体" panose="02010609060101010101" charset="-122"/>
              </a:rPr>
              <a:t>5.4</a:t>
            </a:r>
            <a:r>
              <a:rPr lang="zh-CN" altLang="en-US" b="1" dirty="0" smtClean="0">
                <a:cs typeface="楷体" panose="02010609060101010101" charset="-122"/>
              </a:rPr>
              <a:t> 对路径的测试</a:t>
            </a:r>
            <a:endParaRPr lang="en-US" altLang="zh-CN" b="1" dirty="0" smtClean="0">
              <a:cs typeface="楷体" panose="02010609060101010101" charset="-122"/>
            </a:endParaRPr>
          </a:p>
        </p:txBody>
      </p:sp>
      <p:sp>
        <p:nvSpPr>
          <p:cNvPr id="4100" name="Rectangle 3"/>
          <p:cNvSpPr>
            <a:spLocks noGrp="1" noChangeArrowheads="1"/>
          </p:cNvSpPr>
          <p:nvPr>
            <p:ph type="body" idx="1"/>
          </p:nvPr>
        </p:nvSpPr>
        <p:spPr/>
        <p:txBody>
          <a:bodyPr/>
          <a:lstStyle/>
          <a:p>
            <a:pPr eaLnBrk="1" hangingPunct="1"/>
            <a:r>
              <a:rPr lang="zh-CN" altLang="en-US" sz="3200" b="1" dirty="0" smtClean="0">
                <a:solidFill>
                  <a:srgbClr val="FF0000"/>
                </a:solidFill>
              </a:rPr>
              <a:t>什么是路径测试</a:t>
            </a:r>
            <a:endParaRPr lang="zh-CN" altLang="en-US" sz="3200" b="1" dirty="0" smtClean="0">
              <a:solidFill>
                <a:srgbClr val="FF0000"/>
              </a:solidFill>
            </a:endParaRPr>
          </a:p>
          <a:p>
            <a:pPr eaLnBrk="1" hangingPunct="1"/>
            <a:r>
              <a:rPr lang="zh-CN" altLang="en-US" sz="3200" b="1" dirty="0" smtClean="0"/>
              <a:t>相关概念</a:t>
            </a:r>
            <a:endParaRPr lang="zh-CN" altLang="en-US" sz="3200" b="1" dirty="0" smtClean="0"/>
          </a:p>
          <a:p>
            <a:pPr eaLnBrk="1" hangingPunct="1"/>
            <a:r>
              <a:rPr lang="zh-CN" altLang="en-US" sz="3200" b="1" dirty="0" smtClean="0"/>
              <a:t>基本原理及步骤</a:t>
            </a:r>
            <a:endParaRPr lang="zh-CN" altLang="en-US" sz="3200" b="1" dirty="0" smtClean="0"/>
          </a:p>
          <a:p>
            <a:pPr eaLnBrk="1" hangingPunct="1"/>
            <a:r>
              <a:rPr lang="zh-CN" altLang="en-US" sz="3200" b="1" dirty="0" smtClean="0"/>
              <a:t>捉虫实践（第二日问题）</a:t>
            </a:r>
            <a:endParaRPr lang="zh-CN" altLang="en-US" sz="3200" b="1" dirty="0" smtClean="0"/>
          </a:p>
          <a:p>
            <a:pPr lvl="1" eaLnBrk="1" hangingPunct="1"/>
            <a:endParaRPr lang="zh-CN" altLang="en-US" sz="3100" b="1"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98CA796-3B6F-416D-A4B6-F9ECDE6377E7}" type="slidenum">
              <a:rPr lang="en-US" altLang="zh-CN" smtClean="0"/>
            </a:fld>
            <a:endParaRPr lang="en-US" altLang="zh-CN" smtClean="0"/>
          </a:p>
        </p:txBody>
      </p:sp>
      <p:sp>
        <p:nvSpPr>
          <p:cNvPr id="53251"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28676" name="Rectangle 3"/>
          <p:cNvSpPr>
            <a:spLocks noGrp="1" noChangeArrowheads="1"/>
          </p:cNvSpPr>
          <p:nvPr>
            <p:ph type="body" idx="1"/>
          </p:nvPr>
        </p:nvSpPr>
        <p:spPr/>
        <p:txBody>
          <a:bodyPr/>
          <a:lstStyle/>
          <a:p>
            <a:pPr marL="469900" lvl="1" indent="-469900" eaLnBrk="1" hangingPunct="1">
              <a:buFont typeface="Wingdings" panose="05000000000000000000" pitchFamily="2" charset="2"/>
              <a:buChar char="o"/>
              <a:defRPr/>
            </a:pPr>
            <a:r>
              <a:rPr lang="zh-CN" altLang="en-US" sz="3400" b="1" dirty="0" smtClean="0">
                <a:cs typeface="+mn-cs"/>
              </a:rPr>
              <a:t>不可行路径的处理</a:t>
            </a:r>
            <a:endParaRPr lang="en-US" altLang="zh-CN" sz="3400" b="1" dirty="0" smtClean="0">
              <a:cs typeface="+mn-cs"/>
            </a:endParaRPr>
          </a:p>
          <a:p>
            <a:pPr marL="866775" lvl="2" indent="-469900" eaLnBrk="1" hangingPunct="1">
              <a:defRPr/>
            </a:pPr>
            <a:r>
              <a:rPr lang="zh-CN" altLang="en-US" sz="3100" b="1" dirty="0" smtClean="0">
                <a:cs typeface="+mn-cs"/>
              </a:rPr>
              <a:t>程序的设计缺陷导致不可行路径</a:t>
            </a:r>
            <a:endParaRPr lang="en-US" altLang="zh-CN" sz="3100" b="1" dirty="0" smtClean="0">
              <a:cs typeface="+mn-cs"/>
            </a:endParaRPr>
          </a:p>
          <a:p>
            <a:pPr marL="866775" lvl="2" indent="-469900" eaLnBrk="1" hangingPunct="1">
              <a:defRPr/>
            </a:pPr>
            <a:r>
              <a:rPr lang="zh-CN" altLang="en-US" sz="3100" b="1" dirty="0" smtClean="0">
                <a:cs typeface="+mn-cs"/>
              </a:rPr>
              <a:t>原因在于：构成判定表达式的多个简单</a:t>
            </a:r>
            <a:r>
              <a:rPr lang="zh-CN" altLang="en-US" sz="3100" b="1" dirty="0" smtClean="0">
                <a:solidFill>
                  <a:srgbClr val="FF0000"/>
                </a:solidFill>
                <a:cs typeface="+mn-cs"/>
              </a:rPr>
              <a:t>判定条件之间存在一定关联</a:t>
            </a:r>
            <a:r>
              <a:rPr lang="zh-CN" altLang="en-US" sz="3100" b="1" dirty="0" smtClean="0">
                <a:cs typeface="+mn-cs"/>
              </a:rPr>
              <a:t>，体现在多个简单判定条件的取值相互约束，从而导致部分路径不可行。若完全根据程序图来设计测试用例，往往无法发现这些不可行路径，最终导致测试失败</a:t>
            </a:r>
            <a:endParaRPr lang="en-US" altLang="zh-CN" sz="3100" b="1" dirty="0" smtClean="0">
              <a:cs typeface="+mn-cs"/>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31C67C2-AC78-4C8F-8097-95FA39FC85E2}" type="slidenum">
              <a:rPr lang="en-US" altLang="zh-CN" smtClean="0"/>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54276"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solidFill>
                  <a:srgbClr val="0000FF"/>
                </a:solidFill>
              </a:rPr>
              <a:t>测试用例的设计</a:t>
            </a:r>
            <a:endParaRPr lang="en-US" altLang="zh-CN" sz="2700" b="1" smtClean="0">
              <a:solidFill>
                <a:srgbClr val="0000FF"/>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E6636A2-212B-4A6F-B504-22305F0CF664}" type="slidenum">
              <a:rPr lang="en-US" altLang="zh-CN" smtClean="0"/>
            </a:fld>
            <a:endParaRPr lang="en-US" altLang="zh-CN" smtClean="0"/>
          </a:p>
        </p:txBody>
      </p:sp>
      <p:sp>
        <p:nvSpPr>
          <p:cNvPr id="55299"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28676" name="Rectangle 3"/>
          <p:cNvSpPr>
            <a:spLocks noGrp="1" noChangeArrowheads="1"/>
          </p:cNvSpPr>
          <p:nvPr>
            <p:ph type="body" idx="1"/>
          </p:nvPr>
        </p:nvSpPr>
        <p:spPr/>
        <p:txBody>
          <a:bodyPr/>
          <a:lstStyle/>
          <a:p>
            <a:pPr marL="469900" lvl="1" indent="-469900" eaLnBrk="1" hangingPunct="1">
              <a:buFont typeface="Wingdings" panose="05000000000000000000" pitchFamily="2" charset="2"/>
              <a:buChar char="o"/>
              <a:defRPr/>
            </a:pPr>
            <a:r>
              <a:rPr lang="zh-CN" altLang="en-US" sz="3100" b="1" dirty="0" smtClean="0">
                <a:cs typeface="+mn-cs"/>
              </a:rPr>
              <a:t>基于独立路径的测试用例设计步骤</a:t>
            </a:r>
            <a:endParaRPr lang="en-US" altLang="zh-CN" sz="3100" b="1" dirty="0" smtClean="0">
              <a:cs typeface="+mn-cs"/>
            </a:endParaRPr>
          </a:p>
          <a:p>
            <a:pPr marL="911225" lvl="2" indent="-514350" eaLnBrk="1" hangingPunct="1">
              <a:buFont typeface="+mj-lt"/>
              <a:buAutoNum type="arabicPeriod"/>
              <a:defRPr/>
            </a:pPr>
            <a:r>
              <a:rPr lang="zh-CN" altLang="en-US" sz="2800" b="1" dirty="0" smtClean="0">
                <a:cs typeface="+mn-cs"/>
              </a:rPr>
              <a:t>根据程序源代码生成程序图</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计算程序图的环复杂度，确定独立路径集合的大小</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以最复杂的路径为基础路径，通过覆盖所有判定分支确定其他路径，抽取独立路径集合</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注意剔除不可行路径，必要时补充其他重要的路径</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根据得到的路径集合对应设计测试用例</a:t>
            </a:r>
            <a:endParaRPr lang="en-US" altLang="zh-CN" sz="2800" b="1" dirty="0" smtClean="0">
              <a:cs typeface="+mn-cs"/>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E56B1F3-FD92-41E4-9B7F-B7B47903A7FD}" type="slidenum">
              <a:rPr lang="en-US" altLang="zh-CN" smtClean="0"/>
            </a:fld>
            <a:endParaRPr lang="en-US" altLang="zh-CN" smtClean="0"/>
          </a:p>
        </p:txBody>
      </p:sp>
      <p:sp>
        <p:nvSpPr>
          <p:cNvPr id="4099" name="Rectangle 2"/>
          <p:cNvSpPr>
            <a:spLocks noGrp="1" noChangeArrowheads="1"/>
          </p:cNvSpPr>
          <p:nvPr>
            <p:ph type="title"/>
          </p:nvPr>
        </p:nvSpPr>
        <p:spPr/>
        <p:txBody>
          <a:bodyPr/>
          <a:lstStyle/>
          <a:p>
            <a:pPr eaLnBrk="1" hangingPunct="1"/>
            <a:r>
              <a:rPr lang="en-US" altLang="zh-CN" b="1" dirty="0" smtClean="0">
                <a:cs typeface="楷体" panose="02010609060101010101" charset="-122"/>
              </a:rPr>
              <a:t>5.4</a:t>
            </a:r>
            <a:r>
              <a:rPr lang="zh-CN" altLang="en-US" b="1" dirty="0" smtClean="0">
                <a:cs typeface="楷体" panose="02010609060101010101" charset="-122"/>
              </a:rPr>
              <a:t> 对路径的测试</a:t>
            </a:r>
            <a:endParaRPr lang="en-US" altLang="zh-CN" b="1" dirty="0" smtClean="0">
              <a:cs typeface="楷体" panose="02010609060101010101" charset="-122"/>
            </a:endParaRPr>
          </a:p>
        </p:txBody>
      </p:sp>
      <p:sp>
        <p:nvSpPr>
          <p:cNvPr id="4100" name="Rectangle 3"/>
          <p:cNvSpPr>
            <a:spLocks noGrp="1" noChangeArrowheads="1"/>
          </p:cNvSpPr>
          <p:nvPr>
            <p:ph type="body" idx="1"/>
          </p:nvPr>
        </p:nvSpPr>
        <p:spPr/>
        <p:txBody>
          <a:bodyPr/>
          <a:lstStyle/>
          <a:p>
            <a:pPr eaLnBrk="1" hangingPunct="1"/>
            <a:r>
              <a:rPr lang="zh-CN" altLang="en-US" sz="3200" b="1" dirty="0" smtClean="0"/>
              <a:t>什么是路径测试</a:t>
            </a:r>
            <a:endParaRPr lang="zh-CN" altLang="en-US" sz="3200" b="1" dirty="0" smtClean="0"/>
          </a:p>
          <a:p>
            <a:pPr eaLnBrk="1" hangingPunct="1"/>
            <a:r>
              <a:rPr lang="zh-CN" altLang="en-US" sz="3200" b="1" dirty="0" smtClean="0"/>
              <a:t>相关概念</a:t>
            </a:r>
            <a:endParaRPr lang="zh-CN" altLang="en-US" sz="3200" b="1" dirty="0" smtClean="0"/>
          </a:p>
          <a:p>
            <a:pPr eaLnBrk="1" hangingPunct="1"/>
            <a:r>
              <a:rPr lang="zh-CN" altLang="en-US" sz="3200" b="1" dirty="0" smtClean="0"/>
              <a:t>基本原理及步骤</a:t>
            </a:r>
            <a:endParaRPr lang="zh-CN" altLang="en-US" sz="3200" b="1" dirty="0" smtClean="0"/>
          </a:p>
          <a:p>
            <a:pPr eaLnBrk="1" hangingPunct="1"/>
            <a:r>
              <a:rPr lang="zh-CN" altLang="en-US" sz="3200" b="1" dirty="0" smtClean="0">
                <a:solidFill>
                  <a:srgbClr val="FF0000"/>
                </a:solidFill>
              </a:rPr>
              <a:t>捉虫实践（第二日问题）</a:t>
            </a:r>
            <a:endParaRPr lang="zh-CN" altLang="en-US" sz="3200" b="1" dirty="0" smtClean="0">
              <a:solidFill>
                <a:srgbClr val="FF0000"/>
              </a:solidFill>
            </a:endParaRPr>
          </a:p>
          <a:p>
            <a:pPr lvl="1" eaLnBrk="1" hangingPunct="1"/>
            <a:endParaRPr lang="zh-CN" altLang="en-US" sz="3100" b="1"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14857A1-568D-4A87-A34B-903A10889FC9}" type="slidenum">
              <a:rPr lang="en-US" altLang="zh-CN" smtClean="0"/>
            </a:fld>
            <a:endParaRPr lang="en-US" altLang="zh-CN" smtClean="0"/>
          </a:p>
        </p:txBody>
      </p:sp>
      <p:sp>
        <p:nvSpPr>
          <p:cNvPr id="56323"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5632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anose="02010800040101010101" pitchFamily="2" charset="-122"/>
              </a:rPr>
              <a:t>捉虫实践</a:t>
            </a:r>
            <a:r>
              <a:rPr lang="en-US" altLang="zh-CN" sz="3800" b="1" smtClean="0">
                <a:solidFill>
                  <a:srgbClr val="0000FF"/>
                </a:solidFill>
                <a:ea typeface="华文新魏" panose="02010800040101010101" pitchFamily="2" charset="-122"/>
              </a:rPr>
              <a:t>4</a:t>
            </a:r>
            <a:r>
              <a:rPr lang="zh-CN" altLang="en-US" sz="3800" b="1" smtClean="0">
                <a:solidFill>
                  <a:srgbClr val="0000FF"/>
                </a:solidFill>
                <a:ea typeface="华文新魏" panose="02010800040101010101" pitchFamily="2" charset="-122"/>
              </a:rPr>
              <a:t>：第二日问题</a:t>
            </a:r>
            <a:endParaRPr lang="zh-CN" altLang="en-US" sz="38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环复杂度计算</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独立路径抽取</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不可行路径分析</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测试用例设计</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测试分析</a:t>
            </a:r>
            <a:endParaRPr lang="en-US" altLang="zh-CN" sz="3500" b="1"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DB35596-B752-4532-A0FC-F56D4B55CF2A}" type="slidenum">
              <a:rPr lang="en-US" altLang="zh-CN" smtClean="0"/>
            </a:fld>
            <a:endParaRPr lang="en-US" altLang="zh-CN" smtClean="0"/>
          </a:p>
        </p:txBody>
      </p:sp>
      <p:sp>
        <p:nvSpPr>
          <p:cNvPr id="57347"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5734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anose="02010800040101010101" pitchFamily="2" charset="-122"/>
              </a:rPr>
              <a:t>环复杂度：</a:t>
            </a:r>
            <a:r>
              <a:rPr lang="en-US" altLang="zh-CN" sz="3800" b="1" smtClean="0">
                <a:solidFill>
                  <a:srgbClr val="0000FF"/>
                </a:solidFill>
                <a:ea typeface="华文新魏" panose="02010800040101010101" pitchFamily="2" charset="-122"/>
              </a:rPr>
              <a:t>6</a:t>
            </a:r>
            <a:endParaRPr lang="en-US" altLang="zh-CN" sz="3500" b="1" smtClean="0"/>
          </a:p>
        </p:txBody>
      </p:sp>
      <p:pic>
        <p:nvPicPr>
          <p:cNvPr id="57350" name="Picture 2" descr="5t2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64785" y="142875"/>
            <a:ext cx="5333365" cy="650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9BAADDC-CA00-42C2-984A-F26E7B1565FA}" type="slidenum">
              <a:rPr lang="en-US" altLang="zh-CN" smtClean="0"/>
            </a:fld>
            <a:endParaRPr lang="en-US" altLang="zh-CN" smtClean="0"/>
          </a:p>
        </p:txBody>
      </p:sp>
      <p:sp>
        <p:nvSpPr>
          <p:cNvPr id="58371"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5837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独立路径</a:t>
            </a:r>
            <a:endParaRPr lang="en-US" altLang="zh-CN" sz="3400" b="1" smtClean="0">
              <a:solidFill>
                <a:srgbClr val="0000FF"/>
              </a:solidFill>
              <a:ea typeface="华文新魏" panose="02010800040101010101" pitchFamily="2" charset="-122"/>
            </a:endParaRPr>
          </a:p>
          <a:p>
            <a:pPr lvl="1" eaLnBrk="1" hangingPunct="1"/>
            <a:r>
              <a:rPr lang="en-US" altLang="en-US" sz="2200" b="1" smtClean="0">
                <a:solidFill>
                  <a:srgbClr val="0000FF"/>
                </a:solidFill>
                <a:ea typeface="华文新魏" panose="02010800040101010101" pitchFamily="2" charset="-122"/>
              </a:rPr>
              <a:t>Path1</a:t>
            </a:r>
            <a:r>
              <a:rPr lang="zh-CN" altLang="en-US" sz="2200" b="1" smtClean="0">
                <a:solidFill>
                  <a:srgbClr val="0000FF"/>
                </a:solidFill>
                <a:ea typeface="华文新魏" panose="02010800040101010101" pitchFamily="2" charset="-122"/>
              </a:rPr>
              <a:t>：</a:t>
            </a:r>
            <a:r>
              <a:rPr lang="en-US" altLang="en-US" sz="2200" b="1" smtClean="0">
                <a:solidFill>
                  <a:srgbClr val="0000FF"/>
                </a:solidFill>
                <a:ea typeface="华文新魏" panose="02010800040101010101" pitchFamily="2" charset="-122"/>
              </a:rPr>
              <a:t>A, 6, 8, 12, 13, 16, 18, 20, 21, B, 34, 35 </a:t>
            </a:r>
            <a:endParaRPr lang="en-US" altLang="en-US" sz="2200" b="1" smtClean="0">
              <a:solidFill>
                <a:srgbClr val="0000FF"/>
              </a:solidFill>
              <a:ea typeface="华文新魏" panose="02010800040101010101" pitchFamily="2" charset="-122"/>
            </a:endParaRPr>
          </a:p>
          <a:p>
            <a:pPr lvl="1" eaLnBrk="1" hangingPunct="1"/>
            <a:r>
              <a:rPr lang="en-US" altLang="en-US" sz="2200" b="1" smtClean="0">
                <a:solidFill>
                  <a:srgbClr val="0000FF"/>
                </a:solidFill>
                <a:ea typeface="华文新魏" panose="02010800040101010101" pitchFamily="2" charset="-122"/>
              </a:rPr>
              <a:t>Path2</a:t>
            </a:r>
            <a:r>
              <a:rPr lang="zh-CN" altLang="en-US" sz="2200" b="1" smtClean="0">
                <a:solidFill>
                  <a:srgbClr val="0000FF"/>
                </a:solidFill>
                <a:ea typeface="华文新魏" panose="02010800040101010101" pitchFamily="2" charset="-122"/>
              </a:rPr>
              <a:t>：</a:t>
            </a:r>
            <a:r>
              <a:rPr lang="en-US" altLang="en-US" sz="2200" b="1" smtClean="0">
                <a:solidFill>
                  <a:srgbClr val="0000FF"/>
                </a:solidFill>
                <a:ea typeface="华文新魏" panose="02010800040101010101" pitchFamily="2" charset="-122"/>
              </a:rPr>
              <a:t>A, 6, 7, 16, 18, 20, 21, B, 34, 35</a:t>
            </a:r>
            <a:endParaRPr lang="en-US" altLang="en-US" sz="2200" b="1" smtClean="0">
              <a:solidFill>
                <a:srgbClr val="0000FF"/>
              </a:solidFill>
              <a:ea typeface="华文新魏" panose="02010800040101010101" pitchFamily="2" charset="-122"/>
            </a:endParaRPr>
          </a:p>
          <a:p>
            <a:pPr lvl="1" eaLnBrk="1" hangingPunct="1"/>
            <a:r>
              <a:rPr lang="en-US" altLang="en-US" sz="2200" b="1" smtClean="0">
                <a:solidFill>
                  <a:srgbClr val="0000FF"/>
                </a:solidFill>
                <a:ea typeface="华文新魏" panose="02010800040101010101" pitchFamily="2" charset="-122"/>
              </a:rPr>
              <a:t>Path3</a:t>
            </a:r>
            <a:r>
              <a:rPr lang="zh-CN" altLang="en-US" sz="2200" b="1" smtClean="0">
                <a:solidFill>
                  <a:srgbClr val="0000FF"/>
                </a:solidFill>
                <a:ea typeface="华文新魏" panose="02010800040101010101" pitchFamily="2" charset="-122"/>
              </a:rPr>
              <a:t>：</a:t>
            </a:r>
            <a:r>
              <a:rPr lang="en-US" altLang="en-US" sz="2200" b="1" smtClean="0">
                <a:solidFill>
                  <a:srgbClr val="0000FF"/>
                </a:solidFill>
                <a:ea typeface="华文新魏" panose="02010800040101010101" pitchFamily="2" charset="-122"/>
              </a:rPr>
              <a:t>A, 6, 8, 9, 16, 18, 20, 21, B, 34, 35</a:t>
            </a:r>
            <a:endParaRPr lang="en-US" altLang="en-US" sz="2200" b="1" smtClean="0">
              <a:solidFill>
                <a:srgbClr val="0000FF"/>
              </a:solidFill>
              <a:ea typeface="华文新魏" panose="02010800040101010101" pitchFamily="2" charset="-122"/>
            </a:endParaRPr>
          </a:p>
          <a:p>
            <a:pPr lvl="1"/>
            <a:r>
              <a:rPr lang="en-US" altLang="en-US" sz="2200" b="1" smtClean="0">
                <a:solidFill>
                  <a:srgbClr val="0000FF"/>
                </a:solidFill>
                <a:ea typeface="华文新魏" panose="02010800040101010101" pitchFamily="2" charset="-122"/>
              </a:rPr>
              <a:t>Path4</a:t>
            </a:r>
            <a:r>
              <a:rPr lang="zh-CN" altLang="en-US" sz="2200" b="1" smtClean="0">
                <a:solidFill>
                  <a:srgbClr val="0000FF"/>
                </a:solidFill>
                <a:ea typeface="华文新魏" panose="02010800040101010101" pitchFamily="2" charset="-122"/>
              </a:rPr>
              <a:t>：</a:t>
            </a:r>
            <a:r>
              <a:rPr lang="en-US" altLang="en-US" sz="2200" b="1" smtClean="0">
                <a:solidFill>
                  <a:srgbClr val="0000FF"/>
                </a:solidFill>
                <a:ea typeface="华文新魏" panose="02010800040101010101" pitchFamily="2" charset="-122"/>
              </a:rPr>
              <a:t>A, 6, 8, 12, 15, 16, 18, 20, 21, B, 34, 35</a:t>
            </a:r>
            <a:endParaRPr lang="zh-CN" altLang="en-US" sz="2200" b="1" smtClean="0">
              <a:solidFill>
                <a:srgbClr val="0000FF"/>
              </a:solidFill>
              <a:ea typeface="华文新魏" panose="02010800040101010101" pitchFamily="2" charset="-122"/>
            </a:endParaRPr>
          </a:p>
          <a:p>
            <a:pPr lvl="1"/>
            <a:r>
              <a:rPr lang="en-US" altLang="en-US" sz="2200" b="1" smtClean="0">
                <a:solidFill>
                  <a:srgbClr val="0000FF"/>
                </a:solidFill>
                <a:ea typeface="华文新魏" panose="02010800040101010101" pitchFamily="2" charset="-122"/>
              </a:rPr>
              <a:t>Path5</a:t>
            </a:r>
            <a:r>
              <a:rPr lang="zh-CN" altLang="en-US" sz="2200" b="1" smtClean="0">
                <a:solidFill>
                  <a:srgbClr val="0000FF"/>
                </a:solidFill>
                <a:ea typeface="华文新魏" panose="02010800040101010101" pitchFamily="2" charset="-122"/>
              </a:rPr>
              <a:t>：</a:t>
            </a:r>
            <a:r>
              <a:rPr lang="en-US" altLang="en-US" sz="2200" b="1" smtClean="0">
                <a:solidFill>
                  <a:srgbClr val="0000FF"/>
                </a:solidFill>
                <a:ea typeface="华文新魏" panose="02010800040101010101" pitchFamily="2" charset="-122"/>
              </a:rPr>
              <a:t>A, 6, 8, 12, 13, 16, 18, 33, 34, 35</a:t>
            </a:r>
            <a:endParaRPr lang="zh-CN" altLang="en-US" sz="2200" b="1" smtClean="0">
              <a:solidFill>
                <a:srgbClr val="0000FF"/>
              </a:solidFill>
              <a:ea typeface="华文新魏" panose="02010800040101010101" pitchFamily="2" charset="-122"/>
            </a:endParaRPr>
          </a:p>
          <a:p>
            <a:pPr lvl="1"/>
            <a:r>
              <a:rPr lang="en-US" altLang="en-US" sz="2200" b="1" smtClean="0">
                <a:solidFill>
                  <a:srgbClr val="0000FF"/>
                </a:solidFill>
                <a:ea typeface="华文新魏" panose="02010800040101010101" pitchFamily="2" charset="-122"/>
              </a:rPr>
              <a:t>Path6</a:t>
            </a:r>
            <a:r>
              <a:rPr lang="zh-CN" altLang="en-US" sz="2200" b="1" smtClean="0">
                <a:solidFill>
                  <a:srgbClr val="0000FF"/>
                </a:solidFill>
                <a:ea typeface="华文新魏" panose="02010800040101010101" pitchFamily="2" charset="-122"/>
              </a:rPr>
              <a:t>：</a:t>
            </a:r>
            <a:r>
              <a:rPr lang="en-US" altLang="en-US" sz="2200" b="1" smtClean="0">
                <a:solidFill>
                  <a:srgbClr val="0000FF"/>
                </a:solidFill>
                <a:ea typeface="华文新魏" panose="02010800040101010101" pitchFamily="2" charset="-122"/>
              </a:rPr>
              <a:t>A, 6, 8, 12, 13, 16, 18, 20, 21, 28, 34, 35</a:t>
            </a:r>
            <a:endParaRPr lang="en-US" altLang="zh-CN" sz="3500" b="1"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30161DD-5532-426C-9B1E-169EE93930A9}" type="slidenum">
              <a:rPr lang="en-US" altLang="zh-CN" smtClean="0"/>
            </a:fld>
            <a:endParaRPr lang="en-US" altLang="zh-CN" smtClean="0"/>
          </a:p>
        </p:txBody>
      </p:sp>
      <p:sp>
        <p:nvSpPr>
          <p:cNvPr id="59395"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5939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不可行路径分析</a:t>
            </a:r>
            <a:endParaRPr lang="en-US" altLang="zh-CN" sz="3400" b="1" smtClean="0">
              <a:solidFill>
                <a:srgbClr val="0000FF"/>
              </a:solidFill>
              <a:ea typeface="华文新魏" panose="02010800040101010101" pitchFamily="2" charset="-122"/>
            </a:endParaRPr>
          </a:p>
          <a:p>
            <a:pPr eaLnBrk="1" hangingPunct="1"/>
            <a:r>
              <a:rPr lang="en-US" altLang="en-US" sz="3400" b="1" smtClean="0">
                <a:solidFill>
                  <a:srgbClr val="0000FF"/>
                </a:solidFill>
                <a:ea typeface="华文新魏" panose="02010800040101010101" pitchFamily="2" charset="-122"/>
              </a:rPr>
              <a:t>Path1</a:t>
            </a:r>
            <a:r>
              <a:rPr lang="zh-CN" altLang="en-US" sz="3400" b="1" smtClean="0">
                <a:solidFill>
                  <a:srgbClr val="0000FF"/>
                </a:solidFill>
                <a:ea typeface="华文新魏" panose="02010800040101010101" pitchFamily="2" charset="-122"/>
              </a:rPr>
              <a:t>、</a:t>
            </a:r>
            <a:r>
              <a:rPr lang="en-US" altLang="en-US" sz="3400" b="1" smtClean="0">
                <a:solidFill>
                  <a:srgbClr val="0000FF"/>
                </a:solidFill>
                <a:ea typeface="华文新魏" panose="02010800040101010101" pitchFamily="2" charset="-122"/>
              </a:rPr>
              <a:t>Path3</a:t>
            </a:r>
            <a:r>
              <a:rPr lang="zh-CN" altLang="en-US" sz="3400" b="1" smtClean="0">
                <a:solidFill>
                  <a:srgbClr val="0000FF"/>
                </a:solidFill>
                <a:ea typeface="华文新魏" panose="02010800040101010101" pitchFamily="2" charset="-122"/>
              </a:rPr>
              <a:t>、</a:t>
            </a:r>
            <a:r>
              <a:rPr lang="en-US" altLang="en-US" sz="3400" b="1" smtClean="0">
                <a:solidFill>
                  <a:srgbClr val="0000FF"/>
                </a:solidFill>
                <a:ea typeface="华文新魏" panose="02010800040101010101" pitchFamily="2" charset="-122"/>
              </a:rPr>
              <a:t>Path4</a:t>
            </a:r>
            <a:r>
              <a:rPr lang="zh-CN" altLang="en-US" sz="3400" b="1" smtClean="0">
                <a:solidFill>
                  <a:srgbClr val="0000FF"/>
                </a:solidFill>
                <a:ea typeface="华文新魏" panose="02010800040101010101" pitchFamily="2" charset="-122"/>
              </a:rPr>
              <a:t>都是不可行路径</a:t>
            </a:r>
            <a:endParaRPr lang="en-US" altLang="zh-CN" sz="3400" b="1" smtClean="0">
              <a:solidFill>
                <a:srgbClr val="0000FF"/>
              </a:solidFill>
              <a:ea typeface="华文新魏" panose="02010800040101010101" pitchFamily="2" charset="-122"/>
            </a:endParaRPr>
          </a:p>
          <a:p>
            <a:pPr eaLnBrk="1" hangingPunct="1"/>
            <a:r>
              <a:rPr lang="zh-CN" altLang="en-US" sz="3400" b="1" smtClean="0">
                <a:solidFill>
                  <a:srgbClr val="0000FF"/>
                </a:solidFill>
                <a:ea typeface="华文新魏" panose="02010800040101010101" pitchFamily="2" charset="-122"/>
              </a:rPr>
              <a:t>原因：多个判定表达式中涉及的简单判定条件存在一定的约束关系</a:t>
            </a:r>
            <a:endParaRPr lang="en-US" altLang="zh-CN" sz="3400"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BCC77EF-16C0-4E22-8A3D-08B6F4756511}" type="slidenum">
              <a:rPr lang="en-US" altLang="zh-CN" smtClean="0"/>
            </a:fld>
            <a:endParaRPr lang="en-US" altLang="zh-CN" smtClean="0"/>
          </a:p>
        </p:txBody>
      </p:sp>
      <p:sp>
        <p:nvSpPr>
          <p:cNvPr id="60419"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6042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路径改进</a:t>
            </a:r>
            <a:endParaRPr lang="en-US" altLang="zh-CN" sz="3400" b="1" smtClean="0">
              <a:solidFill>
                <a:srgbClr val="0000FF"/>
              </a:solidFill>
              <a:ea typeface="华文新魏" panose="02010800040101010101" pitchFamily="2" charset="-122"/>
            </a:endParaRPr>
          </a:p>
          <a:p>
            <a:pPr lvl="1"/>
            <a:r>
              <a:rPr lang="en-US" altLang="en-US" sz="2400" b="1" smtClean="0">
                <a:solidFill>
                  <a:srgbClr val="0000FF"/>
                </a:solidFill>
                <a:ea typeface="华文新魏" panose="02010800040101010101" pitchFamily="2" charset="-122"/>
              </a:rPr>
              <a:t>Path1</a:t>
            </a:r>
            <a:r>
              <a:rPr lang="zh-CN" altLang="en-US" sz="2400" b="1" smtClean="0">
                <a:solidFill>
                  <a:srgbClr val="0000FF"/>
                </a:solidFill>
                <a:ea typeface="华文新魏" panose="02010800040101010101" pitchFamily="2" charset="-122"/>
              </a:rPr>
              <a:t>：</a:t>
            </a:r>
            <a:r>
              <a:rPr lang="en-US" altLang="en-US" sz="2400" b="1" smtClean="0">
                <a:solidFill>
                  <a:srgbClr val="0000FF"/>
                </a:solidFill>
                <a:ea typeface="华文新魏" panose="02010800040101010101" pitchFamily="2" charset="-122"/>
              </a:rPr>
              <a:t>A, 6, 8, 12, 13, 16, 18, 20, 21, 28, 34, 35</a:t>
            </a:r>
            <a:endParaRPr lang="zh-CN" altLang="en-US" sz="2400" b="1" smtClean="0">
              <a:solidFill>
                <a:srgbClr val="0000FF"/>
              </a:solidFill>
              <a:ea typeface="华文新魏" panose="02010800040101010101" pitchFamily="2" charset="-122"/>
            </a:endParaRPr>
          </a:p>
          <a:p>
            <a:pPr lvl="1"/>
            <a:r>
              <a:rPr lang="en-US" altLang="en-US" sz="2400" b="1" smtClean="0">
                <a:solidFill>
                  <a:srgbClr val="0000FF"/>
                </a:solidFill>
                <a:ea typeface="华文新魏" panose="02010800040101010101" pitchFamily="2" charset="-122"/>
              </a:rPr>
              <a:t>Path2</a:t>
            </a:r>
            <a:r>
              <a:rPr lang="zh-CN" altLang="en-US" sz="2400" b="1" smtClean="0">
                <a:solidFill>
                  <a:srgbClr val="0000FF"/>
                </a:solidFill>
                <a:ea typeface="华文新魏" panose="02010800040101010101" pitchFamily="2" charset="-122"/>
              </a:rPr>
              <a:t>：</a:t>
            </a:r>
            <a:r>
              <a:rPr lang="en-US" altLang="en-US" sz="2400" b="1" smtClean="0">
                <a:solidFill>
                  <a:srgbClr val="0000FF"/>
                </a:solidFill>
                <a:ea typeface="华文新魏" panose="02010800040101010101" pitchFamily="2" charset="-122"/>
              </a:rPr>
              <a:t>A, 6, 7, 16, 18, 20, 21, B, 34, 35</a:t>
            </a:r>
            <a:endParaRPr lang="zh-CN" altLang="en-US" sz="2400" b="1" smtClean="0">
              <a:solidFill>
                <a:srgbClr val="0000FF"/>
              </a:solidFill>
              <a:ea typeface="华文新魏" panose="02010800040101010101" pitchFamily="2" charset="-122"/>
            </a:endParaRPr>
          </a:p>
          <a:p>
            <a:pPr lvl="1"/>
            <a:r>
              <a:rPr lang="en-US" altLang="en-US" sz="2400" b="1" smtClean="0">
                <a:solidFill>
                  <a:srgbClr val="0000FF"/>
                </a:solidFill>
                <a:ea typeface="华文新魏" panose="02010800040101010101" pitchFamily="2" charset="-122"/>
              </a:rPr>
              <a:t>Path3</a:t>
            </a:r>
            <a:r>
              <a:rPr lang="zh-CN" altLang="en-US" sz="2400" b="1" smtClean="0">
                <a:solidFill>
                  <a:srgbClr val="0000FF"/>
                </a:solidFill>
                <a:ea typeface="华文新魏" panose="02010800040101010101" pitchFamily="2" charset="-122"/>
              </a:rPr>
              <a:t>：</a:t>
            </a:r>
            <a:r>
              <a:rPr lang="en-US" altLang="en-US" sz="2400" b="1" smtClean="0">
                <a:solidFill>
                  <a:srgbClr val="0000FF"/>
                </a:solidFill>
                <a:ea typeface="华文新魏" panose="02010800040101010101" pitchFamily="2" charset="-122"/>
              </a:rPr>
              <a:t>A, 6, 8, 9, 16, 18, 20, 21, 28, 34, 35</a:t>
            </a:r>
            <a:endParaRPr lang="zh-CN" altLang="en-US" sz="2400" b="1" smtClean="0">
              <a:solidFill>
                <a:srgbClr val="0000FF"/>
              </a:solidFill>
              <a:ea typeface="华文新魏" panose="02010800040101010101" pitchFamily="2" charset="-122"/>
            </a:endParaRPr>
          </a:p>
          <a:p>
            <a:pPr lvl="1"/>
            <a:r>
              <a:rPr lang="en-US" altLang="en-US" sz="2400" b="1" smtClean="0">
                <a:solidFill>
                  <a:srgbClr val="0000FF"/>
                </a:solidFill>
                <a:ea typeface="华文新魏" panose="02010800040101010101" pitchFamily="2" charset="-122"/>
              </a:rPr>
              <a:t>Path4</a:t>
            </a:r>
            <a:r>
              <a:rPr lang="zh-CN" altLang="en-US" sz="2400" b="1" smtClean="0">
                <a:solidFill>
                  <a:srgbClr val="0000FF"/>
                </a:solidFill>
                <a:ea typeface="华文新魏" panose="02010800040101010101" pitchFamily="2" charset="-122"/>
              </a:rPr>
              <a:t>：</a:t>
            </a:r>
            <a:r>
              <a:rPr lang="en-US" altLang="en-US" sz="2400" b="1" smtClean="0">
                <a:solidFill>
                  <a:srgbClr val="0000FF"/>
                </a:solidFill>
                <a:ea typeface="华文新魏" panose="02010800040101010101" pitchFamily="2" charset="-122"/>
              </a:rPr>
              <a:t>A, 6, 8, 12, 15, 16, 18, 20, 21, 28, 34, 35</a:t>
            </a:r>
            <a:endParaRPr lang="zh-CN" altLang="en-US" sz="2400" b="1" smtClean="0">
              <a:solidFill>
                <a:srgbClr val="0000FF"/>
              </a:solidFill>
              <a:ea typeface="华文新魏" panose="02010800040101010101" pitchFamily="2" charset="-122"/>
            </a:endParaRPr>
          </a:p>
          <a:p>
            <a:pPr lvl="1"/>
            <a:r>
              <a:rPr lang="en-US" altLang="en-US" sz="2400" b="1" smtClean="0">
                <a:solidFill>
                  <a:srgbClr val="0000FF"/>
                </a:solidFill>
                <a:ea typeface="华文新魏" panose="02010800040101010101" pitchFamily="2" charset="-122"/>
              </a:rPr>
              <a:t>Path5</a:t>
            </a:r>
            <a:r>
              <a:rPr lang="zh-CN" altLang="en-US" sz="2400" b="1" smtClean="0">
                <a:solidFill>
                  <a:srgbClr val="0000FF"/>
                </a:solidFill>
                <a:ea typeface="华文新魏" panose="02010800040101010101" pitchFamily="2" charset="-122"/>
              </a:rPr>
              <a:t>：</a:t>
            </a:r>
            <a:r>
              <a:rPr lang="en-US" altLang="en-US" sz="2400" b="1" smtClean="0">
                <a:solidFill>
                  <a:srgbClr val="0000FF"/>
                </a:solidFill>
                <a:ea typeface="华文新魏" panose="02010800040101010101" pitchFamily="2" charset="-122"/>
              </a:rPr>
              <a:t>A, 6, 8, 12, 13, 16, 18, 33, 34, 35</a:t>
            </a:r>
            <a:endParaRPr lang="en-US" altLang="zh-CN" sz="2400"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E7016BD-8D51-44B9-A343-4DFA1755778A}" type="slidenum">
              <a:rPr lang="en-US" altLang="zh-CN" smtClean="0"/>
            </a:fld>
            <a:endParaRPr lang="en-US" altLang="zh-CN" smtClean="0"/>
          </a:p>
        </p:txBody>
      </p:sp>
      <p:sp>
        <p:nvSpPr>
          <p:cNvPr id="61443"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6144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测试用例设计</a:t>
            </a:r>
            <a:endParaRPr lang="en-US" altLang="zh-CN" sz="2400" b="1" smtClean="0">
              <a:solidFill>
                <a:srgbClr val="0000FF"/>
              </a:solidFill>
              <a:ea typeface="华文新魏" panose="02010800040101010101" pitchFamily="2" charset="-122"/>
            </a:endParaRPr>
          </a:p>
        </p:txBody>
      </p:sp>
      <p:pic>
        <p:nvPicPr>
          <p:cNvPr id="614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7805" y="2357120"/>
            <a:ext cx="11788775" cy="395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t>路径覆盖</a:t>
            </a:r>
            <a:endParaRPr lang="zh-CN" altLang="en-US" b="1" dirty="0"/>
          </a:p>
        </p:txBody>
      </p:sp>
      <p:graphicFrame>
        <p:nvGraphicFramePr>
          <p:cNvPr id="6" name="内容占位符 5"/>
          <p:cNvGraphicFramePr>
            <a:graphicFrameLocks noGrp="1"/>
          </p:cNvGraphicFramePr>
          <p:nvPr>
            <p:ph idx="1"/>
          </p:nvPr>
        </p:nvGraphicFramePr>
        <p:xfrm>
          <a:off x="843915" y="3479165"/>
          <a:ext cx="6974840" cy="2837815"/>
        </p:xfrm>
        <a:graphic>
          <a:graphicData uri="http://schemas.openxmlformats.org/drawingml/2006/table">
            <a:tbl>
              <a:tblPr firstRow="1" bandRow="1">
                <a:tableStyleId>{5C22544A-7EE6-4342-B048-85BDC9FD1C3A}</a:tableStyleId>
              </a:tblPr>
              <a:tblGrid>
                <a:gridCol w="1704340"/>
                <a:gridCol w="1703705"/>
                <a:gridCol w="1704340"/>
                <a:gridCol w="1862455"/>
              </a:tblGrid>
              <a:tr h="7937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kern="1200" dirty="0" smtClean="0">
                          <a:solidFill>
                            <a:schemeClr val="tx1"/>
                          </a:solidFill>
                          <a:latin typeface="楷体" panose="02010609060101010101" charset="-122"/>
                          <a:ea typeface="楷体" panose="02010609060101010101" charset="-122"/>
                          <a:cs typeface="+mn-cs"/>
                        </a:rPr>
                        <a:t>用例编号</a:t>
                      </a:r>
                      <a:endParaRPr lang="zh-CN" altLang="en-US" sz="2400" kern="1200" dirty="0" smtClean="0">
                        <a:solidFill>
                          <a:schemeClr val="tx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kern="1200" dirty="0" smtClean="0">
                          <a:solidFill>
                            <a:schemeClr val="tx1"/>
                          </a:solidFill>
                          <a:latin typeface="楷体" panose="02010609060101010101" charset="-122"/>
                          <a:ea typeface="楷体" panose="02010609060101010101" charset="-122"/>
                          <a:cs typeface="楷体" panose="02010609060101010101" charset="-122"/>
                        </a:rPr>
                        <a:t>输入</a:t>
                      </a:r>
                      <a:endParaRPr lang="en-US" altLang="zh-CN" sz="2400" kern="1200" dirty="0" smtClean="0">
                        <a:solidFill>
                          <a:schemeClr val="tx1"/>
                        </a:solidFill>
                        <a:latin typeface="楷体" panose="02010609060101010101" charset="-122"/>
                        <a:ea typeface="楷体" panose="02010609060101010101" charset="-122"/>
                        <a:cs typeface="楷体" panose="0201060906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400" kern="1200" dirty="0" err="1" smtClean="0">
                          <a:solidFill>
                            <a:schemeClr val="tx1"/>
                          </a:solidFill>
                          <a:latin typeface="楷体" panose="02010609060101010101" charset="-122"/>
                          <a:ea typeface="楷体" panose="02010609060101010101" charset="-122"/>
                          <a:cs typeface="楷体" panose="02010609060101010101" charset="-122"/>
                        </a:rPr>
                        <a:t>a,b,c,x</a:t>
                      </a:r>
                      <a:endParaRPr lang="zh-CN" altLang="en-US" sz="2400" kern="1200" dirty="0" smtClean="0">
                        <a:solidFill>
                          <a:schemeClr val="tx1"/>
                        </a:solidFill>
                        <a:latin typeface="楷体" panose="02010609060101010101" charset="-122"/>
                        <a:ea typeface="楷体" panose="02010609060101010101" charset="-122"/>
                        <a:cs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2400" kern="1200" dirty="0" smtClean="0">
                          <a:solidFill>
                            <a:schemeClr val="tx1"/>
                          </a:solidFill>
                          <a:latin typeface="楷体" panose="02010609060101010101" charset="-122"/>
                          <a:ea typeface="楷体" panose="02010609060101010101" charset="-122"/>
                          <a:cs typeface="楷体" panose="02010609060101010101" charset="-122"/>
                        </a:rPr>
                        <a:t>预期输出</a:t>
                      </a:r>
                      <a:endParaRPr lang="en-US" altLang="zh-CN" sz="2400" kern="1200" dirty="0" smtClean="0">
                        <a:solidFill>
                          <a:schemeClr val="tx1"/>
                        </a:solidFill>
                        <a:latin typeface="楷体" panose="02010609060101010101" charset="-122"/>
                        <a:ea typeface="楷体" panose="02010609060101010101" charset="-122"/>
                        <a:cs typeface="楷体" panose="0201060906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400" kern="1200" dirty="0" err="1" smtClean="0">
                          <a:solidFill>
                            <a:schemeClr val="tx1"/>
                          </a:solidFill>
                          <a:latin typeface="楷体" panose="02010609060101010101" charset="-122"/>
                          <a:ea typeface="楷体" panose="02010609060101010101" charset="-122"/>
                          <a:cs typeface="楷体" panose="02010609060101010101" charset="-122"/>
                        </a:rPr>
                        <a:t>a,b,c,x</a:t>
                      </a:r>
                      <a:endParaRPr lang="zh-CN" altLang="en-US" sz="2400" kern="1200" dirty="0" smtClean="0">
                        <a:solidFill>
                          <a:schemeClr val="tx1"/>
                        </a:solidFill>
                        <a:latin typeface="楷体" panose="02010609060101010101" charset="-122"/>
                        <a:ea typeface="楷体" panose="02010609060101010101" charset="-122"/>
                        <a:cs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2400" kern="1200" dirty="0" smtClean="0">
                          <a:solidFill>
                            <a:schemeClr val="tx1"/>
                          </a:solidFill>
                          <a:latin typeface="楷体" panose="02010609060101010101" charset="-122"/>
                          <a:ea typeface="楷体" panose="02010609060101010101" charset="-122"/>
                          <a:cs typeface="+mn-cs"/>
                        </a:rPr>
                        <a:t>执行路径</a:t>
                      </a:r>
                      <a:endParaRPr lang="zh-CN" altLang="en-US" sz="2400" kern="1200" dirty="0" smtClean="0">
                        <a:solidFill>
                          <a:schemeClr val="tx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11175">
                <a:tc>
                  <a:txBody>
                    <a:bodyPr/>
                    <a:lstStyle/>
                    <a:p>
                      <a:r>
                        <a:rPr lang="en-US" altLang="zh-CN" sz="2400" b="1" dirty="0" smtClean="0">
                          <a:solidFill>
                            <a:schemeClr val="tx1"/>
                          </a:solidFill>
                          <a:latin typeface="楷体" panose="02010609060101010101" charset="-122"/>
                          <a:ea typeface="楷体" panose="02010609060101010101" charset="-122"/>
                        </a:rPr>
                        <a:t>TestCase1</a:t>
                      </a:r>
                      <a:endParaRPr lang="en-US" altLang="zh-CN"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solidFill>
                            <a:schemeClr val="tx1"/>
                          </a:solidFill>
                          <a:latin typeface="楷体" panose="02010609060101010101" charset="-122"/>
                          <a:ea typeface="楷体" panose="02010609060101010101" charset="-122"/>
                        </a:rPr>
                        <a:t>0,3,0,4</a:t>
                      </a:r>
                      <a:endParaRPr lang="en-US" altLang="zh-CN"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solidFill>
                            <a:schemeClr val="tx1"/>
                          </a:solidFill>
                          <a:latin typeface="楷体" panose="02010609060101010101" charset="-122"/>
                          <a:ea typeface="楷体" panose="02010609060101010101" charset="-122"/>
                        </a:rPr>
                        <a:t>0,3,0,4</a:t>
                      </a:r>
                      <a:endParaRPr lang="en-US" altLang="zh-CN"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solidFill>
                            <a:schemeClr val="tx1"/>
                          </a:solidFill>
                          <a:latin typeface="楷体" panose="02010609060101010101" charset="-122"/>
                          <a:ea typeface="楷体" panose="02010609060101010101" charset="-122"/>
                        </a:rPr>
                        <a:t>p1,p4</a:t>
                      </a:r>
                      <a:endParaRPr lang="en-US" altLang="zh-CN"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1117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solidFill>
                            <a:schemeClr val="tx1"/>
                          </a:solidFill>
                          <a:latin typeface="楷体" panose="02010609060101010101" charset="-122"/>
                          <a:ea typeface="楷体" panose="02010609060101010101" charset="-122"/>
                        </a:rPr>
                        <a:t>TestCase2</a:t>
                      </a:r>
                      <a:endParaRPr lang="en-US" altLang="zh-CN"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solidFill>
                            <a:schemeClr val="tx1"/>
                          </a:solidFill>
                          <a:latin typeface="楷体" panose="02010609060101010101" charset="-122"/>
                          <a:ea typeface="楷体" panose="02010609060101010101" charset="-122"/>
                        </a:rPr>
                        <a:t>-1,3,3,-3</a:t>
                      </a:r>
                      <a:endParaRPr lang="en-US" altLang="zh-CN"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solidFill>
                            <a:schemeClr val="tx1"/>
                          </a:solidFill>
                          <a:latin typeface="楷体" panose="02010609060101010101" charset="-122"/>
                          <a:ea typeface="楷体" panose="02010609060101010101" charset="-122"/>
                        </a:rPr>
                        <a:t>-1,3,3,-3</a:t>
                      </a:r>
                      <a:endParaRPr lang="en-US" altLang="zh-CN"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solidFill>
                            <a:schemeClr val="tx1"/>
                          </a:solidFill>
                          <a:latin typeface="楷体" panose="02010609060101010101" charset="-122"/>
                          <a:ea typeface="楷体" panose="02010609060101010101" charset="-122"/>
                        </a:rPr>
                        <a:t>p1,p3</a:t>
                      </a:r>
                      <a:endParaRPr lang="en-US" altLang="zh-CN"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11175">
                <a:tc>
                  <a:txBody>
                    <a:bodyPr/>
                    <a:lstStyle/>
                    <a:p>
                      <a:r>
                        <a:rPr lang="en-US" altLang="zh-CN" sz="2400" b="1" dirty="0" smtClean="0">
                          <a:solidFill>
                            <a:schemeClr val="tx1"/>
                          </a:solidFill>
                          <a:latin typeface="楷体" panose="02010609060101010101" charset="-122"/>
                          <a:ea typeface="楷体" panose="02010609060101010101" charset="-122"/>
                        </a:rPr>
                        <a:t>TestCase3</a:t>
                      </a:r>
                      <a:endParaRPr lang="en-US" altLang="zh-CN"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solidFill>
                            <a:schemeClr val="tx1"/>
                          </a:solidFill>
                          <a:latin typeface="楷体" panose="02010609060101010101" charset="-122"/>
                          <a:ea typeface="楷体" panose="02010609060101010101" charset="-122"/>
                        </a:rPr>
                        <a:t>2,1,0,-3</a:t>
                      </a:r>
                      <a:endParaRPr lang="en-US" altLang="zh-CN"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solidFill>
                            <a:schemeClr val="tx1"/>
                          </a:solidFill>
                          <a:latin typeface="楷体" panose="02010609060101010101" charset="-122"/>
                          <a:ea typeface="楷体" panose="02010609060101010101" charset="-122"/>
                        </a:rPr>
                        <a:t>2,1,0,1</a:t>
                      </a:r>
                      <a:endParaRPr lang="en-US" altLang="zh-CN"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solidFill>
                            <a:schemeClr val="tx1"/>
                          </a:solidFill>
                          <a:latin typeface="楷体" panose="02010609060101010101" charset="-122"/>
                          <a:ea typeface="楷体" panose="02010609060101010101" charset="-122"/>
                        </a:rPr>
                        <a:t>p2,p3</a:t>
                      </a:r>
                      <a:endParaRPr lang="en-US" altLang="zh-CN"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10540">
                <a:tc>
                  <a:txBody>
                    <a:bodyPr/>
                    <a:lstStyle/>
                    <a:p>
                      <a:r>
                        <a:rPr lang="en-US" altLang="zh-CN" sz="2400" b="1" dirty="0" smtClean="0">
                          <a:solidFill>
                            <a:schemeClr val="tx1"/>
                          </a:solidFill>
                          <a:latin typeface="楷体" panose="02010609060101010101" charset="-122"/>
                          <a:ea typeface="楷体" panose="02010609060101010101" charset="-122"/>
                        </a:rPr>
                        <a:t>TestCase4</a:t>
                      </a:r>
                      <a:endParaRPr lang="en-US" altLang="zh-CN"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solidFill>
                            <a:schemeClr val="tx1"/>
                          </a:solidFill>
                          <a:latin typeface="楷体" panose="02010609060101010101" charset="-122"/>
                          <a:ea typeface="楷体" panose="02010609060101010101" charset="-122"/>
                        </a:rPr>
                        <a:t>3,1,0,-3</a:t>
                      </a:r>
                      <a:endParaRPr lang="en-US" altLang="zh-CN"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solidFill>
                            <a:schemeClr val="tx1"/>
                          </a:solidFill>
                          <a:latin typeface="楷体" panose="02010609060101010101" charset="-122"/>
                          <a:ea typeface="楷体" panose="02010609060101010101" charset="-122"/>
                        </a:rPr>
                        <a:t>3,1,0,1</a:t>
                      </a:r>
                      <a:endParaRPr lang="en-US" altLang="zh-CN"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solidFill>
                            <a:schemeClr val="tx1"/>
                          </a:solidFill>
                          <a:latin typeface="楷体" panose="02010609060101010101" charset="-122"/>
                          <a:ea typeface="楷体" panose="02010609060101010101" charset="-122"/>
                        </a:rPr>
                        <a:t>p2,p4</a:t>
                      </a:r>
                      <a:endParaRPr lang="en-US" altLang="zh-CN"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fld>
            <a:endParaRPr lang="en-US" altLang="zh-CN"/>
          </a:p>
        </p:txBody>
      </p:sp>
      <p:pic>
        <p:nvPicPr>
          <p:cNvPr id="5" name="Picture 6" descr="5t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14030" y="692150"/>
            <a:ext cx="3924300" cy="577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772056" y="1753070"/>
            <a:ext cx="6768752" cy="1568450"/>
          </a:xfrm>
          <a:prstGeom prst="rect">
            <a:avLst/>
          </a:prstGeom>
          <a:noFill/>
        </p:spPr>
        <p:txBody>
          <a:bodyPr wrap="square" rtlCol="0">
            <a:spAutoFit/>
          </a:bodyPr>
          <a:lstStyle/>
          <a:p>
            <a:r>
              <a:rPr lang="zh-CN" altLang="en-US" sz="2400" b="1" dirty="0">
                <a:latin typeface="楷体" panose="02010609060101010101" charset="-122"/>
                <a:ea typeface="楷体" panose="02010609060101010101" charset="-122"/>
              </a:rPr>
              <a:t>路径覆盖就是设计足够多的测试用例</a:t>
            </a:r>
            <a:r>
              <a:rPr lang="zh-CN" altLang="en-US" sz="2400" b="1" dirty="0" smtClean="0">
                <a:latin typeface="楷体" panose="02010609060101010101" charset="-122"/>
                <a:ea typeface="楷体" panose="02010609060101010101" charset="-122"/>
              </a:rPr>
              <a:t>，</a:t>
            </a:r>
            <a:endParaRPr lang="en-US" altLang="zh-CN" sz="2400" b="1" dirty="0" smtClean="0">
              <a:latin typeface="楷体" panose="02010609060101010101" charset="-122"/>
              <a:ea typeface="楷体" panose="02010609060101010101" charset="-122"/>
            </a:endParaRPr>
          </a:p>
          <a:p>
            <a:r>
              <a:rPr lang="zh-CN" altLang="en-US" sz="2400" b="1" dirty="0" smtClean="0">
                <a:latin typeface="楷体" panose="02010609060101010101" charset="-122"/>
                <a:ea typeface="楷体" panose="02010609060101010101" charset="-122"/>
              </a:rPr>
              <a:t>使得</a:t>
            </a:r>
            <a:r>
              <a:rPr lang="zh-CN" altLang="en-US" sz="2400" b="1" dirty="0">
                <a:latin typeface="楷体" panose="02010609060101010101" charset="-122"/>
                <a:ea typeface="楷体" panose="02010609060101010101" charset="-122"/>
              </a:rPr>
              <a:t>被测试程序中的每一条路径至少被覆盖一</a:t>
            </a:r>
            <a:r>
              <a:rPr lang="zh-CN" altLang="en-US" sz="2400" b="1" dirty="0" smtClean="0">
                <a:latin typeface="楷体" panose="02010609060101010101" charset="-122"/>
                <a:ea typeface="楷体" panose="02010609060101010101" charset="-122"/>
              </a:rPr>
              <a:t>次</a:t>
            </a:r>
            <a:endParaRPr lang="en-US" altLang="zh-CN" sz="2400" b="1" dirty="0" smtClean="0">
              <a:latin typeface="楷体" panose="02010609060101010101" charset="-122"/>
              <a:ea typeface="楷体" panose="02010609060101010101" charset="-122"/>
            </a:endParaRPr>
          </a:p>
          <a:p>
            <a:r>
              <a:rPr lang="zh-CN" altLang="en-US" sz="2400" b="1" dirty="0" smtClean="0">
                <a:latin typeface="楷体" panose="02010609060101010101" charset="-122"/>
                <a:ea typeface="楷体" panose="02010609060101010101" charset="-122"/>
              </a:rPr>
              <a:t>注意：</a:t>
            </a:r>
            <a:r>
              <a:rPr lang="zh-CN" altLang="en-US" sz="2400" b="1" dirty="0" smtClean="0">
                <a:solidFill>
                  <a:srgbClr val="FF0000"/>
                </a:solidFill>
                <a:latin typeface="楷体" panose="02010609060101010101" charset="-122"/>
                <a:ea typeface="楷体" panose="02010609060101010101" charset="-122"/>
              </a:rPr>
              <a:t>路径测试不一定满足条件覆盖，一定满足判定覆盖</a:t>
            </a:r>
            <a:endParaRPr lang="zh-CN" altLang="en-US" sz="2400" b="1" dirty="0">
              <a:solidFill>
                <a:srgbClr val="FF0000"/>
              </a:solidFill>
              <a:latin typeface="楷体" panose="02010609060101010101" charset="-122"/>
              <a:ea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CEED51D-4EDF-437A-99B5-604A28D5FEA6}" type="slidenum">
              <a:rPr lang="en-US" altLang="zh-CN" smtClean="0"/>
            </a:fld>
            <a:endParaRPr lang="en-US" altLang="zh-CN" smtClean="0"/>
          </a:p>
        </p:txBody>
      </p:sp>
      <p:sp>
        <p:nvSpPr>
          <p:cNvPr id="62467"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6246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测试分析</a:t>
            </a:r>
            <a:endParaRPr lang="en-US" altLang="zh-CN" sz="3400" b="1" smtClean="0">
              <a:solidFill>
                <a:srgbClr val="0000FF"/>
              </a:solidFill>
              <a:ea typeface="华文新魏" panose="02010800040101010101" pitchFamily="2" charset="-122"/>
            </a:endParaRPr>
          </a:p>
          <a:p>
            <a:pPr lvl="1" eaLnBrk="1" hangingPunct="1"/>
            <a:r>
              <a:rPr lang="zh-CN" altLang="en-US" sz="2800" b="1" smtClean="0">
                <a:solidFill>
                  <a:srgbClr val="0000FF"/>
                </a:solidFill>
                <a:ea typeface="华文新魏" panose="02010800040101010101" pitchFamily="2" charset="-122"/>
              </a:rPr>
              <a:t>独立路径测试的理论基础保证了测试的完备性和无冗余性</a:t>
            </a:r>
            <a:endParaRPr lang="en-US" altLang="zh-CN" sz="2800" b="1" smtClean="0">
              <a:solidFill>
                <a:srgbClr val="0000FF"/>
              </a:solidFill>
              <a:ea typeface="华文新魏" panose="02010800040101010101" pitchFamily="2" charset="-122"/>
            </a:endParaRPr>
          </a:p>
          <a:p>
            <a:pPr lvl="1" eaLnBrk="1" hangingPunct="1"/>
            <a:r>
              <a:rPr lang="zh-CN" altLang="en-US" sz="2800" b="1" smtClean="0">
                <a:solidFill>
                  <a:srgbClr val="0000FF"/>
                </a:solidFill>
                <a:ea typeface="华文新魏" panose="02010800040101010101" pitchFamily="2" charset="-122"/>
              </a:rPr>
              <a:t>基于独立路径的测试适用于多个判定节点串联和存在循环的情况</a:t>
            </a:r>
            <a:endParaRPr lang="en-US" altLang="zh-CN" sz="2800" b="1" smtClean="0">
              <a:solidFill>
                <a:srgbClr val="0000FF"/>
              </a:solidFill>
              <a:ea typeface="华文新魏" panose="02010800040101010101" pitchFamily="2" charset="-122"/>
            </a:endParaRPr>
          </a:p>
          <a:p>
            <a:pPr lvl="1" eaLnBrk="1" hangingPunct="1"/>
            <a:r>
              <a:rPr lang="zh-CN" altLang="en-US" sz="2800" b="1" smtClean="0">
                <a:solidFill>
                  <a:srgbClr val="0000FF"/>
                </a:solidFill>
                <a:ea typeface="华文新魏" panose="02010800040101010101" pitchFamily="2" charset="-122"/>
              </a:rPr>
              <a:t>避免引入不可行路径是程序优化的思想</a:t>
            </a:r>
            <a:endParaRPr lang="en-US" altLang="zh-CN" sz="2800" b="1" smtClean="0">
              <a:solidFill>
                <a:srgbClr val="0000FF"/>
              </a:solidFill>
              <a:ea typeface="华文新魏" panose="02010800040101010101" pitchFamily="2" charset="-122"/>
            </a:endParaRPr>
          </a:p>
          <a:p>
            <a:pPr lvl="1" eaLnBrk="1" hangingPunct="1"/>
            <a:r>
              <a:rPr lang="zh-CN" altLang="en-US" sz="2800" b="1" smtClean="0">
                <a:solidFill>
                  <a:srgbClr val="0000FF"/>
                </a:solidFill>
                <a:ea typeface="华文新魏" panose="02010800040101010101" pitchFamily="2" charset="-122"/>
              </a:rPr>
              <a:t>基于程序图和环复杂度的独立路径测试仅关注结构的测试覆盖</a:t>
            </a:r>
            <a:endParaRPr lang="en-US" altLang="zh-CN" sz="2800"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A03C0ED-E1C4-4DB4-B896-DB6E42740023}" type="slidenum">
              <a:rPr lang="en-US" altLang="zh-CN" smtClean="0"/>
            </a:fld>
            <a:endParaRPr lang="en-US" altLang="zh-CN" smtClean="0"/>
          </a:p>
        </p:txBody>
      </p:sp>
      <p:sp>
        <p:nvSpPr>
          <p:cNvPr id="70659"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70660" name="Rectangle 3"/>
          <p:cNvSpPr>
            <a:spLocks noGrp="1" noChangeArrowheads="1"/>
          </p:cNvSpPr>
          <p:nvPr>
            <p:ph type="body" idx="1"/>
          </p:nvPr>
        </p:nvSpPr>
        <p:spPr/>
        <p:txBody>
          <a:bodyPr/>
          <a:lstStyle/>
          <a:p>
            <a:pPr eaLnBrk="1" hangingPunct="1"/>
            <a:r>
              <a:rPr lang="zh-CN" altLang="en-US" sz="3400" b="1" smtClean="0"/>
              <a:t>小结</a:t>
            </a:r>
            <a:endParaRPr lang="en-US" altLang="zh-CN" sz="3400" b="1" smtClean="0"/>
          </a:p>
          <a:p>
            <a:pPr eaLnBrk="1" hangingPunct="1"/>
            <a:r>
              <a:rPr lang="zh-CN" altLang="en-US" sz="3400" b="1" smtClean="0"/>
              <a:t>是最重要的白盒测试方法之一，其思想可用于任何动态模型中</a:t>
            </a:r>
            <a:endParaRPr lang="en-US" altLang="zh-CN" sz="3400" b="1" smtClean="0"/>
          </a:p>
          <a:p>
            <a:pPr lvl="1" eaLnBrk="1" hangingPunct="1"/>
            <a:r>
              <a:rPr lang="zh-CN" altLang="en-US" b="1" smtClean="0"/>
              <a:t>单元测试阶段，主要用于对程序源代码的执行测试</a:t>
            </a:r>
            <a:endParaRPr lang="en-US" altLang="zh-CN" b="1" smtClean="0"/>
          </a:p>
          <a:p>
            <a:pPr lvl="1" eaLnBrk="1" hangingPunct="1"/>
            <a:r>
              <a:rPr lang="zh-CN" altLang="en-US" b="1" smtClean="0"/>
              <a:t>集成测试或系统测试阶段，主要用于对业务流程、页面跳转等类似动态执行路径的测试</a:t>
            </a:r>
            <a:endParaRPr lang="zh-CN" altLang="en-US" b="1"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2064152" y="2636912"/>
            <a:ext cx="8001000" cy="1216025"/>
          </a:xfrm>
        </p:spPr>
        <p:txBody>
          <a:bodyPr/>
          <a:lstStyle/>
          <a:p>
            <a:pPr algn="ctr"/>
            <a:r>
              <a:rPr lang="en-US" altLang="zh-CN" b="1" dirty="0" smtClean="0"/>
              <a:t>Question</a:t>
            </a:r>
            <a:endParaRPr lang="en-US" altLang="zh-CN" b="1" dirty="0" smtClean="0"/>
          </a:p>
        </p:txBody>
      </p:sp>
      <p:sp>
        <p:nvSpPr>
          <p:cNvPr id="11674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12D51BF-5D5B-4832-8D2E-30635D642C1C}"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E56B1F3-FD92-41E4-9B7F-B7B47903A7FD}" type="slidenum">
              <a:rPr lang="en-US" altLang="zh-CN" smtClean="0"/>
            </a:fld>
            <a:endParaRPr lang="en-US" altLang="zh-CN" smtClean="0"/>
          </a:p>
        </p:txBody>
      </p:sp>
      <p:sp>
        <p:nvSpPr>
          <p:cNvPr id="4099" name="Rectangle 2"/>
          <p:cNvSpPr>
            <a:spLocks noGrp="1" noChangeArrowheads="1"/>
          </p:cNvSpPr>
          <p:nvPr>
            <p:ph type="title"/>
          </p:nvPr>
        </p:nvSpPr>
        <p:spPr/>
        <p:txBody>
          <a:bodyPr/>
          <a:lstStyle/>
          <a:p>
            <a:pPr eaLnBrk="1" hangingPunct="1"/>
            <a:r>
              <a:rPr lang="en-US" altLang="zh-CN" b="1" dirty="0" smtClean="0">
                <a:cs typeface="楷体" panose="02010609060101010101" charset="-122"/>
              </a:rPr>
              <a:t>5.4</a:t>
            </a:r>
            <a:r>
              <a:rPr lang="zh-CN" altLang="en-US" b="1" dirty="0" smtClean="0">
                <a:cs typeface="楷体" panose="02010609060101010101" charset="-122"/>
              </a:rPr>
              <a:t> 对路径的测试</a:t>
            </a:r>
            <a:endParaRPr lang="en-US" altLang="zh-CN" b="1" dirty="0" smtClean="0">
              <a:cs typeface="楷体" panose="02010609060101010101" charset="-122"/>
            </a:endParaRPr>
          </a:p>
        </p:txBody>
      </p:sp>
      <p:sp>
        <p:nvSpPr>
          <p:cNvPr id="4100" name="Rectangle 3"/>
          <p:cNvSpPr>
            <a:spLocks noGrp="1" noChangeArrowheads="1"/>
          </p:cNvSpPr>
          <p:nvPr>
            <p:ph type="body" idx="1"/>
          </p:nvPr>
        </p:nvSpPr>
        <p:spPr/>
        <p:txBody>
          <a:bodyPr/>
          <a:lstStyle/>
          <a:p>
            <a:pPr eaLnBrk="1" hangingPunct="1"/>
            <a:r>
              <a:rPr lang="zh-CN" altLang="en-US" sz="3200" b="1" dirty="0" smtClean="0"/>
              <a:t>什么是路径测试</a:t>
            </a:r>
            <a:endParaRPr lang="zh-CN" altLang="en-US" sz="3200" b="1" dirty="0" smtClean="0"/>
          </a:p>
          <a:p>
            <a:pPr eaLnBrk="1" hangingPunct="1"/>
            <a:r>
              <a:rPr lang="zh-CN" altLang="en-US" sz="3200" b="1" dirty="0" smtClean="0">
                <a:solidFill>
                  <a:srgbClr val="FF0000"/>
                </a:solidFill>
              </a:rPr>
              <a:t>相关概念</a:t>
            </a:r>
            <a:endParaRPr lang="zh-CN" altLang="en-US" sz="3200" b="1" dirty="0" smtClean="0">
              <a:solidFill>
                <a:srgbClr val="FF0000"/>
              </a:solidFill>
            </a:endParaRPr>
          </a:p>
          <a:p>
            <a:pPr eaLnBrk="1" hangingPunct="1"/>
            <a:r>
              <a:rPr lang="zh-CN" altLang="en-US" sz="3200" b="1" dirty="0" smtClean="0"/>
              <a:t>基本原理及步骤</a:t>
            </a:r>
            <a:endParaRPr lang="zh-CN" altLang="en-US" sz="3200" b="1" dirty="0" smtClean="0"/>
          </a:p>
          <a:p>
            <a:pPr eaLnBrk="1" hangingPunct="1"/>
            <a:r>
              <a:rPr lang="zh-CN" altLang="en-US" sz="3200" b="1" dirty="0" smtClean="0"/>
              <a:t>捉虫实践（第二日问题）</a:t>
            </a:r>
            <a:endParaRPr lang="zh-CN" altLang="en-US" sz="3200" b="1" dirty="0" smtClean="0"/>
          </a:p>
          <a:p>
            <a:pPr lvl="1" eaLnBrk="1" hangingPunct="1"/>
            <a:endParaRPr lang="zh-CN" altLang="en-US" sz="3100" b="1"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A60C045-5480-4075-A4F9-9849EC2F69B2}" type="slidenum">
              <a:rPr lang="en-US" altLang="zh-CN" smtClean="0"/>
            </a:fld>
            <a:endParaRPr lang="en-US" altLang="zh-CN" smtClean="0"/>
          </a:p>
        </p:txBody>
      </p:sp>
      <p:sp>
        <p:nvSpPr>
          <p:cNvPr id="34819" name="Rectangle 2"/>
          <p:cNvSpPr>
            <a:spLocks noGrp="1" noChangeArrowheads="1"/>
          </p:cNvSpPr>
          <p:nvPr>
            <p:ph type="title"/>
          </p:nvPr>
        </p:nvSpPr>
        <p:spPr/>
        <p:txBody>
          <a:bodyPr/>
          <a:lstStyle/>
          <a:p>
            <a:pPr eaLnBrk="1" hangingPunct="1"/>
            <a:r>
              <a:rPr lang="en-US" altLang="zh-CN" b="1" smtClean="0">
                <a:cs typeface="楷体" panose="02010609060101010101" charset="-122"/>
              </a:rPr>
              <a:t>5.4 </a:t>
            </a:r>
            <a:r>
              <a:rPr lang="zh-CN" altLang="en-US" b="1" smtClean="0">
                <a:cs typeface="楷体" panose="02010609060101010101" charset="-122"/>
              </a:rPr>
              <a:t>对路径的测试</a:t>
            </a:r>
            <a:endParaRPr lang="zh-CN" altLang="en-US" b="1" smtClean="0">
              <a:cs typeface="楷体" panose="02010609060101010101" charset="-122"/>
            </a:endParaRPr>
          </a:p>
        </p:txBody>
      </p:sp>
      <p:sp>
        <p:nvSpPr>
          <p:cNvPr id="34820" name="Rectangle 3"/>
          <p:cNvSpPr>
            <a:spLocks noGrp="1" noChangeArrowheads="1"/>
          </p:cNvSpPr>
          <p:nvPr>
            <p:ph type="body" idx="1"/>
          </p:nvPr>
        </p:nvSpPr>
        <p:spPr/>
        <p:txBody>
          <a:bodyPr/>
          <a:lstStyle/>
          <a:p>
            <a:pPr eaLnBrk="1" hangingPunct="1"/>
            <a:r>
              <a:rPr lang="zh-CN" altLang="en-US" sz="3400" b="1" smtClean="0"/>
              <a:t>相关概念</a:t>
            </a:r>
            <a:endParaRPr lang="zh-CN" altLang="en-US" sz="3400" b="1" smtClean="0"/>
          </a:p>
          <a:p>
            <a:pPr lvl="1" eaLnBrk="1" hangingPunct="1"/>
            <a:r>
              <a:rPr lang="zh-CN" altLang="en-US" sz="3100" b="1" smtClean="0">
                <a:solidFill>
                  <a:srgbClr val="0000FF"/>
                </a:solidFill>
              </a:rPr>
              <a:t>程序图</a:t>
            </a:r>
            <a:endParaRPr lang="en-US" altLang="zh-CN" sz="3100" b="1" smtClean="0">
              <a:solidFill>
                <a:srgbClr val="0000FF"/>
              </a:solidFill>
            </a:endParaRPr>
          </a:p>
          <a:p>
            <a:pPr lvl="1" eaLnBrk="1" hangingPunct="1"/>
            <a:r>
              <a:rPr lang="zh-CN" altLang="en-US" sz="3100" b="1" smtClean="0"/>
              <a:t>环复杂度</a:t>
            </a:r>
            <a:endParaRPr lang="en-US" altLang="zh-CN" sz="3100" b="1" smtClean="0"/>
          </a:p>
          <a:p>
            <a:pPr lvl="1" eaLnBrk="1" hangingPunct="1"/>
            <a:r>
              <a:rPr lang="zh-CN" altLang="en-US" sz="3100" b="1" smtClean="0"/>
              <a:t>基本复杂度</a:t>
            </a:r>
            <a:endParaRPr lang="en-US" altLang="zh-CN" sz="3100" b="1"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fld>
            <a:endParaRPr lang="en-US" altLang="zh-CN"/>
          </a:p>
        </p:txBody>
      </p:sp>
      <p:pic>
        <p:nvPicPr>
          <p:cNvPr id="5" name="Picture 6" descr="5t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5180" y="2321560"/>
            <a:ext cx="10564495"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879440" y="304800"/>
            <a:ext cx="8001000" cy="1216025"/>
          </a:xfrm>
        </p:spPr>
        <p:txBody>
          <a:bodyPr/>
          <a:lstStyle/>
          <a:p>
            <a:pPr eaLnBrk="1" hangingPunct="1"/>
            <a:r>
              <a:rPr lang="en-US" altLang="zh-CN" b="1" dirty="0" smtClean="0">
                <a:cs typeface="楷体" panose="02010609060101010101" charset="-122"/>
              </a:rPr>
              <a:t>5.4 </a:t>
            </a:r>
            <a:r>
              <a:rPr lang="zh-CN" altLang="en-US" b="1" dirty="0" smtClean="0">
                <a:cs typeface="楷体" panose="02010609060101010101" charset="-122"/>
              </a:rPr>
              <a:t>对路径的测试</a:t>
            </a:r>
            <a:endParaRPr lang="zh-CN" altLang="en-US" b="1" dirty="0" smtClean="0">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t>控制流图的特点：</a:t>
            </a:r>
            <a:endParaRPr lang="en-US" altLang="zh-CN" b="1" dirty="0" smtClean="0"/>
          </a:p>
          <a:p>
            <a:pPr lvl="1"/>
            <a:r>
              <a:rPr lang="zh-CN" altLang="en-US" b="1" dirty="0" smtClean="0"/>
              <a:t>具有唯一入口点，表示程序段的开始语句</a:t>
            </a:r>
            <a:endParaRPr lang="en-US" altLang="zh-CN" b="1" dirty="0" smtClean="0"/>
          </a:p>
          <a:p>
            <a:pPr lvl="1"/>
            <a:r>
              <a:rPr lang="zh-CN" altLang="en-US" b="1" dirty="0" smtClean="0"/>
              <a:t>具有唯一出口点，表示程序段的结束语句。如果有多个出口，需要</a:t>
            </a:r>
            <a:r>
              <a:rPr lang="zh-CN" altLang="en-US" b="1" dirty="0" smtClean="0">
                <a:solidFill>
                  <a:srgbClr val="FF0000"/>
                </a:solidFill>
              </a:rPr>
              <a:t>虚拟化</a:t>
            </a:r>
            <a:r>
              <a:rPr lang="zh-CN" altLang="en-US" b="1" dirty="0" smtClean="0"/>
              <a:t>一个</a:t>
            </a:r>
            <a:r>
              <a:rPr lang="en-US" altLang="zh-CN" b="1" dirty="0" smtClean="0"/>
              <a:t>end</a:t>
            </a:r>
            <a:r>
              <a:rPr lang="zh-CN" altLang="en-US" b="1" dirty="0" smtClean="0"/>
              <a:t>节点</a:t>
            </a:r>
            <a:endParaRPr lang="en-US" altLang="zh-CN" b="1" dirty="0" smtClean="0"/>
          </a:p>
          <a:p>
            <a:pPr lvl="1"/>
            <a:r>
              <a:rPr lang="zh-CN" altLang="en-US" b="1" dirty="0" smtClean="0"/>
              <a:t>节点由带标号的圆圈表示，表示一个或多个源程序语句</a:t>
            </a:r>
            <a:endParaRPr lang="en-US" altLang="zh-CN" b="1" dirty="0" smtClean="0"/>
          </a:p>
          <a:p>
            <a:pPr lvl="1"/>
            <a:r>
              <a:rPr lang="zh-CN" altLang="en-US" b="1" dirty="0" smtClean="0"/>
              <a:t>控制流由带箭头的直线或弧线表示，称为边，表示控制流的方向</a:t>
            </a:r>
            <a:endParaRPr lang="zh-CN" altLang="en-US"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fld>
            <a:endParaRPr lang="en-US" altLang="zh-CN"/>
          </a:p>
        </p:txBody>
      </p:sp>
      <p:sp>
        <p:nvSpPr>
          <p:cNvPr id="5" name="Rectangle 2"/>
          <p:cNvSpPr>
            <a:spLocks noGrp="1" noChangeArrowheads="1"/>
          </p:cNvSpPr>
          <p:nvPr>
            <p:ph type="title"/>
          </p:nvPr>
        </p:nvSpPr>
        <p:spPr>
          <a:xfrm>
            <a:off x="879440" y="304800"/>
            <a:ext cx="8001000" cy="1216025"/>
          </a:xfrm>
        </p:spPr>
        <p:txBody>
          <a:bodyPr/>
          <a:lstStyle/>
          <a:p>
            <a:pPr eaLnBrk="1" hangingPunct="1"/>
            <a:r>
              <a:rPr lang="en-US" altLang="zh-CN" b="1" dirty="0" smtClean="0">
                <a:cs typeface="楷体" panose="02010609060101010101" charset="-122"/>
              </a:rPr>
              <a:t>5.4 </a:t>
            </a:r>
            <a:r>
              <a:rPr lang="zh-CN" altLang="en-US" b="1" dirty="0" smtClean="0">
                <a:cs typeface="楷体" panose="02010609060101010101" charset="-122"/>
              </a:rPr>
              <a:t>对路径的测试</a:t>
            </a:r>
            <a:endParaRPr lang="zh-CN" altLang="en-US" b="1" dirty="0" smtClean="0">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80B517F-3312-4C69-994A-5D5B60C35E11}" type="slidenum">
              <a:rPr lang="en-US" altLang="zh-CN" smtClean="0"/>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b="1" dirty="0" smtClean="0">
                <a:cs typeface="楷体" panose="02010609060101010101" charset="-122"/>
              </a:rPr>
              <a:t>5.4 </a:t>
            </a:r>
            <a:r>
              <a:rPr lang="zh-CN" altLang="en-US" b="1" dirty="0" smtClean="0">
                <a:cs typeface="楷体" panose="02010609060101010101" charset="-122"/>
              </a:rPr>
              <a:t>对路径的测试</a:t>
            </a:r>
            <a:endParaRPr lang="zh-CN" altLang="en-US" b="1" dirty="0" smtClean="0">
              <a:cs typeface="楷体" panose="02010609060101010101" charset="-122"/>
            </a:endParaRPr>
          </a:p>
        </p:txBody>
      </p:sp>
      <p:sp>
        <p:nvSpPr>
          <p:cNvPr id="39940" name="Rectangle 3"/>
          <p:cNvSpPr>
            <a:spLocks noGrp="1" noChangeArrowheads="1"/>
          </p:cNvSpPr>
          <p:nvPr>
            <p:ph type="body" idx="1"/>
          </p:nvPr>
        </p:nvSpPr>
        <p:spPr/>
        <p:txBody>
          <a:bodyPr/>
          <a:lstStyle/>
          <a:p>
            <a:pPr eaLnBrk="1" hangingPunct="1"/>
            <a:r>
              <a:rPr lang="zh-CN" altLang="en-US" sz="3400" b="1" dirty="0" smtClean="0"/>
              <a:t>多出口的控制流图的改造</a:t>
            </a:r>
            <a:endParaRPr lang="en-US" altLang="zh-CN" sz="3400" b="1" dirty="0" smtClean="0"/>
          </a:p>
        </p:txBody>
      </p:sp>
      <p:sp>
        <p:nvSpPr>
          <p:cNvPr id="39942" name="Rectangle 2"/>
          <p:cNvSpPr>
            <a:spLocks noChangeArrowheads="1"/>
          </p:cNvSpPr>
          <p:nvPr/>
        </p:nvSpPr>
        <p:spPr bwMode="auto">
          <a:xfrm>
            <a:off x="1524600" y="-1841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9943" name="Rectangle 4"/>
          <p:cNvSpPr>
            <a:spLocks noChangeArrowheads="1"/>
          </p:cNvSpPr>
          <p:nvPr/>
        </p:nvSpPr>
        <p:spPr bwMode="auto">
          <a:xfrm>
            <a:off x="1524600" y="-1841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39944" name="Picture 3" descr="5t19"/>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r="69577"/>
          <a:stretch>
            <a:fillRect/>
          </a:stretch>
        </p:blipFill>
        <p:spPr bwMode="auto">
          <a:xfrm>
            <a:off x="1344295" y="2393950"/>
            <a:ext cx="3864610" cy="41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5t19"/>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72630"/>
          <a:stretch>
            <a:fillRect/>
          </a:stretch>
        </p:blipFill>
        <p:spPr bwMode="auto">
          <a:xfrm>
            <a:off x="6076315" y="2277745"/>
            <a:ext cx="3954780" cy="4234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3306</Words>
  <Application>WPS 演示</Application>
  <PresentationFormat>全屏显示(4:3)</PresentationFormat>
  <Paragraphs>459</Paragraphs>
  <Slides>42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Arial</vt:lpstr>
      <vt:lpstr>宋体</vt:lpstr>
      <vt:lpstr>Wingdings</vt:lpstr>
      <vt:lpstr>Verdana</vt:lpstr>
      <vt:lpstr>楷体</vt:lpstr>
      <vt:lpstr>华文隶书</vt:lpstr>
      <vt:lpstr>微软雅黑</vt:lpstr>
      <vt:lpstr>Arial Unicode MS</vt:lpstr>
      <vt:lpstr>华文新魏</vt:lpstr>
      <vt:lpstr>Profile</vt:lpstr>
      <vt:lpstr>软件测试实用教程                       ——方法与实践</vt:lpstr>
      <vt:lpstr>第5章  白盒测试技术</vt:lpstr>
      <vt:lpstr>5.4 对路径的测试</vt:lpstr>
      <vt:lpstr>路径覆盖</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Question</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170</cp:revision>
  <dcterms:created xsi:type="dcterms:W3CDTF">2008-07-27T05:17:00Z</dcterms:created>
  <dcterms:modified xsi:type="dcterms:W3CDTF">2018-11-23T00:26:31Z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