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51" r:id="rId3"/>
    <p:sldId id="452" r:id="rId4"/>
    <p:sldId id="279" r:id="rId5"/>
    <p:sldId id="280" r:id="rId6"/>
    <p:sldId id="424" r:id="rId7"/>
    <p:sldId id="423" r:id="rId8"/>
    <p:sldId id="425" r:id="rId9"/>
    <p:sldId id="422" r:id="rId10"/>
    <p:sldId id="426" r:id="rId11"/>
    <p:sldId id="454" r:id="rId12"/>
    <p:sldId id="455" r:id="rId13"/>
    <p:sldId id="421" r:id="rId14"/>
    <p:sldId id="427" r:id="rId15"/>
    <p:sldId id="420" r:id="rId16"/>
    <p:sldId id="428" r:id="rId17"/>
    <p:sldId id="456" r:id="rId18"/>
    <p:sldId id="460" r:id="rId19"/>
    <p:sldId id="321" r:id="rId20"/>
    <p:sldId id="316" r:id="rId21"/>
  </p:sldIdLst>
  <p:sldSz cx="1219263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609" autoAdjust="0"/>
  </p:normalViewPr>
  <p:slideViewPr>
    <p:cSldViewPr>
      <p:cViewPr>
        <p:scale>
          <a:sx n="79" d="100"/>
          <a:sy n="79" d="100"/>
        </p:scale>
        <p:origin x="-1068" y="-72"/>
      </p:cViewPr>
      <p:guideLst>
        <p:guide orient="horz" pos="2160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4C6CA6-5CBC-4E0F-A71F-B4AC292E4C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0700" y="685800"/>
            <a:ext cx="60966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E94392A-219F-4FB7-AB3E-9CC849B6D9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90" y="2393950"/>
            <a:ext cx="1036422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90" y="990600"/>
            <a:ext cx="1036422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590" y="3429000"/>
            <a:ext cx="934812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9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6010" y="6248400"/>
            <a:ext cx="386118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6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3BB59-6077-4624-8969-907828B59C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AC704-12FF-4A6E-A608-5B6027530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980" y="304800"/>
            <a:ext cx="2669379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725" y="304800"/>
            <a:ext cx="780703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DC9F5-42FB-4A35-94F2-8CC85F91CD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09" y="304800"/>
            <a:ext cx="106690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B0CE2-0AE0-444F-9A2B-F1715F87D5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B9F14-A3F8-40C9-B5D9-656558D7DD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6C562-6515-4971-881F-B62FD757AC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4BB5-DC2B-4AEE-9FB6-71946DB22D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2020-1C09-47F8-A326-EB3E12E6C4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DC7A5-412D-476F-84E2-8ABB3F46FC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B7F86-F7A9-44CB-BE4F-01A6B12856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CF519-2166-4025-B42F-58B1FFD59E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1C17-B3FF-4E6A-ADDA-EC04CDAD3A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309" y="304800"/>
            <a:ext cx="10669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725" y="1752600"/>
            <a:ext cx="1066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80" y="1566863"/>
            <a:ext cx="10611896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80" y="6172200"/>
            <a:ext cx="1056744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8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B2076E-E44C-43C9-A1B1-6065674C0FF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C662B9-DE04-46DC-BCFE-B1B391DB692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                      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A258DF-0155-4CE4-B48F-BE912AE87A7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循环次数不固定时</a:t>
            </a:r>
            <a:endParaRPr lang="en-US" altLang="zh-CN" sz="34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void SampleFunc4(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iteration)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{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//iteration</a:t>
            </a:r>
            <a:r>
              <a:rPr lang="zh-CN" altLang="en-US" sz="2800" b="1" dirty="0" smtClean="0"/>
              <a:t>决定循环次数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for(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i</a:t>
            </a:r>
            <a:r>
              <a:rPr lang="en-US" altLang="zh-CN" sz="2800" b="1" dirty="0" smtClean="0"/>
              <a:t> = 1;i &lt; </a:t>
            </a:r>
            <a:r>
              <a:rPr lang="en-US" altLang="zh-CN" sz="2800" b="1" dirty="0" err="1" smtClean="0"/>
              <a:t>iteration;i</a:t>
            </a:r>
            <a:r>
              <a:rPr lang="en-US" altLang="zh-CN" sz="2800" b="1" dirty="0" smtClean="0"/>
              <a:t>++ )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	 </a:t>
            </a: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(“i=%</a:t>
            </a:r>
            <a:r>
              <a:rPr lang="en-US" altLang="zh-CN" sz="2800" b="1" dirty="0" err="1" smtClean="0"/>
              <a:t>d”,i</a:t>
            </a:r>
            <a:r>
              <a:rPr lang="en-US" altLang="zh-CN" sz="2800" b="1" dirty="0" smtClean="0"/>
              <a:t>);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}</a:t>
            </a:r>
            <a:endParaRPr lang="en-US" altLang="zh-CN" sz="2800" b="1" dirty="0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A258DF-0155-4CE4-B48F-BE912AE87A7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循环次数不固定时</a:t>
            </a:r>
            <a:endParaRPr lang="en-US" altLang="zh-CN" sz="3400" b="1" dirty="0" smtClean="0"/>
          </a:p>
          <a:p>
            <a:pPr marL="0" indent="0" eaLnBrk="1" hangingPunct="1">
              <a:buNone/>
            </a:pPr>
            <a:endParaRPr lang="en-US" altLang="zh-CN" sz="3400" b="1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257425" y="2463800"/>
          <a:ext cx="755523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/>
                <a:gridCol w="2537460"/>
                <a:gridCol w="2518410"/>
              </a:tblGrid>
              <a:tr h="48260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测试项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输入条件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预期输出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600">
                <a:tc rowSpan="2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循环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0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次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iteration=0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60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iteration=1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iteration=10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循环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次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i=1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循环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次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i=2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循环正常次数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i=5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循环最大次数少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i=8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循环最大次数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i=9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321FC8-0BD8-4A4B-9A2E-0F2B2FCB7EF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测试用例设计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sz="3100" b="1" dirty="0" smtClean="0"/>
              <a:t>循环结构的分类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测试难点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针对单个循环节点循环次数的测试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>
                <a:solidFill>
                  <a:srgbClr val="0000FF"/>
                </a:solidFill>
              </a:rPr>
              <a:t>针对单个循环节点循环过程的测试</a:t>
            </a:r>
            <a:endParaRPr lang="en-US" altLang="zh-CN" sz="31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3100" b="1" dirty="0" smtClean="0"/>
              <a:t>针对多个循环结构的测试</a:t>
            </a:r>
            <a:endParaRPr lang="zh-CN" altLang="en-US" sz="3100" b="1" dirty="0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EFF59D-7805-4CA9-ABDA-4A634D9EC29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针对单个循环节点循环过程的测试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循环的初始化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循环的迭代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循环的终止</a:t>
            </a:r>
            <a:endParaRPr lang="zh-CN" altLang="en-US" b="1" dirty="0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778DC1-C54F-4A5E-AF0E-AA52B38CB93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测试用例设计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sz="3100" b="1" dirty="0" smtClean="0"/>
              <a:t>循环结构的分类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测试难点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针对单个循环节点循环次数的测试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针对单个循环节点循环过程的测试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>
                <a:solidFill>
                  <a:srgbClr val="0000FF"/>
                </a:solidFill>
              </a:rPr>
              <a:t>针对多个循环结构的测试</a:t>
            </a:r>
            <a:endParaRPr lang="zh-CN" altLang="en-US" sz="31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378381-A052-4AC2-A744-BA3FFC23628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sz="3400" b="1" dirty="0" smtClean="0">
                <a:cs typeface="+mn-cs"/>
              </a:rPr>
              <a:t>针对多个循环结构的测试</a:t>
            </a:r>
            <a:endParaRPr lang="en-US" altLang="zh-CN" sz="3400" b="1" dirty="0" smtClean="0">
              <a:cs typeface="+mn-cs"/>
            </a:endParaRPr>
          </a:p>
          <a:p>
            <a:pPr marL="866775" lvl="2" indent="-469900" eaLnBrk="1" hangingPunct="1">
              <a:defRPr/>
            </a:pPr>
            <a:r>
              <a:rPr lang="zh-CN" altLang="en-US" sz="2600" b="1" dirty="0" smtClean="0">
                <a:cs typeface="+mn-cs"/>
              </a:rPr>
              <a:t>循环节点的串联</a:t>
            </a:r>
            <a:endParaRPr lang="en-US" altLang="zh-CN" sz="2600" b="1" dirty="0" smtClean="0">
              <a:cs typeface="+mn-cs"/>
            </a:endParaRPr>
          </a:p>
          <a:p>
            <a:pPr marL="1256030" lvl="3" indent="-469900" eaLnBrk="1" hangingPunct="1">
              <a:defRPr/>
            </a:pPr>
            <a:r>
              <a:rPr lang="zh-CN" altLang="en-US" sz="2200" b="1" dirty="0">
                <a:cs typeface="+mn-cs"/>
              </a:rPr>
              <a:t>判定节点是独立的，根据单个循环体的测试原则进行测试即可。</a:t>
            </a:r>
            <a:endParaRPr lang="en-US" altLang="zh-CN" sz="2200" b="1" dirty="0">
              <a:cs typeface="+mn-cs"/>
            </a:endParaRPr>
          </a:p>
          <a:p>
            <a:pPr marL="1256030" lvl="3" indent="-469900" eaLnBrk="1" hangingPunct="1">
              <a:defRPr/>
            </a:pPr>
            <a:r>
              <a:rPr lang="zh-CN" altLang="en-US" sz="2200" b="1" dirty="0">
                <a:cs typeface="+mn-cs"/>
              </a:rPr>
              <a:t>判定节点是相互关联的，根据嵌套循环的原则进行</a:t>
            </a:r>
            <a:r>
              <a:rPr lang="zh-CN" altLang="en-US" sz="2200" b="1" dirty="0" smtClean="0">
                <a:cs typeface="+mn-cs"/>
              </a:rPr>
              <a:t>测试</a:t>
            </a:r>
            <a:endParaRPr lang="zh-CN" altLang="en-US" sz="2200" b="1" dirty="0" smtClean="0">
              <a:cs typeface="+mn-c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378381-A052-4AC2-A744-BA3FFC23628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sz="3400" b="1" dirty="0" smtClean="0">
                <a:cs typeface="+mn-cs"/>
              </a:rPr>
              <a:t>针对多个循环结构的测试</a:t>
            </a:r>
            <a:endParaRPr lang="en-US" altLang="zh-CN" sz="3400" b="1" dirty="0" smtClean="0">
              <a:cs typeface="+mn-cs"/>
            </a:endParaRPr>
          </a:p>
          <a:p>
            <a:pPr marL="866775" lvl="2" indent="-469900" eaLnBrk="1" hangingPunct="1">
              <a:defRPr/>
            </a:pPr>
            <a:r>
              <a:rPr lang="zh-CN" altLang="en-US" sz="2600" b="1" dirty="0" smtClean="0">
                <a:cs typeface="+mn-cs"/>
              </a:rPr>
              <a:t>循环节点的嵌套</a:t>
            </a:r>
            <a:endParaRPr lang="en-US" altLang="zh-CN" sz="2600" b="1" dirty="0" smtClean="0">
              <a:cs typeface="+mn-cs"/>
            </a:endParaRPr>
          </a:p>
          <a:p>
            <a:pPr marL="911225" lvl="2" indent="-514350" eaLnBrk="1" hangingPunct="1">
              <a:buFont typeface="+mj-lt"/>
              <a:buAutoNum type="arabicPeriod"/>
              <a:defRPr/>
            </a:pPr>
            <a:r>
              <a:rPr lang="zh-CN" altLang="en-US" sz="2600" b="1" dirty="0" smtClean="0">
                <a:cs typeface="+mn-cs"/>
              </a:rPr>
              <a:t>对最内层循环按照简单循环的测试方法进行测试，把其他外层循环设置为最小值。</a:t>
            </a:r>
            <a:endParaRPr lang="en-US" altLang="zh-CN" sz="2600" b="1" dirty="0" smtClean="0">
              <a:cs typeface="+mn-cs"/>
            </a:endParaRPr>
          </a:p>
          <a:p>
            <a:pPr marL="911225" lvl="2" indent="-514350" eaLnBrk="1" hangingPunct="1">
              <a:buFont typeface="+mj-lt"/>
              <a:buAutoNum type="arabicPeriod"/>
              <a:defRPr/>
            </a:pPr>
            <a:r>
              <a:rPr lang="zh-CN" altLang="en-US" sz="2600" b="1" dirty="0" smtClean="0">
                <a:cs typeface="+mn-cs"/>
              </a:rPr>
              <a:t>逐步外推，对其外面的循环进行测试。测试时保持本次循环的外层循环仍取最小值，而由本层嵌套循环取“典型”值。</a:t>
            </a:r>
            <a:endParaRPr lang="en-US" altLang="zh-CN" sz="2600" b="1" dirty="0" smtClean="0">
              <a:cs typeface="+mn-cs"/>
            </a:endParaRPr>
          </a:p>
          <a:p>
            <a:pPr marL="911225" lvl="2" indent="-514350" eaLnBrk="1" hangingPunct="1">
              <a:buFont typeface="+mj-lt"/>
              <a:buAutoNum type="arabicPeriod"/>
              <a:defRPr/>
            </a:pPr>
            <a:r>
              <a:rPr lang="zh-CN" altLang="en-US" sz="2600" b="1" dirty="0" smtClean="0">
                <a:cs typeface="+mn-cs"/>
              </a:rPr>
              <a:t>反复进行第</a:t>
            </a:r>
            <a:r>
              <a:rPr lang="en-US" altLang="zh-CN" sz="2600" b="1" dirty="0" smtClean="0">
                <a:cs typeface="+mn-cs"/>
              </a:rPr>
              <a:t>2</a:t>
            </a:r>
            <a:r>
              <a:rPr lang="zh-CN" altLang="en-US" sz="2600" b="1" dirty="0" smtClean="0">
                <a:cs typeface="+mn-cs"/>
              </a:rPr>
              <a:t>步，向外层循环推进，直到所有循环测试完毕。</a:t>
            </a:r>
            <a:endParaRPr lang="en-US" altLang="zh-CN" sz="2600" b="1" dirty="0" smtClean="0">
              <a:cs typeface="+mn-cs"/>
            </a:endParaRPr>
          </a:p>
          <a:p>
            <a:pPr marL="396875" lvl="2" indent="0" eaLnBrk="1" hangingPunct="1">
              <a:buNone/>
              <a:defRPr/>
            </a:pPr>
            <a:endParaRPr lang="en-US" altLang="zh-CN" sz="2600" b="1" dirty="0" smtClean="0">
              <a:cs typeface="+mn-cs"/>
            </a:endParaRPr>
          </a:p>
          <a:p>
            <a:pPr marL="866775" lvl="2" indent="-469900" eaLnBrk="1" hangingPunct="1">
              <a:defRPr/>
            </a:pPr>
            <a:endParaRPr lang="en-US" altLang="zh-CN" sz="2600" b="1" dirty="0" smtClean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378381-A052-4AC2-A744-BA3FFC23628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52600"/>
            <a:ext cx="10669270" cy="4629150"/>
          </a:xfrm>
        </p:spPr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sz="3400" b="1" dirty="0" smtClean="0">
                <a:cs typeface="+mn-cs"/>
              </a:rPr>
              <a:t>针对多个循环结构的测试</a:t>
            </a:r>
            <a:endParaRPr lang="en-US" altLang="zh-CN" sz="3400" b="1" dirty="0" smtClean="0">
              <a:cs typeface="+mn-cs"/>
            </a:endParaRPr>
          </a:p>
          <a:p>
            <a:pPr marL="866775" lvl="2" indent="-469900" eaLnBrk="1" hangingPunct="1">
              <a:defRPr/>
            </a:pPr>
            <a:r>
              <a:rPr lang="zh-CN" altLang="en-US" sz="2600" b="1" dirty="0" smtClean="0">
                <a:cs typeface="+mn-cs"/>
              </a:rPr>
              <a:t>循环节点的嵌套</a:t>
            </a:r>
            <a:endParaRPr lang="en-US" altLang="zh-CN" sz="2600" b="1" dirty="0" smtClean="0">
              <a:cs typeface="+mn-cs"/>
            </a:endParaRPr>
          </a:p>
          <a:p>
            <a:pPr marL="396875" lvl="2" indent="0" eaLnBrk="1" hangingPunct="1">
              <a:buNone/>
              <a:defRPr/>
            </a:pPr>
            <a:r>
              <a:rPr lang="zh-CN" altLang="en-US" sz="2600" b="1" dirty="0" smtClean="0">
                <a:cs typeface="+mn-cs"/>
              </a:rPr>
              <a:t>考虑特殊组合：</a:t>
            </a:r>
            <a:endParaRPr lang="en-US" altLang="zh-CN" sz="2600" b="1" dirty="0" smtClean="0">
              <a:cs typeface="+mn-cs"/>
            </a:endParaRPr>
          </a:p>
          <a:p>
            <a:pPr marL="1256030" lvl="3" indent="-469900" eaLnBrk="1" hangingPunct="1">
              <a:defRPr/>
            </a:pPr>
            <a:r>
              <a:rPr lang="zh-CN" altLang="en-US" sz="2200" b="1" dirty="0" smtClean="0">
                <a:cs typeface="+mn-cs"/>
              </a:rPr>
              <a:t>内层最</a:t>
            </a:r>
            <a:r>
              <a:rPr lang="zh-CN" altLang="en-US" sz="2200" b="1" dirty="0" smtClean="0">
                <a:solidFill>
                  <a:srgbClr val="FF0000"/>
                </a:solidFill>
                <a:cs typeface="+mn-cs"/>
              </a:rPr>
              <a:t>小</a:t>
            </a:r>
            <a:r>
              <a:rPr lang="zh-CN" altLang="en-US" sz="2200" b="1" dirty="0" smtClean="0">
                <a:cs typeface="+mn-cs"/>
              </a:rPr>
              <a:t>循环次数，外层最</a:t>
            </a:r>
            <a:r>
              <a:rPr lang="zh-CN" altLang="en-US" sz="2200" b="1" dirty="0" smtClean="0">
                <a:solidFill>
                  <a:srgbClr val="FF0000"/>
                </a:solidFill>
                <a:cs typeface="+mn-cs"/>
              </a:rPr>
              <a:t>小</a:t>
            </a:r>
            <a:r>
              <a:rPr lang="zh-CN" altLang="en-US" sz="2200" b="1" dirty="0" smtClean="0">
                <a:cs typeface="+mn-cs"/>
              </a:rPr>
              <a:t>循环次数，计算的结果</a:t>
            </a:r>
            <a:endParaRPr lang="en-US" altLang="zh-CN" sz="2200" b="1" dirty="0" smtClean="0">
              <a:cs typeface="+mn-cs"/>
            </a:endParaRPr>
          </a:p>
          <a:p>
            <a:pPr marL="1256030" lvl="3" indent="-469900" eaLnBrk="1" hangingPunct="1">
              <a:defRPr/>
            </a:pPr>
            <a:r>
              <a:rPr lang="zh-CN" altLang="en-US" sz="2200" b="1" dirty="0" smtClean="0">
                <a:cs typeface="+mn-cs"/>
              </a:rPr>
              <a:t>内层最</a:t>
            </a:r>
            <a:r>
              <a:rPr lang="zh-CN" altLang="en-US" sz="2200" b="1" dirty="0" smtClean="0">
                <a:solidFill>
                  <a:srgbClr val="FF0000"/>
                </a:solidFill>
                <a:cs typeface="+mn-cs"/>
              </a:rPr>
              <a:t>小</a:t>
            </a:r>
            <a:r>
              <a:rPr lang="zh-CN" altLang="en-US" sz="2200" b="1" dirty="0" smtClean="0">
                <a:cs typeface="+mn-cs"/>
              </a:rPr>
              <a:t>循环次数，外层最</a:t>
            </a:r>
            <a:r>
              <a:rPr lang="zh-CN" altLang="en-US" sz="2200" b="1" dirty="0" smtClean="0">
                <a:solidFill>
                  <a:srgbClr val="FF0000"/>
                </a:solidFill>
                <a:cs typeface="+mn-cs"/>
              </a:rPr>
              <a:t>大</a:t>
            </a:r>
            <a:r>
              <a:rPr lang="zh-CN" altLang="en-US" sz="2200" b="1" dirty="0" smtClean="0">
                <a:cs typeface="+mn-cs"/>
              </a:rPr>
              <a:t>循环次数，计算的结果</a:t>
            </a:r>
            <a:endParaRPr lang="en-US" altLang="zh-CN" sz="2200" b="1" dirty="0" smtClean="0">
              <a:cs typeface="+mn-cs"/>
            </a:endParaRPr>
          </a:p>
          <a:p>
            <a:pPr marL="1256030" lvl="3" indent="-469900" eaLnBrk="1" hangingPunct="1">
              <a:defRPr/>
            </a:pPr>
            <a:r>
              <a:rPr lang="zh-CN" altLang="en-US" sz="2200" b="1" dirty="0" smtClean="0">
                <a:cs typeface="+mn-cs"/>
              </a:rPr>
              <a:t>内层最</a:t>
            </a:r>
            <a:r>
              <a:rPr lang="zh-CN" altLang="en-US" sz="2200" b="1" dirty="0" smtClean="0">
                <a:solidFill>
                  <a:srgbClr val="FF0000"/>
                </a:solidFill>
                <a:cs typeface="+mn-cs"/>
              </a:rPr>
              <a:t>大</a:t>
            </a:r>
            <a:r>
              <a:rPr lang="zh-CN" altLang="en-US" sz="2200" b="1" dirty="0" smtClean="0">
                <a:cs typeface="+mn-cs"/>
              </a:rPr>
              <a:t>循环次数，外层最</a:t>
            </a:r>
            <a:r>
              <a:rPr lang="zh-CN" altLang="en-US" sz="2200" b="1" dirty="0" smtClean="0">
                <a:solidFill>
                  <a:srgbClr val="FF0000"/>
                </a:solidFill>
                <a:cs typeface="+mn-cs"/>
              </a:rPr>
              <a:t>小</a:t>
            </a:r>
            <a:r>
              <a:rPr lang="zh-CN" altLang="en-US" sz="2200" b="1" dirty="0" smtClean="0">
                <a:cs typeface="+mn-cs"/>
              </a:rPr>
              <a:t>循环次数，计算的结果</a:t>
            </a:r>
            <a:endParaRPr lang="en-US" altLang="zh-CN" sz="2200" b="1" dirty="0" smtClean="0">
              <a:cs typeface="+mn-cs"/>
            </a:endParaRPr>
          </a:p>
          <a:p>
            <a:pPr marL="1256030" lvl="3" indent="-469900" eaLnBrk="1" hangingPunct="1">
              <a:defRPr/>
            </a:pPr>
            <a:r>
              <a:rPr lang="zh-CN" altLang="en-US" sz="2200" b="1" dirty="0" smtClean="0">
                <a:cs typeface="+mn-cs"/>
              </a:rPr>
              <a:t>内层最</a:t>
            </a:r>
            <a:r>
              <a:rPr lang="zh-CN" altLang="en-US" sz="2200" b="1" dirty="0" smtClean="0">
                <a:solidFill>
                  <a:srgbClr val="FF0000"/>
                </a:solidFill>
                <a:cs typeface="+mn-cs"/>
              </a:rPr>
              <a:t>大</a:t>
            </a:r>
            <a:r>
              <a:rPr lang="zh-CN" altLang="en-US" sz="2200" b="1" dirty="0" smtClean="0">
                <a:cs typeface="+mn-cs"/>
              </a:rPr>
              <a:t>循环次数，外层最</a:t>
            </a:r>
            <a:r>
              <a:rPr lang="zh-CN" altLang="en-US" sz="2200" b="1" dirty="0" smtClean="0">
                <a:solidFill>
                  <a:srgbClr val="FF0000"/>
                </a:solidFill>
                <a:cs typeface="+mn-cs"/>
              </a:rPr>
              <a:t>大</a:t>
            </a:r>
            <a:r>
              <a:rPr lang="zh-CN" altLang="en-US" sz="2200" b="1" dirty="0" smtClean="0">
                <a:cs typeface="+mn-cs"/>
              </a:rPr>
              <a:t>循环次数，计算的结果</a:t>
            </a:r>
            <a:endParaRPr lang="en-US" altLang="zh-CN" sz="2200" b="1" dirty="0" smtClean="0">
              <a:cs typeface="+mn-cs"/>
            </a:endParaRPr>
          </a:p>
          <a:p>
            <a:pPr marL="866775" lvl="2" indent="-469900" eaLnBrk="1" hangingPunct="1">
              <a:defRPr/>
            </a:pPr>
            <a:r>
              <a:rPr lang="zh-CN" altLang="en-US" sz="2600" b="1" dirty="0" smtClean="0">
                <a:cs typeface="+mn-cs"/>
              </a:rPr>
              <a:t>非结构化的循环</a:t>
            </a:r>
            <a:endParaRPr lang="en-US" altLang="zh-CN" sz="2600" b="1" dirty="0" smtClean="0">
              <a:cs typeface="+mn-cs"/>
            </a:endParaRPr>
          </a:p>
          <a:p>
            <a:pPr marL="1256030" lvl="3" indent="-469900" eaLnBrk="1" hangingPunct="1">
              <a:defRPr/>
            </a:pPr>
            <a:r>
              <a:rPr lang="zh-CN" altLang="en-US" sz="2200" b="1" dirty="0">
                <a:cs typeface="+mn-cs"/>
              </a:rPr>
              <a:t>一般不予</a:t>
            </a:r>
            <a:r>
              <a:rPr lang="zh-CN" altLang="en-US" sz="2200" b="1" dirty="0" smtClean="0">
                <a:cs typeface="+mn-cs"/>
              </a:rPr>
              <a:t>测试</a:t>
            </a:r>
            <a:endParaRPr lang="en-US" altLang="zh-CN" sz="2200" b="1" dirty="0" smtClean="0">
              <a:cs typeface="+mn-cs"/>
            </a:endParaRPr>
          </a:p>
          <a:p>
            <a:pPr marL="1256030" lvl="3" indent="-469900" eaLnBrk="1" hangingPunct="1">
              <a:defRPr/>
            </a:pPr>
            <a:r>
              <a:rPr lang="zh-CN" altLang="en-US" sz="2200" b="1" dirty="0" smtClean="0">
                <a:cs typeface="+mn-cs"/>
              </a:rPr>
              <a:t>参照单个循环体的测试原则进行测试，兼顾特殊组合</a:t>
            </a:r>
            <a:endParaRPr lang="en-US" altLang="zh-CN" sz="2200" b="1" dirty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AABEC3-E9CE-40D2-B479-EE09F47B572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小结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对循环的测试一方面是对测试过程进行</a:t>
            </a:r>
            <a:r>
              <a:rPr lang="zh-CN" altLang="en-US" b="1" smtClean="0">
                <a:solidFill>
                  <a:srgbClr val="FF0000"/>
                </a:solidFill>
              </a:rPr>
              <a:t>静态检查</a:t>
            </a:r>
            <a:r>
              <a:rPr lang="zh-CN" altLang="en-US" b="1" smtClean="0"/>
              <a:t>，另一方面是通过控制</a:t>
            </a:r>
            <a:r>
              <a:rPr lang="zh-CN" altLang="en-US" b="1" smtClean="0">
                <a:solidFill>
                  <a:srgbClr val="FF0000"/>
                </a:solidFill>
              </a:rPr>
              <a:t>循环边界</a:t>
            </a:r>
            <a:r>
              <a:rPr lang="zh-CN" altLang="en-US" b="1" smtClean="0"/>
              <a:t>来观察执行结果是否与预期输出保持一致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对循环的测试重点在于观察循环过程是否符合设计，并不考虑循环体所涉及的相关变量所反映的结果有何实质含义，事实上，这也是所有白盒测试方法的局限所在</a:t>
            </a: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>
          <a:xfrm>
            <a:off x="766309" y="2457450"/>
            <a:ext cx="10669050" cy="1216025"/>
          </a:xfrm>
        </p:spPr>
        <p:txBody>
          <a:bodyPr/>
          <a:lstStyle/>
          <a:p>
            <a:pPr algn="ctr"/>
            <a:r>
              <a:rPr lang="en-US" altLang="zh-CN" sz="4800" b="1" smtClean="0"/>
              <a:t>Question</a:t>
            </a:r>
            <a:endParaRPr lang="en-US" altLang="zh-CN" sz="4800" b="1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F89058-6E73-47EC-9C9A-5D4E267332A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0E09B6-8B52-4DFF-8E8E-77B8AD4C76C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cs typeface="楷体" panose="02010609060101010101" charset="-122"/>
              </a:rPr>
              <a:t>第</a:t>
            </a:r>
            <a:r>
              <a:rPr lang="en-US" altLang="zh-CN" b="1" smtClean="0">
                <a:cs typeface="楷体" panose="02010609060101010101" charset="-122"/>
              </a:rPr>
              <a:t>5</a:t>
            </a:r>
            <a:r>
              <a:rPr lang="zh-CN" altLang="en-US" b="1" smtClean="0">
                <a:cs typeface="楷体" panose="02010609060101010101" charset="-122"/>
              </a:rPr>
              <a:t>章  白盒测试技术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本节重点</a:t>
            </a:r>
            <a:endParaRPr lang="zh-CN" altLang="en-US" sz="3400" b="1" dirty="0" smtClean="0"/>
          </a:p>
          <a:p>
            <a:pPr lvl="1" eaLnBrk="1" hangingPunct="1"/>
            <a:r>
              <a:rPr lang="zh-CN" altLang="en-US" sz="3100" b="1" dirty="0" smtClean="0"/>
              <a:t>对循环的测试</a:t>
            </a:r>
            <a:endParaRPr lang="zh-CN" altLang="en-US" sz="3100" b="1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EA7886-02BA-45C1-BAFA-9B2ED59B261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基本原理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重点关注循环的过程正确性，即在循环的</a:t>
            </a:r>
            <a:r>
              <a:rPr lang="zh-CN" altLang="en-US" sz="3400" b="1" smtClean="0">
                <a:solidFill>
                  <a:srgbClr val="FF0000"/>
                </a:solidFill>
              </a:rPr>
              <a:t>边界</a:t>
            </a:r>
            <a:r>
              <a:rPr lang="zh-CN" altLang="en-US" sz="3400" b="1" smtClean="0"/>
              <a:t>和运行界限内对循环体的</a:t>
            </a:r>
            <a:r>
              <a:rPr lang="zh-CN" altLang="en-US" sz="3400" b="1" smtClean="0">
                <a:solidFill>
                  <a:srgbClr val="FF0000"/>
                </a:solidFill>
              </a:rPr>
              <a:t>执行过程</a:t>
            </a:r>
            <a:r>
              <a:rPr lang="zh-CN" altLang="en-US" sz="3400" b="1" smtClean="0"/>
              <a:t>进行测试</a:t>
            </a:r>
            <a:endParaRPr lang="zh-CN" altLang="en-US" sz="3400" b="1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724BC2-4311-4A8E-9323-07622B0E677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测试用例设计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sz="3100" b="1" dirty="0" smtClean="0">
                <a:solidFill>
                  <a:srgbClr val="0000FF"/>
                </a:solidFill>
              </a:rPr>
              <a:t>循环结构的分类</a:t>
            </a:r>
            <a:endParaRPr lang="en-US" altLang="zh-CN" sz="31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3100" b="1" dirty="0" smtClean="0"/>
              <a:t>测试难点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针对单个循环节点循环次数的测试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针对</a:t>
            </a:r>
            <a:r>
              <a:rPr lang="zh-CN" altLang="en-US" sz="3100" b="1" dirty="0"/>
              <a:t>单</a:t>
            </a:r>
            <a:r>
              <a:rPr lang="zh-CN" altLang="en-US" sz="3100" b="1" dirty="0" smtClean="0"/>
              <a:t>个循环节点循环过程的测试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针对多个循环结构的测试</a:t>
            </a:r>
            <a:endParaRPr lang="zh-CN" altLang="en-US" sz="3100" b="1" dirty="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5D701A-C203-43E1-B2F0-B2726AF4D75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sz="3400" b="1" dirty="0" smtClean="0">
                <a:cs typeface="+mn-cs"/>
              </a:rPr>
              <a:t>循环结构的分类</a:t>
            </a:r>
            <a:endParaRPr lang="en-US" altLang="zh-CN" sz="3400" b="1" dirty="0" smtClean="0">
              <a:cs typeface="+mn-cs"/>
            </a:endParaRPr>
          </a:p>
        </p:txBody>
      </p:sp>
      <p:pic>
        <p:nvPicPr>
          <p:cNvPr id="73734" name="Picture 2" descr="5t2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05" y="2428240"/>
            <a:ext cx="9816465" cy="382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1453FD-C294-4F9E-A67F-8ABFAE1B57A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测试用例设计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sz="3100" b="1" dirty="0" smtClean="0"/>
              <a:t>循环结构的分类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>
                <a:solidFill>
                  <a:srgbClr val="0000FF"/>
                </a:solidFill>
              </a:rPr>
              <a:t>测试难点</a:t>
            </a:r>
            <a:endParaRPr lang="en-US" altLang="zh-CN" sz="31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3100" b="1" dirty="0" smtClean="0"/>
              <a:t>针对单个循环节点循环次数的测试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针对单个循环节点循环过程的测试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针对多个循环结构的测试</a:t>
            </a:r>
            <a:endParaRPr lang="zh-CN" altLang="en-US" sz="3100" b="1" dirty="0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0B5BEC-582B-4E46-B628-43F86EB7635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charset="-122"/>
              </a:rPr>
              <a:t>5.5 </a:t>
            </a:r>
            <a:r>
              <a:rPr lang="zh-CN" altLang="en-US" b="1" dirty="0" smtClean="0">
                <a:cs typeface="楷体" panose="02010609060101010101" charset="-122"/>
              </a:rPr>
              <a:t>对循环的测试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测试难点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对于单个循环节点，如何结合循环次数的边界进行测试</a:t>
            </a:r>
            <a:endParaRPr lang="zh-CN" altLang="en-US" b="1" smtClean="0"/>
          </a:p>
          <a:p>
            <a:pPr lvl="1"/>
            <a:r>
              <a:rPr lang="zh-CN" altLang="en-US" b="1" smtClean="0"/>
              <a:t>对于单个循环节点，如何设计测试用例来保证循环的完整性</a:t>
            </a:r>
            <a:endParaRPr lang="zh-CN" altLang="en-US" b="1" smtClean="0"/>
          </a:p>
          <a:p>
            <a:pPr lvl="1"/>
            <a:r>
              <a:rPr lang="zh-CN" altLang="en-US" b="1" smtClean="0"/>
              <a:t>对于多个循环节点的循环结构，如何保证测试的全面性</a:t>
            </a:r>
            <a:endParaRPr lang="zh-CN" altLang="en-US" b="1" smtClean="0"/>
          </a:p>
          <a:p>
            <a:pPr lvl="1"/>
            <a:r>
              <a:rPr lang="zh-CN" altLang="en-US" b="1" smtClean="0"/>
              <a:t>对于非结构化的循环，如何进行测试</a:t>
            </a:r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B2AA56-B63F-4196-8AC5-BFB04BC2029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测试用例设计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sz="3100" b="1" dirty="0" smtClean="0"/>
              <a:t>循环结构的分类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测试难点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>
                <a:solidFill>
                  <a:srgbClr val="0000FF"/>
                </a:solidFill>
              </a:rPr>
              <a:t>针对单个循环节点循环次数的测试</a:t>
            </a:r>
            <a:endParaRPr lang="en-US" altLang="zh-CN" sz="31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3100" b="1" dirty="0" smtClean="0"/>
              <a:t>针对单个循环节点循环过程的测试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针对多个循环结构的测试</a:t>
            </a:r>
            <a:endParaRPr lang="zh-CN" altLang="en-US" sz="3100" b="1" dirty="0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A258DF-0155-4CE4-B48F-BE912AE87A7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5.5 </a:t>
            </a:r>
            <a:r>
              <a:rPr lang="zh-CN" altLang="en-US" b="1" smtClean="0">
                <a:cs typeface="楷体" panose="02010609060101010101" charset="-122"/>
              </a:rPr>
              <a:t>对循环的测试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针对单个循环节点循环次数的测试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循环</a:t>
            </a:r>
            <a:r>
              <a:rPr lang="en-US" altLang="en-US" b="1" dirty="0" smtClean="0"/>
              <a:t>0</a:t>
            </a:r>
            <a:r>
              <a:rPr lang="zh-CN" altLang="en-US" b="1" dirty="0" smtClean="0"/>
              <a:t>次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即不执行循环体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；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循环</a:t>
            </a:r>
            <a:r>
              <a:rPr lang="en-US" altLang="en-US" b="1" dirty="0" smtClean="0"/>
              <a:t>1</a:t>
            </a:r>
            <a:r>
              <a:rPr lang="zh-CN" altLang="en-US" b="1" dirty="0" smtClean="0"/>
              <a:t>次；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循环</a:t>
            </a:r>
            <a:r>
              <a:rPr lang="en-US" altLang="en-US" b="1" dirty="0" smtClean="0"/>
              <a:t>2</a:t>
            </a:r>
            <a:r>
              <a:rPr lang="zh-CN" altLang="en-US" b="1" dirty="0" smtClean="0"/>
              <a:t>次；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循环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次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正常次数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通常为最大次数的一半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；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循环</a:t>
            </a:r>
            <a:r>
              <a:rPr lang="en-US" altLang="en-US" b="1" dirty="0" smtClean="0"/>
              <a:t>n-1</a:t>
            </a:r>
            <a:r>
              <a:rPr lang="zh-CN" altLang="en-US" b="1" dirty="0" smtClean="0"/>
              <a:t>次；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循环</a:t>
            </a:r>
            <a:r>
              <a:rPr lang="en-US" altLang="en-US" b="1" dirty="0" smtClean="0"/>
              <a:t>n</a:t>
            </a:r>
            <a:r>
              <a:rPr lang="zh-CN" altLang="en-US" b="1" dirty="0" smtClean="0"/>
              <a:t>次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循环</a:t>
            </a:r>
            <a:r>
              <a:rPr lang="en-US" altLang="en-US" b="1" dirty="0" smtClean="0"/>
              <a:t>n+1</a:t>
            </a:r>
            <a:r>
              <a:rPr lang="zh-CN" altLang="en-US" b="1" dirty="0" smtClean="0"/>
              <a:t>次</a:t>
            </a:r>
            <a:endParaRPr lang="en-US" altLang="zh-CN" b="1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1500</Words>
  <Application>WPS 演示</Application>
  <PresentationFormat>全屏显示(4:3)</PresentationFormat>
  <Paragraphs>217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Verdana</vt:lpstr>
      <vt:lpstr>楷体</vt:lpstr>
      <vt:lpstr>华文隶书</vt:lpstr>
      <vt:lpstr>微软雅黑</vt:lpstr>
      <vt:lpstr>Arial Unicode MS</vt:lpstr>
      <vt:lpstr>Profile</vt:lpstr>
      <vt:lpstr>软件测试实用教程                       ——方法与实践</vt:lpstr>
      <vt:lpstr>第5章  白盒测试技术</vt:lpstr>
      <vt:lpstr>5.5 对循环的测试</vt:lpstr>
      <vt:lpstr>5.5 对循环的测试</vt:lpstr>
      <vt:lpstr>5.5 对循环的测试</vt:lpstr>
      <vt:lpstr>5.5 对循环的测试</vt:lpstr>
      <vt:lpstr>5.5 对循环的测试</vt:lpstr>
      <vt:lpstr>5.5 对循环的测试</vt:lpstr>
      <vt:lpstr>5.5 对循环的测试</vt:lpstr>
      <vt:lpstr>5.5 对循环的测试</vt:lpstr>
      <vt:lpstr>5.5 对循环的测试</vt:lpstr>
      <vt:lpstr>5.5 对循环的测试</vt:lpstr>
      <vt:lpstr>5.5 对循环的测试</vt:lpstr>
      <vt:lpstr>5.5 对循环的测试</vt:lpstr>
      <vt:lpstr>5.5 对循环的测试</vt:lpstr>
      <vt:lpstr>5.5 对循环的测试</vt:lpstr>
      <vt:lpstr>5.5 对循环的测试</vt:lpstr>
      <vt:lpstr>5.5 对循环的测试</vt:lpstr>
      <vt:lpstr>Question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106</cp:revision>
  <dcterms:created xsi:type="dcterms:W3CDTF">2008-07-27T05:17:00Z</dcterms:created>
  <dcterms:modified xsi:type="dcterms:W3CDTF">2018-11-29T08:48:29Z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