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3"/>
    <p:sldId id="257" r:id="rId4"/>
    <p:sldId id="392" r:id="rId5"/>
    <p:sldId id="258" r:id="rId6"/>
    <p:sldId id="317" r:id="rId7"/>
    <p:sldId id="451" r:id="rId8"/>
    <p:sldId id="260" r:id="rId9"/>
    <p:sldId id="263" r:id="rId10"/>
    <p:sldId id="318" r:id="rId11"/>
    <p:sldId id="329" r:id="rId12"/>
    <p:sldId id="330" r:id="rId13"/>
    <p:sldId id="331" r:id="rId14"/>
    <p:sldId id="493" r:id="rId15"/>
    <p:sldId id="452" r:id="rId16"/>
    <p:sldId id="291" r:id="rId17"/>
    <p:sldId id="332" r:id="rId18"/>
    <p:sldId id="333" r:id="rId19"/>
    <p:sldId id="334" r:id="rId20"/>
    <p:sldId id="345" r:id="rId21"/>
    <p:sldId id="347" r:id="rId22"/>
    <p:sldId id="344" r:id="rId23"/>
    <p:sldId id="346" r:id="rId24"/>
    <p:sldId id="343" r:id="rId25"/>
    <p:sldId id="348" r:id="rId26"/>
    <p:sldId id="319" r:id="rId27"/>
    <p:sldId id="349" r:id="rId28"/>
    <p:sldId id="350" r:id="rId29"/>
    <p:sldId id="351" r:id="rId30"/>
    <p:sldId id="353" r:id="rId31"/>
    <p:sldId id="354" r:id="rId32"/>
    <p:sldId id="355" r:id="rId33"/>
    <p:sldId id="454" r:id="rId34"/>
    <p:sldId id="271" r:id="rId35"/>
    <p:sldId id="272" r:id="rId36"/>
    <p:sldId id="366" r:id="rId37"/>
    <p:sldId id="363" r:id="rId38"/>
    <p:sldId id="364" r:id="rId39"/>
    <p:sldId id="365" r:id="rId40"/>
    <p:sldId id="273" r:id="rId41"/>
    <p:sldId id="367" r:id="rId42"/>
    <p:sldId id="276" r:id="rId43"/>
    <p:sldId id="368" r:id="rId44"/>
    <p:sldId id="278" r:id="rId45"/>
    <p:sldId id="279" r:id="rId46"/>
    <p:sldId id="369" r:id="rId47"/>
    <p:sldId id="455" r:id="rId48"/>
    <p:sldId id="316" r:id="rId49"/>
    <p:sldId id="352" r:id="rId50"/>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2" d="100"/>
          <a:sy n="72" d="100"/>
        </p:scale>
        <p:origin x="-450" y="150"/>
      </p:cViewPr>
      <p:guideLst>
        <p:guide orient="horz" pos="1104"/>
        <p:guide pos="1156"/>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2E59BBBD-4CAB-4B52-9292-A84DAE21EF5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D534B41A-998B-4E2A-AD46-243E9EF0BC0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7303DE76-FD50-4419-B03E-9713B1927BF3}"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204E8A39-37DF-4787-8779-7F11EE9E834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9024EFD-CB71-4EFB-9C84-4284BB5179DB}"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2C59C8D-1D1C-49AB-9D58-268DCB4E3780}"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72D699F9-95DB-4A27-9079-A722BD4F6D9E}"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8C13C593-C7A8-40B1-8246-EA0958679B0B}"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84155B-6001-437D-9B9F-963D94ABC842}"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C817133C-9E25-473E-8B28-A39626DC5995}"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7F28C19F-BD23-4249-A81B-C399263D19C1}"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447309BB-DE07-4C8B-90B4-915146C2D786}"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9D68C20-66AA-4A27-99AC-6ABEB64D454A}"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3F9E8EF6-82A9-4AA5-B049-55C396BFC317}"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83300" name="AutoShape 4"/>
          <p:cNvSpPr>
            <a:spLocks noChangeArrowheads="1"/>
          </p:cNvSpPr>
          <p:nvPr/>
        </p:nvSpPr>
        <p:spPr bwMode="auto">
          <a:xfrm>
            <a:off x="812880" y="1566863"/>
            <a:ext cx="10611896"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83301" name="Line 5"/>
          <p:cNvSpPr>
            <a:spLocks noChangeShapeType="1"/>
          </p:cNvSpPr>
          <p:nvPr/>
        </p:nvSpPr>
        <p:spPr bwMode="auto">
          <a:xfrm flipV="1">
            <a:off x="812880" y="6172200"/>
            <a:ext cx="10567440" cy="0"/>
          </a:xfrm>
          <a:prstGeom prst="line">
            <a:avLst/>
          </a:prstGeom>
          <a:noFill/>
          <a:ln w="3175">
            <a:solidFill>
              <a:schemeClr val="accent2"/>
            </a:solidFill>
            <a:round/>
          </a:ln>
          <a:effectLst/>
        </p:spPr>
        <p:txBody>
          <a:bodyPr/>
          <a:lstStyle/>
          <a:p>
            <a:pPr>
              <a:defRPr/>
            </a:pPr>
            <a:endParaRPr lang="zh-CN" altLang="en-US">
              <a:ea typeface="宋体" panose="02010600030101010101" pitchFamily="2" charset="-122"/>
            </a:endParaRPr>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49C24347-E065-4312-870C-19DB1047A04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EF5FDEE-916F-40AA-AD2D-D06219F848C1}"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PartIII</a:t>
            </a:r>
            <a:r>
              <a:rPr lang="zh-CN" altLang="en-US" sz="4400" b="1" smtClean="0">
                <a:latin typeface="华文隶书" panose="02010800040101010101" pitchFamily="2" charset="-122"/>
                <a:ea typeface="华文隶书" panose="02010800040101010101" pitchFamily="2" charset="-122"/>
              </a:rPr>
              <a:t>软件测试应用</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3509372-16AA-4B71-B432-65200BF0FC51}" type="slidenum">
              <a:rPr lang="en-US" altLang="zh-CN" smtClean="0"/>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endParaRPr lang="zh-CN" altLang="en-US" sz="2200" b="1" dirty="0"/>
          </a:p>
          <a:p>
            <a:pPr lvl="1">
              <a:defRPr/>
            </a:pPr>
            <a:r>
              <a:rPr lang="zh-CN" altLang="en-US" sz="2200" b="1" dirty="0"/>
              <a:t>边界的首个、最后一个、最大值、最小值、最长、最短、最高、最低等特征。如：运算或判断中取最大值、最小值时是否有错误。</a:t>
            </a:r>
            <a:endParaRPr lang="zh-CN" altLang="en-US" sz="2200" b="1" dirty="0"/>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endParaRPr lang="zh-CN" altLang="en-US" sz="2200" b="1" dirty="0"/>
          </a:p>
          <a:p>
            <a:pPr lvl="1">
              <a:defRPr/>
            </a:pPr>
            <a:r>
              <a:rPr lang="zh-CN" altLang="en-US" sz="2200" b="1" dirty="0"/>
              <a:t>数据流、控制流中刚好等于、大于、小于确定的比较值是否出现错误。</a:t>
            </a:r>
            <a:endParaRPr lang="zh-CN" altLang="en-US" sz="2200" b="1" dirty="0"/>
          </a:p>
          <a:p>
            <a:pPr marL="471170"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endParaRPr lang="zh-CN" altLang="en-US" b="1" dirty="0">
              <a:solidFill>
                <a:srgbClr val="FF0000"/>
              </a:solidFill>
            </a:endParaRP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257733D-630A-4A8A-9860-0D803849E839}" type="slidenum">
              <a:rPr lang="en-US" altLang="zh-CN" smtClean="0"/>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endParaRPr lang="zh-CN" sz="2200" b="1" dirty="0" smtClean="0">
              <a:cs typeface="+mn-cs"/>
            </a:endParaRPr>
          </a:p>
          <a:p>
            <a:pPr lvl="1">
              <a:defRPr/>
            </a:pPr>
            <a:r>
              <a:rPr lang="zh-CN" sz="2200" b="1" dirty="0" smtClean="0">
                <a:cs typeface="+mn-cs"/>
              </a:rPr>
              <a:t>是否存在被零除的风险；</a:t>
            </a:r>
            <a:endParaRPr lang="zh-CN" sz="2200" b="1" dirty="0" smtClean="0">
              <a:cs typeface="+mn-cs"/>
            </a:endParaRPr>
          </a:p>
          <a:p>
            <a:pPr lvl="1">
              <a:defRPr/>
            </a:pPr>
            <a:r>
              <a:rPr lang="zh-CN" sz="2200" b="1" dirty="0" smtClean="0">
                <a:cs typeface="+mn-cs"/>
              </a:rPr>
              <a:t>是否不满足运算精度要求；</a:t>
            </a:r>
            <a:endParaRPr lang="zh-CN" sz="2200" b="1" dirty="0" smtClean="0">
              <a:cs typeface="+mn-cs"/>
            </a:endParaRPr>
          </a:p>
          <a:p>
            <a:pPr lvl="1">
              <a:defRPr/>
            </a:pPr>
            <a:r>
              <a:rPr lang="zh-CN" sz="2200" b="1" dirty="0" smtClean="0">
                <a:cs typeface="+mn-cs"/>
              </a:rPr>
              <a:t>变量初值是否正确；</a:t>
            </a:r>
            <a:endParaRPr lang="zh-CN" sz="2200" b="1" dirty="0" smtClean="0">
              <a:cs typeface="+mn-cs"/>
            </a:endParaRPr>
          </a:p>
          <a:p>
            <a:pPr lvl="1">
              <a:defRPr/>
            </a:pPr>
            <a:r>
              <a:rPr lang="zh-CN" sz="2200" b="1" dirty="0" smtClean="0">
                <a:cs typeface="+mn-cs"/>
              </a:rPr>
              <a:t>是否存在错误的逻辑运算符或优先次序；</a:t>
            </a:r>
            <a:endParaRPr lang="zh-CN" sz="2200" b="1" dirty="0" smtClean="0">
              <a:cs typeface="+mn-cs"/>
            </a:endParaRPr>
          </a:p>
          <a:p>
            <a:pPr lvl="1">
              <a:defRPr/>
            </a:pPr>
            <a:r>
              <a:rPr lang="zh-CN" sz="2200" b="1" dirty="0" smtClean="0">
                <a:cs typeface="+mn-cs"/>
              </a:rPr>
              <a:t>关系表达式中是否存在错误的变量和比较符；</a:t>
            </a:r>
            <a:endParaRPr lang="zh-CN" sz="2200" b="1" dirty="0" smtClean="0">
              <a:cs typeface="+mn-cs"/>
            </a:endParaRPr>
          </a:p>
          <a:p>
            <a:pPr lvl="1">
              <a:defRPr/>
            </a:pPr>
            <a:r>
              <a:rPr lang="zh-CN" sz="2200" b="1" dirty="0" smtClean="0">
                <a:cs typeface="+mn-cs"/>
              </a:rPr>
              <a:t>是否存在不可能的循环终止条件，导致死循环；</a:t>
            </a:r>
            <a:endParaRPr lang="zh-CN" sz="2200" b="1" dirty="0" smtClean="0">
              <a:cs typeface="+mn-cs"/>
            </a:endParaRP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zh-CN" sz="2200" b="1" dirty="0" smtClean="0">
              <a:cs typeface="+mn-cs"/>
            </a:endParaRPr>
          </a:p>
          <a:p>
            <a:pPr marL="471170" lvl="1" indent="0">
              <a:buNone/>
              <a:defRPr/>
            </a:pPr>
            <a:endParaRPr lang="en-US" altLang="zh-CN" sz="2200" b="1" dirty="0" smtClean="0">
              <a:cs typeface="+mn-cs"/>
            </a:endParaRPr>
          </a:p>
          <a:p>
            <a:pPr marL="471170" lvl="1" indent="0">
              <a:buNone/>
              <a:defRPr/>
            </a:pPr>
            <a:r>
              <a:rPr lang="zh-CN" altLang="en-US" b="1" dirty="0">
                <a:solidFill>
                  <a:srgbClr val="FF0000"/>
                </a:solidFill>
              </a:rPr>
              <a:t>注：主要关注程序的逻辑分支问题。</a:t>
            </a:r>
            <a:endParaRPr lang="en-US" altLang="zh-CN" sz="3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E8FB6B6-CDB3-454D-BF22-9D5FD5777662}" type="slidenum">
              <a:rPr lang="en-US" altLang="zh-CN" smtClean="0"/>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3316" name="Rectangle 3"/>
          <p:cNvSpPr>
            <a:spLocks noGrp="1" noChangeArrowheads="1"/>
          </p:cNvSpPr>
          <p:nvPr>
            <p:ph type="body" idx="1"/>
          </p:nvPr>
        </p:nvSpPr>
        <p:spPr>
          <a:xfrm>
            <a:off x="727993"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endParaRPr lang="zh-CN" sz="2400" b="1" dirty="0" smtClean="0"/>
          </a:p>
          <a:p>
            <a:pPr lvl="1"/>
            <a:r>
              <a:rPr lang="zh-CN" sz="2400" b="1" dirty="0" smtClean="0"/>
              <a:t>错误提示是否信息不足，导致无法定位发现的缺陷；</a:t>
            </a:r>
            <a:endParaRPr lang="zh-CN" sz="2400" b="1" dirty="0" smtClean="0"/>
          </a:p>
          <a:p>
            <a:pPr lvl="1"/>
            <a:r>
              <a:rPr lang="zh-CN" sz="2400" b="1" dirty="0" smtClean="0"/>
              <a:t>显示的错误是否与实际遇到的缺陷不符合；</a:t>
            </a:r>
            <a:endParaRPr lang="zh-CN" sz="2400" b="1" dirty="0" smtClean="0"/>
          </a:p>
          <a:p>
            <a:pPr lvl="1"/>
            <a:r>
              <a:rPr lang="zh-CN" sz="2400" b="1" dirty="0" smtClean="0"/>
              <a:t>是否存在不当的异常处理；</a:t>
            </a:r>
            <a:endParaRPr lang="zh-CN" sz="2400" b="1" dirty="0" smtClean="0"/>
          </a:p>
          <a:p>
            <a:pPr lvl="1"/>
            <a:r>
              <a:rPr lang="zh-CN" sz="2400" b="1" dirty="0" smtClean="0"/>
              <a:t>是否存在无法按预先自定义的出错处理方式来处理的情况</a:t>
            </a:r>
            <a:endParaRPr lang="en-US" altLang="zh-CN" sz="2400" b="1" dirty="0" smtClean="0"/>
          </a:p>
          <a:p>
            <a:pPr marL="471170" lvl="1" indent="0">
              <a:buNone/>
            </a:pPr>
            <a:r>
              <a:rPr lang="zh-CN" altLang="en-US" b="1" dirty="0">
                <a:solidFill>
                  <a:srgbClr val="FF0000"/>
                </a:solidFill>
              </a:rPr>
              <a:t>注：主要关注程序的逻辑分支问题。</a:t>
            </a:r>
            <a:endParaRPr lang="zh-CN" altLang="en-US" b="1" dirty="0">
              <a:solidFill>
                <a:srgbClr val="FF0000"/>
              </a:solidFill>
            </a:endParaRPr>
          </a:p>
          <a:p>
            <a:pPr marL="471170"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E8FB6B6-CDB3-454D-BF22-9D5FD5777662}" type="slidenum">
              <a:rPr lang="en-US" altLang="zh-CN" smtClean="0"/>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3316" name="Rectangle 3"/>
          <p:cNvSpPr>
            <a:spLocks noGrp="1" noChangeArrowheads="1"/>
          </p:cNvSpPr>
          <p:nvPr>
            <p:ph type="body" idx="1"/>
          </p:nvPr>
        </p:nvSpPr>
        <p:spPr>
          <a:xfrm>
            <a:off x="727710" y="1752600"/>
            <a:ext cx="10652125" cy="4267200"/>
          </a:xfrm>
        </p:spPr>
        <p:txBody>
          <a:bodyPr/>
          <a:lstStyle/>
          <a:p>
            <a:pPr algn="just" eaLnBrk="1" hangingPunct="1"/>
            <a:r>
              <a:rPr lang="zh-CN" altLang="en-US" sz="3400" b="1" dirty="0" smtClean="0"/>
              <a:t>模块的局部数据结构</a:t>
            </a:r>
            <a:endParaRPr lang="en-US" altLang="zh-CN" sz="3400" b="1" dirty="0" smtClean="0"/>
          </a:p>
          <a:p>
            <a:pPr lvl="1"/>
            <a:r>
              <a:rPr lang="zh-CN" sz="2400" b="1" dirty="0" smtClean="0">
                <a:cs typeface="+mn-ea"/>
                <a:sym typeface="+mn-ea"/>
              </a:rPr>
              <a:t>测试模块内部的数据能否保持完整性，包括内部数据的内容、形式及相互关系不发生错误</a:t>
            </a:r>
            <a:r>
              <a:rPr lang="zh-CN" sz="2400" b="1" dirty="0" smtClean="0"/>
              <a:t>；</a:t>
            </a:r>
            <a:endParaRPr lang="zh-CN" sz="2400" b="1" dirty="0" smtClean="0"/>
          </a:p>
          <a:p>
            <a:pPr lvl="1"/>
            <a:r>
              <a:rPr lang="zh-CN" sz="2400" b="1" dirty="0" smtClean="0"/>
              <a:t>错</a:t>
            </a:r>
            <a:r>
              <a:rPr lang="zh-CN" sz="2400" b="1" dirty="0" smtClean="0">
                <a:cs typeface="+mn-ea"/>
                <a:sym typeface="+mn-ea"/>
              </a:rPr>
              <a:t>常见错误：</a:t>
            </a:r>
            <a:endParaRPr lang="zh-CN" sz="2400" b="1" dirty="0" smtClean="0"/>
          </a:p>
          <a:p>
            <a:pPr marL="857250" marR="0" lvl="3" indent="182880" algn="l" defTabSz="0" rtl="0" eaLnBrk="1" fontAlgn="base" latinLnBrk="0" hangingPunct="1">
              <a:lnSpc>
                <a:spcPct val="100000"/>
              </a:lnSpc>
              <a:spcBef>
                <a:spcPct val="0"/>
              </a:spcBef>
              <a:spcAft>
                <a:spcPct val="15000"/>
              </a:spcAft>
              <a:buClr>
                <a:schemeClr val="tx2"/>
              </a:buClr>
              <a:buSzTx/>
              <a:buFont typeface="Arial" panose="020B0604020202020204" pitchFamily="34" charset="0"/>
              <a:buChar char="•"/>
              <a:defRPr/>
            </a:pPr>
            <a:r>
              <a:rPr lang="zh-CN" sz="2085" b="1" dirty="0" smtClean="0">
                <a:cs typeface="+mn-ea"/>
                <a:sym typeface="+mn-ea"/>
              </a:rPr>
              <a:t>不正确的或不一致的类型说明。</a:t>
            </a:r>
            <a:endParaRPr kumimoji="0" lang="zh-CN" sz="2085" b="1" i="0" u="none" strike="noStrike" kern="0" cap="none" spc="0" normalizeH="0" baseline="0" dirty="0" smtClean="0">
              <a:cs typeface="+mn-ea"/>
            </a:endParaRPr>
          </a:p>
          <a:p>
            <a:pPr marL="857250" marR="0" lvl="3" indent="182880" algn="l" defTabSz="0" rtl="0" eaLnBrk="1" fontAlgn="base" latinLnBrk="0" hangingPunct="1">
              <a:lnSpc>
                <a:spcPct val="100000"/>
              </a:lnSpc>
              <a:spcBef>
                <a:spcPct val="0"/>
              </a:spcBef>
              <a:spcAft>
                <a:spcPct val="15000"/>
              </a:spcAft>
              <a:buClr>
                <a:schemeClr val="tx2"/>
              </a:buClr>
              <a:buSzTx/>
              <a:buFont typeface="Arial" panose="020B0604020202020204" pitchFamily="34" charset="0"/>
              <a:buChar char="•"/>
              <a:defRPr/>
            </a:pPr>
            <a:r>
              <a:rPr lang="zh-CN" sz="2085" b="1" dirty="0" smtClean="0">
                <a:cs typeface="+mn-ea"/>
                <a:sym typeface="+mn-ea"/>
              </a:rPr>
              <a:t>错误的初始化或默认值。</a:t>
            </a:r>
            <a:endParaRPr kumimoji="0" lang="zh-CN" sz="2085" b="1" i="0" u="none" strike="noStrike" kern="0" cap="none" spc="0" normalizeH="0" baseline="0" dirty="0" smtClean="0">
              <a:cs typeface="+mn-ea"/>
            </a:endParaRPr>
          </a:p>
          <a:p>
            <a:pPr marL="857250" marR="0" lvl="3" indent="182880" algn="l" defTabSz="0" rtl="0" eaLnBrk="1" fontAlgn="base" latinLnBrk="0" hangingPunct="1">
              <a:lnSpc>
                <a:spcPct val="100000"/>
              </a:lnSpc>
              <a:spcBef>
                <a:spcPct val="0"/>
              </a:spcBef>
              <a:spcAft>
                <a:spcPct val="15000"/>
              </a:spcAft>
              <a:buClr>
                <a:schemeClr val="tx2"/>
              </a:buClr>
              <a:buSzTx/>
              <a:buFont typeface="Arial" panose="020B0604020202020204" pitchFamily="34" charset="0"/>
              <a:buChar char="•"/>
              <a:defRPr/>
            </a:pPr>
            <a:r>
              <a:rPr lang="zh-CN" sz="2085" b="1" dirty="0" smtClean="0">
                <a:cs typeface="+mn-ea"/>
                <a:sym typeface="+mn-ea"/>
              </a:rPr>
              <a:t>错误的变量名，如拼写错误或书写错误。</a:t>
            </a:r>
            <a:endParaRPr kumimoji="0" lang="zh-CN" sz="2085" b="1" i="0" u="none" strike="noStrike" kern="0" cap="none" spc="0" normalizeH="0" baseline="0" dirty="0" smtClean="0">
              <a:cs typeface="+mn-ea"/>
            </a:endParaRPr>
          </a:p>
          <a:p>
            <a:pPr marL="857250" marR="0" lvl="3" indent="182880" algn="l" defTabSz="0" rtl="0" eaLnBrk="1" fontAlgn="base" latinLnBrk="0" hangingPunct="1">
              <a:lnSpc>
                <a:spcPct val="100000"/>
              </a:lnSpc>
              <a:spcBef>
                <a:spcPct val="0"/>
              </a:spcBef>
              <a:spcAft>
                <a:spcPct val="15000"/>
              </a:spcAft>
              <a:buClr>
                <a:schemeClr val="tx2"/>
              </a:buClr>
              <a:buSzTx/>
              <a:buFont typeface="Arial" panose="020B0604020202020204" pitchFamily="34" charset="0"/>
              <a:buChar char="•"/>
              <a:defRPr/>
            </a:pPr>
            <a:r>
              <a:rPr lang="zh-CN" sz="2085" b="1" dirty="0" smtClean="0">
                <a:cs typeface="+mn-ea"/>
                <a:sym typeface="+mn-ea"/>
              </a:rPr>
              <a:t>下溢、上溢或者地址错误。</a:t>
            </a:r>
            <a:endParaRPr lang="zh-CN" sz="2085" b="1" dirty="0" smtClean="0">
              <a:cs typeface="+mn-ea"/>
              <a:sym typeface="+mn-ea"/>
            </a:endParaRPr>
          </a:p>
          <a:p>
            <a:pPr marL="857250" marR="0" lvl="3" indent="182880" algn="l" defTabSz="0" rtl="0" eaLnBrk="1" fontAlgn="base" latinLnBrk="0" hangingPunct="1">
              <a:lnSpc>
                <a:spcPct val="100000"/>
              </a:lnSpc>
              <a:spcBef>
                <a:spcPct val="0"/>
              </a:spcBef>
              <a:spcAft>
                <a:spcPct val="15000"/>
              </a:spcAft>
              <a:buClr>
                <a:schemeClr val="tx2"/>
              </a:buClr>
              <a:buSzTx/>
              <a:buFont typeface="Arial" panose="020B0604020202020204" pitchFamily="34" charset="0"/>
              <a:buChar char="•"/>
              <a:defRPr/>
            </a:pPr>
            <a:endParaRPr lang="zh-CN" sz="2400" b="1" dirty="0" smtClean="0"/>
          </a:p>
          <a:p>
            <a:pPr marL="471170" lvl="1" indent="0">
              <a:buNone/>
            </a:pPr>
            <a:r>
              <a:rPr lang="zh-CN" altLang="en-US" b="1" dirty="0">
                <a:solidFill>
                  <a:srgbClr val="FF0000"/>
                </a:solidFill>
              </a:rPr>
              <a:t>注：</a:t>
            </a:r>
            <a:r>
              <a:rPr lang="zh-CN" altLang="en-US" b="1" dirty="0">
                <a:solidFill>
                  <a:srgbClr val="FF0000"/>
                </a:solidFill>
                <a:cs typeface="+mn-ea"/>
                <a:sym typeface="+mn-ea"/>
              </a:rPr>
              <a:t>主要关注与被测单元内部的相关数据的类型</a:t>
            </a:r>
            <a:r>
              <a:rPr lang="zh-CN" altLang="en-US" b="1" dirty="0">
                <a:solidFill>
                  <a:srgbClr val="FF0000"/>
                </a:solidFill>
                <a:cs typeface="+mn-ea"/>
              </a:rPr>
              <a:t>。</a:t>
            </a:r>
            <a:endParaRPr lang="zh-CN" altLang="en-US" b="1" dirty="0">
              <a:solidFill>
                <a:srgbClr val="FF0000"/>
              </a:solidFill>
              <a:cs typeface="+mn-ea"/>
            </a:endParaRPr>
          </a:p>
          <a:p>
            <a:pPr marL="471170"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olidFill>
                  <a:srgbClr val="FF0000"/>
                </a:solidFill>
                <a:sym typeface="+mn-ea"/>
              </a:rPr>
              <a:t>驱动和桩模块的设计</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41DD6BE-5AC1-4DB3-A1C0-A46C853216E8}" type="slidenum">
              <a:rPr lang="en-US" altLang="zh-CN" smtClean="0"/>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4340" name="Rectangle 3"/>
          <p:cNvSpPr>
            <a:spLocks noGrp="1" noChangeArrowheads="1"/>
          </p:cNvSpPr>
          <p:nvPr>
            <p:ph type="body" idx="1"/>
          </p:nvPr>
        </p:nvSpPr>
        <p:spPr/>
        <p:txBody>
          <a:bodyPr/>
          <a:lstStyle/>
          <a:p>
            <a:pPr eaLnBrk="1" hangingPunct="1"/>
            <a:r>
              <a:rPr lang="zh-CN" altLang="en-US" sz="2800" b="1" dirty="0" smtClean="0"/>
              <a:t>驱动模块</a:t>
            </a:r>
            <a:r>
              <a:rPr lang="en-US" altLang="en-US" sz="2800" b="1" dirty="0" smtClean="0"/>
              <a:t>(Driver)</a:t>
            </a:r>
            <a:r>
              <a:rPr lang="zh-CN" altLang="en-US" sz="2800" b="1" dirty="0" smtClean="0"/>
              <a:t>是模拟被测单元的上级模块，用于接收测试数据、启动被测模块和输出结果</a:t>
            </a:r>
            <a:endParaRPr lang="en-US" altLang="zh-CN" sz="2800" b="1" dirty="0" smtClean="0"/>
          </a:p>
          <a:p>
            <a:pPr eaLnBrk="1" hangingPunct="1"/>
            <a:r>
              <a:rPr lang="zh-CN" altLang="en-US" sz="2800" b="1" dirty="0" smtClean="0"/>
              <a:t>桩模块</a:t>
            </a:r>
            <a:r>
              <a:rPr lang="en-US" altLang="en-US" sz="2800" b="1" dirty="0" smtClean="0"/>
              <a:t>(Stub)</a:t>
            </a:r>
            <a:r>
              <a:rPr lang="zh-CN" altLang="en-US" sz="2800" b="1" dirty="0" smtClean="0"/>
              <a:t>是模拟被测单元所调用的模块。有时，需要使用子模块的接口，才能做少量数据操作，并验证和打印入口处的信息，然后返回。桩模块不包含原模块的所有细节</a:t>
            </a:r>
            <a:endParaRPr lang="zh-CN" alt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anim calcmode="lin" valueType="num">
                                      <p:cBhvr additive="base">
                                        <p:cTn id="7" dur="5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94529CE-7313-42F2-ACC8-DC7EF117EFCD}" type="slidenum">
              <a:rPr lang="en-US" altLang="zh-CN" smtClean="0"/>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5364" name="Rectangle 3"/>
          <p:cNvSpPr>
            <a:spLocks noGrp="1" noChangeArrowheads="1"/>
          </p:cNvSpPr>
          <p:nvPr>
            <p:ph type="body" idx="1"/>
          </p:nvPr>
        </p:nvSpPr>
        <p:spPr/>
        <p:txBody>
          <a:bodyPr/>
          <a:lstStyle/>
          <a:p>
            <a:pPr eaLnBrk="1" hangingPunct="1"/>
            <a:r>
              <a:rPr lang="zh-CN" altLang="en-US" sz="2800" b="1" smtClean="0"/>
              <a:t>单元测试环境</a:t>
            </a:r>
            <a:endParaRPr lang="zh-CN" altLang="en-US" sz="2800" b="1" smtClean="0"/>
          </a:p>
        </p:txBody>
      </p:sp>
      <p:pic>
        <p:nvPicPr>
          <p:cNvPr id="153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8855" y="2420620"/>
            <a:ext cx="9362440" cy="409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5371AB0-C40A-4B6A-9B65-00AE7A827B82}" type="slidenum">
              <a:rPr lang="en-US" altLang="zh-CN" smtClean="0"/>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6388" name="Rectangle 3"/>
          <p:cNvSpPr>
            <a:spLocks noGrp="1" noChangeArrowheads="1"/>
          </p:cNvSpPr>
          <p:nvPr>
            <p:ph type="body" idx="1"/>
          </p:nvPr>
        </p:nvSpPr>
        <p:spPr/>
        <p:txBody>
          <a:bodyPr/>
          <a:lstStyle/>
          <a:p>
            <a:pPr eaLnBrk="1" hangingPunct="1"/>
            <a:r>
              <a:rPr lang="zh-CN" altLang="en-US" sz="3400" b="1" dirty="0" smtClean="0"/>
              <a:t>适用条件</a:t>
            </a:r>
            <a:endParaRPr lang="en-US" altLang="zh-CN" sz="3400" b="1" dirty="0" smtClean="0"/>
          </a:p>
          <a:p>
            <a:pPr eaLnBrk="1" hangingPunct="1"/>
            <a:r>
              <a:rPr lang="zh-CN" altLang="en-US" sz="3400" b="1" dirty="0" smtClean="0"/>
              <a:t>若被测单元所调用模块较简单</a:t>
            </a:r>
            <a:endParaRPr lang="en-US" altLang="zh-CN" sz="3400" b="1" dirty="0" smtClean="0"/>
          </a:p>
          <a:p>
            <a:pPr lvl="1" eaLnBrk="1" hangingPunct="1"/>
            <a:r>
              <a:rPr lang="zh-CN" altLang="en-US" b="1" dirty="0" smtClean="0"/>
              <a:t>代码段很短</a:t>
            </a:r>
            <a:endParaRPr lang="en-US" altLang="zh-CN" b="1" dirty="0" smtClean="0"/>
          </a:p>
          <a:p>
            <a:pPr lvl="1" eaLnBrk="1" hangingPunct="1"/>
            <a:r>
              <a:rPr lang="zh-CN" altLang="en-US" b="1" dirty="0" smtClean="0"/>
              <a:t>代码结构简单</a:t>
            </a:r>
            <a:endParaRPr lang="en-US" altLang="zh-CN" b="1" dirty="0" smtClean="0"/>
          </a:p>
          <a:p>
            <a:pPr lvl="1" eaLnBrk="1" hangingPunct="1"/>
            <a:r>
              <a:rPr lang="zh-CN" altLang="en-US" b="1" dirty="0" smtClean="0"/>
              <a:t>无复杂的循环和逻辑判断</a:t>
            </a:r>
            <a:endParaRPr lang="en-US" altLang="zh-CN" b="1" dirty="0" smtClean="0"/>
          </a:p>
          <a:p>
            <a:pPr lvl="1" eaLnBrk="1" hangingPunct="1"/>
            <a:r>
              <a:rPr lang="zh-CN" altLang="en-US" b="1" dirty="0" smtClean="0"/>
              <a:t>不涉及复杂的动态内存分配和释放</a:t>
            </a:r>
            <a:endParaRPr lang="en-US" altLang="zh-CN" b="1" dirty="0" smtClean="0"/>
          </a:p>
          <a:p>
            <a:pPr lvl="1" eaLnBrk="1" hangingPunct="1"/>
            <a:r>
              <a:rPr lang="zh-CN" altLang="en-US" b="1" dirty="0" smtClean="0"/>
              <a:t>无大量非结构化设计</a:t>
            </a:r>
            <a:endParaRPr lang="en-US" altLang="zh-CN" b="1" dirty="0" smtClean="0"/>
          </a:p>
          <a:p>
            <a:pPr eaLnBrk="1" hangingPunct="1"/>
            <a:r>
              <a:rPr lang="zh-CN" altLang="en-US" sz="3400" b="1" dirty="0" smtClean="0"/>
              <a:t>不需要专门设计桩模块，直接与被测单元放在一起执行测试</a:t>
            </a:r>
            <a:endParaRPr lang="zh-CN" altLang="en-US" sz="34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2" end="2"/>
                                            </p:txEl>
                                          </p:spTgt>
                                        </p:tgtEl>
                                        <p:attrNameLst>
                                          <p:attrName>style.visibility</p:attrName>
                                        </p:attrNameLst>
                                      </p:cBhvr>
                                      <p:to>
                                        <p:strVal val="visible"/>
                                      </p:to>
                                    </p:set>
                                    <p:anim calcmode="lin" valueType="num">
                                      <p:cBhvr additive="base">
                                        <p:cTn id="7"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8">
                                            <p:txEl>
                                              <p:pRg st="3" end="3"/>
                                            </p:txEl>
                                          </p:spTgt>
                                        </p:tgtEl>
                                        <p:attrNameLst>
                                          <p:attrName>style.visibility</p:attrName>
                                        </p:attrNameLst>
                                      </p:cBhvr>
                                      <p:to>
                                        <p:strVal val="visible"/>
                                      </p:to>
                                    </p:set>
                                    <p:anim calcmode="lin" valueType="num">
                                      <p:cBhvr additive="base">
                                        <p:cTn id="11"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8">
                                            <p:txEl>
                                              <p:pRg st="4" end="4"/>
                                            </p:txEl>
                                          </p:spTgt>
                                        </p:tgtEl>
                                        <p:attrNameLst>
                                          <p:attrName>style.visibility</p:attrName>
                                        </p:attrNameLst>
                                      </p:cBhvr>
                                      <p:to>
                                        <p:strVal val="visible"/>
                                      </p:to>
                                    </p:set>
                                    <p:anim calcmode="lin" valueType="num">
                                      <p:cBhvr additive="base">
                                        <p:cTn id="15"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8">
                                            <p:txEl>
                                              <p:pRg st="5" end="5"/>
                                            </p:txEl>
                                          </p:spTgt>
                                        </p:tgtEl>
                                        <p:attrNameLst>
                                          <p:attrName>style.visibility</p:attrName>
                                        </p:attrNameLst>
                                      </p:cBhvr>
                                      <p:to>
                                        <p:strVal val="visible"/>
                                      </p:to>
                                    </p:set>
                                    <p:anim calcmode="lin" valueType="num">
                                      <p:cBhvr additive="base">
                                        <p:cTn id="19" dur="500" fill="hold"/>
                                        <p:tgtEl>
                                          <p:spTgt spid="1638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8">
                                            <p:txEl>
                                              <p:pRg st="6" end="6"/>
                                            </p:txEl>
                                          </p:spTgt>
                                        </p:tgtEl>
                                        <p:attrNameLst>
                                          <p:attrName>style.visibility</p:attrName>
                                        </p:attrNameLst>
                                      </p:cBhvr>
                                      <p:to>
                                        <p:strVal val="visible"/>
                                      </p:to>
                                    </p:set>
                                    <p:anim calcmode="lin" valueType="num">
                                      <p:cBhvr additive="base">
                                        <p:cTn id="23" dur="500" fill="hold"/>
                                        <p:tgtEl>
                                          <p:spTgt spid="1638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388">
                                            <p:txEl>
                                              <p:pRg st="7" end="7"/>
                                            </p:txEl>
                                          </p:spTgt>
                                        </p:tgtEl>
                                        <p:attrNameLst>
                                          <p:attrName>style.visibility</p:attrName>
                                        </p:attrNameLst>
                                      </p:cBhvr>
                                      <p:to>
                                        <p:strVal val="visible"/>
                                      </p:to>
                                    </p:set>
                                    <p:anim calcmode="lin" valueType="num">
                                      <p:cBhvr additive="base">
                                        <p:cTn id="29" dur="500" fill="hold"/>
                                        <p:tgtEl>
                                          <p:spTgt spid="16388">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B991D7C-088F-44D8-A2F0-E7BF84B7EA88}" type="slidenum">
              <a:rPr lang="en-US" altLang="zh-CN" smtClean="0"/>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endParaRPr lang="zh-CN" altLang="en-US" b="1"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9A14C8-F158-4059-9363-F4001B9CCB65}" type="slidenum">
              <a:rPr lang="en-US" altLang="zh-CN" smtClean="0"/>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8436" name="Rectangle 3"/>
          <p:cNvSpPr>
            <a:spLocks noGrp="1" noChangeArrowheads="1"/>
          </p:cNvSpPr>
          <p:nvPr>
            <p:ph type="body" idx="1"/>
          </p:nvPr>
        </p:nvSpPr>
        <p:spPr/>
        <p:txBody>
          <a:bodyPr/>
          <a:lstStyle/>
          <a:p>
            <a:pPr eaLnBrk="1" hangingPunct="1"/>
            <a:r>
              <a:rPr lang="zh-CN" altLang="en-US" sz="3400" b="1" dirty="0" smtClean="0"/>
              <a:t>一般设计原则</a:t>
            </a:r>
            <a:endParaRPr lang="en-US" altLang="zh-CN" sz="3400" b="1" dirty="0" smtClean="0"/>
          </a:p>
          <a:p>
            <a:pPr lvl="1"/>
            <a:r>
              <a:rPr lang="zh-CN" altLang="en-US" b="1" dirty="0" smtClean="0"/>
              <a:t>应考虑到测试结论的有效性决定于单元测试环境下模拟目标环境</a:t>
            </a:r>
            <a:r>
              <a:rPr lang="en-US" altLang="en-US" b="1" dirty="0" smtClean="0"/>
              <a:t>(</a:t>
            </a:r>
            <a:r>
              <a:rPr lang="zh-CN" altLang="en-US" b="1" dirty="0" smtClean="0"/>
              <a:t>程序</a:t>
            </a:r>
            <a:r>
              <a:rPr lang="en-US" altLang="en-US" b="1" dirty="0" smtClean="0"/>
              <a:t>)</a:t>
            </a:r>
            <a:r>
              <a:rPr lang="zh-CN" altLang="en-US" b="1" dirty="0" smtClean="0"/>
              <a:t>执行的精确度，即应能考虑到</a:t>
            </a:r>
            <a:r>
              <a:rPr lang="zh-CN" altLang="en-US" b="1" dirty="0" smtClean="0">
                <a:solidFill>
                  <a:srgbClr val="FF0000"/>
                </a:solidFill>
              </a:rPr>
              <a:t>测试用例执行所应满足的所有环境因素</a:t>
            </a:r>
            <a:r>
              <a:rPr lang="en-US" altLang="en-US" b="1" dirty="0" smtClean="0"/>
              <a:t>(</a:t>
            </a:r>
            <a:r>
              <a:rPr lang="zh-CN" altLang="en-US" b="1" dirty="0" smtClean="0"/>
              <a:t>前置条件、后置条件等</a:t>
            </a:r>
            <a:r>
              <a:rPr lang="en-US" altLang="en-US" b="1" dirty="0" smtClean="0"/>
              <a:t>)</a:t>
            </a:r>
            <a:endParaRPr lang="zh-CN" altLang="en-US" b="1" dirty="0" smtClean="0"/>
          </a:p>
          <a:p>
            <a:pPr lvl="1"/>
            <a:r>
              <a:rPr lang="zh-CN" altLang="en-US" b="1" dirty="0" smtClean="0"/>
              <a:t>应充分考虑到测试过程的迭代性，使驱动模块和桩模块在回归测试中</a:t>
            </a:r>
            <a:r>
              <a:rPr lang="zh-CN" altLang="en-US" b="1" dirty="0" smtClean="0">
                <a:solidFill>
                  <a:srgbClr val="FF0000"/>
                </a:solidFill>
              </a:rPr>
              <a:t>尽量能不经修改直接使用，提高重用性，进而提高回归测试效率</a:t>
            </a:r>
            <a:endParaRPr lang="zh-CN" altLang="en-US" b="1" dirty="0" smtClean="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A53FAAB-53D3-4E3D-A0C4-FB108AF7BDE5}"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cs typeface="楷体" panose="02010609060101010101" charset="-122"/>
              </a:rPr>
              <a:t>第</a:t>
            </a:r>
            <a:r>
              <a:rPr lang="en-US" altLang="zh-CN" b="1" smtClean="0">
                <a:cs typeface="楷体" panose="02010609060101010101" charset="-122"/>
              </a:rPr>
              <a:t>7</a:t>
            </a:r>
            <a:r>
              <a:rPr lang="zh-CN" altLang="en-US" b="1" smtClean="0">
                <a:cs typeface="楷体" panose="02010609060101010101" charset="-122"/>
              </a:rPr>
              <a:t>章  单元测试</a:t>
            </a:r>
            <a:endParaRPr lang="zh-CN" altLang="en-US" b="1"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endParaRPr lang="zh-CN" altLang="en-US" sz="3400" b="1" smtClean="0"/>
          </a:p>
          <a:p>
            <a:pPr lvl="1" eaLnBrk="1" hangingPunct="1"/>
            <a:r>
              <a:rPr lang="zh-CN" altLang="en-US" b="1" smtClean="0"/>
              <a:t>主要以单元测试为例，讨论与各测试阶段相关的几个重要概念：测试过程、驱动模块、桩模块、测试需求、回归测试，并结合具体的案例展示一个较为完整的单元测试的过程</a:t>
            </a:r>
            <a:endParaRPr lang="zh-CN" altLang="en-US"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DA0FFB0-14EB-4FEE-9B40-672F3281CD19}" type="slidenum">
              <a:rPr lang="en-US" altLang="zh-CN" smtClean="0"/>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9460" name="Rectangle 3"/>
          <p:cNvSpPr>
            <a:spLocks noGrp="1" noChangeArrowheads="1"/>
          </p:cNvSpPr>
          <p:nvPr>
            <p:ph type="body" idx="1"/>
          </p:nvPr>
        </p:nvSpPr>
        <p:spPr/>
        <p:txBody>
          <a:bodyPr/>
          <a:lstStyle/>
          <a:p>
            <a:pPr eaLnBrk="1" hangingPunct="1"/>
            <a:r>
              <a:rPr lang="zh-CN" altLang="en-US" sz="3400" b="1" smtClean="0"/>
              <a:t>具体体现</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endParaRPr lang="zh-CN" altLang="en-US" b="1"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D0F9014-2901-4512-9BB4-81A3A95DF89A}" type="slidenum">
              <a:rPr lang="en-US" altLang="zh-CN" smtClean="0"/>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endParaRPr lang="zh-CN" altLang="en-US" b="1"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73A8E57-C38E-41BE-92B9-62C90B87256A}" type="slidenum">
              <a:rPr lang="en-US" altLang="zh-CN" smtClean="0"/>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1508" name="Rectangle 3"/>
          <p:cNvSpPr>
            <a:spLocks noGrp="1" noChangeArrowheads="1"/>
          </p:cNvSpPr>
          <p:nvPr>
            <p:ph type="body" idx="1"/>
          </p:nvPr>
        </p:nvSpPr>
        <p:spPr>
          <a:xfrm>
            <a:off x="755650" y="1752600"/>
            <a:ext cx="11063605" cy="4267200"/>
          </a:xfrm>
        </p:spPr>
        <p:txBody>
          <a:bodyPr/>
          <a:lstStyle/>
          <a:p>
            <a:pPr eaLnBrk="1" hangingPunct="1"/>
            <a:r>
              <a:rPr lang="zh-CN" altLang="en-US" sz="3400" b="1" dirty="0" smtClean="0"/>
              <a:t>驱动模块功能要求</a:t>
            </a:r>
            <a:endParaRPr lang="en-US" altLang="zh-CN" sz="3400" b="1" dirty="0" smtClean="0"/>
          </a:p>
          <a:p>
            <a:pPr lvl="1" eaLnBrk="1" hangingPunct="1"/>
            <a:r>
              <a:rPr lang="zh-CN" altLang="en-US" b="1" dirty="0" smtClean="0"/>
              <a:t>利用已有的测试用例，接收测试的输入数据</a:t>
            </a:r>
            <a:endParaRPr lang="en-US" altLang="zh-CN" b="1" dirty="0" smtClean="0"/>
          </a:p>
          <a:p>
            <a:pPr lvl="1" eaLnBrk="1" hangingPunct="1"/>
            <a:r>
              <a:rPr lang="zh-CN" altLang="en-US" b="1" dirty="0" smtClean="0"/>
              <a:t>将测试数据传递给被测单元</a:t>
            </a:r>
            <a:endParaRPr lang="en-US" altLang="zh-CN" b="1" dirty="0" smtClean="0"/>
          </a:p>
          <a:p>
            <a:pPr lvl="1" eaLnBrk="1" hangingPunct="1"/>
            <a:r>
              <a:rPr lang="zh-CN" altLang="en-US" b="1" dirty="0" smtClean="0"/>
              <a:t>打印和输出测试用例的相关结果，判断测试是通过</a:t>
            </a:r>
            <a:r>
              <a:rPr lang="zh-CN" altLang="en-US" b="1" smtClean="0"/>
              <a:t>还是失败（断言）</a:t>
            </a:r>
            <a:endParaRPr lang="en-US" altLang="zh-CN" b="1" dirty="0" smtClean="0"/>
          </a:p>
          <a:p>
            <a:pPr lvl="1" eaLnBrk="1" hangingPunct="1"/>
            <a:r>
              <a:rPr lang="zh-CN" altLang="en-US" b="1" dirty="0" smtClean="0"/>
              <a:t>通过测试日志文件记录测试过程，便于后续数据保存和分析</a:t>
            </a:r>
            <a:endParaRPr lang="zh-CN" altLang="en-US"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anim calcmode="lin" valueType="num">
                                      <p:cBhvr additive="base">
                                        <p:cTn id="7"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xEl>
                                              <p:pRg st="2" end="2"/>
                                            </p:txEl>
                                          </p:spTgt>
                                        </p:tgtEl>
                                        <p:attrNameLst>
                                          <p:attrName>style.visibility</p:attrName>
                                        </p:attrNameLst>
                                      </p:cBhvr>
                                      <p:to>
                                        <p:strVal val="visible"/>
                                      </p:to>
                                    </p:set>
                                    <p:anim calcmode="lin" valueType="num">
                                      <p:cBhvr additive="base">
                                        <p:cTn id="13"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xEl>
                                              <p:pRg st="3" end="3"/>
                                            </p:txEl>
                                          </p:spTgt>
                                        </p:tgtEl>
                                        <p:attrNameLst>
                                          <p:attrName>style.visibility</p:attrName>
                                        </p:attrNameLst>
                                      </p:cBhvr>
                                      <p:to>
                                        <p:strVal val="visible"/>
                                      </p:to>
                                    </p:set>
                                    <p:anim calcmode="lin" valueType="num">
                                      <p:cBhvr additive="base">
                                        <p:cTn id="19" dur="500" fill="hold"/>
                                        <p:tgtEl>
                                          <p:spTgt spid="2150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8">
                                            <p:txEl>
                                              <p:pRg st="4" end="4"/>
                                            </p:txEl>
                                          </p:spTgt>
                                        </p:tgtEl>
                                        <p:attrNameLst>
                                          <p:attrName>style.visibility</p:attrName>
                                        </p:attrNameLst>
                                      </p:cBhvr>
                                      <p:to>
                                        <p:strVal val="visible"/>
                                      </p:to>
                                    </p:set>
                                    <p:anim calcmode="lin" valueType="num">
                                      <p:cBhvr additive="base">
                                        <p:cTn id="25" dur="500" fill="hold"/>
                                        <p:tgtEl>
                                          <p:spTgt spid="2150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398188F-402F-4119-8264-6EB4BA8DDA46}" type="slidenum">
              <a:rPr lang="en-US" altLang="zh-CN" smtClean="0"/>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endParaRPr lang="zh-CN" altLang="en-US" b="1" smtClean="0">
              <a:solidFill>
                <a:srgbClr val="0000FF"/>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8CD6A95-05FD-42B7-8A99-ECE787ECD7C0}" type="slidenum">
              <a:rPr lang="en-US" altLang="zh-CN" smtClean="0"/>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endParaRPr lang="zh-CN" altLang="en-US"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anim calcmode="lin" valueType="num">
                                      <p:cBhvr additive="base">
                                        <p:cTn id="7" dur="5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xEl>
                                              <p:pRg st="2" end="2"/>
                                            </p:txEl>
                                          </p:spTgt>
                                        </p:tgtEl>
                                        <p:attrNameLst>
                                          <p:attrName>style.visibility</p:attrName>
                                        </p:attrNameLst>
                                      </p:cBhvr>
                                      <p:to>
                                        <p:strVal val="visible"/>
                                      </p:to>
                                    </p:set>
                                    <p:anim calcmode="lin" valueType="num">
                                      <p:cBhvr additive="base">
                                        <p:cTn id="13" dur="5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anim calcmode="lin" valueType="num">
                                      <p:cBhvr additive="base">
                                        <p:cTn id="19" dur="500" fill="hold"/>
                                        <p:tgtEl>
                                          <p:spTgt spid="2355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6">
                                            <p:txEl>
                                              <p:pRg st="4" end="4"/>
                                            </p:txEl>
                                          </p:spTgt>
                                        </p:tgtEl>
                                        <p:attrNameLst>
                                          <p:attrName>style.visibility</p:attrName>
                                        </p:attrNameLst>
                                      </p:cBhvr>
                                      <p:to>
                                        <p:strVal val="visible"/>
                                      </p:to>
                                    </p:set>
                                    <p:anim calcmode="lin" valueType="num">
                                      <p:cBhvr additive="base">
                                        <p:cTn id="25" dur="500" fill="hold"/>
                                        <p:tgtEl>
                                          <p:spTgt spid="2355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1228743-5358-4723-ADE9-FE8D53F0C7B2}" type="slidenum">
              <a:rPr lang="en-US" altLang="zh-CN" smtClean="0"/>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a:t>
            </a:r>
            <a:r>
              <a:rPr lang="en-US" altLang="zh-CN" sz="3800" b="1" smtClean="0">
                <a:solidFill>
                  <a:srgbClr val="0000FF"/>
                </a:solidFill>
                <a:ea typeface="华文新魏" panose="02010800040101010101" pitchFamily="2" charset="-122"/>
              </a:rPr>
              <a:t>1</a:t>
            </a:r>
            <a:r>
              <a:rPr lang="zh-CN" altLang="en-US" sz="3800" b="1" smtClean="0">
                <a:solidFill>
                  <a:srgbClr val="0000FF"/>
                </a:solidFill>
                <a:ea typeface="华文新魏" panose="02010800040101010101" pitchFamily="2" charset="-122"/>
              </a:rPr>
              <a:t>：账单计算问题</a:t>
            </a:r>
            <a:endParaRPr lang="zh-CN" altLang="en-US"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问题简述及代码说明</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程序编译执行</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测试用例设计</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测试驱动开发</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测试执行</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测试分析</a:t>
            </a:r>
            <a:endParaRPr lang="zh-CN" altLang="en-US" sz="3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CC14458-9B25-4384-9BB8-FFDAEDD7DE09}" type="slidenum">
              <a:rPr lang="en-US" altLang="zh-CN" smtClean="0"/>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账单计算问题</a:t>
            </a:r>
            <a:endParaRPr lang="zh-CN" altLang="en-US" sz="34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当账单上的一次性消费数额（简称消费额）为负数或零时，返回负数表示消费数额无效；</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当消费数在</a:t>
            </a:r>
            <a:r>
              <a:rPr lang="en-US" altLang="en-US" sz="2200" b="1" smtClean="0">
                <a:solidFill>
                  <a:srgbClr val="0000FF"/>
                </a:solidFill>
                <a:ea typeface="华文新魏" panose="02010800040101010101" pitchFamily="2" charset="-122"/>
              </a:rPr>
              <a:t>800</a:t>
            </a:r>
            <a:r>
              <a:rPr lang="zh-CN" altLang="en-US" sz="2200" b="1" smtClean="0">
                <a:solidFill>
                  <a:srgbClr val="0000FF"/>
                </a:solidFill>
                <a:ea typeface="华文新魏" panose="02010800040101010101" pitchFamily="2" charset="-122"/>
              </a:rPr>
              <a:t>元到</a:t>
            </a:r>
            <a:r>
              <a:rPr lang="en-US" altLang="en-US" sz="2200" b="1" smtClean="0">
                <a:solidFill>
                  <a:srgbClr val="0000FF"/>
                </a:solidFill>
                <a:ea typeface="华文新魏" panose="02010800040101010101" pitchFamily="2" charset="-122"/>
              </a:rPr>
              <a:t>1800</a:t>
            </a:r>
            <a:r>
              <a:rPr lang="zh-CN" altLang="en-US" sz="2200" b="1" smtClean="0">
                <a:solidFill>
                  <a:srgbClr val="0000FF"/>
                </a:solidFill>
                <a:ea typeface="华文新魏" panose="02010800040101010101" pitchFamily="2" charset="-122"/>
              </a:rPr>
              <a:t>元之间时</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不含</a:t>
            </a:r>
            <a:r>
              <a:rPr lang="en-US" altLang="en-US" sz="2200" b="1" smtClean="0">
                <a:solidFill>
                  <a:srgbClr val="0000FF"/>
                </a:solidFill>
                <a:ea typeface="华文新魏" panose="02010800040101010101" pitchFamily="2" charset="-122"/>
              </a:rPr>
              <a:t>800</a:t>
            </a:r>
            <a:r>
              <a:rPr lang="zh-CN" altLang="en-US" sz="2200" b="1" smtClean="0">
                <a:solidFill>
                  <a:srgbClr val="0000FF"/>
                </a:solidFill>
                <a:ea typeface="华文新魏" panose="02010800040101010101" pitchFamily="2" charset="-122"/>
              </a:rPr>
              <a:t>元，但包含</a:t>
            </a:r>
            <a:r>
              <a:rPr lang="en-US" altLang="en-US" sz="2200" b="1" smtClean="0">
                <a:solidFill>
                  <a:srgbClr val="0000FF"/>
                </a:solidFill>
                <a:ea typeface="华文新魏" panose="02010800040101010101" pitchFamily="2" charset="-122"/>
              </a:rPr>
              <a:t>1800</a:t>
            </a:r>
            <a:r>
              <a:rPr lang="zh-CN" altLang="en-US" sz="2200" b="1" smtClean="0">
                <a:solidFill>
                  <a:srgbClr val="0000FF"/>
                </a:solidFill>
                <a:ea typeface="华文新魏" panose="02010800040101010101" pitchFamily="2" charset="-122"/>
              </a:rPr>
              <a:t>元</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，为</a:t>
            </a:r>
            <a:r>
              <a:rPr lang="en-US" altLang="en-US" sz="2200" b="1" smtClean="0">
                <a:solidFill>
                  <a:srgbClr val="0000FF"/>
                </a:solidFill>
                <a:ea typeface="华文新魏" panose="02010800040101010101" pitchFamily="2" charset="-122"/>
              </a:rPr>
              <a:t>9</a:t>
            </a:r>
            <a:r>
              <a:rPr lang="zh-CN" altLang="en-US" sz="2200" b="1" smtClean="0">
                <a:solidFill>
                  <a:srgbClr val="0000FF"/>
                </a:solidFill>
                <a:ea typeface="华文新魏" panose="02010800040101010101" pitchFamily="2" charset="-122"/>
              </a:rPr>
              <a:t>折；</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当消费额在</a:t>
            </a:r>
            <a:r>
              <a:rPr lang="en-US" altLang="en-US" sz="2200" b="1" smtClean="0">
                <a:solidFill>
                  <a:srgbClr val="0000FF"/>
                </a:solidFill>
                <a:ea typeface="华文新魏" panose="02010800040101010101" pitchFamily="2" charset="-122"/>
              </a:rPr>
              <a:t>1800</a:t>
            </a:r>
            <a:r>
              <a:rPr lang="zh-CN" altLang="en-US" sz="2200" b="1" smtClean="0">
                <a:solidFill>
                  <a:srgbClr val="0000FF"/>
                </a:solidFill>
                <a:ea typeface="华文新魏" panose="02010800040101010101" pitchFamily="2" charset="-122"/>
              </a:rPr>
              <a:t>元到</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元之间时</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含</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，为</a:t>
            </a:r>
            <a:r>
              <a:rPr lang="en-US" altLang="en-US" sz="2200" b="1" smtClean="0">
                <a:solidFill>
                  <a:srgbClr val="0000FF"/>
                </a:solidFill>
                <a:ea typeface="华文新魏" panose="02010800040101010101" pitchFamily="2" charset="-122"/>
              </a:rPr>
              <a:t>8</a:t>
            </a:r>
            <a:r>
              <a:rPr lang="zh-CN" altLang="en-US" sz="2200" b="1" smtClean="0">
                <a:solidFill>
                  <a:srgbClr val="0000FF"/>
                </a:solidFill>
                <a:ea typeface="华文新魏" panose="02010800040101010101" pitchFamily="2" charset="-122"/>
              </a:rPr>
              <a:t>折；</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当消费额在</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元以上时</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不含</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，一律为</a:t>
            </a:r>
            <a:r>
              <a:rPr lang="en-US" altLang="en-US" sz="2200" b="1" smtClean="0">
                <a:solidFill>
                  <a:srgbClr val="0000FF"/>
                </a:solidFill>
                <a:ea typeface="华文新魏" panose="02010800040101010101" pitchFamily="2" charset="-122"/>
              </a:rPr>
              <a:t>7</a:t>
            </a:r>
            <a:r>
              <a:rPr lang="zh-CN" altLang="en-US" sz="2200" b="1" smtClean="0">
                <a:solidFill>
                  <a:srgbClr val="0000FF"/>
                </a:solidFill>
                <a:ea typeface="华文新魏" panose="02010800040101010101" pitchFamily="2" charset="-122"/>
              </a:rPr>
              <a:t>折；</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当消费额无效时，程序应提示消费数额无效</a:t>
            </a:r>
            <a:endParaRPr lang="zh-CN" altLang="en-US" sz="22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5924D1-D49E-4CCC-A11A-568E9ACD22E3}" type="slidenum">
              <a:rPr lang="en-US" altLang="zh-CN" smtClean="0"/>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测试用例设计（边界值</a:t>
            </a:r>
            <a:r>
              <a:rPr lang="en-US" altLang="zh-CN" sz="3400" b="1" smtClean="0">
                <a:solidFill>
                  <a:srgbClr val="0000FF"/>
                </a:solidFill>
                <a:ea typeface="华文新魏" panose="02010800040101010101" pitchFamily="2" charset="-122"/>
              </a:rPr>
              <a:t>+</a:t>
            </a:r>
            <a:r>
              <a:rPr lang="zh-CN" altLang="en-US" sz="3400" b="1" smtClean="0">
                <a:solidFill>
                  <a:srgbClr val="0000FF"/>
                </a:solidFill>
                <a:ea typeface="华文新魏" panose="02010800040101010101" pitchFamily="2" charset="-122"/>
              </a:rPr>
              <a:t>等价类）</a:t>
            </a:r>
            <a:endParaRPr lang="zh-CN" altLang="en-US" sz="2200" b="1" smtClean="0">
              <a:solidFill>
                <a:srgbClr val="0000FF"/>
              </a:solidFill>
              <a:ea typeface="华文新魏" panose="02010800040101010101" pitchFamily="2" charset="-122"/>
            </a:endParaRPr>
          </a:p>
        </p:txBody>
      </p:sp>
      <p:pic>
        <p:nvPicPr>
          <p:cNvPr id="266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8275" y="2428240"/>
            <a:ext cx="9090025" cy="387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9CD777-9209-4B85-9919-0F8B373D4B43}" type="slidenum">
              <a:rPr lang="en-US" altLang="zh-CN" smtClean="0"/>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测试用例设计（续）</a:t>
            </a:r>
            <a:endParaRPr lang="zh-CN" altLang="en-US" sz="2200" b="1" smtClean="0">
              <a:solidFill>
                <a:srgbClr val="0000FF"/>
              </a:solidFill>
              <a:ea typeface="华文新魏" panose="02010800040101010101" pitchFamily="2" charset="-122"/>
            </a:endParaRPr>
          </a:p>
        </p:txBody>
      </p:sp>
      <p:pic>
        <p:nvPicPr>
          <p:cNvPr id="276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0910" y="2428240"/>
            <a:ext cx="10239375" cy="328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C0A49A-DA15-42F7-AA48-474B7E562ACD}" type="slidenum">
              <a:rPr lang="en-US" altLang="zh-CN" smtClean="0"/>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测试驱动程序的功能要求</a:t>
            </a:r>
            <a:endParaRPr lang="en-US" altLang="zh-CN" sz="3400"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设置统计和记录程序执行结果所需的局部变量</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打开存储测试用例相关信息的数据文件</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读入一批测试用例，对于每个测试用例</a:t>
            </a:r>
            <a:endParaRPr lang="en-US" altLang="zh-CN" b="1" smtClean="0">
              <a:solidFill>
                <a:srgbClr val="0000FF"/>
              </a:solidFill>
              <a:ea typeface="华文新魏" panose="02010800040101010101" pitchFamily="2" charset="-122"/>
            </a:endParaRPr>
          </a:p>
          <a:p>
            <a:pPr lvl="2" eaLnBrk="1" hangingPunct="1"/>
            <a:r>
              <a:rPr lang="zh-CN" altLang="en-US" b="1" smtClean="0">
                <a:solidFill>
                  <a:srgbClr val="0000FF"/>
                </a:solidFill>
                <a:ea typeface="华文新魏" panose="02010800040101010101" pitchFamily="2" charset="-122"/>
              </a:rPr>
              <a:t>读入基本信息并显示</a:t>
            </a:r>
            <a:endParaRPr lang="en-US" altLang="zh-CN" b="1" smtClean="0">
              <a:solidFill>
                <a:srgbClr val="0000FF"/>
              </a:solidFill>
              <a:ea typeface="华文新魏" panose="02010800040101010101" pitchFamily="2" charset="-122"/>
            </a:endParaRPr>
          </a:p>
          <a:p>
            <a:pPr lvl="2" eaLnBrk="1" hangingPunct="1"/>
            <a:r>
              <a:rPr lang="zh-CN" altLang="en-US" b="1" smtClean="0">
                <a:solidFill>
                  <a:srgbClr val="0000FF"/>
                </a:solidFill>
                <a:ea typeface="华文新魏" panose="02010800040101010101" pitchFamily="2" charset="-122"/>
              </a:rPr>
              <a:t>利用测试用例来驱动</a:t>
            </a:r>
            <a:r>
              <a:rPr lang="en-US" altLang="en-US" b="1" smtClean="0">
                <a:solidFill>
                  <a:srgbClr val="0000FF"/>
                </a:solidFill>
                <a:ea typeface="华文新魏" panose="02010800040101010101" pitchFamily="2" charset="-122"/>
              </a:rPr>
              <a:t>(</a:t>
            </a:r>
            <a:r>
              <a:rPr lang="zh-CN" altLang="en-US" b="1" smtClean="0">
                <a:solidFill>
                  <a:srgbClr val="0000FF"/>
                </a:solidFill>
                <a:ea typeface="华文新魏" panose="02010800040101010101" pitchFamily="2" charset="-122"/>
              </a:rPr>
              <a:t>调用</a:t>
            </a:r>
            <a:r>
              <a:rPr lang="en-US" altLang="en-US" b="1" smtClean="0">
                <a:solidFill>
                  <a:srgbClr val="0000FF"/>
                </a:solidFill>
                <a:ea typeface="华文新魏" panose="02010800040101010101" pitchFamily="2" charset="-122"/>
              </a:rPr>
              <a:t>)</a:t>
            </a:r>
            <a:r>
              <a:rPr lang="zh-CN" altLang="en-US" b="1" smtClean="0">
                <a:solidFill>
                  <a:srgbClr val="0000FF"/>
                </a:solidFill>
                <a:ea typeface="华文新魏" panose="02010800040101010101" pitchFamily="2" charset="-122"/>
              </a:rPr>
              <a:t>被测函数</a:t>
            </a:r>
            <a:endParaRPr lang="en-US" altLang="zh-CN" b="1" smtClean="0">
              <a:solidFill>
                <a:srgbClr val="0000FF"/>
              </a:solidFill>
              <a:ea typeface="华文新魏" panose="02010800040101010101" pitchFamily="2" charset="-122"/>
            </a:endParaRPr>
          </a:p>
          <a:p>
            <a:pPr lvl="2" eaLnBrk="1" hangingPunct="1"/>
            <a:r>
              <a:rPr lang="zh-CN" altLang="en-US" b="1" smtClean="0">
                <a:solidFill>
                  <a:srgbClr val="0000FF"/>
                </a:solidFill>
                <a:ea typeface="华文新魏" panose="02010800040101010101" pitchFamily="2" charset="-122"/>
              </a:rPr>
              <a:t>显示测试用例实际输出，自动比较和判定用例是否通过，将执行结果输出到结果记录的日志文件</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统计这批测试用例的执行情况</a:t>
            </a:r>
            <a:endParaRPr lang="en-US" altLang="zh-CN" b="1" smtClean="0">
              <a:solidFill>
                <a:srgbClr val="0000FF"/>
              </a:solidFill>
              <a:ea typeface="华文新魏" panose="02010800040101010101" pitchFamily="2" charset="-122"/>
            </a:endParaRPr>
          </a:p>
          <a:p>
            <a:pPr lvl="1" eaLnBrk="1" hangingPunct="1"/>
            <a:endParaRPr lang="zh-CN" alt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593EA4-7D62-4498-95EF-307D1B342AA5}" type="slidenum">
              <a:rPr lang="en-US" altLang="zh-CN" smtClean="0"/>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                测试结果</a:t>
            </a:r>
            <a:endParaRPr lang="zh-CN" altLang="en-US" b="1" smtClean="0">
              <a:solidFill>
                <a:srgbClr val="0000FF"/>
              </a:solidFill>
              <a:ea typeface="华文新魏" panose="02010800040101010101" pitchFamily="2" charset="-122"/>
            </a:endParaRPr>
          </a:p>
        </p:txBody>
      </p:sp>
      <p:pic>
        <p:nvPicPr>
          <p:cNvPr id="307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89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3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64399BF-16A2-4F46-A55D-13C0606131B9}" type="slidenum">
              <a:rPr lang="en-US" altLang="zh-CN" smtClean="0"/>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测试分析</a:t>
            </a:r>
            <a:endParaRPr lang="en-US" altLang="zh-CN" sz="3400"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虚假的安全感</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静态测试先行</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测试用例评审</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测试日志文件尽量简洁</a:t>
            </a:r>
            <a:endParaRPr lang="zh-CN" alt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solidFill>
                  <a:srgbClr val="FF0000"/>
                </a:solidFill>
              </a:rPr>
              <a:t>单元测试过程</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71DCB1C-C680-43FB-848D-46A97F36F19D}" type="slidenum">
              <a:rPr lang="en-US" altLang="zh-CN" smtClean="0"/>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5060" name="Rectangle 3"/>
          <p:cNvSpPr>
            <a:spLocks noGrp="1" noChangeArrowheads="1"/>
          </p:cNvSpPr>
          <p:nvPr>
            <p:ph type="body" idx="1"/>
          </p:nvPr>
        </p:nvSpPr>
        <p:spPr/>
        <p:txBody>
          <a:bodyPr/>
          <a:lstStyle/>
          <a:p>
            <a:pPr algn="just" eaLnBrk="1" hangingPunct="1"/>
            <a:r>
              <a:rPr lang="zh-CN" altLang="en-US" sz="3400" b="1" smtClean="0"/>
              <a:t>测试过程概述</a:t>
            </a:r>
            <a:endParaRPr lang="zh-CN" altLang="en-US" sz="3400" b="1" smtClean="0"/>
          </a:p>
        </p:txBody>
      </p:sp>
      <p:sp>
        <p:nvSpPr>
          <p:cNvPr id="4506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885" y="2428240"/>
            <a:ext cx="10692765" cy="378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8A67D8A-E563-46B6-994C-E64F1AAE1D18}" type="slidenum">
              <a:rPr lang="en-US" altLang="zh-CN" smtClean="0"/>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endParaRPr lang="zh-CN" altLang="en-US"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2C0D3BE-990A-4E2D-AC5E-979ACEE92061}" type="slidenum">
              <a:rPr lang="en-US" altLang="zh-CN" smtClean="0"/>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endParaRPr lang="en-US" altLang="zh-CN" sz="3400" b="1" smtClean="0"/>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AB6DD16-2068-44CC-AAAD-1F0FD52A2E35}" type="slidenum">
              <a:rPr lang="en-US" altLang="zh-CN" smtClean="0"/>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endParaRPr lang="en-US" altLang="zh-CN" sz="3400" b="1" smtClean="0"/>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67CD07C-DE6B-4DA8-8946-5440CD48A16D}" type="slidenum">
              <a:rPr lang="en-US" altLang="zh-CN" smtClean="0"/>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endParaRPr lang="en-US" altLang="zh-CN" sz="3400" b="1" smtClean="0"/>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endParaRPr lang="zh-CN" altLang="en-US" b="1"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A12635-094F-46FA-B720-0CDC61447131}" type="slidenum">
              <a:rPr lang="en-US" altLang="zh-CN" smtClean="0"/>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endParaRPr lang="zh-CN" altLang="en-US" b="1"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48F0AFE-A70A-40E3-AA1C-0A9CA21624A6}" type="slidenum">
              <a:rPr lang="en-US" altLang="zh-CN" smtClean="0"/>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1204" name="Rectangle 3"/>
          <p:cNvSpPr>
            <a:spLocks noGrp="1" noChangeArrowheads="1"/>
          </p:cNvSpPr>
          <p:nvPr>
            <p:ph type="body" idx="1"/>
          </p:nvPr>
        </p:nvSpPr>
        <p:spPr>
          <a:xfrm>
            <a:off x="755650" y="1752600"/>
            <a:ext cx="10946130" cy="4267200"/>
          </a:xfrm>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endParaRPr lang="zh-CN" altLang="en-US" b="1"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7BC6DA9-DB7A-432F-9665-A4039BE06116}"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cs typeface="楷体" panose="02010609060101010101" charset="-122"/>
              </a:rPr>
              <a:t>7.1 </a:t>
            </a:r>
            <a:r>
              <a:rPr lang="zh-CN" altLang="en-US" b="1" smtClean="0">
                <a:cs typeface="楷体" panose="02010609060101010101" charset="-122"/>
              </a:rPr>
              <a:t>概述</a:t>
            </a:r>
            <a:endParaRPr lang="zh-CN" altLang="en-US" b="1" smtClean="0">
              <a:cs typeface="楷体" panose="02010609060101010101" charset="-122"/>
            </a:endParaRP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marL="0" indent="0" algn="just" eaLnBrk="1" hangingPunct="1">
              <a:buNone/>
            </a:pPr>
            <a:r>
              <a:rPr lang="zh-CN" sz="2800" b="1" smtClean="0"/>
              <a:t>单元测试</a:t>
            </a:r>
            <a:r>
              <a:rPr lang="en-US" altLang="zh-CN" sz="2800" b="1" smtClean="0"/>
              <a:t>(Unit Testing)</a:t>
            </a:r>
            <a:r>
              <a:rPr lang="zh-CN" sz="2800" b="1" smtClean="0"/>
              <a:t>是指对软件中的最小可测试单元或基本组成单元进行检查和验证</a:t>
            </a:r>
            <a:endParaRPr lang="zh-CN" altLang="en-US" sz="28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C1A922-57A1-416E-8867-F3AAB716243D}" type="slidenum">
              <a:rPr lang="en-US" altLang="zh-CN" smtClean="0"/>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endParaRPr lang="zh-CN" altLang="en-US" b="1"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DD71D60-09ED-48BD-B6F5-0E85CADD43CD}" type="slidenum">
              <a:rPr lang="en-US" altLang="zh-CN" smtClean="0"/>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3252" name="Rectangle 3"/>
          <p:cNvSpPr>
            <a:spLocks noGrp="1" noChangeArrowheads="1"/>
          </p:cNvSpPr>
          <p:nvPr>
            <p:ph type="body" idx="1"/>
          </p:nvPr>
        </p:nvSpPr>
        <p:spPr>
          <a:xfrm>
            <a:off x="755650" y="1752600"/>
            <a:ext cx="10932160" cy="4267200"/>
          </a:xfrm>
        </p:spPr>
        <p:txBody>
          <a:bodyPr/>
          <a:lstStyle/>
          <a:p>
            <a:pPr eaLnBrk="1" hangingPunct="1"/>
            <a:r>
              <a:rPr lang="zh-CN" altLang="en-US" sz="3400" b="1" smtClean="0"/>
              <a:t>实施阶段（主要是自动化测试）</a:t>
            </a:r>
            <a:endParaRPr lang="en-US" altLang="zh-CN" sz="3400" b="1" dirty="0" smtClean="0"/>
          </a:p>
          <a:p>
            <a:pPr lvl="1" eaLnBrk="1" hangingPunct="1"/>
            <a:r>
              <a:rPr lang="zh-CN" altLang="en-US" b="1" dirty="0" smtClean="0"/>
              <a:t>主要任务：对照测试用例，开发测试驱动模块和桩模块</a:t>
            </a:r>
            <a:endParaRPr lang="en-US" altLang="zh-CN" b="1" dirty="0" smtClean="0"/>
          </a:p>
          <a:p>
            <a:pPr lvl="1" eaLnBrk="1" hangingPunct="1"/>
            <a:r>
              <a:rPr lang="zh-CN" altLang="en-US" b="1" dirty="0" smtClean="0"/>
              <a:t>主要依据：单元测试设计说明书，根据测试用例的输入和预期输出要求编写驱动和桩模块来驱动测试用例的执行</a:t>
            </a:r>
            <a:endParaRPr lang="en-US" altLang="zh-CN" b="1" dirty="0" smtClean="0"/>
          </a:p>
          <a:p>
            <a:pPr lvl="1" eaLnBrk="1" hangingPunct="1"/>
            <a:r>
              <a:rPr lang="zh-CN" altLang="en-US" b="1" dirty="0" smtClean="0"/>
              <a:t>交付物：单元测试程序</a:t>
            </a:r>
            <a:endParaRPr lang="en-US" altLang="zh-CN" b="1"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4736371-D7A3-4864-A510-E8C6169595B3}" type="slidenum">
              <a:rPr lang="en-US" altLang="zh-CN" smtClean="0"/>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F615F1-CE1F-453E-9A12-97ED942EF94E}" type="slidenum">
              <a:rPr lang="en-US" altLang="zh-CN" smtClean="0"/>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5300" name="Rectangle 3"/>
          <p:cNvSpPr>
            <a:spLocks noGrp="1" noChangeArrowheads="1"/>
          </p:cNvSpPr>
          <p:nvPr>
            <p:ph type="body" idx="1"/>
          </p:nvPr>
        </p:nvSpPr>
        <p:spPr>
          <a:xfrm>
            <a:off x="755650" y="1752600"/>
            <a:ext cx="10906125" cy="4267200"/>
          </a:xfrm>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endParaRPr lang="zh-CN" altLang="en-US" b="1"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B6C054-1167-4BAB-83A4-CAD8F1630AC3}" type="slidenum">
              <a:rPr lang="en-US" altLang="zh-CN" smtClean="0"/>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6324" name="Rectangle 3"/>
          <p:cNvSpPr>
            <a:spLocks noGrp="1" noChangeArrowheads="1"/>
          </p:cNvSpPr>
          <p:nvPr>
            <p:ph type="body" idx="1"/>
          </p:nvPr>
        </p:nvSpPr>
        <p:spPr>
          <a:xfrm>
            <a:off x="755650" y="1752600"/>
            <a:ext cx="10852785" cy="4267200"/>
          </a:xfrm>
        </p:spPr>
        <p:txBody>
          <a:bodyPr/>
          <a:lstStyle/>
          <a:p>
            <a:pPr eaLnBrk="1" hangingPunct="1"/>
            <a:r>
              <a:rPr lang="zh-CN" altLang="en-US" sz="3400" b="1" dirty="0" smtClean="0"/>
              <a:t>评估阶段</a:t>
            </a:r>
            <a:endParaRPr lang="en-US" altLang="zh-CN" sz="3400" b="1" dirty="0" smtClean="0"/>
          </a:p>
          <a:p>
            <a:pPr lvl="1" eaLnBrk="1" hangingPunct="1"/>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r>
              <a:rPr lang="zh-CN" altLang="en-US" b="1" dirty="0" smtClean="0"/>
              <a:t>主要依据：单元测试用例、缺陷跟踪报告、缺陷检查表</a:t>
            </a:r>
            <a:endParaRPr lang="zh-CN" altLang="en-US" b="1"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AF2BFA8-3375-45C1-8A8F-CD7D59CF2483}" type="slidenum">
              <a:rPr lang="en-US" altLang="zh-CN" smtClean="0"/>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endParaRPr lang="zh-CN" altLang="en-US"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单元测试过程</a:t>
            </a:r>
            <a:endParaRPr lang="zh-CN" altLang="en-US" sz="3100" b="1" dirty="0" smtClean="0">
              <a:solidFill>
                <a:srgbClr val="FF0000"/>
              </a:solidFill>
            </a:endParaRPr>
          </a:p>
          <a:p>
            <a:pPr lvl="1" eaLnBrk="1" hangingPunct="1"/>
            <a:r>
              <a:rPr lang="zh-CN" altLang="en-US" sz="3100" b="1" dirty="0" smtClean="0">
                <a:solidFill>
                  <a:srgbClr val="FF0000"/>
                </a:solidFill>
              </a:rPr>
              <a:t>捉虫实践</a:t>
            </a:r>
            <a:endParaRPr lang="zh-CN" altLang="en-US" sz="31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1776120" y="2997711"/>
            <a:ext cx="8001000" cy="1216025"/>
          </a:xfrm>
        </p:spPr>
        <p:txBody>
          <a:bodyPr/>
          <a:lstStyle/>
          <a:p>
            <a:pPr algn="ctr"/>
            <a:r>
              <a:rPr lang="en-US" altLang="zh-CN" b="1" dirty="0" smtClean="0"/>
              <a:t>Question</a:t>
            </a:r>
            <a:endParaRPr lang="en-US" altLang="zh-CN" b="1" dirty="0" smtClean="0"/>
          </a:p>
        </p:txBody>
      </p:sp>
      <p:sp>
        <p:nvSpPr>
          <p:cNvPr id="727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1A7999-2362-416D-A2DB-5CD8DDE02E12}"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5D5BB2-1D1A-40BA-9A54-876CCE78B369}" type="slidenum">
              <a:rPr lang="en-US" altLang="zh-CN" smtClean="0"/>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测试用例设计（续）</a:t>
            </a:r>
            <a:endParaRPr lang="zh-CN" altLang="en-US" sz="2200" b="1" smtClean="0">
              <a:solidFill>
                <a:srgbClr val="0000FF"/>
              </a:solidFill>
              <a:ea typeface="华文新魏" panose="02010800040101010101" pitchFamily="2" charset="-122"/>
            </a:endParaRPr>
          </a:p>
        </p:txBody>
      </p:sp>
      <p:pic>
        <p:nvPicPr>
          <p:cNvPr id="28678" name="Picture 2" descr="7t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0385" y="2285365"/>
            <a:ext cx="546862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870CD7-3B80-4C02-BE2D-926E5645DEF6}" type="slidenum">
              <a:rPr lang="en-US" altLang="zh-CN" smtClean="0"/>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cs typeface="楷体" panose="02010609060101010101" charset="-122"/>
              </a:rPr>
              <a:t>7.1 </a:t>
            </a:r>
            <a:r>
              <a:rPr lang="zh-CN" altLang="en-US" b="1" smtClean="0">
                <a:cs typeface="楷体" panose="02010609060101010101" charset="-122"/>
              </a:rPr>
              <a:t>概述</a:t>
            </a:r>
            <a:endParaRPr lang="zh-CN" altLang="en-US" b="1" smtClean="0">
              <a:cs typeface="楷体" panose="02010609060101010101" charset="-122"/>
            </a:endParaRP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endParaRPr lang="zh-CN" altLang="en-US" b="1" smtClean="0"/>
          </a:p>
          <a:p>
            <a:pPr lvl="1"/>
            <a:r>
              <a:rPr lang="zh-CN" altLang="en-US" b="1" smtClean="0"/>
              <a:t>对于面向对象的开发语言来说，单元一般指一个类</a:t>
            </a:r>
            <a:endParaRPr lang="zh-CN" altLang="en-US" b="1" smtClean="0"/>
          </a:p>
          <a:p>
            <a:pPr lvl="1"/>
            <a:r>
              <a:rPr lang="zh-CN" altLang="en-US" b="1" smtClean="0"/>
              <a:t>图形化软件中，单元常指一个窗口或一个菜单</a:t>
            </a:r>
            <a:endParaRPr lang="zh-CN" altLang="en-US" b="1"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solidFill>
                  <a:srgbClr val="FF0000"/>
                </a:solidFill>
              </a:rPr>
              <a:t>单元测试内容</a:t>
            </a:r>
            <a:endParaRPr lang="zh-CN" altLang="en-US" sz="3100" b="1" dirty="0" smtClean="0">
              <a:solidFill>
                <a:srgbClr val="FF0000"/>
              </a:solidFill>
            </a:endParaRPr>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69D7A3-11D8-4339-8DDB-6AF654B0B7BB}" type="slidenum">
              <a:rPr lang="en-US" altLang="zh-CN" smtClean="0"/>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endParaRPr lang="zh-CN" altLang="en-US" sz="3400" b="1"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BF05CBA-5D93-41F3-86AB-7D82EF2D75E7}"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主要包括对模块接口、模块边界条件、模块独立路径、模块错误处理路径和模块局部数据结构进行测试</a:t>
            </a:r>
            <a:endParaRPr lang="zh-CN" altLang="en-US" sz="3400" b="1"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7A0256-48E6-4324-9442-BC5DCAD56370}" type="slidenum">
              <a:rPr lang="en-US" altLang="zh-CN" smtClean="0"/>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endParaRPr lang="zh-CN" altLang="en-US" sz="3400" b="1" dirty="0" smtClean="0"/>
          </a:p>
          <a:p>
            <a:pPr lvl="1"/>
            <a:r>
              <a:rPr lang="zh-CN" altLang="en-US" sz="2200" b="1" dirty="0" smtClean="0"/>
              <a:t>输入的实参与形参在个数、属性、量纲和顺序上是否匹配；</a:t>
            </a:r>
            <a:endParaRPr lang="zh-CN" altLang="en-US" sz="2200" b="1" dirty="0" smtClean="0"/>
          </a:p>
          <a:p>
            <a:pPr lvl="1"/>
            <a:r>
              <a:rPr lang="zh-CN" altLang="en-US" sz="2200" b="1" dirty="0" smtClean="0"/>
              <a:t>被测模块调用其他模块时，传递的实参在个数、属性、量纲和顺序上与被调用模块的形参是否匹配；</a:t>
            </a:r>
            <a:endParaRPr lang="zh-CN" altLang="en-US" sz="2200" b="1" dirty="0" smtClean="0"/>
          </a:p>
          <a:p>
            <a:pPr lvl="1"/>
            <a:r>
              <a:rPr lang="zh-CN" altLang="en-US" sz="2200" b="1" dirty="0" smtClean="0"/>
              <a:t>是否存在与当前入口点无关的参数引用；</a:t>
            </a:r>
            <a:endParaRPr lang="zh-CN" altLang="en-US" sz="2200" b="1" dirty="0" smtClean="0"/>
          </a:p>
          <a:p>
            <a:pPr lvl="1"/>
            <a:r>
              <a:rPr lang="zh-CN" altLang="en-US" sz="2200" b="1" dirty="0" smtClean="0"/>
              <a:t>是否修改了只作输入用的只读形参；</a:t>
            </a:r>
            <a:endParaRPr lang="zh-CN" altLang="en-US" sz="2200" b="1" dirty="0" smtClean="0"/>
          </a:p>
          <a:p>
            <a:pPr lvl="1"/>
            <a:r>
              <a:rPr lang="zh-CN" altLang="en-US" sz="2200" b="1" dirty="0" smtClean="0"/>
              <a:t>全局变量在各模块中的定义是否一致；</a:t>
            </a:r>
            <a:endParaRPr lang="zh-CN" altLang="en-US" sz="2200" b="1" dirty="0" smtClean="0"/>
          </a:p>
          <a:p>
            <a:pPr lvl="1"/>
            <a:r>
              <a:rPr lang="zh-CN" altLang="en-US" sz="2200" b="1" dirty="0" smtClean="0"/>
              <a:t>是否将某些约束条件作为形参来传递。</a:t>
            </a:r>
            <a:endParaRPr lang="en-US" altLang="zh-CN" sz="2200" b="1" dirty="0" smtClean="0"/>
          </a:p>
          <a:p>
            <a:pPr marL="471170" lvl="1" indent="0">
              <a:buNone/>
            </a:pPr>
            <a:r>
              <a:rPr lang="zh-CN" altLang="en-US" sz="2400" b="1" dirty="0" smtClean="0">
                <a:solidFill>
                  <a:srgbClr val="FF0000"/>
                </a:solidFill>
              </a:rPr>
              <a:t>注：主要关注单元中的输入和输出。</a:t>
            </a:r>
            <a:endParaRPr lang="zh-CN" altLang="en-US" sz="2400" b="1" dirty="0" smtClean="0">
              <a:solidFill>
                <a:srgbClr val="FF0000"/>
              </a:solidFill>
            </a:endParaRPr>
          </a:p>
          <a:p>
            <a:pPr marL="471170"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3836</Words>
  <Application>WPS 演示</Application>
  <PresentationFormat>全屏显示(4:3)</PresentationFormat>
  <Paragraphs>452</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Arial</vt:lpstr>
      <vt:lpstr>宋体</vt:lpstr>
      <vt:lpstr>Wingdings</vt:lpstr>
      <vt:lpstr>Verdana</vt:lpstr>
      <vt:lpstr>Times New Roman</vt:lpstr>
      <vt:lpstr>楷体</vt:lpstr>
      <vt:lpstr>华文隶书</vt:lpstr>
      <vt:lpstr>微软雅黑</vt:lpstr>
      <vt:lpstr>Arial Unicode MS</vt:lpstr>
      <vt:lpstr>华文新魏</vt:lpstr>
      <vt:lpstr>Profile</vt:lpstr>
      <vt:lpstr>软件测试实用教程                   ——方法与实践</vt:lpstr>
      <vt:lpstr>第7章  单元测试</vt:lpstr>
      <vt:lpstr>第7章  单元测试</vt:lpstr>
      <vt:lpstr>7.1 概述</vt:lpstr>
      <vt:lpstr>7.1 概述</vt:lpstr>
      <vt:lpstr>第7章  单元测试</vt:lpstr>
      <vt:lpstr>7.2 单元测试的内容</vt:lpstr>
      <vt:lpstr>7.2 单元测试的内容</vt:lpstr>
      <vt:lpstr>7.2 单元测试的内容</vt:lpstr>
      <vt:lpstr>7.2 单元测试的内容</vt:lpstr>
      <vt:lpstr>7.2 单元测试的内容</vt:lpstr>
      <vt:lpstr>7.2 单元测试的内容</vt:lpstr>
      <vt:lpstr>7.2 单元测试的内容</vt:lpstr>
      <vt:lpstr>第7章  单元测试</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第7章  单元测试</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第7章  单元测试</vt:lpstr>
      <vt:lpstr>Question</vt:lpstr>
      <vt:lpstr>7.3 驱动和桩模块的设计</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104</cp:revision>
  <dcterms:created xsi:type="dcterms:W3CDTF">2008-07-27T05:17:00Z</dcterms:created>
  <dcterms:modified xsi:type="dcterms:W3CDTF">2018-12-07T01:27:08Z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