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handoutMasterIdLst>
    <p:handoutMasterId r:id="rId60"/>
  </p:handoutMasterIdLst>
  <p:sldIdLst>
    <p:sldId id="256" r:id="rId2"/>
    <p:sldId id="552" r:id="rId3"/>
    <p:sldId id="648" r:id="rId4"/>
    <p:sldId id="760" r:id="rId5"/>
    <p:sldId id="773" r:id="rId6"/>
    <p:sldId id="553" r:id="rId7"/>
    <p:sldId id="554" r:id="rId8"/>
    <p:sldId id="705" r:id="rId9"/>
    <p:sldId id="555" r:id="rId10"/>
    <p:sldId id="556" r:id="rId11"/>
    <p:sldId id="602" r:id="rId12"/>
    <p:sldId id="557" r:id="rId13"/>
    <p:sldId id="558" r:id="rId14"/>
    <p:sldId id="559" r:id="rId15"/>
    <p:sldId id="560" r:id="rId16"/>
    <p:sldId id="774" r:id="rId17"/>
    <p:sldId id="561" r:id="rId18"/>
    <p:sldId id="703" r:id="rId19"/>
    <p:sldId id="704" r:id="rId20"/>
    <p:sldId id="763" r:id="rId21"/>
    <p:sldId id="764" r:id="rId22"/>
    <p:sldId id="765" r:id="rId23"/>
    <p:sldId id="766" r:id="rId24"/>
    <p:sldId id="767" r:id="rId25"/>
    <p:sldId id="768" r:id="rId26"/>
    <p:sldId id="769" r:id="rId27"/>
    <p:sldId id="770" r:id="rId28"/>
    <p:sldId id="771" r:id="rId29"/>
    <p:sldId id="772" r:id="rId30"/>
    <p:sldId id="562" r:id="rId31"/>
    <p:sldId id="700" r:id="rId32"/>
    <p:sldId id="702" r:id="rId33"/>
    <p:sldId id="701" r:id="rId34"/>
    <p:sldId id="576" r:id="rId35"/>
    <p:sldId id="577" r:id="rId36"/>
    <p:sldId id="578" r:id="rId37"/>
    <p:sldId id="579" r:id="rId38"/>
    <p:sldId id="580" r:id="rId39"/>
    <p:sldId id="581" r:id="rId40"/>
    <p:sldId id="761" r:id="rId41"/>
    <p:sldId id="762" r:id="rId42"/>
    <p:sldId id="744" r:id="rId43"/>
    <p:sldId id="584" r:id="rId44"/>
    <p:sldId id="585" r:id="rId45"/>
    <p:sldId id="586" r:id="rId46"/>
    <p:sldId id="587" r:id="rId47"/>
    <p:sldId id="588" r:id="rId48"/>
    <p:sldId id="589" r:id="rId49"/>
    <p:sldId id="590" r:id="rId50"/>
    <p:sldId id="591" r:id="rId51"/>
    <p:sldId id="592" r:id="rId52"/>
    <p:sldId id="594" r:id="rId53"/>
    <p:sldId id="597" r:id="rId54"/>
    <p:sldId id="600" r:id="rId55"/>
    <p:sldId id="601" r:id="rId56"/>
    <p:sldId id="599" r:id="rId57"/>
    <p:sldId id="549" r:id="rId5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8">
          <p15:clr>
            <a:srgbClr val="A4A3A4"/>
          </p15:clr>
        </p15:guide>
        <p15:guide id="2" pos="3840">
          <p15:clr>
            <a:srgbClr val="A4A3A4"/>
          </p15:clr>
        </p15:guide>
      </p15:sldGuideLst>
    </p:ext>
    <p:ext uri="{2D200454-40CA-4A62-9FC3-DE9A4176ACB9}">
      <p15:notesGuideLst xmlns:p15="http://schemas.microsoft.com/office/powerpoint/2012/main">
        <p15:guide id="1" orient="horz" pos="279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FF99"/>
    <a:srgbClr val="0000FF"/>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5179" autoAdjust="0"/>
  </p:normalViewPr>
  <p:slideViewPr>
    <p:cSldViewPr>
      <p:cViewPr varScale="1">
        <p:scale>
          <a:sx n="79" d="100"/>
          <a:sy n="79" d="100"/>
        </p:scale>
        <p:origin x="126" y="150"/>
      </p:cViewPr>
      <p:guideLst>
        <p:guide orient="horz" pos="2098"/>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797"/>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16166419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151936737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10417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等价类可以分为有效等价类和无效等价类</a:t>
            </a:r>
          </a:p>
        </p:txBody>
      </p:sp>
    </p:spTree>
    <p:extLst>
      <p:ext uri="{BB962C8B-B14F-4D97-AF65-F5344CB8AC3E}">
        <p14:creationId xmlns:p14="http://schemas.microsoft.com/office/powerpoint/2010/main" val="4262253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为什么要对输出域进行等价划分：避免输入域等价类测试的漏洞，避免输入域划分得到的输出域不完整</a:t>
            </a:r>
          </a:p>
          <a:p>
            <a:r>
              <a:rPr lang="zh-CN" altLang="en-US" dirty="0"/>
              <a:t>对个体输入域等价划分的前提，独立性假设，假设合个输入条件之间相互独立，互不影响</a:t>
            </a:r>
          </a:p>
        </p:txBody>
      </p:sp>
    </p:spTree>
    <p:extLst>
      <p:ext uri="{BB962C8B-B14F-4D97-AF65-F5344CB8AC3E}">
        <p14:creationId xmlns:p14="http://schemas.microsoft.com/office/powerpoint/2010/main" val="157853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eaLnBrk="1" hangingPunct="1"/>
            <a:r>
              <a:rPr lang="zh-CN" altLang="en-US" dirty="0">
                <a:sym typeface="+mn-ea"/>
              </a:rPr>
              <a:t>划分等价类划首先应该知道等价类包含什么？包含有效等价类和无效等价类两部分，那有同学可能会问了，什么是有效等价类，什么是无效等价类呢？</a:t>
            </a:r>
            <a:endParaRPr lang="en-US" altLang="zh-CN" dirty="0"/>
          </a:p>
          <a:p>
            <a:pPr eaLnBrk="1" hangingPunct="1"/>
            <a:r>
              <a:rPr lang="zh-CN" altLang="en-US" dirty="0">
                <a:sym typeface="+mn-ea"/>
              </a:rPr>
              <a:t>符合需求说明，合理地输入数据集合，就称为有效等价类；</a:t>
            </a:r>
            <a:endParaRPr lang="en-US" altLang="zh-CN" dirty="0"/>
          </a:p>
          <a:p>
            <a:pPr eaLnBrk="1" hangingPunct="1"/>
            <a:r>
              <a:rPr lang="zh-CN" altLang="en-US" dirty="0">
                <a:sym typeface="+mn-ea"/>
              </a:rPr>
              <a:t>那同理不符合需求说明，无意义地输入数据的集合，就称为无效等价类。</a:t>
            </a:r>
            <a:endParaRPr lang="en-US" altLang="zh-CN" dirty="0"/>
          </a:p>
          <a:p>
            <a:pPr eaLnBrk="1" hangingPunct="1"/>
            <a:r>
              <a:rPr lang="zh-CN" altLang="en-US" dirty="0">
                <a:sym typeface="+mn-ea"/>
              </a:rPr>
              <a:t>我们举个例子：计算两个</a:t>
            </a:r>
            <a:r>
              <a:rPr lang="en-US" altLang="zh-CN" dirty="0">
                <a:sym typeface="+mn-ea"/>
              </a:rPr>
              <a:t>0-99</a:t>
            </a:r>
            <a:r>
              <a:rPr lang="zh-CN" altLang="en-US" dirty="0">
                <a:sym typeface="+mn-ea"/>
              </a:rPr>
              <a:t>之间的整数和，无效等价类包含</a:t>
            </a:r>
            <a:r>
              <a:rPr lang="en-US" altLang="zh-CN" dirty="0">
                <a:sym typeface="+mn-ea"/>
              </a:rPr>
              <a:t>&lt;1,&gt;99</a:t>
            </a:r>
            <a:r>
              <a:rPr lang="zh-CN" altLang="en-US" dirty="0">
                <a:sym typeface="+mn-ea"/>
              </a:rPr>
              <a:t>这部分就是无效等价类，那么什么是有效等价类呢？</a:t>
            </a:r>
            <a:r>
              <a:rPr lang="en-US" altLang="zh-CN" dirty="0">
                <a:sym typeface="+mn-ea"/>
              </a:rPr>
              <a:t>1-99</a:t>
            </a:r>
            <a:r>
              <a:rPr lang="zh-CN" altLang="en-US" dirty="0">
                <a:sym typeface="+mn-ea"/>
              </a:rPr>
              <a:t>间的整数都是有效等价类。</a:t>
            </a:r>
            <a:endParaRPr lang="zh-CN" altLang="en-US"/>
          </a:p>
        </p:txBody>
      </p:sp>
    </p:spTree>
    <p:extLst>
      <p:ext uri="{BB962C8B-B14F-4D97-AF65-F5344CB8AC3E}">
        <p14:creationId xmlns:p14="http://schemas.microsoft.com/office/powerpoint/2010/main" val="2383992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例子：密码输入框，要求密码必须是数字或字母</a:t>
            </a:r>
          </a:p>
          <a:p>
            <a:r>
              <a:rPr dirty="0"/>
              <a:t>有效等价类：密码是数字和字母的组合（还可以细分）</a:t>
            </a:r>
          </a:p>
          <a:p>
            <a:r>
              <a:rPr dirty="0"/>
              <a:t>无效等价类：密码包括中文、密码包括其他符号</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18</a:t>
            </a:fld>
            <a:endParaRPr lang="en-US" altLang="zh-CN"/>
          </a:p>
        </p:txBody>
      </p:sp>
    </p:spTree>
    <p:extLst>
      <p:ext uri="{BB962C8B-B14F-4D97-AF65-F5344CB8AC3E}">
        <p14:creationId xmlns:p14="http://schemas.microsoft.com/office/powerpoint/2010/main" val="875850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3</a:t>
            </a:r>
            <a:r>
              <a:rPr lang="zh-CN" altLang="en-US" dirty="0"/>
              <a:t>、例子：输入条件说明输入学历为本科、硕士和博士3种之一</a:t>
            </a:r>
          </a:p>
          <a:p>
            <a:r>
              <a:rPr lang="zh-CN" altLang="en-US" dirty="0"/>
              <a:t>有效等价类：本科、硕士和博士其中一种</a:t>
            </a:r>
          </a:p>
          <a:p>
            <a:r>
              <a:rPr lang="zh-CN" altLang="en-US" dirty="0"/>
              <a:t>无效等价类：除要求的2种外其他字符，如小学、专科等</a:t>
            </a:r>
          </a:p>
          <a:p>
            <a:r>
              <a:rPr lang="en-US" altLang="zh-CN" dirty="0"/>
              <a:t>4</a:t>
            </a:r>
            <a:r>
              <a:rPr lang="zh-CN" altLang="en-US" dirty="0"/>
              <a:t>、例子：校内电话号码拨外线为9开头</a:t>
            </a:r>
          </a:p>
          <a:p>
            <a:r>
              <a:rPr lang="zh-CN" altLang="en-US" dirty="0"/>
              <a:t>有效等价类：9+外线号码</a:t>
            </a:r>
          </a:p>
          <a:p>
            <a:r>
              <a:rPr lang="zh-CN" altLang="en-US" dirty="0"/>
              <a:t>无效等价类：非9开头+外线号码，9+非外线号码等</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19</a:t>
            </a:fld>
            <a:endParaRPr lang="en-US" altLang="zh-CN"/>
          </a:p>
        </p:txBody>
      </p:sp>
    </p:spTree>
    <p:extLst>
      <p:ext uri="{BB962C8B-B14F-4D97-AF65-F5344CB8AC3E}">
        <p14:creationId xmlns:p14="http://schemas.microsoft.com/office/powerpoint/2010/main" val="1300448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弱组合覆盖：每条测试用例覆盖</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25</a:t>
            </a:fld>
            <a:endParaRPr lang="en-US" altLang="zh-CN" dirty="0"/>
          </a:p>
        </p:txBody>
      </p:sp>
    </p:spTree>
    <p:extLst>
      <p:ext uri="{BB962C8B-B14F-4D97-AF65-F5344CB8AC3E}">
        <p14:creationId xmlns:p14="http://schemas.microsoft.com/office/powerpoint/2010/main" val="154082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30</a:t>
            </a:fld>
            <a:endParaRPr lang="en-US" altLang="zh-CN"/>
          </a:p>
        </p:txBody>
      </p:sp>
    </p:spTree>
    <p:extLst>
      <p:ext uri="{BB962C8B-B14F-4D97-AF65-F5344CB8AC3E}">
        <p14:creationId xmlns:p14="http://schemas.microsoft.com/office/powerpoint/2010/main" val="3371403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31</a:t>
            </a:fld>
            <a:endParaRPr lang="en-US" altLang="zh-CN"/>
          </a:p>
        </p:txBody>
      </p:sp>
    </p:spTree>
    <p:extLst>
      <p:ext uri="{BB962C8B-B14F-4D97-AF65-F5344CB8AC3E}">
        <p14:creationId xmlns:p14="http://schemas.microsoft.com/office/powerpoint/2010/main" val="2719845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32</a:t>
            </a:fld>
            <a:endParaRPr lang="en-US" altLang="zh-CN"/>
          </a:p>
        </p:txBody>
      </p:sp>
    </p:spTree>
    <p:extLst>
      <p:ext uri="{BB962C8B-B14F-4D97-AF65-F5344CB8AC3E}">
        <p14:creationId xmlns:p14="http://schemas.microsoft.com/office/powerpoint/2010/main" val="197176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33</a:t>
            </a:fld>
            <a:endParaRPr lang="en-US" altLang="zh-CN"/>
          </a:p>
        </p:txBody>
      </p:sp>
    </p:spTree>
    <p:extLst>
      <p:ext uri="{BB962C8B-B14F-4D97-AF65-F5344CB8AC3E}">
        <p14:creationId xmlns:p14="http://schemas.microsoft.com/office/powerpoint/2010/main" val="218914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extLst>
      <p:ext uri="{BB962C8B-B14F-4D97-AF65-F5344CB8AC3E}">
        <p14:creationId xmlns:p14="http://schemas.microsoft.com/office/powerpoint/2010/main" val="2651918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每一个测试用例对应一个无效等价类、无效等价类可以很好的考察系统的容错能力，但是这并非的测试重点</a:t>
            </a:r>
          </a:p>
        </p:txBody>
      </p:sp>
    </p:spTree>
    <p:extLst>
      <p:ext uri="{BB962C8B-B14F-4D97-AF65-F5344CB8AC3E}">
        <p14:creationId xmlns:p14="http://schemas.microsoft.com/office/powerpoint/2010/main" val="795439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这样的 测试显然不够完备，因此必须对当前的有效等价类做进一步划分</a:t>
            </a:r>
          </a:p>
        </p:txBody>
      </p:sp>
    </p:spTree>
    <p:extLst>
      <p:ext uri="{BB962C8B-B14F-4D97-AF65-F5344CB8AC3E}">
        <p14:creationId xmlns:p14="http://schemas.microsoft.com/office/powerpoint/2010/main" val="2485180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用例个数</a:t>
            </a:r>
            <a:r>
              <a:rPr lang="en-US" altLang="zh-CN"/>
              <a:t>2*3*5</a:t>
            </a:r>
          </a:p>
        </p:txBody>
      </p:sp>
    </p:spTree>
    <p:extLst>
      <p:ext uri="{BB962C8B-B14F-4D97-AF65-F5344CB8AC3E}">
        <p14:creationId xmlns:p14="http://schemas.microsoft.com/office/powerpoint/2010/main" val="2518863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9445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划分个体域等价类时，是基于独 立性假设，将年、月、日条件直接的关联性强行忽略了</a:t>
            </a:r>
          </a:p>
          <a:p>
            <a:r>
              <a:rPr lang="zh-CN" altLang="en-US"/>
              <a:t>图</a:t>
            </a:r>
            <a:r>
              <a:rPr lang="en-US" altLang="zh-CN"/>
              <a:t>3</a:t>
            </a:r>
            <a:r>
              <a:rPr lang="zh-CN" altLang="en-US"/>
              <a:t>中的阴影部分 是无效的输入域，就是不存在的日期，比如</a:t>
            </a:r>
            <a:r>
              <a:rPr lang="en-US" altLang="zh-CN"/>
              <a:t>2</a:t>
            </a:r>
            <a:r>
              <a:rPr lang="zh-CN" altLang="en-US"/>
              <a:t>月</a:t>
            </a:r>
            <a:r>
              <a:rPr lang="en-US" altLang="zh-CN"/>
              <a:t>30</a:t>
            </a:r>
            <a:r>
              <a:rPr lang="zh-CN" altLang="en-US"/>
              <a:t>日 </a:t>
            </a:r>
            <a:r>
              <a:rPr lang="en-US" altLang="zh-CN"/>
              <a:t>4</a:t>
            </a:r>
            <a:r>
              <a:rPr lang="zh-CN" altLang="en-US"/>
              <a:t>月</a:t>
            </a:r>
            <a:r>
              <a:rPr lang="en-US" altLang="zh-CN"/>
              <a:t>31</a:t>
            </a:r>
            <a:r>
              <a:rPr lang="zh-CN" altLang="en-US"/>
              <a:t>日</a:t>
            </a:r>
          </a:p>
          <a:p>
            <a:r>
              <a:rPr lang="zh-CN" altLang="en-US"/>
              <a:t>而且使得原有条件之间的约束关系不再对等价划分起作用，从而产生测试用例的冗余</a:t>
            </a:r>
          </a:p>
        </p:txBody>
      </p:sp>
    </p:spTree>
    <p:extLst>
      <p:ext uri="{BB962C8B-B14F-4D97-AF65-F5344CB8AC3E}">
        <p14:creationId xmlns:p14="http://schemas.microsoft.com/office/powerpoint/2010/main" val="4011598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整体输入域，把日期看成一个整体，不再拆分为年月日</a:t>
            </a:r>
          </a:p>
        </p:txBody>
      </p:sp>
    </p:spTree>
    <p:extLst>
      <p:ext uri="{BB962C8B-B14F-4D97-AF65-F5344CB8AC3E}">
        <p14:creationId xmlns:p14="http://schemas.microsoft.com/office/powerpoint/2010/main" val="1195254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输出域的测试往往关注的是莫一个输出，所以一般不需要考虑等价类的组合，且重点是有效输出</a:t>
            </a:r>
          </a:p>
          <a:p>
            <a:endParaRPr lang="zh-CN" altLang="en-US"/>
          </a:p>
        </p:txBody>
      </p:sp>
    </p:spTree>
    <p:extLst>
      <p:ext uri="{BB962C8B-B14F-4D97-AF65-F5344CB8AC3E}">
        <p14:creationId xmlns:p14="http://schemas.microsoft.com/office/powerpoint/2010/main" val="1729282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516144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86470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输出域选择销售额还是佣金，因为从销售额到佣金的计算较复杂，应该取销售额作为中间输出域</a:t>
            </a:r>
          </a:p>
        </p:txBody>
      </p:sp>
    </p:spTree>
    <p:extLst>
      <p:ext uri="{BB962C8B-B14F-4D97-AF65-F5344CB8AC3E}">
        <p14:creationId xmlns:p14="http://schemas.microsoft.com/office/powerpoint/2010/main" val="1700640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extLst>
      <p:ext uri="{BB962C8B-B14F-4D97-AF65-F5344CB8AC3E}">
        <p14:creationId xmlns:p14="http://schemas.microsoft.com/office/powerpoint/2010/main" val="3406030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最少的销售额是</a:t>
            </a:r>
            <a:r>
              <a:rPr lang="en-US" altLang="zh-CN">
                <a:sym typeface="+mn-ea"/>
              </a:rPr>
              <a:t>50*168+30*120+300*5</a:t>
            </a:r>
            <a:endParaRPr lang="en-US" altLang="zh-CN"/>
          </a:p>
          <a:p>
            <a:r>
              <a:rPr lang="zh-CN" altLang="en-US">
                <a:sym typeface="+mn-ea"/>
              </a:rPr>
              <a:t>最高的销售额</a:t>
            </a:r>
            <a:r>
              <a:rPr lang="en-US" altLang="zh-CN">
                <a:sym typeface="+mn-ea"/>
              </a:rPr>
              <a:t>168*5000+120*3000+5*30000</a:t>
            </a:r>
            <a:endParaRPr lang="en-US" altLang="zh-CN"/>
          </a:p>
          <a:p>
            <a:endParaRPr lang="zh-CN" altLang="en-US"/>
          </a:p>
        </p:txBody>
      </p:sp>
    </p:spTree>
    <p:extLst>
      <p:ext uri="{BB962C8B-B14F-4D97-AF65-F5344CB8AC3E}">
        <p14:creationId xmlns:p14="http://schemas.microsoft.com/office/powerpoint/2010/main" val="1999548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5</a:t>
            </a:fld>
            <a:endParaRPr lang="en-US" altLang="zh-CN"/>
          </a:p>
        </p:txBody>
      </p:sp>
    </p:spTree>
    <p:extLst>
      <p:ext uri="{BB962C8B-B14F-4D97-AF65-F5344CB8AC3E}">
        <p14:creationId xmlns:p14="http://schemas.microsoft.com/office/powerpoint/2010/main" val="200053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6</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我们一起来分析这样一个例子，假设我开发了非常简单的一个计算器，计算两个整数</a:t>
            </a:r>
            <a:r>
              <a:rPr lang="en-US" altLang="zh-CN" dirty="0"/>
              <a:t>0-99</a:t>
            </a:r>
            <a:r>
              <a:rPr lang="zh-CN" altLang="en-US" dirty="0"/>
              <a:t>之间的整数和，怎么设计用例呢？</a:t>
            </a:r>
          </a:p>
          <a:p>
            <a:pPr eaLnBrk="1" hangingPunct="1"/>
            <a:endParaRPr lang="zh-CN" altLang="en-US" dirty="0"/>
          </a:p>
        </p:txBody>
      </p:sp>
    </p:spTree>
    <p:extLst>
      <p:ext uri="{BB962C8B-B14F-4D97-AF65-F5344CB8AC3E}">
        <p14:creationId xmlns:p14="http://schemas.microsoft.com/office/powerpoint/2010/main" val="273427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7</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看这头猪是怎么设计用例的，用的穷举法</a:t>
            </a:r>
          </a:p>
          <a:p>
            <a:pPr eaLnBrk="1" hangingPunct="1"/>
            <a:r>
              <a:rPr lang="zh-CN" altLang="en-US" dirty="0">
                <a:sym typeface="+mn-ea"/>
              </a:rPr>
              <a:t>大家想想，两个整数的和，加数可以使用的值</a:t>
            </a:r>
            <a:r>
              <a:rPr lang="en-US" altLang="zh-CN" dirty="0">
                <a:sym typeface="+mn-ea"/>
              </a:rPr>
              <a:t>0-99 </a:t>
            </a:r>
            <a:r>
              <a:rPr lang="zh-CN" altLang="en-US" dirty="0">
                <a:sym typeface="+mn-ea"/>
              </a:rPr>
              <a:t>，</a:t>
            </a:r>
            <a:r>
              <a:rPr lang="en-US" altLang="zh-CN" dirty="0">
                <a:sym typeface="+mn-ea"/>
              </a:rPr>
              <a:t>100</a:t>
            </a:r>
            <a:r>
              <a:rPr lang="zh-CN" altLang="en-US" dirty="0">
                <a:sym typeface="+mn-ea"/>
              </a:rPr>
              <a:t>个数字，被加数，</a:t>
            </a:r>
            <a:r>
              <a:rPr lang="en-US" altLang="zh-CN" dirty="0">
                <a:sym typeface="+mn-ea"/>
              </a:rPr>
              <a:t>0-99</a:t>
            </a:r>
            <a:r>
              <a:rPr lang="zh-CN" altLang="en-US" dirty="0">
                <a:sym typeface="+mn-ea"/>
              </a:rPr>
              <a:t>，</a:t>
            </a:r>
            <a:r>
              <a:rPr lang="en-US" altLang="zh-CN" dirty="0">
                <a:sym typeface="+mn-ea"/>
              </a:rPr>
              <a:t>99</a:t>
            </a:r>
            <a:r>
              <a:rPr lang="zh-CN" altLang="en-US" dirty="0">
                <a:sym typeface="+mn-ea"/>
              </a:rPr>
              <a:t>个数字，两个加数不同组合，最终有多少种组合？</a:t>
            </a:r>
            <a:r>
              <a:rPr lang="en-US" altLang="zh-CN" dirty="0">
                <a:sym typeface="+mn-ea"/>
              </a:rPr>
              <a:t>9900</a:t>
            </a:r>
            <a:r>
              <a:rPr lang="zh-CN" altLang="en-US" dirty="0">
                <a:sym typeface="+mn-ea"/>
              </a:rPr>
              <a:t>种，那么这</a:t>
            </a:r>
            <a:r>
              <a:rPr lang="en-US" altLang="zh-CN" dirty="0">
                <a:sym typeface="+mn-ea"/>
              </a:rPr>
              <a:t>9900</a:t>
            </a:r>
            <a:r>
              <a:rPr lang="zh-CN" altLang="en-US" dirty="0">
                <a:sym typeface="+mn-ea"/>
              </a:rPr>
              <a:t>种组合都测试一遍，我们假设</a:t>
            </a:r>
            <a:r>
              <a:rPr lang="en-US" altLang="zh-CN" dirty="0">
                <a:sym typeface="+mn-ea"/>
              </a:rPr>
              <a:t>1</a:t>
            </a:r>
            <a:r>
              <a:rPr lang="zh-CN" altLang="en-US" dirty="0">
                <a:sym typeface="+mn-ea"/>
              </a:rPr>
              <a:t>分钟测试一组数据和，那么我们需要多少时间测试完成，</a:t>
            </a:r>
            <a:r>
              <a:rPr lang="en-US" altLang="zh-CN" dirty="0">
                <a:sym typeface="+mn-ea"/>
              </a:rPr>
              <a:t>9900/60,</a:t>
            </a:r>
            <a:r>
              <a:rPr lang="zh-CN" altLang="en-US" dirty="0">
                <a:sym typeface="+mn-ea"/>
              </a:rPr>
              <a:t>大约</a:t>
            </a:r>
            <a:r>
              <a:rPr lang="en-US" altLang="zh-CN" dirty="0">
                <a:sym typeface="+mn-ea"/>
              </a:rPr>
              <a:t>167</a:t>
            </a:r>
            <a:r>
              <a:rPr lang="zh-CN" altLang="en-US" dirty="0">
                <a:sym typeface="+mn-ea"/>
              </a:rPr>
              <a:t>个小时，按每周</a:t>
            </a:r>
            <a:r>
              <a:rPr lang="en-US" altLang="zh-CN" dirty="0">
                <a:sym typeface="+mn-ea"/>
              </a:rPr>
              <a:t>40</a:t>
            </a:r>
            <a:r>
              <a:rPr lang="zh-CN" altLang="en-US" dirty="0">
                <a:sym typeface="+mn-ea"/>
              </a:rPr>
              <a:t>个小时工作时间算，</a:t>
            </a:r>
            <a:r>
              <a:rPr lang="en-US" altLang="zh-CN" dirty="0">
                <a:sym typeface="+mn-ea"/>
              </a:rPr>
              <a:t>4</a:t>
            </a:r>
            <a:r>
              <a:rPr lang="zh-CN" altLang="en-US" dirty="0">
                <a:sym typeface="+mn-ea"/>
              </a:rPr>
              <a:t>个星期才能做完？</a:t>
            </a:r>
            <a:endParaRPr lang="en-US" altLang="zh-CN" dirty="0"/>
          </a:p>
          <a:p>
            <a:pPr eaLnBrk="1" hangingPunct="1"/>
            <a:r>
              <a:rPr lang="zh-CN" altLang="en-US" dirty="0">
                <a:sym typeface="+mn-ea"/>
              </a:rPr>
              <a:t>如果我这个计算器，换成真实的计算器，加，减，乘，除都能计算，并且每个数据都是从</a:t>
            </a:r>
            <a:r>
              <a:rPr lang="en-US" altLang="zh-CN" dirty="0">
                <a:sym typeface="+mn-ea"/>
              </a:rPr>
              <a:t>-99</a:t>
            </a:r>
            <a:r>
              <a:rPr lang="zh-CN" altLang="en-US" dirty="0">
                <a:sym typeface="+mn-ea"/>
              </a:rPr>
              <a:t>万</a:t>
            </a:r>
            <a:r>
              <a:rPr lang="en-US" altLang="zh-CN" dirty="0">
                <a:sym typeface="+mn-ea"/>
              </a:rPr>
              <a:t>——</a:t>
            </a:r>
            <a:r>
              <a:rPr lang="zh-CN" altLang="en-US" dirty="0">
                <a:sym typeface="+mn-ea"/>
              </a:rPr>
              <a:t>正</a:t>
            </a:r>
            <a:r>
              <a:rPr lang="en-US" altLang="zh-CN" dirty="0">
                <a:sym typeface="+mn-ea"/>
              </a:rPr>
              <a:t>99</a:t>
            </a:r>
            <a:r>
              <a:rPr lang="zh-CN" altLang="en-US" dirty="0">
                <a:sym typeface="+mn-ea"/>
              </a:rPr>
              <a:t>万，大家想想这样组合下去，加法中我们会测试</a:t>
            </a:r>
            <a:r>
              <a:rPr lang="en-US" altLang="zh-CN" dirty="0">
                <a:sym typeface="+mn-ea"/>
              </a:rPr>
              <a:t>99</a:t>
            </a:r>
            <a:r>
              <a:rPr lang="zh-CN" altLang="en-US" dirty="0">
                <a:sym typeface="+mn-ea"/>
              </a:rPr>
              <a:t>万*</a:t>
            </a:r>
            <a:r>
              <a:rPr lang="en-US" altLang="zh-CN" dirty="0">
                <a:sym typeface="+mn-ea"/>
              </a:rPr>
              <a:t>99</a:t>
            </a:r>
            <a:r>
              <a:rPr lang="zh-CN" altLang="en-US" dirty="0">
                <a:sym typeface="+mn-ea"/>
              </a:rPr>
              <a:t>万种组合；减法，乘法，除法都同样是这么多，这还仅仅是整数运算，如果加上小数，计算平方，开方这样的数字，怎么计算，这是一个天文数字，是人无法完成的，对不对？  </a:t>
            </a:r>
          </a:p>
          <a:p>
            <a:pPr eaLnBrk="1" hangingPunct="1"/>
            <a:r>
              <a:rPr lang="zh-CN" altLang="en-US" dirty="0">
                <a:sym typeface="+mn-ea"/>
              </a:rPr>
              <a:t>那我们怎么做呢？既要覆盖全输入、输出域，又要测试用例没有冗余</a:t>
            </a:r>
            <a:endParaRPr lang="en-US" altLang="zh-CN" dirty="0"/>
          </a:p>
          <a:p>
            <a:pPr eaLnBrk="1" hangingPunct="1"/>
            <a:endParaRPr lang="en-US" altLang="zh-CN" dirty="0"/>
          </a:p>
          <a:p>
            <a:pPr eaLnBrk="1" hangingPunct="1"/>
            <a:r>
              <a:rPr lang="zh-CN" altLang="en-US" dirty="0">
                <a:sym typeface="+mn-ea"/>
              </a:rPr>
              <a:t>我告诉大家一种方法，叫做等价类划分法，那什么是等价类划分法，如何使用等价类划分法呢？我们先看什么是等价类划分法</a:t>
            </a:r>
            <a:endParaRPr lang="en-US" altLang="zh-CN" dirty="0"/>
          </a:p>
          <a:p>
            <a:pPr eaLnBrk="1" hangingPunct="1"/>
            <a:endParaRPr lang="zh-CN" altLang="en-US" dirty="0"/>
          </a:p>
          <a:p>
            <a:pPr eaLnBrk="1" hangingPunct="1"/>
            <a:endParaRPr lang="zh-CN" altLang="en-US" dirty="0"/>
          </a:p>
        </p:txBody>
      </p:sp>
    </p:spTree>
    <p:extLst>
      <p:ext uri="{BB962C8B-B14F-4D97-AF65-F5344CB8AC3E}">
        <p14:creationId xmlns:p14="http://schemas.microsoft.com/office/powerpoint/2010/main" val="818085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8</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看这头猪是怎么设计用例的，用的穷举法</a:t>
            </a:r>
          </a:p>
          <a:p>
            <a:pPr eaLnBrk="1" hangingPunct="1"/>
            <a:r>
              <a:rPr lang="zh-CN" altLang="en-US" dirty="0">
                <a:sym typeface="+mn-ea"/>
              </a:rPr>
              <a:t>大家想想，两个整数的和，加数可以使用的值</a:t>
            </a:r>
            <a:r>
              <a:rPr lang="en-US" altLang="zh-CN" dirty="0">
                <a:sym typeface="+mn-ea"/>
              </a:rPr>
              <a:t>0-99 </a:t>
            </a:r>
            <a:r>
              <a:rPr lang="zh-CN" altLang="en-US" dirty="0">
                <a:sym typeface="+mn-ea"/>
              </a:rPr>
              <a:t>，</a:t>
            </a:r>
            <a:r>
              <a:rPr lang="en-US" altLang="zh-CN" dirty="0">
                <a:sym typeface="+mn-ea"/>
              </a:rPr>
              <a:t>100</a:t>
            </a:r>
            <a:r>
              <a:rPr lang="zh-CN" altLang="en-US" dirty="0">
                <a:sym typeface="+mn-ea"/>
              </a:rPr>
              <a:t>个数字，被加数，</a:t>
            </a:r>
            <a:r>
              <a:rPr lang="en-US" altLang="zh-CN" dirty="0">
                <a:sym typeface="+mn-ea"/>
              </a:rPr>
              <a:t>0-99</a:t>
            </a:r>
            <a:r>
              <a:rPr lang="zh-CN" altLang="en-US" dirty="0">
                <a:sym typeface="+mn-ea"/>
              </a:rPr>
              <a:t>，</a:t>
            </a:r>
            <a:r>
              <a:rPr lang="en-US" altLang="zh-CN" dirty="0">
                <a:sym typeface="+mn-ea"/>
              </a:rPr>
              <a:t>99</a:t>
            </a:r>
            <a:r>
              <a:rPr lang="zh-CN" altLang="en-US" dirty="0">
                <a:sym typeface="+mn-ea"/>
              </a:rPr>
              <a:t>个数字，两个加数不同组合，最终有多少种组合？</a:t>
            </a:r>
            <a:r>
              <a:rPr lang="en-US" altLang="zh-CN" dirty="0">
                <a:sym typeface="+mn-ea"/>
              </a:rPr>
              <a:t>9900</a:t>
            </a:r>
            <a:r>
              <a:rPr lang="zh-CN" altLang="en-US" dirty="0">
                <a:sym typeface="+mn-ea"/>
              </a:rPr>
              <a:t>种，那么这</a:t>
            </a:r>
            <a:r>
              <a:rPr lang="en-US" altLang="zh-CN" dirty="0">
                <a:sym typeface="+mn-ea"/>
              </a:rPr>
              <a:t>9900</a:t>
            </a:r>
            <a:r>
              <a:rPr lang="zh-CN" altLang="en-US" dirty="0">
                <a:sym typeface="+mn-ea"/>
              </a:rPr>
              <a:t>种组合都测试一遍，我们假设</a:t>
            </a:r>
            <a:r>
              <a:rPr lang="en-US" altLang="zh-CN" dirty="0">
                <a:sym typeface="+mn-ea"/>
              </a:rPr>
              <a:t>1</a:t>
            </a:r>
            <a:r>
              <a:rPr lang="zh-CN" altLang="en-US" dirty="0">
                <a:sym typeface="+mn-ea"/>
              </a:rPr>
              <a:t>分钟测试一组数据和，那么我们需要多少时间测试完成，</a:t>
            </a:r>
            <a:r>
              <a:rPr lang="en-US" altLang="zh-CN" dirty="0">
                <a:sym typeface="+mn-ea"/>
              </a:rPr>
              <a:t>9900/60,</a:t>
            </a:r>
            <a:r>
              <a:rPr lang="zh-CN" altLang="en-US" dirty="0">
                <a:sym typeface="+mn-ea"/>
              </a:rPr>
              <a:t>大约</a:t>
            </a:r>
            <a:r>
              <a:rPr lang="en-US" altLang="zh-CN" dirty="0">
                <a:sym typeface="+mn-ea"/>
              </a:rPr>
              <a:t>167</a:t>
            </a:r>
            <a:r>
              <a:rPr lang="zh-CN" altLang="en-US" dirty="0">
                <a:sym typeface="+mn-ea"/>
              </a:rPr>
              <a:t>个小时，按每周</a:t>
            </a:r>
            <a:r>
              <a:rPr lang="en-US" altLang="zh-CN" dirty="0">
                <a:sym typeface="+mn-ea"/>
              </a:rPr>
              <a:t>40</a:t>
            </a:r>
            <a:r>
              <a:rPr lang="zh-CN" altLang="en-US" dirty="0">
                <a:sym typeface="+mn-ea"/>
              </a:rPr>
              <a:t>个小时工作时间算，</a:t>
            </a:r>
            <a:r>
              <a:rPr lang="en-US" altLang="zh-CN" dirty="0">
                <a:sym typeface="+mn-ea"/>
              </a:rPr>
              <a:t>4</a:t>
            </a:r>
            <a:r>
              <a:rPr lang="zh-CN" altLang="en-US" dirty="0">
                <a:sym typeface="+mn-ea"/>
              </a:rPr>
              <a:t>个星期才能做完？</a:t>
            </a:r>
            <a:endParaRPr lang="en-US" altLang="zh-CN" dirty="0"/>
          </a:p>
          <a:p>
            <a:pPr eaLnBrk="1" hangingPunct="1"/>
            <a:r>
              <a:rPr lang="zh-CN" altLang="en-US" dirty="0">
                <a:sym typeface="+mn-ea"/>
              </a:rPr>
              <a:t>如果我这个计算器，换成真实的计算器，加，减，乘，除都能计算，并且每个数据都是从</a:t>
            </a:r>
            <a:r>
              <a:rPr lang="en-US" altLang="zh-CN" dirty="0">
                <a:sym typeface="+mn-ea"/>
              </a:rPr>
              <a:t>-99</a:t>
            </a:r>
            <a:r>
              <a:rPr lang="zh-CN" altLang="en-US" dirty="0">
                <a:sym typeface="+mn-ea"/>
              </a:rPr>
              <a:t>万</a:t>
            </a:r>
            <a:r>
              <a:rPr lang="en-US" altLang="zh-CN" dirty="0">
                <a:sym typeface="+mn-ea"/>
              </a:rPr>
              <a:t>——</a:t>
            </a:r>
            <a:r>
              <a:rPr lang="zh-CN" altLang="en-US" dirty="0">
                <a:sym typeface="+mn-ea"/>
              </a:rPr>
              <a:t>正</a:t>
            </a:r>
            <a:r>
              <a:rPr lang="en-US" altLang="zh-CN" dirty="0">
                <a:sym typeface="+mn-ea"/>
              </a:rPr>
              <a:t>99</a:t>
            </a:r>
            <a:r>
              <a:rPr lang="zh-CN" altLang="en-US" dirty="0">
                <a:sym typeface="+mn-ea"/>
              </a:rPr>
              <a:t>万，大家想想这样组合下去，加法中我们会测试</a:t>
            </a:r>
            <a:r>
              <a:rPr lang="en-US" altLang="zh-CN" dirty="0">
                <a:sym typeface="+mn-ea"/>
              </a:rPr>
              <a:t>99</a:t>
            </a:r>
            <a:r>
              <a:rPr lang="zh-CN" altLang="en-US" dirty="0">
                <a:sym typeface="+mn-ea"/>
              </a:rPr>
              <a:t>万*</a:t>
            </a:r>
            <a:r>
              <a:rPr lang="en-US" altLang="zh-CN" dirty="0">
                <a:sym typeface="+mn-ea"/>
              </a:rPr>
              <a:t>99</a:t>
            </a:r>
            <a:r>
              <a:rPr lang="zh-CN" altLang="en-US" dirty="0">
                <a:sym typeface="+mn-ea"/>
              </a:rPr>
              <a:t>万种组合；减法，乘法，除法都同样是这么多，这还仅仅是整数运算，如果加上小数，计算平方，开方这样的数字，怎么计算，这是一个天文数字，是人无法完成的，对不对？  猪果然是猪，活该加班</a:t>
            </a:r>
          </a:p>
          <a:p>
            <a:pPr eaLnBrk="1" hangingPunct="1"/>
            <a:r>
              <a:rPr lang="zh-CN" altLang="en-US" dirty="0">
                <a:sym typeface="+mn-ea"/>
              </a:rPr>
              <a:t>那我们怎么做呢？既要覆盖全输入、输出域，又要测试用例没有冗余</a:t>
            </a:r>
            <a:endParaRPr lang="en-US" altLang="zh-CN" dirty="0"/>
          </a:p>
          <a:p>
            <a:pPr eaLnBrk="1" hangingPunct="1"/>
            <a:endParaRPr lang="en-US" altLang="zh-CN" dirty="0"/>
          </a:p>
          <a:p>
            <a:pPr eaLnBrk="1" hangingPunct="1"/>
            <a:r>
              <a:rPr lang="zh-CN" altLang="en-US" dirty="0">
                <a:sym typeface="+mn-ea"/>
              </a:rPr>
              <a:t>我告诉大家一种方法，叫做等价类划分法，那什么是等价类划分法，如何使用等价类划分法呢？我们先看什么是等价类划分法</a:t>
            </a:r>
            <a:endParaRPr lang="en-US" altLang="zh-CN" dirty="0"/>
          </a:p>
          <a:p>
            <a:pPr eaLnBrk="1" hangingPunct="1"/>
            <a:endParaRPr lang="zh-CN" altLang="en-US" dirty="0"/>
          </a:p>
          <a:p>
            <a:pPr eaLnBrk="1" hangingPunct="1"/>
            <a:endParaRPr lang="zh-CN" altLang="en-US" dirty="0"/>
          </a:p>
        </p:txBody>
      </p:sp>
    </p:spTree>
    <p:extLst>
      <p:ext uri="{BB962C8B-B14F-4D97-AF65-F5344CB8AC3E}">
        <p14:creationId xmlns:p14="http://schemas.microsoft.com/office/powerpoint/2010/main" val="2775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、每个子集内的所有数据是等价的</a:t>
            </a:r>
          </a:p>
          <a:p>
            <a:r>
              <a:rPr lang="en-US" altLang="zh-CN"/>
              <a:t>2</a:t>
            </a:r>
            <a:r>
              <a:rPr lang="zh-CN" altLang="en-US"/>
              <a:t>、各个子集之间互不相交</a:t>
            </a:r>
          </a:p>
          <a:p>
            <a:r>
              <a:rPr lang="en-US" altLang="zh-CN"/>
              <a:t>3</a:t>
            </a:r>
            <a:r>
              <a:rPr lang="zh-CN" altLang="en-US"/>
              <a:t>、所有子集的并集是整个输入域</a:t>
            </a:r>
          </a:p>
        </p:txBody>
      </p:sp>
    </p:spTree>
    <p:extLst>
      <p:ext uri="{BB962C8B-B14F-4D97-AF65-F5344CB8AC3E}">
        <p14:creationId xmlns:p14="http://schemas.microsoft.com/office/powerpoint/2010/main" val="289514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找到一种规则 进行等价类划分</a:t>
            </a:r>
          </a:p>
        </p:txBody>
      </p:sp>
    </p:spTree>
    <p:extLst>
      <p:ext uri="{BB962C8B-B14F-4D97-AF65-F5344CB8AC3E}">
        <p14:creationId xmlns:p14="http://schemas.microsoft.com/office/powerpoint/2010/main" val="1893879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2"/>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8" name="标题 1"/>
          <p:cNvSpPr txBox="1"/>
          <p:nvPr/>
        </p:nvSpPr>
        <p:spPr bwMode="auto">
          <a:xfrm>
            <a:off x="867775" y="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853624" y="916805"/>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4" y="143691"/>
            <a:ext cx="8301567"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a:t>单击此处编辑母版标题样式</a:t>
            </a:r>
            <a:endParaRPr lang="zh-CN"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anose="02010800040101010101" pitchFamily="2" charset="-122"/>
              </a:rPr>
              <a:t>软件测试实用教程</a:t>
            </a:r>
            <a:r>
              <a:rPr lang="en-US" altLang="zh-CN" sz="6000" b="1" dirty="0">
                <a:ea typeface="华文隶书" panose="02010800040101010101" pitchFamily="2" charset="-122"/>
              </a:rPr>
              <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a:latin typeface="华文隶书" panose="02010800040101010101" pitchFamily="2" charset="-122"/>
                <a:ea typeface="华文隶书" panose="02010800040101010101" pitchFamily="2" charset="-122"/>
              </a:rPr>
              <a:t>PartII</a:t>
            </a:r>
            <a:r>
              <a:rPr lang="en-US" altLang="zh-CN" sz="4400" dirty="0">
                <a:latin typeface="华文隶书" panose="02010800040101010101" pitchFamily="2" charset="-122"/>
                <a:ea typeface="华文隶书" panose="02010800040101010101" pitchFamily="2" charset="-122"/>
              </a:rPr>
              <a:t>    </a:t>
            </a:r>
            <a:r>
              <a:rPr lang="zh-CN" altLang="en-US" sz="4400" dirty="0">
                <a:latin typeface="华文隶书" panose="02010800040101010101" pitchFamily="2" charset="-122"/>
                <a:ea typeface="华文隶书" panose="02010800040101010101" pitchFamily="2" charset="-122"/>
              </a:rPr>
              <a:t>软件测试技术</a:t>
            </a:r>
          </a:p>
          <a:p>
            <a:pPr algn="ctr" eaLnBrk="1" hangingPunct="1"/>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dirty="0"/>
              <a:t>什么是等价类测试</a:t>
            </a:r>
          </a:p>
        </p:txBody>
      </p:sp>
      <p:sp>
        <p:nvSpPr>
          <p:cNvPr id="50180" name="Rectangle 3"/>
          <p:cNvSpPr>
            <a:spLocks noGrp="1" noChangeArrowheads="1"/>
          </p:cNvSpPr>
          <p:nvPr>
            <p:ph idx="1"/>
          </p:nvPr>
        </p:nvSpPr>
        <p:spPr/>
        <p:txBody>
          <a:bodyPr/>
          <a:lstStyle/>
          <a:p>
            <a:r>
              <a:rPr lang="zh-CN" altLang="en-US" dirty="0"/>
              <a:t>定义：依据需求对输入域进行</a:t>
            </a:r>
            <a:r>
              <a:rPr lang="zh-CN" altLang="en-US" dirty="0">
                <a:solidFill>
                  <a:srgbClr val="FF0000"/>
                </a:solidFill>
              </a:rPr>
              <a:t>细分</a:t>
            </a:r>
            <a:r>
              <a:rPr lang="zh-CN" altLang="en-US" dirty="0"/>
              <a:t>，然后在分出的每一个</a:t>
            </a:r>
            <a:r>
              <a:rPr lang="zh-CN" altLang="en-US" dirty="0">
                <a:solidFill>
                  <a:srgbClr val="FF0000"/>
                </a:solidFill>
              </a:rPr>
              <a:t>子集</a:t>
            </a:r>
            <a:r>
              <a:rPr lang="zh-CN" altLang="en-US" dirty="0"/>
              <a:t>内选取一个</a:t>
            </a:r>
            <a:r>
              <a:rPr lang="zh-CN" altLang="en-US" dirty="0">
                <a:solidFill>
                  <a:srgbClr val="FF0000"/>
                </a:solidFill>
              </a:rPr>
              <a:t>有代表性</a:t>
            </a:r>
            <a:r>
              <a:rPr lang="zh-CN" altLang="en-US" dirty="0"/>
              <a:t>的测试数据开展测试</a:t>
            </a:r>
          </a:p>
          <a:p>
            <a:pPr marL="0" indent="0">
              <a:buNone/>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a:t>
            </a:r>
          </a:p>
        </p:txBody>
      </p:sp>
      <p:sp>
        <p:nvSpPr>
          <p:cNvPr id="3" name="内容占位符 2"/>
          <p:cNvSpPr>
            <a:spLocks noGrp="1"/>
          </p:cNvSpPr>
          <p:nvPr>
            <p:ph idx="1"/>
          </p:nvPr>
        </p:nvSpPr>
        <p:spPr/>
        <p:txBody>
          <a:bodyPr/>
          <a:lstStyle/>
          <a:p>
            <a:r>
              <a:rPr lang="zh-CN" altLang="en-US" dirty="0"/>
              <a:t>判断等价类中所有数据是否完全等价的简便原则</a:t>
            </a:r>
            <a:endParaRPr lang="en-US" altLang="zh-CN" dirty="0"/>
          </a:p>
          <a:p>
            <a:pPr lvl="1"/>
            <a:r>
              <a:rPr lang="zh-CN" altLang="en-US" dirty="0"/>
              <a:t>在某个指定的等价类中，被测对象对该等价类中的输入数据或输入项的处理方式是否一致</a:t>
            </a:r>
            <a:endParaRPr lang="en-US" altLang="zh-CN" dirty="0"/>
          </a:p>
          <a:p>
            <a:pPr lvl="1"/>
            <a:r>
              <a:rPr lang="zh-CN" altLang="en-US" dirty="0"/>
              <a:t>如果不一致，则该等价类需要进一步做等价划分</a:t>
            </a:r>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等价类划分的原理</a:t>
            </a:r>
          </a:p>
        </p:txBody>
      </p:sp>
      <p:sp>
        <p:nvSpPr>
          <p:cNvPr id="3" name="内容占位符 2"/>
          <p:cNvSpPr>
            <a:spLocks noGrp="1"/>
          </p:cNvSpPr>
          <p:nvPr>
            <p:ph idx="1"/>
          </p:nvPr>
        </p:nvSpPr>
        <p:spPr/>
        <p:txBody>
          <a:bodyPr/>
          <a:lstStyle/>
          <a:p>
            <a:pPr marL="0" indent="0">
              <a:buNone/>
            </a:pPr>
            <a:endParaRPr lang="zh-CN" altLang="en-US" dirty="0"/>
          </a:p>
          <a:p>
            <a:endParaRPr lang="zh-CN" alt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033" y="1378982"/>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bwMode="auto">
          <a:xfrm>
            <a:off x="1485265" y="4492625"/>
            <a:ext cx="1071372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None/>
            </a:pPr>
            <a:r>
              <a:rPr lang="en-US" altLang="zh-CN" kern="0" dirty="0">
                <a:latin typeface="楷体" panose="02010609060101010101" pitchFamily="49" charset="-122"/>
                <a:ea typeface="楷体" panose="02010609060101010101" pitchFamily="49" charset="-122"/>
              </a:rPr>
              <a:t>3</a:t>
            </a:r>
            <a:r>
              <a:rPr lang="zh-CN" altLang="en-US" kern="0" dirty="0">
                <a:latin typeface="楷体" panose="02010609060101010101" pitchFamily="49" charset="-122"/>
                <a:ea typeface="楷体" panose="02010609060101010101" pitchFamily="49" charset="-122"/>
              </a:rPr>
              <a:t>个约束：分而不交、合而不变、类内等价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t>什么是等价类划分法</a:t>
            </a:r>
            <a:endParaRPr lang="en-US" altLang="zh-CN" dirty="0"/>
          </a:p>
          <a:p>
            <a:pPr lvl="1"/>
            <a:r>
              <a:rPr lang="zh-CN" altLang="en-US" dirty="0">
                <a:solidFill>
                  <a:srgbClr val="FF0000"/>
                </a:solidFill>
              </a:rPr>
              <a:t>如何使用等价类划分法</a:t>
            </a:r>
            <a:endParaRPr lang="en-US" altLang="zh-CN" dirty="0">
              <a:solidFill>
                <a:srgbClr val="FF0000"/>
              </a:solidFill>
            </a:endParaRPr>
          </a:p>
          <a:p>
            <a:pPr lvl="1"/>
            <a:r>
              <a:rPr lang="zh-CN" altLang="en-US" dirty="0"/>
              <a:t>等价类测试用例设计步骤总结</a:t>
            </a:r>
            <a:endParaRPr lang="en-US" altLang="zh-CN" dirty="0"/>
          </a:p>
          <a:p>
            <a:pPr lvl="1"/>
            <a:endParaRPr lang="en-US" altLang="zh-CN"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a:sym typeface="+mn-ea"/>
              </a:rPr>
              <a:t>如何使用等价类划分法</a:t>
            </a:r>
            <a:endParaRPr lang="zh-CN" altLang="en-US" dirty="0"/>
          </a:p>
        </p:txBody>
      </p:sp>
      <p:sp>
        <p:nvSpPr>
          <p:cNvPr id="51204" name="Rectangle 3"/>
          <p:cNvSpPr>
            <a:spLocks noGrp="1" noChangeArrowheads="1"/>
          </p:cNvSpPr>
          <p:nvPr>
            <p:ph idx="1"/>
          </p:nvPr>
        </p:nvSpPr>
        <p:spPr/>
        <p:txBody>
          <a:bodyPr/>
          <a:lstStyle/>
          <a:p>
            <a:r>
              <a:rPr lang="zh-CN" altLang="en-US" dirty="0"/>
              <a:t>怎样确定被划分对象？</a:t>
            </a:r>
            <a:endParaRPr lang="en-US" altLang="zh-CN" dirty="0"/>
          </a:p>
          <a:p>
            <a:r>
              <a:rPr lang="zh-CN" altLang="en-US" dirty="0"/>
              <a:t>怎样划分有效等价类和无效等价类？</a:t>
            </a:r>
            <a:endParaRPr lang="en-US" altLang="zh-CN" dirty="0"/>
          </a:p>
          <a:p>
            <a:r>
              <a:rPr lang="zh-CN" altLang="en-US" dirty="0"/>
              <a:t>怎样针对有效等价类的测试用例设计？</a:t>
            </a:r>
            <a:endParaRPr lang="en-US" altLang="zh-CN" dirty="0"/>
          </a:p>
          <a:p>
            <a:r>
              <a:rPr lang="zh-CN" altLang="en-US" dirty="0"/>
              <a:t>怎样针对无效等价类的测试用例设计？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4">
                                            <p:txEl>
                                              <p:pRg st="1" end="1"/>
                                            </p:txEl>
                                          </p:spTgt>
                                        </p:tgtEl>
                                        <p:attrNameLst>
                                          <p:attrName>style.visibility</p:attrName>
                                        </p:attrNameLst>
                                      </p:cBhvr>
                                      <p:to>
                                        <p:strVal val="visible"/>
                                      </p:to>
                                    </p:set>
                                    <p:anim calcmode="lin" valueType="num">
                                      <p:cBhvr additive="base">
                                        <p:cTn id="13"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xEl>
                                              <p:pRg st="2" end="2"/>
                                            </p:txEl>
                                          </p:spTgt>
                                        </p:tgtEl>
                                        <p:attrNameLst>
                                          <p:attrName>style.visibility</p:attrName>
                                        </p:attrNameLst>
                                      </p:cBhvr>
                                      <p:to>
                                        <p:strVal val="visible"/>
                                      </p:to>
                                    </p:set>
                                    <p:anim calcmode="lin" valueType="num">
                                      <p:cBhvr additive="base">
                                        <p:cTn id="19"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4">
                                            <p:txEl>
                                              <p:pRg st="3" end="3"/>
                                            </p:txEl>
                                          </p:spTgt>
                                        </p:tgtEl>
                                        <p:attrNameLst>
                                          <p:attrName>style.visibility</p:attrName>
                                        </p:attrNameLst>
                                      </p:cBhvr>
                                      <p:to>
                                        <p:strVal val="visible"/>
                                      </p:to>
                                    </p:set>
                                    <p:anim calcmode="lin" valueType="num">
                                      <p:cBhvr additive="base">
                                        <p:cTn id="25" dur="5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95324" y="1196975"/>
            <a:ext cx="10945291" cy="3879850"/>
          </a:xfrm>
        </p:spPr>
        <p:txBody>
          <a:bodyPr/>
          <a:lstStyle/>
          <a:p>
            <a:r>
              <a:rPr lang="zh-CN" altLang="en-US" dirty="0"/>
              <a:t>怎样确定被划分对象？</a:t>
            </a:r>
            <a:endParaRPr lang="en-US" altLang="zh-CN" dirty="0"/>
          </a:p>
          <a:p>
            <a:pPr lvl="1"/>
            <a:r>
              <a:rPr lang="zh-CN" altLang="en-US" dirty="0"/>
              <a:t>根据被测对象的特性，针对</a:t>
            </a:r>
            <a:r>
              <a:rPr lang="zh-CN" altLang="en-US" dirty="0">
                <a:solidFill>
                  <a:srgbClr val="FF0000"/>
                </a:solidFill>
              </a:rPr>
              <a:t>整体输入域</a:t>
            </a:r>
            <a:r>
              <a:rPr lang="zh-CN" altLang="en-US" dirty="0"/>
              <a:t>进行等价划分，也可将整体输入域分成由各个输入条件分别构成的</a:t>
            </a:r>
            <a:r>
              <a:rPr lang="zh-CN" altLang="en-US" dirty="0">
                <a:solidFill>
                  <a:srgbClr val="FF0000"/>
                </a:solidFill>
              </a:rPr>
              <a:t>个体输入域</a:t>
            </a:r>
            <a:r>
              <a:rPr lang="zh-CN" altLang="en-US" dirty="0"/>
              <a:t>进行等价</a:t>
            </a:r>
            <a:r>
              <a:rPr lang="zh-CN" altLang="en-US" dirty="0" smtClean="0"/>
              <a:t>划分</a:t>
            </a:r>
            <a:endParaRPr lang="en-US" altLang="zh-CN" dirty="0" smtClean="0"/>
          </a:p>
          <a:p>
            <a:pPr lvl="2"/>
            <a:r>
              <a:rPr lang="zh-CN" altLang="en-US" dirty="0" smtClean="0"/>
              <a:t>整体输入域：由多个输入条件共同构成的具有一定实际意义的输入域</a:t>
            </a:r>
            <a:endParaRPr lang="en-US" altLang="zh-CN" dirty="0" smtClean="0"/>
          </a:p>
          <a:p>
            <a:pPr lvl="2"/>
            <a:r>
              <a:rPr lang="zh-CN" altLang="en-US" dirty="0" smtClean="0"/>
              <a:t>个体输入域：将整体输入域拆分成由各个输入条件分别构成的单个输入域的集合</a:t>
            </a:r>
            <a:endParaRPr lang="zh-CN" altLang="en-US" dirty="0"/>
          </a:p>
          <a:p>
            <a:pPr lvl="1"/>
            <a:r>
              <a:rPr lang="zh-CN" altLang="en-US" dirty="0"/>
              <a:t>既可以对输入域进行划分，有时候还需要对</a:t>
            </a:r>
            <a:r>
              <a:rPr lang="zh-CN" altLang="en-US" dirty="0">
                <a:solidFill>
                  <a:srgbClr val="FF0000"/>
                </a:solidFill>
              </a:rPr>
              <a:t>输出域</a:t>
            </a:r>
            <a:r>
              <a:rPr lang="zh-CN" altLang="en-US" dirty="0"/>
              <a:t>进行等价划分</a:t>
            </a:r>
            <a:endParaRPr lang="en-US" altLang="zh-CN" dirty="0"/>
          </a:p>
          <a:p>
            <a:pPr lvl="2"/>
            <a:endParaRPr lang="zh-CN" altLang="en-US" sz="2600" dirty="0">
              <a:cs typeface="+mn-ea"/>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a:t>
            </a:r>
            <a:r>
              <a:rPr lang="zh-CN" altLang="en-US" dirty="0"/>
              <a:t>域的确定</a:t>
            </a:r>
          </a:p>
        </p:txBody>
      </p:sp>
      <p:sp>
        <p:nvSpPr>
          <p:cNvPr id="3" name="内容占位符 2"/>
          <p:cNvSpPr>
            <a:spLocks noGrp="1"/>
          </p:cNvSpPr>
          <p:nvPr>
            <p:ph idx="1"/>
          </p:nvPr>
        </p:nvSpPr>
        <p:spPr/>
        <p:txBody>
          <a:bodyPr/>
          <a:lstStyle/>
          <a:p>
            <a:r>
              <a:rPr lang="zh-CN" altLang="en-US" dirty="0"/>
              <a:t>整体输入域：多个输入条件共同构成的具有一定实际意义的输入域</a:t>
            </a:r>
            <a:endParaRPr lang="en-US" altLang="zh-CN" dirty="0"/>
          </a:p>
          <a:p>
            <a:r>
              <a:rPr lang="zh-CN" altLang="en-US" dirty="0"/>
              <a:t>个体输入域：输入条件分别构成的单个输入域的集合，基于独立性假设</a:t>
            </a:r>
          </a:p>
          <a:p>
            <a:endParaRPr lang="zh-CN" altLang="en-US" dirty="0"/>
          </a:p>
        </p:txBody>
      </p:sp>
    </p:spTree>
    <p:extLst>
      <p:ext uri="{BB962C8B-B14F-4D97-AF65-F5344CB8AC3E}">
        <p14:creationId xmlns:p14="http://schemas.microsoft.com/office/powerpoint/2010/main" val="274038278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23392" y="1268760"/>
            <a:ext cx="11305256" cy="4267200"/>
          </a:xfrm>
        </p:spPr>
        <p:txBody>
          <a:bodyPr/>
          <a:lstStyle/>
          <a:p>
            <a:pPr lvl="1"/>
            <a:r>
              <a:rPr lang="zh-CN" altLang="en-US" dirty="0" smtClean="0">
                <a:solidFill>
                  <a:srgbClr val="FF0000"/>
                </a:solidFill>
              </a:rPr>
              <a:t>有效</a:t>
            </a:r>
            <a:r>
              <a:rPr lang="zh-CN" altLang="en-US" dirty="0">
                <a:solidFill>
                  <a:srgbClr val="FF0000"/>
                </a:solidFill>
              </a:rPr>
              <a:t>等价类</a:t>
            </a:r>
            <a:r>
              <a:rPr lang="zh-CN" altLang="en-US" dirty="0"/>
              <a:t>：对于</a:t>
            </a:r>
            <a:r>
              <a:rPr lang="en-US" altLang="zh-CN" dirty="0"/>
              <a:t>SRS</a:t>
            </a:r>
            <a:r>
              <a:rPr lang="zh-CN" altLang="en-US" dirty="0"/>
              <a:t>而言，合理、有意义的输入数据构成的集合，即被测对象能接受的数据，用于考查软件的</a:t>
            </a:r>
            <a:r>
              <a:rPr lang="zh-CN" altLang="en-US" dirty="0">
                <a:solidFill>
                  <a:srgbClr val="FF0000"/>
                </a:solidFill>
              </a:rPr>
              <a:t>正常工作能力</a:t>
            </a:r>
            <a:endParaRPr lang="en-US" altLang="zh-CN" dirty="0">
              <a:solidFill>
                <a:srgbClr val="FF0000"/>
              </a:solidFill>
            </a:endParaRPr>
          </a:p>
          <a:p>
            <a:pPr lvl="1"/>
            <a:r>
              <a:rPr lang="zh-CN" altLang="en-US" dirty="0">
                <a:solidFill>
                  <a:srgbClr val="FF0000"/>
                </a:solidFill>
              </a:rPr>
              <a:t>无效等价类</a:t>
            </a:r>
            <a:r>
              <a:rPr lang="zh-CN" altLang="en-US" dirty="0"/>
              <a:t>：对于</a:t>
            </a:r>
            <a:r>
              <a:rPr lang="en-US" altLang="zh-CN" dirty="0"/>
              <a:t>SRS</a:t>
            </a:r>
            <a:r>
              <a:rPr lang="zh-CN" altLang="en-US" dirty="0"/>
              <a:t>而言，不合理、无意义的输入数据构成的集合，即被测对象不能接受的数据，用于考查软件的</a:t>
            </a:r>
            <a:r>
              <a:rPr lang="zh-CN" altLang="en-US" dirty="0">
                <a:solidFill>
                  <a:srgbClr val="FF0000"/>
                </a:solidFill>
              </a:rPr>
              <a:t>容错能力</a:t>
            </a:r>
            <a:endParaRPr lang="en-US" altLang="zh-CN" dirty="0">
              <a:solidFill>
                <a:srgbClr val="FF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83870" y="1259205"/>
            <a:ext cx="11130915" cy="5155565"/>
          </a:xfrm>
        </p:spPr>
        <p:txBody>
          <a:bodyPr/>
          <a:lstStyle/>
          <a:p>
            <a:r>
              <a:rPr lang="zh-CN" altLang="en-US" sz="2600" b="1" dirty="0">
                <a:latin typeface="华文楷体" panose="02010600040101010101" pitchFamily="2" charset="-122"/>
                <a:ea typeface="楷体" panose="02010609060101010101" pitchFamily="49" charset="-122"/>
                <a:cs typeface="+mn-ea"/>
              </a:rPr>
              <a:t>等价类划分的原则：</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(1)若输入条件规定了取值范围，且取值范围上、下限之间的数据是有意义的数据，则取值范围内的数据构成一个有效等价类，小于下限、或大于上限的所有数据分别构成两个无效等价类；</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(2)若输入条件规定了“必须如何”的条件，则满足必须条件的数据构成一个有效等价类，其他数据构成一个无效等价类；</a:t>
            </a:r>
          </a:p>
        </p:txBody>
      </p:sp>
      <p:sp>
        <p:nvSpPr>
          <p:cNvPr id="6" name="标题 5"/>
          <p:cNvSpPr>
            <a:spLocks noGrp="1"/>
          </p:cNvSpPr>
          <p:nvPr>
            <p:ph type="title"/>
          </p:nvPr>
        </p:nvSpPr>
        <p:spPr>
          <a:xfrm>
            <a:off x="704850" y="372110"/>
            <a:ext cx="5463540" cy="631825"/>
          </a:xfrm>
        </p:spPr>
        <p:txBody>
          <a:bodyPr/>
          <a:lstStyle/>
          <a:p>
            <a:r>
              <a:rPr lang="zh-CN" altLang="en-US" dirty="0">
                <a:sym typeface="+mn-ea"/>
              </a:rPr>
              <a:t>如何使用等价类划分法</a:t>
            </a:r>
            <a:endParaRPr lang="zh-CN" altLang="en-US" dirty="0"/>
          </a:p>
        </p:txBody>
      </p:sp>
    </p:spTree>
  </p:cSld>
  <p:clrMapOvr>
    <a:overrideClrMapping bg1="lt1" tx1="dk1" bg2="lt2" tx2="dk2" accent1="accent1" accent2="accent2" accent3="accent3" accent4="accent4" accent5="accent5" accent6="accent6" hlink="hlink" folHlink="folHlink"/>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1310" y="1240790"/>
            <a:ext cx="11054715" cy="5212715"/>
          </a:xfrm>
        </p:spPr>
        <p:txBody>
          <a:bodyPr/>
          <a:lstStyle/>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3</a:t>
            </a:r>
            <a:r>
              <a:rPr lang="zh-CN" altLang="en-US" sz="2600" b="1" dirty="0">
                <a:latin typeface="华文楷体" panose="02010600040101010101" pitchFamily="2" charset="-122"/>
                <a:ea typeface="楷体" panose="02010609060101010101" pitchFamily="49" charset="-122"/>
                <a:cs typeface="+mn-ea"/>
              </a:rPr>
              <a:t>)若输入条件是一个</a:t>
            </a:r>
            <a:r>
              <a:rPr lang="zh-CN" altLang="en-US" sz="2600" b="1" dirty="0">
                <a:solidFill>
                  <a:srgbClr val="FF0000"/>
                </a:solidFill>
                <a:latin typeface="华文楷体" panose="02010600040101010101" pitchFamily="2" charset="-122"/>
                <a:ea typeface="楷体" panose="02010609060101010101" pitchFamily="49" charset="-122"/>
                <a:cs typeface="+mn-ea"/>
              </a:rPr>
              <a:t>逻辑量</a:t>
            </a:r>
            <a:r>
              <a:rPr lang="zh-CN" altLang="en-US" sz="2600" b="1" dirty="0">
                <a:latin typeface="华文楷体" panose="02010600040101010101" pitchFamily="2" charset="-122"/>
                <a:ea typeface="楷体" panose="02010609060101010101" pitchFamily="49" charset="-122"/>
                <a:cs typeface="+mn-ea"/>
              </a:rPr>
              <a:t>，即规定了输入数据的一组值，且系统要对每个输入值分别进行处理，则可为每一个输入值确立一个有效等价类，此外还要针对这组值确立一个无效等价类，它是所有不允许的输入值的集合</a:t>
            </a:r>
          </a:p>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4</a:t>
            </a:r>
            <a:r>
              <a:rPr lang="zh-CN" altLang="en-US" sz="2600" b="1" dirty="0">
                <a:latin typeface="华文楷体" panose="02010600040101010101" pitchFamily="2" charset="-122"/>
                <a:ea typeface="楷体" panose="02010609060101010101" pitchFamily="49" charset="-122"/>
                <a:cs typeface="+mn-ea"/>
              </a:rPr>
              <a:t>）用户需求规定必须遵守某种规则时，可规定一个有效等价类及若干个不同角度违反规则的无效等价类</a:t>
            </a:r>
            <a:endParaRPr lang="zh-CN" altLang="en-US" sz="2325" b="1" kern="1200" dirty="0"/>
          </a:p>
          <a:p>
            <a:pPr marL="471170" lvl="1" indent="0" algn="just" eaLnBrk="1" hangingPunct="1">
              <a:buNone/>
              <a:defRPr/>
            </a:pPr>
            <a:endParaRPr lang="zh-CN" altLang="en-US" dirty="0"/>
          </a:p>
        </p:txBody>
      </p:sp>
      <p:sp>
        <p:nvSpPr>
          <p:cNvPr id="6" name="标题 5"/>
          <p:cNvSpPr>
            <a:spLocks noGrp="1"/>
          </p:cNvSpPr>
          <p:nvPr>
            <p:ph type="title"/>
          </p:nvPr>
        </p:nvSpPr>
        <p:spPr>
          <a:xfrm>
            <a:off x="704850" y="372110"/>
            <a:ext cx="5463540" cy="631825"/>
          </a:xfrm>
        </p:spPr>
        <p:txBody>
          <a:bodyPr/>
          <a:lstStyle/>
          <a:p>
            <a:r>
              <a:rPr lang="zh-CN" altLang="en-US" dirty="0">
                <a:sym typeface="+mn-ea"/>
              </a:rPr>
              <a:t>如何使用等价类划分法</a:t>
            </a:r>
            <a:endParaRPr lang="zh-CN" altLang="en-US" dirty="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sym typeface="+mn-ea"/>
              </a:rPr>
              <a:t>黑盒测试技术概述</a:t>
            </a:r>
            <a:endParaRPr lang="zh-CN" altLang="en-US" dirty="0"/>
          </a:p>
          <a:p>
            <a:pPr lvl="1"/>
            <a:r>
              <a:rPr lang="zh-CN" altLang="en-US" dirty="0">
                <a:sym typeface="+mn-ea"/>
              </a:rPr>
              <a:t>为什么引入等价类划分法</a:t>
            </a:r>
            <a:endParaRPr lang="en-US" altLang="zh-CN" dirty="0"/>
          </a:p>
          <a:p>
            <a:pPr lvl="1"/>
            <a:r>
              <a:rPr lang="zh-CN" altLang="en-US" dirty="0"/>
              <a:t>什么是等价类划分法</a:t>
            </a:r>
            <a:endParaRPr lang="en-US" altLang="zh-CN" dirty="0"/>
          </a:p>
          <a:p>
            <a:pPr lvl="1"/>
            <a:r>
              <a:rPr lang="zh-CN" altLang="en-US" dirty="0"/>
              <a:t>如何使用等价类划分法</a:t>
            </a:r>
            <a:endParaRPr lang="en-US" altLang="zh-CN" dirty="0"/>
          </a:p>
          <a:p>
            <a:pPr lvl="1"/>
            <a:endParaRPr lang="en-US" altLang="zh-C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假设当前输入域中两个输入条件</a:t>
            </a:r>
            <a:r>
              <a:rPr lang="en-US" altLang="zh-CN" dirty="0" err="1" smtClean="0"/>
              <a:t>x,y</a:t>
            </a:r>
            <a:r>
              <a:rPr lang="en-US" altLang="zh-CN" dirty="0" smtClean="0"/>
              <a:t>,</a:t>
            </a:r>
            <a:r>
              <a:rPr lang="zh-CN" altLang="en-US" dirty="0" smtClean="0"/>
              <a:t>且输入条件</a:t>
            </a:r>
            <a:r>
              <a:rPr lang="en-US" altLang="zh-CN" dirty="0" smtClean="0"/>
              <a:t>x</a:t>
            </a:r>
            <a:r>
              <a:rPr lang="zh-CN" altLang="en-US" dirty="0" smtClean="0"/>
              <a:t>有</a:t>
            </a:r>
            <a:r>
              <a:rPr lang="en-US" altLang="zh-CN" dirty="0" smtClean="0"/>
              <a:t>m</a:t>
            </a:r>
            <a:r>
              <a:rPr lang="zh-CN" altLang="en-US" dirty="0" smtClean="0"/>
              <a:t>个有效等价类，输入条件</a:t>
            </a:r>
            <a:r>
              <a:rPr lang="en-US" altLang="zh-CN" dirty="0" smtClean="0"/>
              <a:t>y</a:t>
            </a:r>
            <a:r>
              <a:rPr lang="zh-CN" altLang="en-US" dirty="0" smtClean="0"/>
              <a:t>有</a:t>
            </a:r>
            <a:r>
              <a:rPr lang="en-US" altLang="zh-CN" dirty="0" smtClean="0"/>
              <a:t>n</a:t>
            </a:r>
            <a:r>
              <a:rPr lang="zh-CN" altLang="en-US" dirty="0" smtClean="0"/>
              <a:t>个有效等价类，如何设计其中的测试用例</a:t>
            </a:r>
            <a:endParaRPr lang="zh-CN" altLang="en-US" dirty="0"/>
          </a:p>
        </p:txBody>
      </p:sp>
    </p:spTree>
    <p:extLst>
      <p:ext uri="{BB962C8B-B14F-4D97-AF65-F5344CB8AC3E}">
        <p14:creationId xmlns:p14="http://schemas.microsoft.com/office/powerpoint/2010/main" val="4163992468"/>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solidFill>
                  <a:srgbClr val="FF0000"/>
                </a:solidFill>
              </a:rPr>
              <a:t>强组合</a:t>
            </a:r>
            <a:endParaRPr lang="en-US" altLang="zh-CN" dirty="0" smtClean="0">
              <a:solidFill>
                <a:srgbClr val="FF0000"/>
              </a:solidFill>
            </a:endParaRPr>
          </a:p>
          <a:p>
            <a:pPr lvl="1"/>
            <a:r>
              <a:rPr lang="zh-CN" altLang="en-US" dirty="0" smtClean="0"/>
              <a:t>最终得到的测试用例完全覆盖所有输入条件的有效等价类的所有组合情况</a:t>
            </a:r>
            <a:endParaRPr lang="en-US" altLang="zh-CN" dirty="0" smtClean="0"/>
          </a:p>
          <a:p>
            <a:pPr lvl="1"/>
            <a:r>
              <a:rPr lang="zh-CN" altLang="en-US" dirty="0" smtClean="0"/>
              <a:t>实质是构成有效等价类数量的笛卡儿积，即完全组合</a:t>
            </a:r>
            <a:endParaRPr lang="zh-CN" altLang="en-US" dirty="0"/>
          </a:p>
        </p:txBody>
      </p:sp>
    </p:spTree>
    <p:extLst>
      <p:ext uri="{BB962C8B-B14F-4D97-AF65-F5344CB8AC3E}">
        <p14:creationId xmlns:p14="http://schemas.microsoft.com/office/powerpoint/2010/main" val="871724902"/>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4" name="Rectangle 3"/>
          <p:cNvSpPr txBox="1">
            <a:spLocks noChangeArrowheads="1"/>
          </p:cNvSpPr>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buFont typeface="Wingdings" pitchFamily="2" charset="2"/>
              <a:buChar char="Ø"/>
            </a:pPr>
            <a:r>
              <a:rPr lang="zh-CN" altLang="en-US" dirty="0">
                <a:latin typeface="华文楷体" panose="02010600040101010101" pitchFamily="2" charset="-122"/>
                <a:ea typeface="楷体" panose="02010609060101010101" pitchFamily="49" charset="-122"/>
              </a:rPr>
              <a:t>强组合方式</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1916832"/>
            <a:ext cx="90043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flipH="1">
            <a:off x="9984432" y="2924944"/>
            <a:ext cx="1584176" cy="2880320"/>
          </a:xfrm>
        </p:spPr>
        <p:txBody>
          <a:bodyPr/>
          <a:lstStyle/>
          <a:p>
            <a:pPr marL="0" indent="0">
              <a:buNone/>
            </a:pPr>
            <a:r>
              <a:rPr lang="zh-CN" altLang="en-US" dirty="0" smtClean="0"/>
              <a:t>测试用例总个数：</a:t>
            </a:r>
            <a:r>
              <a:rPr lang="en-US" altLang="zh-CN" dirty="0" err="1" smtClean="0"/>
              <a:t>mn</a:t>
            </a:r>
            <a:endParaRPr lang="en-US" altLang="zh-CN" dirty="0" smtClean="0"/>
          </a:p>
        </p:txBody>
      </p:sp>
    </p:spTree>
    <p:extLst>
      <p:ext uri="{BB962C8B-B14F-4D97-AF65-F5344CB8AC3E}">
        <p14:creationId xmlns:p14="http://schemas.microsoft.com/office/powerpoint/2010/main" val="3200122839"/>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2" name="内容占位符 1"/>
          <p:cNvSpPr>
            <a:spLocks noGrp="1"/>
          </p:cNvSpPr>
          <p:nvPr>
            <p:ph idx="1"/>
          </p:nvPr>
        </p:nvSpPr>
        <p:spPr/>
        <p:txBody>
          <a:bodyPr/>
          <a:lstStyle/>
          <a:p>
            <a:r>
              <a:rPr lang="zh-CN" altLang="en-US" dirty="0" smtClean="0"/>
              <a:t>弱组合</a:t>
            </a:r>
            <a:endParaRPr lang="en-US" altLang="zh-CN" dirty="0" smtClean="0"/>
          </a:p>
          <a:p>
            <a:pPr lvl="1"/>
            <a:r>
              <a:rPr lang="zh-CN" altLang="en-US" dirty="0" smtClean="0"/>
              <a:t>测试用例仅需覆盖所有输入条件的有效等价类即可</a:t>
            </a:r>
            <a:endParaRPr lang="en-US" altLang="zh-CN" dirty="0" smtClean="0"/>
          </a:p>
          <a:p>
            <a:pPr lvl="1"/>
            <a:endParaRPr lang="zh-CN" altLang="en-US" dirty="0"/>
          </a:p>
        </p:txBody>
      </p:sp>
    </p:spTree>
    <p:extLst>
      <p:ext uri="{BB962C8B-B14F-4D97-AF65-F5344CB8AC3E}">
        <p14:creationId xmlns:p14="http://schemas.microsoft.com/office/powerpoint/2010/main" val="36932769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altLang="zh-CN" dirty="0" smtClean="0"/>
              <a:t> </a:t>
            </a:r>
            <a:r>
              <a:rPr lang="zh-CN" altLang="en-US" dirty="0" smtClean="0"/>
              <a:t>等价类测试</a:t>
            </a:r>
          </a:p>
        </p:txBody>
      </p:sp>
      <p:sp>
        <p:nvSpPr>
          <p:cNvPr id="64516" name="Rectangle 3"/>
          <p:cNvSpPr>
            <a:spLocks noGrp="1" noChangeArrowheads="1"/>
          </p:cNvSpPr>
          <p:nvPr>
            <p:ph idx="1"/>
          </p:nvPr>
        </p:nvSpPr>
        <p:spPr/>
        <p:txBody>
          <a:bodyPr/>
          <a:lstStyle/>
          <a:p>
            <a:r>
              <a:rPr lang="zh-CN" altLang="en-US" smtClean="0"/>
              <a:t>弱组合方式</a:t>
            </a:r>
          </a:p>
        </p:txBody>
      </p:sp>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988840"/>
            <a:ext cx="8929687"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50246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5" name="图片 4"/>
          <p:cNvPicPr>
            <a:picLocks noChangeAspect="1"/>
          </p:cNvPicPr>
          <p:nvPr/>
        </p:nvPicPr>
        <p:blipFill>
          <a:blip r:embed="rId3"/>
          <a:stretch>
            <a:fillRect/>
          </a:stretch>
        </p:blipFill>
        <p:spPr>
          <a:xfrm>
            <a:off x="4655840" y="1340768"/>
            <a:ext cx="6333333" cy="4390476"/>
          </a:xfrm>
          <a:prstGeom prst="rect">
            <a:avLst/>
          </a:prstGeom>
        </p:spPr>
      </p:pic>
    </p:spTree>
    <p:extLst>
      <p:ext uri="{BB962C8B-B14F-4D97-AF65-F5344CB8AC3E}">
        <p14:creationId xmlns:p14="http://schemas.microsoft.com/office/powerpoint/2010/main" val="1338434960"/>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2"/>
          <a:stretch>
            <a:fillRect/>
          </a:stretch>
        </p:blipFill>
        <p:spPr>
          <a:xfrm>
            <a:off x="4871864" y="1340768"/>
            <a:ext cx="6314286" cy="4419048"/>
          </a:xfrm>
          <a:prstGeom prst="rect">
            <a:avLst/>
          </a:prstGeom>
        </p:spPr>
      </p:pic>
    </p:spTree>
    <p:extLst>
      <p:ext uri="{BB962C8B-B14F-4D97-AF65-F5344CB8AC3E}">
        <p14:creationId xmlns:p14="http://schemas.microsoft.com/office/powerpoint/2010/main" val="1464651002"/>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b="0"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2"/>
          <a:stretch>
            <a:fillRect/>
          </a:stretch>
        </p:blipFill>
        <p:spPr>
          <a:xfrm>
            <a:off x="4511824" y="1196752"/>
            <a:ext cx="6333333" cy="4295238"/>
          </a:xfrm>
          <a:prstGeom prst="rect">
            <a:avLst/>
          </a:prstGeom>
        </p:spPr>
      </p:pic>
      <p:sp>
        <p:nvSpPr>
          <p:cNvPr id="5" name="内容占位符 2"/>
          <p:cNvSpPr txBox="1">
            <a:spLocks/>
          </p:cNvSpPr>
          <p:nvPr/>
        </p:nvSpPr>
        <p:spPr bwMode="auto">
          <a:xfrm>
            <a:off x="1055440" y="2576450"/>
            <a:ext cx="309634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smtClean="0">
                <a:latin typeface="楷体" panose="02010609060101010101" pitchFamily="49" charset="-122"/>
                <a:ea typeface="楷体" panose="02010609060101010101" pitchFamily="49" charset="-122"/>
              </a:rPr>
              <a:t>测试用例总个数：参数输入条件中最大的那个</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8792650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66564" name="Rectangle 3"/>
          <p:cNvSpPr>
            <a:spLocks noGrp="1" noChangeArrowheads="1"/>
          </p:cNvSpPr>
          <p:nvPr>
            <p:ph idx="1"/>
          </p:nvPr>
        </p:nvSpPr>
        <p:spPr/>
        <p:txBody>
          <a:bodyPr/>
          <a:lstStyle/>
          <a:p>
            <a:r>
              <a:rPr lang="zh-CN" altLang="en-US" dirty="0" smtClean="0"/>
              <a:t>无效等价类的测试用例</a:t>
            </a:r>
            <a:endParaRPr lang="en-US" altLang="zh-CN" dirty="0" smtClean="0"/>
          </a:p>
          <a:p>
            <a:pPr lvl="1"/>
            <a:r>
              <a:rPr lang="zh-CN" altLang="en-US" dirty="0" smtClean="0"/>
              <a:t>对于无效等价类，设计测试用例引入</a:t>
            </a:r>
            <a:r>
              <a:rPr lang="zh-CN" altLang="en-US" dirty="0" smtClean="0">
                <a:solidFill>
                  <a:srgbClr val="FF0000"/>
                </a:solidFill>
              </a:rPr>
              <a:t>单缺陷</a:t>
            </a:r>
            <a:r>
              <a:rPr lang="zh-CN" altLang="en-US" dirty="0" smtClean="0"/>
              <a:t>假设</a:t>
            </a:r>
            <a:endParaRPr lang="en-US" altLang="zh-CN" dirty="0" smtClean="0"/>
          </a:p>
          <a:p>
            <a:pPr lvl="1"/>
            <a:r>
              <a:rPr lang="zh-CN" altLang="en-US" dirty="0" smtClean="0"/>
              <a:t>即一个测试用例，仅覆盖一个输入条件的某一个无效等价类，实质在于，可将每个无效等价类看做一个可能的缺陷，设计测试用例时应针对每类可能的缺陷单独进行测试</a:t>
            </a:r>
          </a:p>
        </p:txBody>
      </p:sp>
    </p:spTree>
    <p:extLst>
      <p:ext uri="{BB962C8B-B14F-4D97-AF65-F5344CB8AC3E}">
        <p14:creationId xmlns:p14="http://schemas.microsoft.com/office/powerpoint/2010/main" val="59830537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无效等价类设计测试用例</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916832"/>
            <a:ext cx="888206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897650"/>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sp>
        <p:nvSpPr>
          <p:cNvPr id="4100" name="Rectangle 3"/>
          <p:cNvSpPr>
            <a:spLocks noGrp="1" noChangeArrowheads="1"/>
          </p:cNvSpPr>
          <p:nvPr>
            <p:ph idx="1"/>
          </p:nvPr>
        </p:nvSpPr>
        <p:spPr>
          <a:xfrm>
            <a:off x="683895" y="681990"/>
            <a:ext cx="5758815" cy="5319395"/>
          </a:xfrm>
        </p:spPr>
        <p:txBody>
          <a:bodyPr/>
          <a:lstStyle/>
          <a:p>
            <a:pPr marL="0" indent="0">
              <a:buNone/>
            </a:pPr>
            <a:r>
              <a:rPr lang="en-US" altLang="zh-CN" dirty="0"/>
              <a:t>                                                                                      </a:t>
            </a:r>
            <a:r>
              <a:rPr lang="zh-CN" altLang="en-US" sz="2400" dirty="0"/>
              <a:t>黑盒测试：</a:t>
            </a:r>
          </a:p>
          <a:p>
            <a:pPr marL="0" lvl="3" indent="0">
              <a:buNone/>
            </a:pPr>
            <a:endParaRPr lang="en-US" altLang="zh-CN" sz="2800"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767408" y="2204864"/>
            <a:ext cx="3279775" cy="2620645"/>
          </a:xfrm>
          <a:prstGeom prst="rect">
            <a:avLst/>
          </a:prstGeom>
        </p:spPr>
      </p:pic>
      <p:sp>
        <p:nvSpPr>
          <p:cNvPr id="6" name="文本框 5"/>
          <p:cNvSpPr txBox="1"/>
          <p:nvPr/>
        </p:nvSpPr>
        <p:spPr>
          <a:xfrm>
            <a:off x="4151784" y="1484784"/>
            <a:ext cx="7520940" cy="3091815"/>
          </a:xfrm>
          <a:prstGeom prst="rect">
            <a:avLst/>
          </a:prstGeom>
          <a:noFill/>
        </p:spPr>
        <p:txBody>
          <a:bodyPr wrap="square" rtlCol="0">
            <a:spAutoFit/>
          </a:bodyPr>
          <a:lstStyle/>
          <a:p>
            <a:pPr algn="l" eaLnBrk="1" latinLnBrk="0" hangingPunct="1">
              <a:lnSpc>
                <a:spcPct val="150000"/>
              </a:lnSpc>
            </a:pPr>
            <a:r>
              <a:rPr lang="zh-CN" altLang="en-US" sz="2600" b="1" kern="0" dirty="0">
                <a:latin typeface="华文楷体" panose="02010600040101010101" pitchFamily="2" charset="-122"/>
                <a:ea typeface="楷体" panose="02010609060101010101" pitchFamily="49" charset="-122"/>
                <a:cs typeface="+mn-ea"/>
              </a:rPr>
              <a:t>黑盒测试，又称为功能测试或数据驱动测试，是把测试对象当作看不见内部的黑盒。在完全不考虑程序内容结构和处理过程的情况下，测试者仅根据程序功能的需求规范</a:t>
            </a:r>
            <a:r>
              <a:rPr lang="zh-CN" altLang="en-US" sz="2600" b="1" kern="0" dirty="0" smtClean="0">
                <a:latin typeface="华文楷体" panose="02010600040101010101" pitchFamily="2" charset="-122"/>
                <a:ea typeface="楷体" panose="02010609060101010101" pitchFamily="49" charset="-122"/>
                <a:cs typeface="+mn-ea"/>
              </a:rPr>
              <a:t>考虑，确定</a:t>
            </a:r>
            <a:r>
              <a:rPr lang="zh-CN" altLang="en-US" sz="2600" b="1" kern="0" dirty="0">
                <a:latin typeface="华文楷体" panose="02010600040101010101" pitchFamily="2" charset="-122"/>
                <a:ea typeface="楷体" panose="02010609060101010101" pitchFamily="49" charset="-122"/>
                <a:cs typeface="+mn-ea"/>
              </a:rPr>
              <a:t>测试用例和推断测试结果的正确性。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linds(horizont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2903855"/>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步骤1：划分等价类</a:t>
            </a:r>
          </a:p>
        </p:txBody>
      </p:sp>
      <p:pic>
        <p:nvPicPr>
          <p:cNvPr id="32" name="图片 31"/>
          <p:cNvPicPr>
            <a:picLocks noChangeAspect="1"/>
          </p:cNvPicPr>
          <p:nvPr/>
        </p:nvPicPr>
        <p:blipFill>
          <a:blip r:embed="rId3"/>
          <a:stretch>
            <a:fillRect/>
          </a:stretch>
        </p:blipFill>
        <p:spPr>
          <a:xfrm>
            <a:off x="1976120" y="1934210"/>
            <a:ext cx="8697595" cy="3723640"/>
          </a:xfrm>
          <a:prstGeom prst="rect">
            <a:avLst/>
          </a:prstGeom>
        </p:spPr>
      </p:pic>
      <p:pic>
        <p:nvPicPr>
          <p:cNvPr id="4" name="图片 3"/>
          <p:cNvPicPr>
            <a:picLocks noChangeAspect="1"/>
          </p:cNvPicPr>
          <p:nvPr/>
        </p:nvPicPr>
        <p:blipFill>
          <a:blip r:embed="rId4"/>
          <a:stretch>
            <a:fillRect/>
          </a:stretch>
        </p:blipFill>
        <p:spPr>
          <a:xfrm>
            <a:off x="8394065" y="3816350"/>
            <a:ext cx="1985010" cy="165862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2</a:t>
            </a:r>
            <a:r>
              <a:rPr lang="zh-CN" altLang="en-US" sz="2600" b="1" kern="0" dirty="0">
                <a:latin typeface="华文楷体" panose="02010600040101010101" pitchFamily="2" charset="-122"/>
                <a:ea typeface="楷体" panose="02010609060101010101" pitchFamily="49" charset="-122"/>
                <a:cs typeface="+mn-ea"/>
              </a:rPr>
              <a:t>：建立等价类表</a:t>
            </a:r>
          </a:p>
        </p:txBody>
      </p:sp>
      <p:graphicFrame>
        <p:nvGraphicFramePr>
          <p:cNvPr id="5" name="表格 4"/>
          <p:cNvGraphicFramePr/>
          <p:nvPr>
            <p:extLst>
              <p:ext uri="{D42A27DB-BD31-4B8C-83A1-F6EECF244321}">
                <p14:modId xmlns:p14="http://schemas.microsoft.com/office/powerpoint/2010/main" val="3186858513"/>
              </p:ext>
            </p:extLst>
          </p:nvPr>
        </p:nvGraphicFramePr>
        <p:xfrm>
          <a:off x="1775520" y="2060848"/>
          <a:ext cx="8856984" cy="3384376"/>
        </p:xfrm>
        <a:graphic>
          <a:graphicData uri="http://schemas.openxmlformats.org/drawingml/2006/table">
            <a:tbl>
              <a:tblPr firstRow="1" bandRow="1">
                <a:tableStyleId>{5C22544A-7EE6-4342-B048-85BDC9FD1C3A}</a:tableStyleId>
              </a:tblPr>
              <a:tblGrid>
                <a:gridCol w="2908176">
                  <a:extLst>
                    <a:ext uri="{9D8B030D-6E8A-4147-A177-3AD203B41FA5}">
                      <a16:colId xmlns:a16="http://schemas.microsoft.com/office/drawing/2014/main" xmlns="" val="20000"/>
                    </a:ext>
                  </a:extLst>
                </a:gridCol>
                <a:gridCol w="2958172">
                  <a:extLst>
                    <a:ext uri="{9D8B030D-6E8A-4147-A177-3AD203B41FA5}">
                      <a16:colId xmlns:a16="http://schemas.microsoft.com/office/drawing/2014/main" xmlns="" val="20001"/>
                    </a:ext>
                  </a:extLst>
                </a:gridCol>
                <a:gridCol w="2990636">
                  <a:extLst>
                    <a:ext uri="{9D8B030D-6E8A-4147-A177-3AD203B41FA5}">
                      <a16:colId xmlns:a16="http://schemas.microsoft.com/office/drawing/2014/main" xmlns="" val="20002"/>
                    </a:ext>
                  </a:extLst>
                </a:gridCol>
              </a:tblGrid>
              <a:tr h="739722">
                <a:tc>
                  <a:txBody>
                    <a:bodyPr/>
                    <a:lstStyle/>
                    <a:p>
                      <a:pPr algn="ctr">
                        <a:buNone/>
                      </a:pPr>
                      <a:r>
                        <a:rPr lang="zh-CN" altLang="en-US" sz="2400" b="1" dirty="0" smtClean="0">
                          <a:solidFill>
                            <a:schemeClr val="tx1"/>
                          </a:solidFill>
                          <a:latin typeface="楷体" panose="02010609060101010101" pitchFamily="49" charset="-122"/>
                          <a:ea typeface="楷体" panose="02010609060101010101" pitchFamily="49" charset="-122"/>
                        </a:rPr>
                        <a:t>等价类</a:t>
                      </a:r>
                      <a:endParaRPr lang="zh-CN" altLang="en-US" sz="24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buNone/>
                      </a:pPr>
                      <a:r>
                        <a:rPr lang="zh-CN" altLang="en-US" sz="2400" b="1" dirty="0">
                          <a:solidFill>
                            <a:schemeClr val="tx1"/>
                          </a:solidFill>
                          <a:latin typeface="楷体" panose="02010609060101010101" pitchFamily="49" charset="-122"/>
                          <a:ea typeface="楷体" panose="02010609060101010101" pitchFamily="49" charset="-122"/>
                        </a:rPr>
                        <a:t>被加数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buNone/>
                      </a:pPr>
                      <a:r>
                        <a:rPr lang="zh-CN" altLang="en-US" sz="2400" b="1" dirty="0">
                          <a:solidFill>
                            <a:schemeClr val="tx1"/>
                          </a:solidFill>
                          <a:latin typeface="楷体" panose="02010609060101010101" pitchFamily="49" charset="-122"/>
                          <a:ea typeface="楷体" panose="02010609060101010101" pitchFamily="49" charset="-122"/>
                        </a:rPr>
                        <a:t>加数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0"/>
                  </a:ext>
                </a:extLst>
              </a:tr>
              <a:tr h="568265">
                <a:tc>
                  <a:txBody>
                    <a:bodyPr/>
                    <a:lstStyle/>
                    <a:p>
                      <a:pPr algn="ctr">
                        <a:buNone/>
                      </a:pPr>
                      <a:r>
                        <a:rPr lang="zh-CN" altLang="en-US" sz="2400" b="1" dirty="0">
                          <a:latin typeface="楷体" panose="02010609060101010101" pitchFamily="49" charset="-122"/>
                          <a:ea typeface="楷体" panose="02010609060101010101" pitchFamily="49" charset="-122"/>
                        </a:rPr>
                        <a:t>有效等价类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400" b="1" dirty="0">
                          <a:latin typeface="楷体" panose="02010609060101010101" pitchFamily="49" charset="-122"/>
                          <a:ea typeface="楷体" panose="02010609060101010101" pitchFamily="49" charset="-122"/>
                        </a:rPr>
                        <a:t>x1</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-99&lt;=</a:t>
                      </a:r>
                      <a:r>
                        <a:rPr lang="zh-CN" altLang="en-US" sz="2400" b="1" dirty="0">
                          <a:latin typeface="楷体" panose="02010609060101010101" pitchFamily="49" charset="-122"/>
                          <a:ea typeface="楷体" panose="02010609060101010101" pitchFamily="49" charset="-122"/>
                        </a:rPr>
                        <a:t>数值</a:t>
                      </a:r>
                      <a:r>
                        <a:rPr lang="en-US" altLang="zh-CN" sz="2400" b="1" dirty="0">
                          <a:latin typeface="楷体" panose="02010609060101010101" pitchFamily="49" charset="-122"/>
                          <a:ea typeface="楷体" panose="02010609060101010101" pitchFamily="49" charset="-122"/>
                        </a:rPr>
                        <a:t>&lt;=99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400" b="1" dirty="0">
                          <a:latin typeface="楷体" panose="02010609060101010101" pitchFamily="49" charset="-122"/>
                          <a:ea typeface="楷体" panose="02010609060101010101" pitchFamily="49" charset="-122"/>
                          <a:sym typeface="+mn-ea"/>
                        </a:rPr>
                        <a:t>y1: -99&lt;=</a:t>
                      </a:r>
                      <a:r>
                        <a:rPr lang="zh-CN" altLang="en-US" sz="2400" b="1" dirty="0">
                          <a:latin typeface="楷体" panose="02010609060101010101" pitchFamily="49" charset="-122"/>
                          <a:ea typeface="楷体" panose="02010609060101010101" pitchFamily="49" charset="-122"/>
                          <a:sym typeface="+mn-ea"/>
                        </a:rPr>
                        <a:t>数值</a:t>
                      </a:r>
                      <a:r>
                        <a:rPr lang="en-US" altLang="zh-CN" sz="2400" b="1" dirty="0">
                          <a:latin typeface="楷体" panose="02010609060101010101" pitchFamily="49" charset="-122"/>
                          <a:ea typeface="楷体" panose="02010609060101010101" pitchFamily="49" charset="-122"/>
                          <a:sym typeface="+mn-ea"/>
                        </a:rPr>
                        <a:t>&lt;=</a:t>
                      </a:r>
                      <a:r>
                        <a:rPr lang="en-US" sz="2400" b="1" dirty="0">
                          <a:latin typeface="楷体" panose="02010609060101010101" pitchFamily="49" charset="-122"/>
                          <a:ea typeface="楷体" panose="02010609060101010101" pitchFamily="49" charset="-122"/>
                          <a:sym typeface="+mn-ea"/>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1"/>
                  </a:ext>
                </a:extLst>
              </a:tr>
              <a:tr h="481637">
                <a:tc rowSpan="7">
                  <a:txBody>
                    <a:bodyPr/>
                    <a:lstStyle/>
                    <a:p>
                      <a:pPr algn="ctr">
                        <a:buNone/>
                      </a:pPr>
                      <a:r>
                        <a:rPr lang="zh-CN" altLang="en-US" sz="2400" b="1">
                          <a:latin typeface="楷体" panose="02010609060101010101" pitchFamily="49" charset="-122"/>
                          <a:ea typeface="楷体" panose="02010609060101010101" pitchFamily="49" charset="-122"/>
                        </a:rPr>
                        <a:t>无效等价类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pPr algn="l">
                        <a:buNone/>
                      </a:pPr>
                      <a:r>
                        <a:rPr lang="en-US" altLang="zh-CN" sz="2400" b="1" dirty="0">
                          <a:latin typeface="楷体" panose="02010609060101010101" pitchFamily="49" charset="-122"/>
                          <a:ea typeface="楷体" panose="02010609060101010101" pitchFamily="49" charset="-122"/>
                        </a:rPr>
                        <a:t>x2:  &lt;-99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400" b="1" dirty="0">
                          <a:latin typeface="楷体" panose="02010609060101010101" pitchFamily="49" charset="-122"/>
                          <a:ea typeface="楷体" panose="02010609060101010101" pitchFamily="49" charset="-122"/>
                        </a:rPr>
                        <a:t>y2</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&lt;-99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2"/>
                  </a:ext>
                </a:extLst>
              </a:tr>
              <a:tr h="74921">
                <a:tc vMerge="1">
                  <a:txBody>
                    <a:bodyPr/>
                    <a:lstStyle/>
                    <a:p>
                      <a:endParaRPr lang="zh-CN"/>
                    </a:p>
                  </a:txBody>
                  <a:tcPr/>
                </a:tc>
                <a:tc vMerge="1">
                  <a:txBody>
                    <a:bodyPr/>
                    <a:lstStyle/>
                    <a:p>
                      <a:endParaRPr lang="zh-CN"/>
                    </a:p>
                  </a:txBody>
                  <a:tcPr/>
                </a:tc>
                <a:tc rowSpan="2">
                  <a:txBody>
                    <a:bodyPr/>
                    <a:lstStyle/>
                    <a:p>
                      <a:pPr>
                        <a:buNone/>
                      </a:pPr>
                      <a:r>
                        <a:rPr lang="en-US" altLang="zh-CN" sz="2400" b="1" dirty="0">
                          <a:latin typeface="楷体" panose="02010609060101010101" pitchFamily="49" charset="-122"/>
                          <a:ea typeface="楷体" panose="02010609060101010101" pitchFamily="49" charset="-122"/>
                        </a:rPr>
                        <a:t>y3:  &gt;99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3"/>
                  </a:ext>
                </a:extLst>
              </a:tr>
              <a:tr h="406715">
                <a:tc vMerge="1">
                  <a:txBody>
                    <a:bodyPr/>
                    <a:lstStyle/>
                    <a:p>
                      <a:endParaRPr lang="zh-CN"/>
                    </a:p>
                  </a:txBody>
                  <a:tcPr/>
                </a:tc>
                <a:tc rowSpan="2">
                  <a:txBody>
                    <a:bodyPr/>
                    <a:lstStyle/>
                    <a:p>
                      <a:pPr>
                        <a:buNone/>
                      </a:pPr>
                      <a:r>
                        <a:rPr lang="en-US" altLang="zh-CN" sz="2400" b="1" dirty="0">
                          <a:latin typeface="楷体" panose="02010609060101010101" pitchFamily="49" charset="-122"/>
                          <a:ea typeface="楷体" panose="02010609060101010101" pitchFamily="49" charset="-122"/>
                        </a:rPr>
                        <a:t>x3:  &gt;99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a16="http://schemas.microsoft.com/office/drawing/2014/main" xmlns="" val="10004"/>
                  </a:ext>
                </a:extLst>
              </a:tr>
              <a:tr h="74921">
                <a:tc vMerge="1">
                  <a:txBody>
                    <a:bodyPr/>
                    <a:lstStyle/>
                    <a:p>
                      <a:endParaRPr lang="zh-CN"/>
                    </a:p>
                  </a:txBody>
                  <a:tcPr/>
                </a:tc>
                <a:tc vMerge="1">
                  <a:txBody>
                    <a:bodyPr/>
                    <a:lstStyle/>
                    <a:p>
                      <a:endParaRPr lang="zh-CN"/>
                    </a:p>
                  </a:txBody>
                  <a:tcPr/>
                </a:tc>
                <a:tc rowSpan="3">
                  <a:txBody>
                    <a:bodyPr/>
                    <a:lstStyle/>
                    <a:p>
                      <a:pPr>
                        <a:buNone/>
                      </a:pPr>
                      <a:r>
                        <a:rPr lang="en-US" altLang="zh-CN" sz="2400" b="1" dirty="0">
                          <a:latin typeface="楷体" panose="02010609060101010101" pitchFamily="49" charset="-122"/>
                          <a:ea typeface="楷体" panose="02010609060101010101" pitchFamily="49" charset="-122"/>
                        </a:rPr>
                        <a:t>y4:  </a:t>
                      </a:r>
                      <a:r>
                        <a:rPr lang="zh-CN" altLang="en-US" sz="2400" b="1" dirty="0">
                          <a:latin typeface="楷体" panose="02010609060101010101" pitchFamily="49" charset="-122"/>
                          <a:ea typeface="楷体" panose="02010609060101010101" pitchFamily="49" charset="-122"/>
                        </a:rPr>
                        <a:t>小数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5"/>
                  </a:ext>
                </a:extLst>
              </a:tr>
              <a:tr h="481637">
                <a:tc vMerge="1">
                  <a:txBody>
                    <a:bodyPr/>
                    <a:lstStyle/>
                    <a:p>
                      <a:endParaRPr lang="zh-CN"/>
                    </a:p>
                  </a:txBody>
                  <a:tcPr/>
                </a:tc>
                <a:tc>
                  <a:txBody>
                    <a:bodyPr/>
                    <a:lstStyle/>
                    <a:p>
                      <a:pPr>
                        <a:buNone/>
                      </a:pPr>
                      <a:r>
                        <a:rPr lang="en-US" altLang="zh-CN" sz="2400" b="1" dirty="0">
                          <a:latin typeface="楷体" panose="02010609060101010101" pitchFamily="49" charset="-122"/>
                          <a:ea typeface="楷体" panose="02010609060101010101" pitchFamily="49" charset="-122"/>
                        </a:rPr>
                        <a:t>x4:  </a:t>
                      </a:r>
                      <a:r>
                        <a:rPr lang="zh-CN" altLang="en-US" sz="2400" b="1" dirty="0">
                          <a:latin typeface="楷体" panose="02010609060101010101" pitchFamily="49" charset="-122"/>
                          <a:ea typeface="楷体" panose="02010609060101010101" pitchFamily="49" charset="-122"/>
                        </a:rPr>
                        <a:t>小数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a16="http://schemas.microsoft.com/office/drawing/2014/main" xmlns="" val="10006"/>
                  </a:ext>
                </a:extLst>
              </a:tr>
              <a:tr h="74921">
                <a:tc vMerge="1">
                  <a:txBody>
                    <a:bodyPr/>
                    <a:lstStyle/>
                    <a:p>
                      <a:endParaRPr lang="zh-CN"/>
                    </a:p>
                  </a:txBody>
                  <a:tcPr/>
                </a:tc>
                <a:tc rowSpan="2">
                  <a:txBody>
                    <a:bodyPr/>
                    <a:lstStyle/>
                    <a:p>
                      <a:pPr>
                        <a:buNone/>
                      </a:pPr>
                      <a:r>
                        <a:rPr lang="en-US" altLang="zh-CN" sz="2400" b="1" dirty="0">
                          <a:latin typeface="楷体" panose="02010609060101010101" pitchFamily="49" charset="-122"/>
                          <a:ea typeface="楷体" panose="02010609060101010101" pitchFamily="49" charset="-122"/>
                        </a:rPr>
                        <a:t>x5:  </a:t>
                      </a:r>
                      <a:r>
                        <a:rPr lang="zh-CN" altLang="en-US" sz="2400" b="1" dirty="0">
                          <a:latin typeface="楷体" panose="02010609060101010101" pitchFamily="49" charset="-122"/>
                          <a:ea typeface="楷体" panose="02010609060101010101" pitchFamily="49" charset="-122"/>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a16="http://schemas.microsoft.com/office/drawing/2014/main" xmlns="" val="10007"/>
                  </a:ext>
                </a:extLst>
              </a:tr>
              <a:tr h="481637">
                <a:tc vMerge="1">
                  <a:txBody>
                    <a:bodyPr/>
                    <a:lstStyle/>
                    <a:p>
                      <a:endParaRPr lang="zh-CN"/>
                    </a:p>
                  </a:txBody>
                  <a:tcPr/>
                </a:tc>
                <a:tc vMerge="1">
                  <a:txBody>
                    <a:bodyPr/>
                    <a:lstStyle/>
                    <a:p>
                      <a:endParaRPr lang="zh-CN"/>
                    </a:p>
                  </a:txBody>
                  <a:tcPr/>
                </a:tc>
                <a:tc>
                  <a:txBody>
                    <a:bodyPr/>
                    <a:lstStyle/>
                    <a:p>
                      <a:pPr>
                        <a:buNone/>
                      </a:pPr>
                      <a:r>
                        <a:rPr lang="en-US" altLang="zh-CN" sz="2400" b="1" dirty="0">
                          <a:latin typeface="楷体" panose="02010609060101010101" pitchFamily="49" charset="-122"/>
                          <a:ea typeface="楷体" panose="02010609060101010101" pitchFamily="49" charset="-122"/>
                        </a:rPr>
                        <a:t>y5:  </a:t>
                      </a:r>
                      <a:r>
                        <a:rPr lang="zh-CN" altLang="en-US" sz="2400" b="1" dirty="0">
                          <a:latin typeface="楷体" panose="02010609060101010101" pitchFamily="49" charset="-122"/>
                          <a:ea typeface="楷体" panose="02010609060101010101" pitchFamily="49" charset="-122"/>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8"/>
                  </a:ext>
                </a:extLst>
              </a:tr>
            </a:tbl>
          </a:graphicData>
        </a:graphic>
      </p:graphicFrame>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graphicFrame>
        <p:nvGraphicFramePr>
          <p:cNvPr id="4" name="表格 3"/>
          <p:cNvGraphicFramePr/>
          <p:nvPr>
            <p:extLst>
              <p:ext uri="{D42A27DB-BD31-4B8C-83A1-F6EECF244321}">
                <p14:modId xmlns:p14="http://schemas.microsoft.com/office/powerpoint/2010/main" val="544321304"/>
              </p:ext>
            </p:extLst>
          </p:nvPr>
        </p:nvGraphicFramePr>
        <p:xfrm>
          <a:off x="911424" y="1124744"/>
          <a:ext cx="10020300" cy="460502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20000"/>
                    </a:ext>
                  </a:extLst>
                </a:gridCol>
                <a:gridCol w="2351936">
                  <a:extLst>
                    <a:ext uri="{9D8B030D-6E8A-4147-A177-3AD203B41FA5}">
                      <a16:colId xmlns:a16="http://schemas.microsoft.com/office/drawing/2014/main" xmlns="" val="20001"/>
                    </a:ext>
                  </a:extLst>
                </a:gridCol>
                <a:gridCol w="2004060">
                  <a:extLst>
                    <a:ext uri="{9D8B030D-6E8A-4147-A177-3AD203B41FA5}">
                      <a16:colId xmlns:a16="http://schemas.microsoft.com/office/drawing/2014/main" xmlns="" val="20002"/>
                    </a:ext>
                  </a:extLst>
                </a:gridCol>
                <a:gridCol w="2004060">
                  <a:extLst>
                    <a:ext uri="{9D8B030D-6E8A-4147-A177-3AD203B41FA5}">
                      <a16:colId xmlns:a16="http://schemas.microsoft.com/office/drawing/2014/main" xmlns="" val="20003"/>
                    </a:ext>
                  </a:extLst>
                </a:gridCol>
                <a:gridCol w="2004060">
                  <a:extLst>
                    <a:ext uri="{9D8B030D-6E8A-4147-A177-3AD203B41FA5}">
                      <a16:colId xmlns:a16="http://schemas.microsoft.com/office/drawing/2014/main" xmlns="" val="20004"/>
                    </a:ext>
                  </a:extLst>
                </a:gridCol>
              </a:tblGrid>
              <a:tr h="618490">
                <a:tc>
                  <a:txBody>
                    <a:bodyPr/>
                    <a:lstStyle/>
                    <a:p>
                      <a:pPr>
                        <a:buNone/>
                      </a:pPr>
                      <a:r>
                        <a:rPr lang="zh-CN" altLang="en-US" sz="2200" b="1" i="0" baseline="0" dirty="0">
                          <a:solidFill>
                            <a:schemeClr val="tx1"/>
                          </a:solidFill>
                          <a:latin typeface="Times New Roman" panose="02020603050405020304" pitchFamily="18" charset="0"/>
                          <a:ea typeface="楷体" panose="02010609060101010101" pitchFamily="49" charset="-122"/>
                        </a:rPr>
                        <a:t>用例编号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zh-CN" altLang="en-US" sz="2200" b="1" i="0" baseline="0" dirty="0">
                          <a:solidFill>
                            <a:schemeClr val="tx1"/>
                          </a:solidFill>
                          <a:latin typeface="Times New Roman" panose="02020603050405020304" pitchFamily="18" charset="0"/>
                          <a:ea typeface="楷体" panose="02010609060101010101" pitchFamily="49" charset="-122"/>
                        </a:rPr>
                        <a:t>所属等价类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zh-CN" altLang="en-US" sz="2200" b="1" i="0" baseline="0" dirty="0">
                          <a:solidFill>
                            <a:schemeClr val="tx1"/>
                          </a:solidFill>
                          <a:latin typeface="Times New Roman" panose="02020603050405020304" pitchFamily="18" charset="0"/>
                          <a:ea typeface="楷体" panose="02010609060101010101" pitchFamily="49" charset="-122"/>
                        </a:rPr>
                        <a:t>被加数</a:t>
                      </a:r>
                      <a:endParaRPr lang="en-US" altLang="zh-CN" sz="2200" b="1" i="0" baseline="0" dirty="0">
                        <a:solidFill>
                          <a:schemeClr val="tx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zh-CN" altLang="en-US" sz="2200" b="1" i="0" baseline="0" dirty="0">
                          <a:solidFill>
                            <a:schemeClr val="tx1"/>
                          </a:solidFill>
                          <a:latin typeface="Times New Roman" panose="02020603050405020304" pitchFamily="18" charset="0"/>
                          <a:ea typeface="楷体" panose="02010609060101010101" pitchFamily="49" charset="-122"/>
                        </a:rPr>
                        <a:t>加数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zh-CN" altLang="en-US" sz="2200" b="1" i="0" baseline="0" dirty="0">
                          <a:solidFill>
                            <a:schemeClr val="tx1"/>
                          </a:solidFill>
                          <a:latin typeface="Times New Roman" panose="02020603050405020304" pitchFamily="18" charset="0"/>
                          <a:ea typeface="楷体" panose="02010609060101010101" pitchFamily="49" charset="-122"/>
                        </a:rPr>
                        <a:t>结果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0"/>
                  </a:ext>
                </a:extLst>
              </a:tr>
              <a:tr h="375285">
                <a:tc>
                  <a:txBody>
                    <a:bodyPr/>
                    <a:lstStyle/>
                    <a:p>
                      <a:pPr>
                        <a:buNone/>
                      </a:pPr>
                      <a:r>
                        <a:rPr lang="en-US" altLang="zh-CN" sz="2200" b="1" i="0" baseline="0" dirty="0">
                          <a:latin typeface="Times New Roman" panose="02020603050405020304" pitchFamily="18" charset="0"/>
                          <a:ea typeface="楷体" panose="02010609060101010101" pitchFamily="49" charset="-122"/>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x1</a:t>
                      </a:r>
                      <a:r>
                        <a:rPr lang="zh-CN" altLang="en-US" sz="2200" b="1" i="0" baseline="0" dirty="0">
                          <a:latin typeface="Times New Roman" panose="02020603050405020304" pitchFamily="18" charset="0"/>
                          <a:ea typeface="楷体" panose="02010609060101010101" pitchFamily="49" charset="-122"/>
                        </a:rPr>
                        <a:t>、</a:t>
                      </a:r>
                      <a:r>
                        <a:rPr lang="en-US" altLang="zh-CN" sz="2200" b="1" i="0" baseline="0" dirty="0">
                          <a:latin typeface="Times New Roman" panose="02020603050405020304" pitchFamily="18" charset="0"/>
                          <a:ea typeface="楷体" panose="02010609060101010101" pitchFamily="49" charset="-122"/>
                        </a:rPr>
                        <a:t>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a:latin typeface="Times New Roman" panose="02020603050405020304" pitchFamily="18" charset="0"/>
                          <a:ea typeface="楷体" panose="02010609060101010101" pitchFamily="49" charset="-122"/>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1"/>
                  </a:ext>
                </a:extLst>
              </a:tr>
              <a:tr h="376555">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2</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x2</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y1</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8">
                  <a:txBody>
                    <a:bodyPr/>
                    <a:lstStyle/>
                    <a:p>
                      <a:pPr>
                        <a:buNone/>
                      </a:pPr>
                      <a:r>
                        <a:rPr lang="zh-CN" altLang="en-US" sz="2200" b="1" i="0" baseline="0" dirty="0">
                          <a:latin typeface="Times New Roman" panose="02020603050405020304" pitchFamily="18" charset="0"/>
                          <a:ea typeface="楷体" panose="02010609060101010101" pitchFamily="49" charset="-122"/>
                        </a:rPr>
                        <a:t>提示输入不合法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2"/>
                  </a:ext>
                </a:extLst>
              </a:tr>
              <a:tr h="375285">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3</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x3</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y1</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a16="http://schemas.microsoft.com/office/drawing/2014/main" xmlns="" val="10003"/>
                  </a:ext>
                </a:extLst>
              </a:tr>
              <a:tr h="376555">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4</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x4</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y1</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a16="http://schemas.microsoft.com/office/drawing/2014/main" xmlns="" val="10004"/>
                  </a:ext>
                </a:extLst>
              </a:tr>
              <a:tr h="376555">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5</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x5</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y1</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a16="http://schemas.microsoft.com/office/drawing/2014/main" xmlns="" val="10005"/>
                  </a:ext>
                </a:extLst>
              </a:tr>
              <a:tr h="375920">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6</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i="0" baseline="0" dirty="0" smtClean="0">
                          <a:latin typeface="Times New Roman" panose="02020603050405020304" pitchFamily="18" charset="0"/>
                          <a:ea typeface="楷体" panose="02010609060101010101" pitchFamily="49" charset="-122"/>
                        </a:rPr>
                        <a:t>x2</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a:latin typeface="Times New Roman" panose="02020603050405020304" pitchFamily="18" charset="0"/>
                          <a:ea typeface="楷体" panose="02010609060101010101" pitchFamily="49" charset="-122"/>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a16="http://schemas.microsoft.com/office/drawing/2014/main" xmlns="" val="10006"/>
                  </a:ext>
                </a:extLst>
              </a:tr>
              <a:tr h="376555">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7</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x2</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y3</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a:latin typeface="Times New Roman" panose="02020603050405020304" pitchFamily="18" charset="0"/>
                          <a:ea typeface="楷体" panose="02010609060101010101" pitchFamily="49" charset="-122"/>
                          <a:sym typeface="+mn-ea"/>
                        </a:rPr>
                        <a:t>-20</a:t>
                      </a:r>
                      <a:endParaRPr lang="zh-CN" altLang="en-US" sz="2200" b="1" i="0" baseline="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a16="http://schemas.microsoft.com/office/drawing/2014/main" xmlns="" val="10007"/>
                  </a:ext>
                </a:extLst>
              </a:tr>
              <a:tr h="480060">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8</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x2</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y4</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sym typeface="+mn-ea"/>
                        </a:rPr>
                        <a:t>-20</a:t>
                      </a:r>
                      <a:endParaRPr lang="zh-CN" altLang="en-US"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a16="http://schemas.microsoft.com/office/drawing/2014/main" xmlns="" val="10008"/>
                  </a:ext>
                </a:extLst>
              </a:tr>
              <a:tr h="519430">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9</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smtClean="0">
                          <a:latin typeface="Times New Roman" panose="02020603050405020304" pitchFamily="18" charset="0"/>
                          <a:ea typeface="楷体" panose="02010609060101010101" pitchFamily="49" charset="-122"/>
                        </a:rPr>
                        <a:t>x2</a:t>
                      </a:r>
                      <a:r>
                        <a:rPr lang="zh-CN" altLang="en-US" sz="2200" b="1" i="0" baseline="0" dirty="0" smtClean="0">
                          <a:latin typeface="Times New Roman" panose="02020603050405020304" pitchFamily="18" charset="0"/>
                          <a:ea typeface="楷体" panose="02010609060101010101" pitchFamily="49" charset="-122"/>
                        </a:rPr>
                        <a:t>、</a:t>
                      </a:r>
                      <a:r>
                        <a:rPr lang="en-US" altLang="zh-CN" sz="2200" b="1" i="0" baseline="0" dirty="0" smtClean="0">
                          <a:latin typeface="Times New Roman" panose="02020603050405020304" pitchFamily="18" charset="0"/>
                          <a:ea typeface="楷体" panose="02010609060101010101" pitchFamily="49" charset="-122"/>
                        </a:rPr>
                        <a:t>y5</a:t>
                      </a:r>
                      <a:endParaRPr lang="en-US" altLang="zh-CN"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sym typeface="+mn-ea"/>
                        </a:rPr>
                        <a:t>-20</a:t>
                      </a:r>
                      <a:endParaRPr lang="zh-CN" altLang="en-US" sz="2200" b="1" i="0"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US" altLang="zh-CN" sz="2200" b="1" i="0" baseline="0" dirty="0">
                          <a:latin typeface="Times New Roman" panose="02020603050405020304" pitchFamily="18" charset="0"/>
                          <a:ea typeface="楷体" panose="02010609060101010101" pitchFamily="49" charset="-122"/>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p>
                  </a:txBody>
                  <a:tcPr/>
                </a:tc>
                <a:extLst>
                  <a:ext uri="{0D108BD9-81ED-4DB2-BD59-A6C34878D82A}">
                    <a16:rowId xmlns:a16="http://schemas.microsoft.com/office/drawing/2014/main" xmlns="" val="10009"/>
                  </a:ext>
                </a:extLst>
              </a:tr>
            </a:tbl>
          </a:graphicData>
        </a:graphic>
      </p:graphicFrame>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1" name="文本框 30"/>
          <p:cNvSpPr txBox="1"/>
          <p:nvPr/>
        </p:nvSpPr>
        <p:spPr>
          <a:xfrm>
            <a:off x="684530" y="151066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3</a:t>
            </a:r>
            <a:r>
              <a:rPr lang="zh-CN" altLang="en-US" sz="2600" b="1" kern="0" dirty="0">
                <a:latin typeface="华文楷体" panose="02010600040101010101" pitchFamily="2" charset="-122"/>
                <a:ea typeface="楷体" panose="02010609060101010101" pitchFamily="49" charset="-122"/>
                <a:cs typeface="+mn-ea"/>
              </a:rPr>
              <a:t>：编写测试用例</a:t>
            </a:r>
          </a:p>
        </p:txBody>
      </p:sp>
      <p:sp>
        <p:nvSpPr>
          <p:cNvPr id="3" name="AutoShape 4"/>
          <p:cNvSpPr>
            <a:spLocks noChangeArrowheads="1"/>
          </p:cNvSpPr>
          <p:nvPr/>
        </p:nvSpPr>
        <p:spPr bwMode="auto">
          <a:xfrm>
            <a:off x="1902138" y="3300690"/>
            <a:ext cx="6536061" cy="782507"/>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pPr>
              <a:lnSpc>
                <a:spcPct val="150000"/>
              </a:lnSpc>
            </a:pPr>
            <a:r>
              <a:rPr lang="zh-CN" altLang="en-US" sz="2000" b="1" dirty="0">
                <a:latin typeface="楷体" panose="02010609060101010101" pitchFamily="49" charset="-122"/>
                <a:ea typeface="楷体" panose="02010609060101010101" pitchFamily="49" charset="-122"/>
              </a:rPr>
              <a:t>为等价类表中的每一个等价类分别规定一个</a:t>
            </a:r>
            <a:r>
              <a:rPr lang="zh-CN" altLang="en-US" sz="2000" b="1" dirty="0">
                <a:solidFill>
                  <a:srgbClr val="FF0000"/>
                </a:solidFill>
                <a:latin typeface="楷体" panose="02010609060101010101" pitchFamily="49" charset="-122"/>
                <a:ea typeface="楷体" panose="02010609060101010101" pitchFamily="49" charset="-122"/>
              </a:rPr>
              <a:t>唯一</a:t>
            </a:r>
            <a:r>
              <a:rPr lang="zh-CN" altLang="en-US" sz="2000" b="1" dirty="0">
                <a:latin typeface="楷体" panose="02010609060101010101" pitchFamily="49" charset="-122"/>
                <a:ea typeface="楷体" panose="02010609060101010101" pitchFamily="49" charset="-122"/>
              </a:rPr>
              <a:t>的编号</a:t>
            </a:r>
            <a:endParaRPr lang="en-US" altLang="ja-JP" sz="2000" b="1" dirty="0">
              <a:latin typeface="楷体" panose="02010609060101010101" pitchFamily="49" charset="-122"/>
              <a:ea typeface="楷体" panose="02010609060101010101" pitchFamily="49" charset="-122"/>
            </a:endParaRPr>
          </a:p>
        </p:txBody>
      </p:sp>
      <p:sp>
        <p:nvSpPr>
          <p:cNvPr id="12" name="AutoShape 5"/>
          <p:cNvSpPr>
            <a:spLocks noChangeArrowheads="1"/>
          </p:cNvSpPr>
          <p:nvPr/>
        </p:nvSpPr>
        <p:spPr bwMode="auto">
          <a:xfrm>
            <a:off x="2503931" y="2342380"/>
            <a:ext cx="7333867" cy="824480"/>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b="1" dirty="0">
                <a:latin typeface="楷体" panose="02010609060101010101" pitchFamily="49" charset="-122"/>
                <a:ea typeface="楷体" panose="02010609060101010101" pitchFamily="49" charset="-122"/>
              </a:rPr>
              <a:t>设计</a:t>
            </a:r>
            <a:r>
              <a:rPr lang="zh-CN" altLang="en-US" sz="2000" b="1" dirty="0">
                <a:solidFill>
                  <a:srgbClr val="FF0000"/>
                </a:solidFill>
                <a:latin typeface="楷体" panose="02010609060101010101" pitchFamily="49" charset="-122"/>
                <a:ea typeface="楷体" panose="02010609060101010101" pitchFamily="49" charset="-122"/>
              </a:rPr>
              <a:t>一个</a:t>
            </a:r>
            <a:r>
              <a:rPr lang="zh-CN" altLang="en-US" sz="2000" b="1" dirty="0">
                <a:latin typeface="楷体" panose="02010609060101010101" pitchFamily="49" charset="-122"/>
                <a:ea typeface="楷体" panose="02010609060101010101" pitchFamily="49" charset="-122"/>
              </a:rPr>
              <a:t>新用例，使它能够</a:t>
            </a:r>
            <a:r>
              <a:rPr lang="zh-CN" altLang="en-US" sz="2000" b="1" dirty="0">
                <a:solidFill>
                  <a:srgbClr val="FF0000"/>
                </a:solidFill>
                <a:latin typeface="楷体" panose="02010609060101010101" pitchFamily="49" charset="-122"/>
                <a:ea typeface="楷体" panose="02010609060101010101" pitchFamily="49" charset="-122"/>
              </a:rPr>
              <a:t>尽量多覆盖</a:t>
            </a:r>
            <a:r>
              <a:rPr lang="zh-CN" altLang="en-US" sz="2000" b="1" dirty="0">
                <a:latin typeface="楷体" panose="02010609060101010101" pitchFamily="49" charset="-122"/>
                <a:ea typeface="楷体" panose="02010609060101010101" pitchFamily="49" charset="-122"/>
              </a:rPr>
              <a:t>尚未覆盖的有效等价类。</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重复该步骤，直到所有</a:t>
            </a:r>
            <a:r>
              <a:rPr lang="zh-CN" altLang="en-US" sz="2000" b="1" dirty="0">
                <a:solidFill>
                  <a:srgbClr val="FF0000"/>
                </a:solidFill>
                <a:latin typeface="楷体" panose="02010609060101010101" pitchFamily="49" charset="-122"/>
                <a:ea typeface="楷体" panose="02010609060101010101" pitchFamily="49" charset="-122"/>
              </a:rPr>
              <a:t>有效等价类</a:t>
            </a:r>
            <a:r>
              <a:rPr lang="zh-CN" altLang="en-US" sz="2000" b="1" dirty="0">
                <a:latin typeface="楷体" panose="02010609060101010101" pitchFamily="49" charset="-122"/>
                <a:ea typeface="楷体" panose="02010609060101010101" pitchFamily="49" charset="-122"/>
              </a:rPr>
              <a:t>均被用例所覆盖</a:t>
            </a:r>
            <a:endParaRPr lang="en-US" altLang="ja-JP" sz="2000" b="1" dirty="0">
              <a:latin typeface="楷体" panose="02010609060101010101" pitchFamily="49" charset="-122"/>
              <a:ea typeface="楷体" panose="02010609060101010101" pitchFamily="49" charset="-122"/>
            </a:endParaRPr>
          </a:p>
        </p:txBody>
      </p:sp>
      <p:sp>
        <p:nvSpPr>
          <p:cNvPr id="13" name="AutoShape 6"/>
          <p:cNvSpPr>
            <a:spLocks noChangeArrowheads="1"/>
          </p:cNvSpPr>
          <p:nvPr/>
        </p:nvSpPr>
        <p:spPr bwMode="auto">
          <a:xfrm>
            <a:off x="3253205" y="1340768"/>
            <a:ext cx="7101891" cy="888259"/>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b="1" dirty="0">
                <a:latin typeface="楷体" panose="02010609060101010101" pitchFamily="49" charset="-122"/>
                <a:ea typeface="楷体" panose="02010609060101010101" pitchFamily="49" charset="-122"/>
              </a:rPr>
              <a:t>设计</a:t>
            </a:r>
            <a:r>
              <a:rPr lang="zh-CN" altLang="en-US" sz="2000" b="1" dirty="0">
                <a:solidFill>
                  <a:srgbClr val="FF0000"/>
                </a:solidFill>
                <a:latin typeface="楷体" panose="02010609060101010101" pitchFamily="49" charset="-122"/>
                <a:ea typeface="楷体" panose="02010609060101010101" pitchFamily="49" charset="-122"/>
              </a:rPr>
              <a:t>一个</a:t>
            </a:r>
            <a:r>
              <a:rPr lang="zh-CN" altLang="en-US" sz="2000" b="1" dirty="0">
                <a:latin typeface="楷体" panose="02010609060101010101" pitchFamily="49" charset="-122"/>
                <a:ea typeface="楷体" panose="02010609060101010101" pitchFamily="49" charset="-122"/>
              </a:rPr>
              <a:t>新用例，使它</a:t>
            </a:r>
            <a:r>
              <a:rPr lang="zh-CN" altLang="en-US" sz="2000" b="1" dirty="0">
                <a:solidFill>
                  <a:srgbClr val="FF0000"/>
                </a:solidFill>
                <a:latin typeface="楷体" panose="02010609060101010101" pitchFamily="49" charset="-122"/>
                <a:ea typeface="楷体" panose="02010609060101010101" pitchFamily="49" charset="-122"/>
              </a:rPr>
              <a:t>仅覆盖</a:t>
            </a:r>
            <a:r>
              <a:rPr lang="zh-CN" altLang="en-US" sz="2000" b="1" dirty="0">
                <a:latin typeface="楷体" panose="02010609060101010101" pitchFamily="49" charset="-122"/>
                <a:ea typeface="楷体" panose="02010609060101010101" pitchFamily="49" charset="-122"/>
              </a:rPr>
              <a:t>一个尚未覆盖的无效等价类。</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重复该步骤，直到所有的</a:t>
            </a:r>
            <a:r>
              <a:rPr lang="zh-CN" altLang="en-US" sz="2000" b="1" dirty="0">
                <a:solidFill>
                  <a:srgbClr val="FF0000"/>
                </a:solidFill>
                <a:latin typeface="楷体" panose="02010609060101010101" pitchFamily="49" charset="-122"/>
                <a:ea typeface="楷体" panose="02010609060101010101" pitchFamily="49" charset="-122"/>
              </a:rPr>
              <a:t>无效等价类</a:t>
            </a:r>
            <a:r>
              <a:rPr lang="zh-CN" altLang="en-US" sz="2000" b="1" dirty="0">
                <a:latin typeface="楷体" panose="02010609060101010101" pitchFamily="49" charset="-122"/>
                <a:ea typeface="楷体" panose="02010609060101010101" pitchFamily="49" charset="-122"/>
              </a:rPr>
              <a:t>均被用例所覆盖</a:t>
            </a:r>
            <a:endParaRPr lang="en-US" altLang="ja-JP" sz="2000" b="1" dirty="0">
              <a:latin typeface="楷体" panose="02010609060101010101" pitchFamily="49" charset="-122"/>
              <a:ea typeface="楷体" panose="02010609060101010101" pitchFamily="49" charset="-122"/>
            </a:endParaRPr>
          </a:p>
        </p:txBody>
      </p:sp>
      <p:sp>
        <p:nvSpPr>
          <p:cNvPr id="14" name="AutoShape 7"/>
          <p:cNvSpPr>
            <a:spLocks noChangeArrowheads="1"/>
          </p:cNvSpPr>
          <p:nvPr/>
        </p:nvSpPr>
        <p:spPr bwMode="auto">
          <a:xfrm>
            <a:off x="2063552" y="2708920"/>
            <a:ext cx="515549" cy="52457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5" name="AutoShape 8"/>
          <p:cNvSpPr>
            <a:spLocks noChangeArrowheads="1"/>
          </p:cNvSpPr>
          <p:nvPr/>
        </p:nvSpPr>
        <p:spPr bwMode="auto">
          <a:xfrm>
            <a:off x="2711624" y="1772816"/>
            <a:ext cx="584655" cy="5038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6" name="圆角矩形 15"/>
          <p:cNvSpPr/>
          <p:nvPr/>
        </p:nvSpPr>
        <p:spPr bwMode="auto">
          <a:xfrm>
            <a:off x="4295800" y="4581128"/>
            <a:ext cx="4299284" cy="1155032"/>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zh-CN" sz="19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p>
            <a:pPr marL="0" marR="0" indent="0" algn="ctr" defTabSz="914400" rtl="0" eaLnBrk="0" fontAlgn="base" latinLnBrk="0" hangingPunct="0">
              <a:lnSpc>
                <a:spcPct val="100000"/>
              </a:lnSpc>
              <a:spcBef>
                <a:spcPct val="0"/>
              </a:spcBef>
              <a:spcAft>
                <a:spcPct val="0"/>
              </a:spcAft>
              <a:buClrTx/>
              <a:buSzTx/>
              <a:buFontTx/>
              <a:buNone/>
            </a:pPr>
            <a:r>
              <a:rPr lang="zh-CN" altLang="en-US" sz="2000" b="1" dirty="0">
                <a:solidFill>
                  <a:schemeClr val="tx1">
                    <a:lumMod val="10000"/>
                  </a:schemeClr>
                </a:solidFill>
                <a:latin typeface="楷体" panose="02010609060101010101" pitchFamily="49" charset="-122"/>
                <a:ea typeface="楷体" panose="02010609060101010101" pitchFamily="49" charset="-122"/>
              </a:rPr>
              <a:t>依据常用方法划分等价类</a:t>
            </a:r>
            <a:endParaRPr kumimoji="0" lang="zh-CN" altLang="en-US" sz="2000" b="1" i="0" u="none" strike="noStrike" cap="none" normalizeH="0" baseline="0" dirty="0">
              <a:ln>
                <a:noFill/>
              </a:ln>
              <a:solidFill>
                <a:schemeClr val="tx1">
                  <a:lumMod val="10000"/>
                </a:schemeClr>
              </a:solidFill>
              <a:effectLst/>
              <a:latin typeface="楷体" panose="02010609060101010101" pitchFamily="49" charset="-122"/>
              <a:ea typeface="楷体" panose="02010609060101010101" pitchFamily="49" charset="-122"/>
            </a:endParaRPr>
          </a:p>
        </p:txBody>
      </p:sp>
      <p:sp>
        <p:nvSpPr>
          <p:cNvPr id="17" name="上箭头 16"/>
          <p:cNvSpPr/>
          <p:nvPr/>
        </p:nvSpPr>
        <p:spPr bwMode="auto">
          <a:xfrm>
            <a:off x="6306232" y="4083197"/>
            <a:ext cx="385010" cy="401052"/>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900" b="0"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heckerboard(across)">
                                      <p:cBhvr>
                                        <p:cTn id="20" dur="500"/>
                                        <p:tgtEl>
                                          <p:spTgt spid="14"/>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7588" name="Rectangle 3"/>
          <p:cNvSpPr>
            <a:spLocks noGrp="1" noChangeArrowheads="1"/>
          </p:cNvSpPr>
          <p:nvPr>
            <p:ph idx="1"/>
          </p:nvPr>
        </p:nvSpPr>
        <p:spPr/>
        <p:txBody>
          <a:bodyPr/>
          <a:lstStyle/>
          <a:p>
            <a:r>
              <a:rPr lang="zh-CN" altLang="en-US" dirty="0"/>
              <a:t>捉虫实践</a:t>
            </a:r>
            <a:r>
              <a:rPr lang="en-US" altLang="zh-CN" dirty="0"/>
              <a:t>1</a:t>
            </a:r>
            <a:r>
              <a:rPr lang="zh-CN" altLang="en-US" dirty="0"/>
              <a:t>：第二日问题需求，根据用户输入的日期，系统输出下一天的日期，其中年份的时间要求是（</a:t>
            </a:r>
            <a:r>
              <a:rPr lang="en-US" altLang="zh-CN" dirty="0"/>
              <a:t>1800&lt;=Year&lt;=2050</a:t>
            </a:r>
            <a:r>
              <a:rPr lang="zh-CN" altLang="en-US" dirty="0"/>
              <a:t>）</a:t>
            </a:r>
          </a:p>
          <a:p>
            <a:pPr lvl="1"/>
            <a:r>
              <a:rPr lang="zh-CN" altLang="en-US" dirty="0"/>
              <a:t>针对个体输入域</a:t>
            </a:r>
          </a:p>
          <a:p>
            <a:pPr lvl="1"/>
            <a:r>
              <a:rPr lang="zh-CN" altLang="en-US" dirty="0"/>
              <a:t>针对整体输入域</a:t>
            </a:r>
            <a:endParaRPr lang="en-US" altLang="zh-CN" dirty="0"/>
          </a:p>
          <a:p>
            <a:pPr lvl="1"/>
            <a:r>
              <a:rPr lang="zh-CN" altLang="en-US" dirty="0"/>
              <a:t>测试分析</a:t>
            </a:r>
            <a:endParaRPr lang="en-US" altLang="zh-CN"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8612" name="Rectangle 3"/>
          <p:cNvSpPr>
            <a:spLocks noGrp="1" noChangeArrowheads="1"/>
          </p:cNvSpPr>
          <p:nvPr>
            <p:ph idx="1"/>
          </p:nvPr>
        </p:nvSpPr>
        <p:spPr/>
        <p:txBody>
          <a:bodyPr/>
          <a:lstStyle/>
          <a:p>
            <a:r>
              <a:rPr lang="zh-CN" altLang="en-US" dirty="0"/>
              <a:t>第一次测试尝试等价划分</a:t>
            </a:r>
          </a:p>
        </p:txBody>
      </p:sp>
      <p:graphicFrame>
        <p:nvGraphicFramePr>
          <p:cNvPr id="2" name="表格 1"/>
          <p:cNvGraphicFramePr>
            <a:graphicFrameLocks noGrp="1"/>
          </p:cNvGraphicFramePr>
          <p:nvPr>
            <p:extLst>
              <p:ext uri="{D42A27DB-BD31-4B8C-83A1-F6EECF244321}">
                <p14:modId xmlns:p14="http://schemas.microsoft.com/office/powerpoint/2010/main" val="3677627798"/>
              </p:ext>
            </p:extLst>
          </p:nvPr>
        </p:nvGraphicFramePr>
        <p:xfrm>
          <a:off x="983432" y="2276872"/>
          <a:ext cx="10153128" cy="2551152"/>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xmlns="" val="20000"/>
                    </a:ext>
                  </a:extLst>
                </a:gridCol>
                <a:gridCol w="3744416">
                  <a:extLst>
                    <a:ext uri="{9D8B030D-6E8A-4147-A177-3AD203B41FA5}">
                      <a16:colId xmlns:a16="http://schemas.microsoft.com/office/drawing/2014/main" xmlns="" val="20001"/>
                    </a:ext>
                  </a:extLst>
                </a:gridCol>
                <a:gridCol w="1998222">
                  <a:extLst>
                    <a:ext uri="{9D8B030D-6E8A-4147-A177-3AD203B41FA5}">
                      <a16:colId xmlns:a16="http://schemas.microsoft.com/office/drawing/2014/main" xmlns="" val="20002"/>
                    </a:ext>
                  </a:extLst>
                </a:gridCol>
                <a:gridCol w="2538282">
                  <a:extLst>
                    <a:ext uri="{9D8B030D-6E8A-4147-A177-3AD203B41FA5}">
                      <a16:colId xmlns:a16="http://schemas.microsoft.com/office/drawing/2014/main" xmlns="" val="20003"/>
                    </a:ext>
                  </a:extLst>
                </a:gridCol>
              </a:tblGrid>
              <a:tr h="576064">
                <a:tc>
                  <a:txBody>
                    <a:bodyPr/>
                    <a:lstStyle/>
                    <a:p>
                      <a:pPr algn="ctr"/>
                      <a:r>
                        <a:rPr lang="zh-CN" altLang="en-US" sz="2400" b="1" dirty="0">
                          <a:latin typeface="Times New Roman" panose="02020603050405020304" pitchFamily="18" charset="0"/>
                          <a:ea typeface="楷体" panose="02010609060101010101" pitchFamily="49" charset="-122"/>
                        </a:rPr>
                        <a:t>等价类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年份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月份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日期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0"/>
                  </a:ext>
                </a:extLst>
              </a:tr>
              <a:tr h="576064">
                <a:tc>
                  <a:txBody>
                    <a:bodyPr/>
                    <a:lstStyle/>
                    <a:p>
                      <a:r>
                        <a:rPr lang="zh-CN" altLang="en-US" sz="2400" b="1" dirty="0">
                          <a:latin typeface="Times New Roman" panose="02020603050405020304" pitchFamily="18" charset="0"/>
                          <a:ea typeface="楷体" panose="02010609060101010101" pitchFamily="49" charset="-122"/>
                        </a:rPr>
                        <a:t>有效等价类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Y1:1800&lt;=</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&lt;=2050</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M1:</a:t>
                      </a:r>
                      <a:r>
                        <a:rPr lang="en-US" altLang="zh-CN" sz="2400" b="1" baseline="0" dirty="0">
                          <a:latin typeface="Times New Roman" panose="02020603050405020304" pitchFamily="18" charset="0"/>
                          <a:ea typeface="楷体" panose="02010609060101010101" pitchFamily="49" charset="-122"/>
                        </a:rPr>
                        <a:t>1&lt;=</a:t>
                      </a:r>
                      <a:r>
                        <a:rPr lang="zh-CN" altLang="en-US" sz="2400" b="1" baseline="0" dirty="0">
                          <a:latin typeface="Times New Roman" panose="02020603050405020304" pitchFamily="18" charset="0"/>
                          <a:ea typeface="楷体" panose="02010609060101010101" pitchFamily="49" charset="-122"/>
                        </a:rPr>
                        <a:t>月份</a:t>
                      </a:r>
                      <a:r>
                        <a:rPr lang="en-US" altLang="zh-CN" sz="2400" b="1" baseline="0" dirty="0">
                          <a:latin typeface="Times New Roman" panose="02020603050405020304" pitchFamily="18" charset="0"/>
                          <a:ea typeface="楷体" panose="02010609060101010101" pitchFamily="49" charset="-122"/>
                        </a:rPr>
                        <a:t>&lt;=12</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D1:1&lt;=</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&lt;=31</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576064">
                <a:tc rowSpan="2">
                  <a:txBody>
                    <a:bodyPr/>
                    <a:lstStyle/>
                    <a:p>
                      <a:r>
                        <a:rPr lang="zh-CN" altLang="en-US" sz="2400" b="1" dirty="0">
                          <a:latin typeface="Times New Roman" panose="02020603050405020304" pitchFamily="18" charset="0"/>
                          <a:ea typeface="楷体" panose="02010609060101010101" pitchFamily="49" charset="-122"/>
                        </a:rPr>
                        <a:t>无效等价类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Y2: </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&lt;1800</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M2:</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D2: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576064">
                <a:tc vMerge="1">
                  <a:txBody>
                    <a:bodyPr/>
                    <a:lstStyle/>
                    <a:p>
                      <a:endParaRPr lang="zh-CN"/>
                    </a:p>
                  </a:txBody>
                  <a:tcPr/>
                </a:tc>
                <a:tc>
                  <a:txBody>
                    <a:bodyPr/>
                    <a:lstStyle/>
                    <a:p>
                      <a:r>
                        <a:rPr lang="en-US" altLang="zh-CN" sz="2400" b="1" dirty="0">
                          <a:latin typeface="Times New Roman" panose="02020603050405020304" pitchFamily="18" charset="0"/>
                          <a:ea typeface="楷体" panose="02010609060101010101" pitchFamily="49" charset="-122"/>
                        </a:rPr>
                        <a:t>Y3:</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&gt;2050</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M3:</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&gt;12</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a:latin typeface="Times New Roman" panose="02020603050405020304" pitchFamily="18" charset="0"/>
                          <a:ea typeface="楷体" panose="02010609060101010101" pitchFamily="49" charset="-122"/>
                        </a:rPr>
                        <a:t>D3: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&gt;31</a:t>
                      </a:r>
                      <a:endParaRPr lang="zh-CN" altLang="en-US" sz="2400" b="1"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9636" name="Rectangle 3"/>
          <p:cNvSpPr>
            <a:spLocks noGrp="1" noChangeArrowheads="1"/>
          </p:cNvSpPr>
          <p:nvPr>
            <p:ph idx="1"/>
          </p:nvPr>
        </p:nvSpPr>
        <p:spPr/>
        <p:txBody>
          <a:bodyPr/>
          <a:lstStyle/>
          <a:p>
            <a:pPr>
              <a:lnSpc>
                <a:spcPct val="100000"/>
              </a:lnSpc>
            </a:pPr>
            <a:r>
              <a:rPr lang="zh-CN" altLang="en-US" dirty="0"/>
              <a:t>第一次尝试测试</a:t>
            </a:r>
            <a:endParaRPr lang="en-US" altLang="zh-CN" dirty="0"/>
          </a:p>
          <a:p>
            <a:pPr>
              <a:lnSpc>
                <a:spcPct val="100000"/>
              </a:lnSpc>
            </a:pPr>
            <a:r>
              <a:rPr lang="zh-CN" altLang="en-US" dirty="0"/>
              <a:t>无效等价类的测试用例</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03759060"/>
              </p:ext>
            </p:extLst>
          </p:nvPr>
        </p:nvGraphicFramePr>
        <p:xfrm>
          <a:off x="623392" y="423103"/>
          <a:ext cx="10873208" cy="5526177"/>
        </p:xfrm>
        <a:graphic>
          <a:graphicData uri="http://schemas.openxmlformats.org/drawingml/2006/table">
            <a:tbl>
              <a:tblPr firstRow="1" bandRow="1">
                <a:tableStyleId>{5C22544A-7EE6-4342-B048-85BDC9FD1C3A}</a:tableStyleId>
              </a:tblPr>
              <a:tblGrid>
                <a:gridCol w="667168">
                  <a:extLst>
                    <a:ext uri="{9D8B030D-6E8A-4147-A177-3AD203B41FA5}">
                      <a16:colId xmlns:a16="http://schemas.microsoft.com/office/drawing/2014/main" xmlns="" val="20000"/>
                    </a:ext>
                  </a:extLst>
                </a:gridCol>
                <a:gridCol w="1349056">
                  <a:extLst>
                    <a:ext uri="{9D8B030D-6E8A-4147-A177-3AD203B41FA5}">
                      <a16:colId xmlns:a16="http://schemas.microsoft.com/office/drawing/2014/main" xmlns="" val="20001"/>
                    </a:ext>
                  </a:extLst>
                </a:gridCol>
                <a:gridCol w="3312368">
                  <a:extLst>
                    <a:ext uri="{9D8B030D-6E8A-4147-A177-3AD203B41FA5}">
                      <a16:colId xmlns:a16="http://schemas.microsoft.com/office/drawing/2014/main" xmlns="" val="20002"/>
                    </a:ext>
                  </a:extLst>
                </a:gridCol>
                <a:gridCol w="3672408">
                  <a:extLst>
                    <a:ext uri="{9D8B030D-6E8A-4147-A177-3AD203B41FA5}">
                      <a16:colId xmlns:a16="http://schemas.microsoft.com/office/drawing/2014/main" xmlns="" val="20003"/>
                    </a:ext>
                  </a:extLst>
                </a:gridCol>
                <a:gridCol w="1872208">
                  <a:extLst>
                    <a:ext uri="{9D8B030D-6E8A-4147-A177-3AD203B41FA5}">
                      <a16:colId xmlns:a16="http://schemas.microsoft.com/office/drawing/2014/main" xmlns="" val="20004"/>
                    </a:ext>
                  </a:extLst>
                </a:gridCol>
              </a:tblGrid>
              <a:tr h="382017">
                <a:tc>
                  <a:txBody>
                    <a:bodyPr/>
                    <a:lstStyle/>
                    <a:p>
                      <a:r>
                        <a:rPr lang="en-US" altLang="zh-CN" sz="2000" b="1" baseline="0" dirty="0">
                          <a:solidFill>
                            <a:schemeClr val="bg1"/>
                          </a:solidFill>
                          <a:latin typeface="Times New Roman" panose="02020603050405020304" pitchFamily="18" charset="0"/>
                          <a:ea typeface="楷体" panose="02010609060101010101" pitchFamily="49" charset="-122"/>
                        </a:rPr>
                        <a:t>ID</a:t>
                      </a:r>
                      <a:endParaRPr lang="zh-CN" altLang="en-US" sz="20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输入数据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操作步骤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预期结果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备注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0"/>
                  </a:ext>
                </a:extLst>
              </a:tr>
              <a:tr h="632388">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001</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1750-6-15</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Y2</a:t>
                      </a:r>
                      <a:r>
                        <a:rPr lang="zh-CN" altLang="en-US" sz="2000" b="1" baseline="0" dirty="0">
                          <a:latin typeface="Times New Roman" panose="02020603050405020304" pitchFamily="18" charset="0"/>
                          <a:ea typeface="楷体" panose="02010609060101010101" pitchFamily="49"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684830">
                <a:tc>
                  <a:txBody>
                    <a:bodyPr/>
                    <a:lstStyle/>
                    <a:p>
                      <a:r>
                        <a:rPr lang="en-US" altLang="zh-CN" sz="2000" b="1" baseline="0" dirty="0">
                          <a:latin typeface="Times New Roman" panose="02020603050405020304" pitchFamily="18" charset="0"/>
                          <a:ea typeface="楷体" panose="02010609060101010101" pitchFamily="49" charset="-122"/>
                        </a:rPr>
                        <a:t>002</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baseline="0" dirty="0">
                          <a:latin typeface="Times New Roman" panose="02020603050405020304" pitchFamily="18" charset="0"/>
                          <a:ea typeface="楷体" panose="02010609060101010101" pitchFamily="49" charset="-122"/>
                        </a:rPr>
                        <a:t>2051-6-15</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Y3</a:t>
                      </a:r>
                      <a:r>
                        <a:rPr lang="zh-CN" altLang="en-US" sz="2000" b="1" baseline="0" dirty="0">
                          <a:latin typeface="Times New Roman" panose="02020603050405020304" pitchFamily="18" charset="0"/>
                          <a:ea typeface="楷体" panose="02010609060101010101" pitchFamily="49" charset="-122"/>
                        </a:rPr>
                        <a:t>中</a:t>
                      </a:r>
                    </a:p>
                    <a:p>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003</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baseline="0" dirty="0">
                          <a:latin typeface="Times New Roman" panose="02020603050405020304" pitchFamily="18" charset="0"/>
                          <a:ea typeface="楷体" panose="02010609060101010101" pitchFamily="49" charset="-122"/>
                        </a:rPr>
                        <a:t>1995-0-15</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M2</a:t>
                      </a:r>
                      <a:r>
                        <a:rPr lang="zh-CN" altLang="en-US" sz="2000" b="1" baseline="0" dirty="0">
                          <a:latin typeface="Times New Roman" panose="02020603050405020304" pitchFamily="18" charset="0"/>
                          <a:ea typeface="楷体" panose="02010609060101010101" pitchFamily="49"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004</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baseline="0" dirty="0">
                          <a:latin typeface="Times New Roman" panose="02020603050405020304" pitchFamily="18" charset="0"/>
                          <a:ea typeface="楷体" panose="02010609060101010101" pitchFamily="49" charset="-122"/>
                        </a:rPr>
                        <a:t>1996-17-15</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M3</a:t>
                      </a:r>
                      <a:r>
                        <a:rPr lang="zh-CN" altLang="en-US" sz="2000" b="1" baseline="0" dirty="0">
                          <a:latin typeface="Times New Roman" panose="02020603050405020304" pitchFamily="18" charset="0"/>
                          <a:ea typeface="楷体" panose="02010609060101010101" pitchFamily="49"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005</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baseline="0" dirty="0">
                          <a:latin typeface="Times New Roman" panose="02020603050405020304" pitchFamily="18" charset="0"/>
                          <a:ea typeface="楷体" panose="02010609060101010101" pitchFamily="49" charset="-122"/>
                        </a:rPr>
                        <a:t>2000-6-0</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D2</a:t>
                      </a:r>
                      <a:r>
                        <a:rPr lang="zh-CN" altLang="en-US" sz="2000" b="1" baseline="0" dirty="0">
                          <a:latin typeface="Times New Roman" panose="02020603050405020304" pitchFamily="18" charset="0"/>
                          <a:ea typeface="楷体" panose="02010609060101010101" pitchFamily="49"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006</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b="1" baseline="0" dirty="0">
                          <a:latin typeface="Times New Roman" panose="02020603050405020304" pitchFamily="18" charset="0"/>
                          <a:ea typeface="楷体" panose="02010609060101010101" pitchFamily="49" charset="-122"/>
                        </a:rPr>
                        <a:t>2000-6-35</a:t>
                      </a:r>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提示“请输入一个在</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D3</a:t>
                      </a:r>
                      <a:r>
                        <a:rPr lang="zh-CN" altLang="en-US" sz="2000" b="1" baseline="0" dirty="0">
                          <a:latin typeface="Times New Roman" panose="02020603050405020304" pitchFamily="18" charset="0"/>
                          <a:ea typeface="楷体" panose="02010609060101010101" pitchFamily="49" charset="-122"/>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0660" name="Rectangle 3"/>
          <p:cNvSpPr>
            <a:spLocks noGrp="1" noChangeArrowheads="1"/>
          </p:cNvSpPr>
          <p:nvPr>
            <p:ph idx="1"/>
          </p:nvPr>
        </p:nvSpPr>
        <p:spPr/>
        <p:txBody>
          <a:bodyPr/>
          <a:lstStyle/>
          <a:p>
            <a:r>
              <a:rPr lang="zh-CN" altLang="en-US" dirty="0"/>
              <a:t>第一次尝试测试</a:t>
            </a:r>
            <a:endParaRPr lang="en-US" altLang="zh-CN" dirty="0"/>
          </a:p>
          <a:p>
            <a:r>
              <a:rPr lang="zh-CN" altLang="en-US" dirty="0"/>
              <a:t>有效等价类的测试用例</a:t>
            </a:r>
          </a:p>
        </p:txBody>
      </p:sp>
      <p:graphicFrame>
        <p:nvGraphicFramePr>
          <p:cNvPr id="2" name="表格 1"/>
          <p:cNvGraphicFramePr>
            <a:graphicFrameLocks noGrp="1"/>
          </p:cNvGraphicFramePr>
          <p:nvPr/>
        </p:nvGraphicFramePr>
        <p:xfrm>
          <a:off x="623392" y="2780928"/>
          <a:ext cx="10945216" cy="252028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xmlns="" val="20000"/>
                    </a:ext>
                  </a:extLst>
                </a:gridCol>
                <a:gridCol w="2736304">
                  <a:extLst>
                    <a:ext uri="{9D8B030D-6E8A-4147-A177-3AD203B41FA5}">
                      <a16:colId xmlns:a16="http://schemas.microsoft.com/office/drawing/2014/main" xmlns="" val="20001"/>
                    </a:ext>
                  </a:extLst>
                </a:gridCol>
                <a:gridCol w="2736304">
                  <a:extLst>
                    <a:ext uri="{9D8B030D-6E8A-4147-A177-3AD203B41FA5}">
                      <a16:colId xmlns:a16="http://schemas.microsoft.com/office/drawing/2014/main" xmlns="" val="20002"/>
                    </a:ext>
                  </a:extLst>
                </a:gridCol>
                <a:gridCol w="2736304">
                  <a:extLst>
                    <a:ext uri="{9D8B030D-6E8A-4147-A177-3AD203B41FA5}">
                      <a16:colId xmlns:a16="http://schemas.microsoft.com/office/drawing/2014/main" xmlns="" val="20003"/>
                    </a:ext>
                  </a:extLst>
                </a:gridCol>
              </a:tblGrid>
              <a:tr h="1028009">
                <a:tc>
                  <a:txBody>
                    <a:bodyPr/>
                    <a:lstStyle/>
                    <a:p>
                      <a:pPr algn="ctr"/>
                      <a:r>
                        <a:rPr lang="en-US" altLang="zh-CN" sz="2800" b="1" baseline="0" dirty="0">
                          <a:latin typeface="Times New Roman" panose="02020603050405020304" pitchFamily="18" charset="0"/>
                          <a:ea typeface="楷体" panose="02010609060101010101" pitchFamily="49" charset="-122"/>
                        </a:rPr>
                        <a:t>ID</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输入数据</a:t>
                      </a:r>
                      <a:r>
                        <a:rPr lang="en-US" altLang="zh-CN" sz="2800" b="1" baseline="0" dirty="0">
                          <a:latin typeface="Times New Roman" panose="02020603050405020304" pitchFamily="18" charset="0"/>
                          <a:ea typeface="楷体" panose="02010609060101010101" pitchFamily="49" charset="-122"/>
                        </a:rPr>
                        <a:t/>
                      </a:r>
                      <a:br>
                        <a:rPr lang="en-US" altLang="zh-CN" sz="2800" b="1" baseline="0" dirty="0">
                          <a:latin typeface="Times New Roman" panose="02020603050405020304" pitchFamily="18" charset="0"/>
                          <a:ea typeface="楷体" panose="02010609060101010101" pitchFamily="49" charset="-122"/>
                        </a:rPr>
                      </a:br>
                      <a:r>
                        <a:rPr lang="zh-CN" altLang="en-US" sz="2800" b="1" baseline="0" dirty="0">
                          <a:latin typeface="Times New Roman" panose="02020603050405020304" pitchFamily="18" charset="0"/>
                          <a:ea typeface="楷体" panose="02010609060101010101" pitchFamily="49" charset="-122"/>
                        </a:rPr>
                        <a:t>（年</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月</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日）</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预期输出</a:t>
                      </a:r>
                    </a:p>
                  </a:txBody>
                  <a:tcPr>
                    <a:solidFill>
                      <a:srgbClr val="92D050"/>
                    </a:solidFill>
                  </a:tcPr>
                </a:tc>
                <a:extLst>
                  <a:ext uri="{0D108BD9-81ED-4DB2-BD59-A6C34878D82A}">
                    <a16:rowId xmlns:a16="http://schemas.microsoft.com/office/drawing/2014/main" xmlns="" val="10000"/>
                  </a:ext>
                </a:extLst>
              </a:tr>
              <a:tr h="1492271">
                <a:tc>
                  <a:txBody>
                    <a:bodyPr/>
                    <a:lstStyle/>
                    <a:p>
                      <a:r>
                        <a:rPr lang="en-US" altLang="zh-CN" sz="2800" b="1" baseline="0" dirty="0">
                          <a:latin typeface="Times New Roman" panose="02020603050405020304" pitchFamily="18" charset="0"/>
                          <a:ea typeface="楷体" panose="02010609060101010101" pitchFamily="49" charset="-122"/>
                        </a:rPr>
                        <a:t>ND—EP—007</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1925-6-15</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zh-CN" altLang="en-US" sz="28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en-US" altLang="zh-CN" sz="2800" b="1" baseline="0" dirty="0">
                          <a:latin typeface="Times New Roman" panose="02020603050405020304" pitchFamily="18" charset="0"/>
                          <a:ea typeface="楷体" panose="02010609060101010101" pitchFamily="49" charset="-122"/>
                        </a:rPr>
                        <a:t>1925-6-16</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1"/>
                  </a:ext>
                </a:extLst>
              </a:tr>
            </a:tbl>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1684" name="Rectangle 3"/>
          <p:cNvSpPr>
            <a:spLocks noGrp="1" noChangeArrowheads="1"/>
          </p:cNvSpPr>
          <p:nvPr>
            <p:ph idx="1"/>
          </p:nvPr>
        </p:nvSpPr>
        <p:spPr>
          <a:xfrm>
            <a:off x="623392" y="1124744"/>
            <a:ext cx="10668000" cy="4267200"/>
          </a:xfrm>
        </p:spPr>
        <p:txBody>
          <a:bodyPr/>
          <a:lstStyle/>
          <a:p>
            <a:r>
              <a:rPr lang="zh-CN" altLang="en-US" dirty="0"/>
              <a:t>第二次测试尝试等价划分</a:t>
            </a:r>
          </a:p>
        </p:txBody>
      </p:sp>
      <p:graphicFrame>
        <p:nvGraphicFramePr>
          <p:cNvPr id="2" name="表格 1"/>
          <p:cNvGraphicFramePr>
            <a:graphicFrameLocks noGrp="1"/>
          </p:cNvGraphicFramePr>
          <p:nvPr/>
        </p:nvGraphicFramePr>
        <p:xfrm>
          <a:off x="551384" y="1772816"/>
          <a:ext cx="11089232" cy="4011528"/>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xmlns="" val="20000"/>
                    </a:ext>
                  </a:extLst>
                </a:gridCol>
                <a:gridCol w="3888432">
                  <a:extLst>
                    <a:ext uri="{9D8B030D-6E8A-4147-A177-3AD203B41FA5}">
                      <a16:colId xmlns:a16="http://schemas.microsoft.com/office/drawing/2014/main" xmlns="" val="20001"/>
                    </a:ext>
                  </a:extLst>
                </a:gridCol>
                <a:gridCol w="2952328">
                  <a:extLst>
                    <a:ext uri="{9D8B030D-6E8A-4147-A177-3AD203B41FA5}">
                      <a16:colId xmlns:a16="http://schemas.microsoft.com/office/drawing/2014/main" xmlns="" val="20002"/>
                    </a:ext>
                  </a:extLst>
                </a:gridCol>
                <a:gridCol w="2952328">
                  <a:extLst>
                    <a:ext uri="{9D8B030D-6E8A-4147-A177-3AD203B41FA5}">
                      <a16:colId xmlns:a16="http://schemas.microsoft.com/office/drawing/2014/main" xmlns="" val="20003"/>
                    </a:ext>
                  </a:extLst>
                </a:gridCol>
              </a:tblGrid>
              <a:tr h="410628">
                <a:tc>
                  <a:txBody>
                    <a:bodyPr/>
                    <a:lstStyle/>
                    <a:p>
                      <a:r>
                        <a:rPr lang="zh-CN" altLang="en-US" sz="2800" b="1" baseline="0"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年份 </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a16="http://schemas.microsoft.com/office/drawing/2014/main" xmlns="" val="10000"/>
                  </a:ext>
                </a:extLst>
              </a:tr>
              <a:tr h="994008">
                <a:tc rowSpan="5">
                  <a:txBody>
                    <a:bodyPr/>
                    <a:lstStyle/>
                    <a:p>
                      <a:r>
                        <a:rPr lang="zh-CN" altLang="en-US" sz="2800" b="1" baseline="0" dirty="0">
                          <a:latin typeface="Times New Roman" panose="02020603050405020304" pitchFamily="18" charset="0"/>
                          <a:ea typeface="楷体" panose="02010609060101010101" pitchFamily="49" charset="-122"/>
                        </a:rPr>
                        <a:t>有效等价类</a:t>
                      </a:r>
                    </a:p>
                  </a:txBody>
                  <a:tcPr/>
                </a:tc>
                <a:tc>
                  <a:txBody>
                    <a:bodyPr/>
                    <a:lstStyle/>
                    <a:p>
                      <a:r>
                        <a:rPr lang="en-US" altLang="zh-CN" sz="2800" b="1" baseline="0" dirty="0">
                          <a:latin typeface="Times New Roman" panose="02020603050405020304" pitchFamily="18" charset="0"/>
                          <a:ea typeface="楷体" panose="02010609060101010101" pitchFamily="49" charset="-122"/>
                        </a:rPr>
                        <a:t>Y1:1800&lt;=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，且为闰年</a:t>
                      </a:r>
                    </a:p>
                  </a:txBody>
                  <a:tcPr/>
                </a:tc>
                <a:tc>
                  <a:txBody>
                    <a:bodyPr/>
                    <a:lstStyle/>
                    <a:p>
                      <a:r>
                        <a:rPr lang="en-US" altLang="zh-CN" sz="2800" b="1" baseline="0" dirty="0">
                          <a:latin typeface="Times New Roman" panose="02020603050405020304" pitchFamily="18" charset="0"/>
                          <a:ea typeface="楷体" panose="02010609060101010101" pitchFamily="49" charset="-122"/>
                        </a:rPr>
                        <a:t>M1:1,3,5,7,8,10,12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D1:1&lt;=</a:t>
                      </a:r>
                      <a:r>
                        <a:rPr lang="zh-CN" altLang="en-US" sz="2800" b="1" baseline="0" dirty="0">
                          <a:latin typeface="Times New Roman" panose="02020603050405020304" pitchFamily="18" charset="0"/>
                          <a:ea typeface="楷体" panose="02010609060101010101" pitchFamily="49" charset="-122"/>
                        </a:rPr>
                        <a:t>日期</a:t>
                      </a:r>
                      <a:r>
                        <a:rPr lang="en-US" altLang="zh-CN" sz="2800" b="1" baseline="0" dirty="0">
                          <a:latin typeface="Times New Roman" panose="02020603050405020304" pitchFamily="18" charset="0"/>
                          <a:ea typeface="楷体" panose="02010609060101010101" pitchFamily="49" charset="-122"/>
                        </a:rPr>
                        <a:t>&lt;=27</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1"/>
                  </a:ext>
                </a:extLst>
              </a:tr>
              <a:tr h="864096">
                <a:tc vMerge="1">
                  <a:txBody>
                    <a:bodyPr/>
                    <a:lstStyle/>
                    <a:p>
                      <a:endParaRPr lang="zh-CN"/>
                    </a:p>
                  </a:txBody>
                  <a:tcPr/>
                </a:tc>
                <a:tc>
                  <a:txBody>
                    <a:bodyPr/>
                    <a:lstStyle/>
                    <a:p>
                      <a:r>
                        <a:rPr lang="en-US" altLang="zh-CN" sz="2800" b="1" baseline="0" dirty="0">
                          <a:latin typeface="Times New Roman" panose="02020603050405020304" pitchFamily="18" charset="0"/>
                          <a:ea typeface="楷体" panose="02010609060101010101" pitchFamily="49" charset="-122"/>
                        </a:rPr>
                        <a:t>Y2:1800&lt;=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，且为平年</a:t>
                      </a:r>
                    </a:p>
                  </a:txBody>
                  <a:tcPr/>
                </a:tc>
                <a:tc>
                  <a:txBody>
                    <a:bodyPr/>
                    <a:lstStyle/>
                    <a:p>
                      <a:r>
                        <a:rPr lang="en-US" altLang="zh-CN" sz="2800" b="1" baseline="0" dirty="0">
                          <a:latin typeface="Times New Roman" panose="02020603050405020304" pitchFamily="18" charset="0"/>
                          <a:ea typeface="楷体" panose="02010609060101010101" pitchFamily="49" charset="-122"/>
                        </a:rPr>
                        <a:t>M2:4,6,9,11</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D2:28</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2"/>
                  </a:ext>
                </a:extLst>
              </a:tr>
              <a:tr h="410628">
                <a:tc vMerge="1">
                  <a:txBody>
                    <a:bodyPr/>
                    <a:lstStyle/>
                    <a:p>
                      <a:endParaRPr lang="zh-CN"/>
                    </a:p>
                  </a:txBody>
                  <a:tcPr/>
                </a:tc>
                <a:tc>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M3:2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D3:29</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3"/>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D4:30</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4"/>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D5:31</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a16="http://schemas.microsoft.com/office/drawing/2014/main" xmlns="" val="10005"/>
                  </a:ext>
                </a:extLst>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grpSp>
        <p:nvGrpSpPr>
          <p:cNvPr id="3" name="组合 2"/>
          <p:cNvGrpSpPr/>
          <p:nvPr/>
        </p:nvGrpSpPr>
        <p:grpSpPr>
          <a:xfrm>
            <a:off x="5231904" y="548680"/>
            <a:ext cx="3960440" cy="5749083"/>
            <a:chOff x="4871864" y="620688"/>
            <a:chExt cx="3960440" cy="5749083"/>
          </a:xfrm>
        </p:grpSpPr>
        <p:pic>
          <p:nvPicPr>
            <p:cNvPr id="4" name="图片 3"/>
            <p:cNvPicPr>
              <a:picLocks noChangeAspect="1"/>
            </p:cNvPicPr>
            <p:nvPr/>
          </p:nvPicPr>
          <p:blipFill>
            <a:blip r:embed="rId3"/>
            <a:stretch>
              <a:fillRect/>
            </a:stretch>
          </p:blipFill>
          <p:spPr>
            <a:xfrm>
              <a:off x="4871864" y="620688"/>
              <a:ext cx="3805730" cy="5749083"/>
            </a:xfrm>
            <a:prstGeom prst="rect">
              <a:avLst/>
            </a:prstGeom>
          </p:spPr>
        </p:pic>
        <p:sp>
          <p:nvSpPr>
            <p:cNvPr id="2" name="圆角矩形 1"/>
            <p:cNvSpPr/>
            <p:nvPr/>
          </p:nvSpPr>
          <p:spPr>
            <a:xfrm>
              <a:off x="7248128" y="5589240"/>
              <a:ext cx="1584176" cy="576064"/>
            </a:xfrm>
            <a:prstGeom prst="round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错误推测法</a:t>
              </a:r>
              <a:endParaRPr lang="zh-CN" altLang="en-US" sz="2000" dirty="0">
                <a:solidFill>
                  <a:schemeClr val="tx1"/>
                </a:solidFill>
              </a:endParaRPr>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2708" name="Rectangle 3"/>
          <p:cNvSpPr>
            <a:spLocks noGrp="1" noChangeArrowheads="1"/>
          </p:cNvSpPr>
          <p:nvPr>
            <p:ph idx="1"/>
          </p:nvPr>
        </p:nvSpPr>
        <p:spPr>
          <a:xfrm>
            <a:off x="695400" y="1320552"/>
            <a:ext cx="2016224" cy="4267200"/>
          </a:xfrm>
        </p:spPr>
        <p:txBody>
          <a:bodyPr/>
          <a:lstStyle/>
          <a:p>
            <a:r>
              <a:rPr lang="zh-CN" altLang="en-US" dirty="0" smtClean="0"/>
              <a:t>第二次测试尝试，有效等价类的测试用例</a:t>
            </a:r>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268760"/>
            <a:ext cx="9059465"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43872" y="4941168"/>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1300" dirty="0" smtClean="0">
              <a:noFill/>
            </a:endParaRPr>
          </a:p>
          <a:p>
            <a:r>
              <a:rPr lang="en-US" altLang="zh-CN" sz="1300" dirty="0" smtClean="0">
                <a:solidFill>
                  <a:schemeClr val="tx1"/>
                </a:solidFill>
              </a:rPr>
              <a:t>28</a:t>
            </a:r>
          </a:p>
          <a:p>
            <a:endParaRPr lang="zh-CN" altLang="en-US" sz="1300" dirty="0">
              <a:noFill/>
            </a:endParaRPr>
          </a:p>
        </p:txBody>
      </p:sp>
      <p:sp>
        <p:nvSpPr>
          <p:cNvPr id="6" name="矩形 5"/>
          <p:cNvSpPr/>
          <p:nvPr/>
        </p:nvSpPr>
        <p:spPr>
          <a:xfrm>
            <a:off x="4943872" y="5229200"/>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300" dirty="0" smtClean="0">
              <a:noFill/>
            </a:endParaRPr>
          </a:p>
          <a:p>
            <a:r>
              <a:rPr lang="en-US" altLang="zh-CN" sz="1300" dirty="0" smtClean="0">
                <a:solidFill>
                  <a:schemeClr val="tx1"/>
                </a:solidFill>
              </a:rPr>
              <a:t>29</a:t>
            </a:r>
          </a:p>
          <a:p>
            <a:pPr algn="ctr"/>
            <a:endParaRPr lang="zh-CN" altLang="en-US" sz="1300" dirty="0">
              <a:noFill/>
            </a:endParaRPr>
          </a:p>
        </p:txBody>
      </p:sp>
    </p:spTree>
    <p:extLst>
      <p:ext uri="{BB962C8B-B14F-4D97-AF65-F5344CB8AC3E}">
        <p14:creationId xmlns:p14="http://schemas.microsoft.com/office/powerpoint/2010/main" val="2792638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slide(fromBottom)">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3732" name="Rectangle 3"/>
          <p:cNvSpPr>
            <a:spLocks noGrp="1" noChangeArrowheads="1"/>
          </p:cNvSpPr>
          <p:nvPr>
            <p:ph idx="1"/>
          </p:nvPr>
        </p:nvSpPr>
        <p:spPr>
          <a:xfrm>
            <a:off x="695400" y="1320552"/>
            <a:ext cx="1872208" cy="4267200"/>
          </a:xfrm>
        </p:spPr>
        <p:txBody>
          <a:bodyPr/>
          <a:lstStyle/>
          <a:p>
            <a:r>
              <a:rPr lang="zh-CN" altLang="en-US" dirty="0" smtClean="0"/>
              <a:t>第二次测试尝试，有效等价类的测试用例（续）</a:t>
            </a: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268760"/>
            <a:ext cx="8907463"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145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slide(fromBottom)">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2708" name="Rectangle 3"/>
          <p:cNvSpPr>
            <a:spLocks noGrp="1" noChangeArrowheads="1"/>
          </p:cNvSpPr>
          <p:nvPr>
            <p:ph idx="1"/>
          </p:nvPr>
        </p:nvSpPr>
        <p:spPr>
          <a:xfrm>
            <a:off x="407368" y="1196752"/>
            <a:ext cx="2016224" cy="4267200"/>
          </a:xfrm>
        </p:spPr>
        <p:txBody>
          <a:bodyPr/>
          <a:lstStyle/>
          <a:p>
            <a:r>
              <a:rPr lang="zh-CN" altLang="en-US" dirty="0"/>
              <a:t>第二次测试尝试，有效等价类的测试用例</a:t>
            </a:r>
          </a:p>
        </p:txBody>
      </p:sp>
      <p:pic>
        <p:nvPicPr>
          <p:cNvPr id="4" name="图片 3"/>
          <p:cNvPicPr>
            <a:picLocks noChangeAspect="1"/>
          </p:cNvPicPr>
          <p:nvPr/>
        </p:nvPicPr>
        <p:blipFill>
          <a:blip r:embed="rId3"/>
          <a:stretch>
            <a:fillRect/>
          </a:stretch>
        </p:blipFill>
        <p:spPr>
          <a:xfrm>
            <a:off x="5130165" y="5221605"/>
            <a:ext cx="288290" cy="197485"/>
          </a:xfrm>
          <a:prstGeom prst="rect">
            <a:avLst/>
          </a:prstGeom>
        </p:spPr>
      </p:pic>
      <p:graphicFrame>
        <p:nvGraphicFramePr>
          <p:cNvPr id="2" name="表格 1"/>
          <p:cNvGraphicFramePr/>
          <p:nvPr>
            <p:extLst>
              <p:ext uri="{D42A27DB-BD31-4B8C-83A1-F6EECF244321}">
                <p14:modId xmlns:p14="http://schemas.microsoft.com/office/powerpoint/2010/main" val="720358935"/>
              </p:ext>
            </p:extLst>
          </p:nvPr>
        </p:nvGraphicFramePr>
        <p:xfrm>
          <a:off x="2351584" y="980728"/>
          <a:ext cx="9433048" cy="50040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xmlns="" val="20000"/>
                    </a:ext>
                  </a:extLst>
                </a:gridCol>
                <a:gridCol w="2448272">
                  <a:extLst>
                    <a:ext uri="{9D8B030D-6E8A-4147-A177-3AD203B41FA5}">
                      <a16:colId xmlns:a16="http://schemas.microsoft.com/office/drawing/2014/main" xmlns="" val="20001"/>
                    </a:ext>
                  </a:extLst>
                </a:gridCol>
                <a:gridCol w="2448272">
                  <a:extLst>
                    <a:ext uri="{9D8B030D-6E8A-4147-A177-3AD203B41FA5}">
                      <a16:colId xmlns:a16="http://schemas.microsoft.com/office/drawing/2014/main" xmlns="" val="20002"/>
                    </a:ext>
                  </a:extLst>
                </a:gridCol>
                <a:gridCol w="1656184">
                  <a:extLst>
                    <a:ext uri="{9D8B030D-6E8A-4147-A177-3AD203B41FA5}">
                      <a16:colId xmlns:a16="http://schemas.microsoft.com/office/drawing/2014/main" xmlns="" val="20003"/>
                    </a:ext>
                  </a:extLst>
                </a:gridCol>
                <a:gridCol w="1368152">
                  <a:extLst>
                    <a:ext uri="{9D8B030D-6E8A-4147-A177-3AD203B41FA5}">
                      <a16:colId xmlns:a16="http://schemas.microsoft.com/office/drawing/2014/main" xmlns="" val="20004"/>
                    </a:ext>
                  </a:extLst>
                </a:gridCol>
              </a:tblGrid>
              <a:tr h="432048">
                <a:tc>
                  <a:txBody>
                    <a:bodyPr/>
                    <a:lstStyle/>
                    <a:p>
                      <a:pPr>
                        <a:buNone/>
                      </a:pPr>
                      <a:r>
                        <a:rPr lang="en-US" altLang="zh-CN" sz="1900" b="1" baseline="0" dirty="0">
                          <a:latin typeface="Times New Roman" panose="02020603050405020304" pitchFamily="18" charset="0"/>
                          <a:ea typeface="楷体" panose="02010609060101010101" pitchFamily="49" charset="-122"/>
                        </a:rPr>
                        <a:t>ID</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输入数据（年</a:t>
                      </a:r>
                      <a:r>
                        <a:rPr lang="en-US" altLang="zh-CN" sz="1900" b="1" baseline="0" dirty="0">
                          <a:latin typeface="Times New Roman" panose="02020603050405020304" pitchFamily="18" charset="0"/>
                          <a:ea typeface="楷体" panose="02010609060101010101" pitchFamily="49" charset="-122"/>
                        </a:rPr>
                        <a:t>-</a:t>
                      </a:r>
                      <a:r>
                        <a:rPr lang="zh-CN" altLang="en-US" sz="1900" b="1" baseline="0" dirty="0">
                          <a:latin typeface="Times New Roman" panose="02020603050405020304" pitchFamily="18" charset="0"/>
                          <a:ea typeface="楷体" panose="02010609060101010101" pitchFamily="49" charset="-122"/>
                        </a:rPr>
                        <a:t>月</a:t>
                      </a:r>
                      <a:r>
                        <a:rPr lang="en-US" altLang="zh-CN" sz="1900" b="1" baseline="0" dirty="0">
                          <a:latin typeface="Times New Roman" panose="02020603050405020304" pitchFamily="18" charset="0"/>
                          <a:ea typeface="楷体" panose="02010609060101010101" pitchFamily="49" charset="-122"/>
                        </a:rPr>
                        <a:t>-</a:t>
                      </a:r>
                      <a:r>
                        <a:rPr lang="zh-CN" altLang="en-US" sz="1900" b="1" baseline="0" dirty="0">
                          <a:latin typeface="Times New Roman" panose="02020603050405020304" pitchFamily="18" charset="0"/>
                          <a:ea typeface="楷体" panose="02010609060101010101" pitchFamily="49" charset="-122"/>
                        </a:rPr>
                        <a:t>日）</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预期输出</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等价类组合</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备注</a:t>
                      </a:r>
                    </a:p>
                  </a:txBody>
                  <a:tcPr>
                    <a:solidFill>
                      <a:srgbClr val="92D050"/>
                    </a:solidFill>
                  </a:tcPr>
                </a:tc>
                <a:extLst>
                  <a:ext uri="{0D108BD9-81ED-4DB2-BD59-A6C34878D82A}">
                    <a16:rowId xmlns:a16="http://schemas.microsoft.com/office/drawing/2014/main" xmlns="" val="10000"/>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rPr>
                        <a:t>ND-EP-001</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2000-7-13</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2000-7-14</a:t>
                      </a: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Y1-M1-D1</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普通日期</a:t>
                      </a:r>
                    </a:p>
                  </a:txBody>
                  <a:tcPr>
                    <a:solidFill>
                      <a:srgbClr val="92D050"/>
                    </a:solidFill>
                  </a:tcPr>
                </a:tc>
                <a:extLst>
                  <a:ext uri="{0D108BD9-81ED-4DB2-BD59-A6C34878D82A}">
                    <a16:rowId xmlns:a16="http://schemas.microsoft.com/office/drawing/2014/main" xmlns="" val="10001"/>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ND-EP-00</a:t>
                      </a:r>
                      <a:r>
                        <a:rPr lang="en-US" sz="1900" b="1" baseline="0">
                          <a:latin typeface="Times New Roman" panose="02020603050405020304" pitchFamily="18" charset="0"/>
                          <a:ea typeface="楷体" panose="02010609060101010101" pitchFamily="49" charset="-122"/>
                          <a:sym typeface="+mn-ea"/>
                        </a:rPr>
                        <a:t>2</a:t>
                      </a:r>
                      <a:endParaRPr 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2000-7-30</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2000-7-31</a:t>
                      </a: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Y1-M1-D4</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sym typeface="+mn-ea"/>
                        </a:rPr>
                        <a:t>普通日期</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extLst>
                  <a:ext uri="{0D108BD9-81ED-4DB2-BD59-A6C34878D82A}">
                    <a16:rowId xmlns:a16="http://schemas.microsoft.com/office/drawing/2014/main" xmlns="" val="10002"/>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ND-EP-003</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2000-7-31</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sym typeface="+mn-ea"/>
                        </a:rPr>
                        <a:t>2000-8-1</a:t>
                      </a:r>
                      <a:endParaRPr lang="zh-CN" altLang="en-US" sz="19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Y1-M1-D5</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月末日期</a:t>
                      </a:r>
                    </a:p>
                  </a:txBody>
                  <a:tcPr>
                    <a:solidFill>
                      <a:srgbClr val="92D050"/>
                    </a:solidFill>
                  </a:tcPr>
                </a:tc>
                <a:extLst>
                  <a:ext uri="{0D108BD9-81ED-4DB2-BD59-A6C34878D82A}">
                    <a16:rowId xmlns:a16="http://schemas.microsoft.com/office/drawing/2014/main" xmlns="" val="10003"/>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ND-EP-004</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2000-6-29</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sym typeface="+mn-ea"/>
                        </a:rPr>
                        <a:t>2000-6-30</a:t>
                      </a:r>
                      <a:endParaRPr lang="zh-CN" altLang="en-US" sz="19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Y1-M2-D3</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普通日期</a:t>
                      </a:r>
                    </a:p>
                  </a:txBody>
                  <a:tcPr>
                    <a:solidFill>
                      <a:srgbClr val="92D050"/>
                    </a:solidFill>
                  </a:tcPr>
                </a:tc>
                <a:extLst>
                  <a:ext uri="{0D108BD9-81ED-4DB2-BD59-A6C34878D82A}">
                    <a16:rowId xmlns:a16="http://schemas.microsoft.com/office/drawing/2014/main" xmlns="" val="10004"/>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rPr>
                        <a:t>ND-EP-005</a:t>
                      </a: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2000-6-30</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sym typeface="+mn-ea"/>
                        </a:rPr>
                        <a:t>2000-7-1</a:t>
                      </a:r>
                      <a:endParaRPr lang="zh-CN" altLang="en-US" sz="19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Y1-M2-D4</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月末日期</a:t>
                      </a:r>
                    </a:p>
                  </a:txBody>
                  <a:tcPr>
                    <a:solidFill>
                      <a:srgbClr val="92D050"/>
                    </a:solidFill>
                  </a:tcPr>
                </a:tc>
                <a:extLst>
                  <a:ext uri="{0D108BD9-81ED-4DB2-BD59-A6C34878D82A}">
                    <a16:rowId xmlns:a16="http://schemas.microsoft.com/office/drawing/2014/main" xmlns="" val="10005"/>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ND-EP-00</a:t>
                      </a:r>
                      <a:r>
                        <a:rPr lang="en-US" sz="1900" b="1" baseline="0">
                          <a:latin typeface="Times New Roman" panose="02020603050405020304" pitchFamily="18" charset="0"/>
                          <a:ea typeface="楷体" panose="02010609060101010101" pitchFamily="49" charset="-122"/>
                          <a:sym typeface="+mn-ea"/>
                        </a:rPr>
                        <a:t>6</a:t>
                      </a:r>
                      <a:endParaRPr 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2000-6-31</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提示</a:t>
                      </a:r>
                      <a:r>
                        <a:rPr lang="en-US" altLang="zh-CN" sz="1900" b="1" baseline="0" dirty="0">
                          <a:latin typeface="Times New Roman" panose="02020603050405020304" pitchFamily="18" charset="0"/>
                          <a:ea typeface="楷体" panose="02010609060101010101" pitchFamily="49" charset="-122"/>
                        </a:rPr>
                        <a:t>“</a:t>
                      </a:r>
                      <a:r>
                        <a:rPr lang="zh-CN" altLang="en-US" sz="1900" b="1" baseline="0" dirty="0">
                          <a:latin typeface="Times New Roman" panose="02020603050405020304" pitchFamily="18" charset="0"/>
                          <a:ea typeface="楷体" panose="02010609060101010101" pitchFamily="49" charset="-122"/>
                        </a:rPr>
                        <a:t>不存在该日期</a:t>
                      </a:r>
                      <a:r>
                        <a:rPr lang="en-US" altLang="zh-CN" sz="1900" b="1" baseline="0" dirty="0">
                          <a:latin typeface="Times New Roman" panose="02020603050405020304" pitchFamily="18" charset="0"/>
                          <a:ea typeface="楷体" panose="02010609060101010101" pitchFamily="49" charset="-122"/>
                        </a:rPr>
                        <a:t>”</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Y1-M2-D5</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无效日期</a:t>
                      </a:r>
                    </a:p>
                  </a:txBody>
                  <a:tcPr>
                    <a:solidFill>
                      <a:srgbClr val="92D050"/>
                    </a:solidFill>
                  </a:tcPr>
                </a:tc>
                <a:extLst>
                  <a:ext uri="{0D108BD9-81ED-4DB2-BD59-A6C34878D82A}">
                    <a16:rowId xmlns:a16="http://schemas.microsoft.com/office/drawing/2014/main" xmlns="" val="10006"/>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ND-EP-007</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2000-2-28</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2000-2-29</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Y1-M3-D2</a:t>
                      </a: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rPr>
                        <a:t>普通日期</a:t>
                      </a:r>
                    </a:p>
                  </a:txBody>
                  <a:tcPr>
                    <a:solidFill>
                      <a:srgbClr val="92D050"/>
                    </a:solidFill>
                  </a:tcPr>
                </a:tc>
                <a:extLst>
                  <a:ext uri="{0D108BD9-81ED-4DB2-BD59-A6C34878D82A}">
                    <a16:rowId xmlns:a16="http://schemas.microsoft.com/office/drawing/2014/main" xmlns="" val="10007"/>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ND-EP-008</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2000-2-29</a:t>
                      </a: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2000-3-1</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Y1-M3-D3</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月末日期</a:t>
                      </a:r>
                    </a:p>
                  </a:txBody>
                  <a:tcPr>
                    <a:solidFill>
                      <a:srgbClr val="92D050"/>
                    </a:solidFill>
                  </a:tcPr>
                </a:tc>
                <a:extLst>
                  <a:ext uri="{0D108BD9-81ED-4DB2-BD59-A6C34878D82A}">
                    <a16:rowId xmlns:a16="http://schemas.microsoft.com/office/drawing/2014/main" xmlns="" val="10008"/>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rPr>
                        <a:t>ND-EP-009</a:t>
                      </a: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2000-2-30</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sym typeface="+mn-ea"/>
                        </a:rPr>
                        <a:t>提示</a:t>
                      </a:r>
                      <a:r>
                        <a:rPr lang="en-US" altLang="zh-CN" sz="1900" b="1" baseline="0">
                          <a:latin typeface="Times New Roman" panose="02020603050405020304" pitchFamily="18" charset="0"/>
                          <a:ea typeface="楷体" panose="02010609060101010101" pitchFamily="49" charset="-122"/>
                          <a:sym typeface="+mn-ea"/>
                        </a:rPr>
                        <a:t>“</a:t>
                      </a:r>
                      <a:r>
                        <a:rPr lang="zh-CN" altLang="en-US" sz="1900" b="1" baseline="0">
                          <a:latin typeface="Times New Roman" panose="02020603050405020304" pitchFamily="18" charset="0"/>
                          <a:ea typeface="楷体" panose="02010609060101010101" pitchFamily="49" charset="-122"/>
                          <a:sym typeface="+mn-ea"/>
                        </a:rPr>
                        <a:t>不存在该日期</a:t>
                      </a:r>
                      <a:r>
                        <a:rPr lang="en-US" altLang="zh-CN" sz="1900" b="1" baseline="0">
                          <a:latin typeface="Times New Roman" panose="02020603050405020304" pitchFamily="18" charset="0"/>
                          <a:ea typeface="楷体" panose="02010609060101010101" pitchFamily="49" charset="-122"/>
                          <a:sym typeface="+mn-ea"/>
                        </a:rPr>
                        <a:t>”</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Y1-M3-D4</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无效日期</a:t>
                      </a:r>
                    </a:p>
                  </a:txBody>
                  <a:tcPr>
                    <a:solidFill>
                      <a:srgbClr val="92D050"/>
                    </a:solidFill>
                  </a:tcPr>
                </a:tc>
                <a:extLst>
                  <a:ext uri="{0D108BD9-81ED-4DB2-BD59-A6C34878D82A}">
                    <a16:rowId xmlns:a16="http://schemas.microsoft.com/office/drawing/2014/main" xmlns="" val="10009"/>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ND-EP-010</a:t>
                      </a:r>
                      <a:endParaRPr 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1925-2-28</a:t>
                      </a: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1925-2-29</a:t>
                      </a: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Y2-M3-D2</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普通日期</a:t>
                      </a:r>
                    </a:p>
                  </a:txBody>
                  <a:tcPr>
                    <a:solidFill>
                      <a:srgbClr val="92D050"/>
                    </a:solidFill>
                  </a:tcPr>
                </a:tc>
                <a:extLst>
                  <a:ext uri="{0D108BD9-81ED-4DB2-BD59-A6C34878D82A}">
                    <a16:rowId xmlns:a16="http://schemas.microsoft.com/office/drawing/2014/main" xmlns="" val="10010"/>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ND-EP-011</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1925-2-29</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sym typeface="+mn-ea"/>
                        </a:rPr>
                        <a:t>提示</a:t>
                      </a:r>
                      <a:r>
                        <a:rPr lang="en-US" altLang="zh-CN" sz="1900" b="1" baseline="0">
                          <a:latin typeface="Times New Roman" panose="02020603050405020304" pitchFamily="18" charset="0"/>
                          <a:ea typeface="楷体" panose="02010609060101010101" pitchFamily="49" charset="-122"/>
                          <a:sym typeface="+mn-ea"/>
                        </a:rPr>
                        <a:t>“</a:t>
                      </a:r>
                      <a:r>
                        <a:rPr lang="zh-CN" altLang="en-US" sz="1900" b="1" baseline="0">
                          <a:latin typeface="Times New Roman" panose="02020603050405020304" pitchFamily="18" charset="0"/>
                          <a:ea typeface="楷体" panose="02010609060101010101" pitchFamily="49" charset="-122"/>
                          <a:sym typeface="+mn-ea"/>
                        </a:rPr>
                        <a:t>不存在该日期</a:t>
                      </a:r>
                      <a:r>
                        <a:rPr lang="en-US" altLang="zh-CN" sz="1900" b="1" baseline="0">
                          <a:latin typeface="Times New Roman" panose="02020603050405020304" pitchFamily="18" charset="0"/>
                          <a:ea typeface="楷体" panose="02010609060101010101" pitchFamily="49" charset="-122"/>
                          <a:sym typeface="+mn-ea"/>
                        </a:rPr>
                        <a:t>”</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dirty="0">
                          <a:latin typeface="Times New Roman" panose="02020603050405020304" pitchFamily="18" charset="0"/>
                          <a:ea typeface="楷体" panose="02010609060101010101" pitchFamily="49" charset="-122"/>
                        </a:rPr>
                        <a:t>Y2-M3-D3</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无效日期</a:t>
                      </a:r>
                    </a:p>
                  </a:txBody>
                  <a:tcPr>
                    <a:solidFill>
                      <a:srgbClr val="92D050"/>
                    </a:solidFill>
                  </a:tcPr>
                </a:tc>
                <a:extLst>
                  <a:ext uri="{0D108BD9-81ED-4DB2-BD59-A6C34878D82A}">
                    <a16:rowId xmlns:a16="http://schemas.microsoft.com/office/drawing/2014/main" xmlns="" val="10011"/>
                  </a:ext>
                </a:extLst>
              </a:tr>
              <a:tr h="329928">
                <a:tc>
                  <a:txBody>
                    <a:bodyPr/>
                    <a:lstStyle/>
                    <a:p>
                      <a:pPr>
                        <a:buNone/>
                      </a:pPr>
                      <a:r>
                        <a:rPr lang="en-US" altLang="zh-CN" sz="1900" b="1" baseline="0">
                          <a:latin typeface="Times New Roman" panose="02020603050405020304" pitchFamily="18" charset="0"/>
                          <a:ea typeface="楷体" panose="02010609060101010101" pitchFamily="49" charset="-122"/>
                          <a:sym typeface="+mn-ea"/>
                        </a:rPr>
                        <a:t>ND-EP-012</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sym typeface="+mn-ea"/>
                        </a:rPr>
                        <a:t>1925-2-30</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zh-CN" altLang="en-US" sz="1900" b="1" baseline="0">
                          <a:latin typeface="Times New Roman" panose="02020603050405020304" pitchFamily="18" charset="0"/>
                          <a:ea typeface="楷体" panose="02010609060101010101" pitchFamily="49" charset="-122"/>
                          <a:sym typeface="+mn-ea"/>
                        </a:rPr>
                        <a:t>提示</a:t>
                      </a:r>
                      <a:r>
                        <a:rPr lang="en-US" altLang="zh-CN" sz="1900" b="1" baseline="0">
                          <a:latin typeface="Times New Roman" panose="02020603050405020304" pitchFamily="18" charset="0"/>
                          <a:ea typeface="楷体" panose="02010609060101010101" pitchFamily="49" charset="-122"/>
                          <a:sym typeface="+mn-ea"/>
                        </a:rPr>
                        <a:t>“</a:t>
                      </a:r>
                      <a:r>
                        <a:rPr lang="zh-CN" altLang="en-US" sz="1900" b="1" baseline="0">
                          <a:latin typeface="Times New Roman" panose="02020603050405020304" pitchFamily="18" charset="0"/>
                          <a:ea typeface="楷体" panose="02010609060101010101" pitchFamily="49" charset="-122"/>
                          <a:sym typeface="+mn-ea"/>
                        </a:rPr>
                        <a:t>不存在该日期</a:t>
                      </a:r>
                      <a:r>
                        <a:rPr lang="en-US" altLang="zh-CN" sz="1900" b="1" baseline="0">
                          <a:latin typeface="Times New Roman" panose="02020603050405020304" pitchFamily="18" charset="0"/>
                          <a:ea typeface="楷体" panose="02010609060101010101" pitchFamily="49" charset="-122"/>
                          <a:sym typeface="+mn-ea"/>
                        </a:rPr>
                        <a:t>”</a:t>
                      </a:r>
                      <a:endParaRPr lang="zh-CN" altLang="en-US" sz="1900" b="1" baseline="0">
                        <a:latin typeface="Times New Roman" panose="02020603050405020304" pitchFamily="18" charset="0"/>
                        <a:ea typeface="楷体" panose="02010609060101010101" pitchFamily="49" charset="-122"/>
                      </a:endParaRPr>
                    </a:p>
                  </a:txBody>
                  <a:tcPr>
                    <a:solidFill>
                      <a:srgbClr val="92D050"/>
                    </a:solidFill>
                  </a:tcPr>
                </a:tc>
                <a:tc>
                  <a:txBody>
                    <a:bodyPr/>
                    <a:lstStyle/>
                    <a:p>
                      <a:pPr>
                        <a:buNone/>
                      </a:pPr>
                      <a:r>
                        <a:rPr lang="en-US" altLang="zh-CN" sz="1900" b="1" baseline="0">
                          <a:latin typeface="Times New Roman" panose="02020603050405020304" pitchFamily="18" charset="0"/>
                          <a:ea typeface="楷体" panose="02010609060101010101" pitchFamily="49" charset="-122"/>
                        </a:rPr>
                        <a:t>Y2-M3-D4</a:t>
                      </a:r>
                    </a:p>
                  </a:txBody>
                  <a:tcPr>
                    <a:solidFill>
                      <a:srgbClr val="92D050"/>
                    </a:solidFill>
                  </a:tcPr>
                </a:tc>
                <a:tc>
                  <a:txBody>
                    <a:bodyPr/>
                    <a:lstStyle/>
                    <a:p>
                      <a:pPr>
                        <a:buNone/>
                      </a:pPr>
                      <a:r>
                        <a:rPr lang="zh-CN" altLang="en-US" sz="1900" b="1" baseline="0" dirty="0">
                          <a:latin typeface="Times New Roman" panose="02020603050405020304" pitchFamily="18" charset="0"/>
                          <a:ea typeface="楷体" panose="02010609060101010101" pitchFamily="49" charset="-122"/>
                        </a:rPr>
                        <a:t>无效日期</a:t>
                      </a:r>
                    </a:p>
                  </a:txBody>
                  <a:tcPr>
                    <a:solidFill>
                      <a:srgbClr val="92D050"/>
                    </a:solidFill>
                  </a:tcPr>
                </a:tc>
                <a:extLst>
                  <a:ext uri="{0D108BD9-81ED-4DB2-BD59-A6C34878D82A}">
                    <a16:rowId xmlns:a16="http://schemas.microsoft.com/office/drawing/2014/main" xmlns="" val="10012"/>
                  </a:ext>
                </a:extLst>
              </a:tr>
            </a:tbl>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4756" name="Rectangle 3"/>
          <p:cNvSpPr>
            <a:spLocks noGrp="1" noChangeArrowheads="1"/>
          </p:cNvSpPr>
          <p:nvPr>
            <p:ph idx="1"/>
          </p:nvPr>
        </p:nvSpPr>
        <p:spPr/>
        <p:txBody>
          <a:bodyPr/>
          <a:lstStyle/>
          <a:p>
            <a:r>
              <a:rPr lang="zh-CN" altLang="en-US" dirty="0"/>
              <a:t>第二次测试尝试</a:t>
            </a:r>
            <a:endParaRPr lang="en-US" altLang="zh-CN" dirty="0"/>
          </a:p>
          <a:p>
            <a:r>
              <a:rPr lang="zh-CN" altLang="en-US" dirty="0"/>
              <a:t>独立性假设导致的冗余</a:t>
            </a:r>
          </a:p>
        </p:txBody>
      </p:sp>
      <p:pic>
        <p:nvPicPr>
          <p:cNvPr id="747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456" y="2780928"/>
            <a:ext cx="89566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怎样进行整体输入域等价类测试</a:t>
            </a:r>
          </a:p>
        </p:txBody>
      </p:sp>
      <p:sp>
        <p:nvSpPr>
          <p:cNvPr id="3" name="内容占位符 2"/>
          <p:cNvSpPr>
            <a:spLocks noGrp="1"/>
          </p:cNvSpPr>
          <p:nvPr>
            <p:ph idx="1"/>
          </p:nvPr>
        </p:nvSpPr>
        <p:spPr/>
        <p:txBody>
          <a:bodyPr/>
          <a:lstStyle/>
          <a:p>
            <a:r>
              <a:rPr lang="zh-CN" altLang="en-US" dirty="0"/>
              <a:t>从整体输入域的角度，通过不断施加规则，将该有效等价类不断划分下去</a:t>
            </a:r>
          </a:p>
        </p:txBody>
      </p:sp>
    </p:spTree>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5780" name="Rectangle 3"/>
          <p:cNvSpPr>
            <a:spLocks noGrp="1" noChangeArrowheads="1"/>
          </p:cNvSpPr>
          <p:nvPr>
            <p:ph idx="1"/>
          </p:nvPr>
        </p:nvSpPr>
        <p:spPr>
          <a:xfrm>
            <a:off x="335360" y="1268760"/>
            <a:ext cx="1296144" cy="4267200"/>
          </a:xfrm>
        </p:spPr>
        <p:txBody>
          <a:bodyPr/>
          <a:lstStyle/>
          <a:p>
            <a:r>
              <a:rPr lang="zh-CN" altLang="en-US" dirty="0"/>
              <a:t>针对整体输入域</a:t>
            </a:r>
            <a:endParaRPr lang="en-US" altLang="zh-CN" dirty="0"/>
          </a:p>
        </p:txBody>
      </p:sp>
      <p:pic>
        <p:nvPicPr>
          <p:cNvPr id="757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196752"/>
            <a:ext cx="9967453"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6804" name="Rectangle 3"/>
          <p:cNvSpPr>
            <a:spLocks noGrp="1" noChangeArrowheads="1"/>
          </p:cNvSpPr>
          <p:nvPr>
            <p:ph idx="1"/>
          </p:nvPr>
        </p:nvSpPr>
        <p:spPr/>
        <p:txBody>
          <a:bodyPr/>
          <a:lstStyle/>
          <a:p>
            <a:r>
              <a:rPr lang="zh-CN" altLang="en-US" dirty="0"/>
              <a:t>针对整体输入域</a:t>
            </a:r>
            <a:endParaRPr lang="en-US" altLang="zh-CN" dirty="0"/>
          </a:p>
        </p:txBody>
      </p:sp>
      <p:pic>
        <p:nvPicPr>
          <p:cNvPr id="768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2132856"/>
            <a:ext cx="10305142"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7828" name="Rectangle 3"/>
          <p:cNvSpPr>
            <a:spLocks noGrp="1" noChangeArrowheads="1"/>
          </p:cNvSpPr>
          <p:nvPr>
            <p:ph idx="1"/>
          </p:nvPr>
        </p:nvSpPr>
        <p:spPr/>
        <p:txBody>
          <a:bodyPr/>
          <a:lstStyle/>
          <a:p>
            <a:r>
              <a:rPr lang="zh-CN" altLang="en-US" dirty="0"/>
              <a:t>针对输出域的等价类测试</a:t>
            </a:r>
            <a:endParaRPr lang="en-US" altLang="zh-CN" dirty="0"/>
          </a:p>
          <a:p>
            <a:pPr lvl="1"/>
            <a:r>
              <a:rPr lang="zh-CN" altLang="zh-CN" dirty="0"/>
              <a:t>选择合适的输出域来划分等价类</a:t>
            </a:r>
            <a:endParaRPr lang="en-US" altLang="zh-CN" dirty="0"/>
          </a:p>
          <a:p>
            <a:pPr lvl="1"/>
            <a:r>
              <a:rPr lang="zh-CN" altLang="zh-CN" dirty="0"/>
              <a:t>针对选定的输出域划分等价类</a:t>
            </a:r>
            <a:endParaRPr lang="en-US" altLang="zh-CN" dirty="0"/>
          </a:p>
          <a:p>
            <a:pPr lvl="1"/>
            <a:r>
              <a:rPr lang="zh-CN" altLang="zh-CN" dirty="0"/>
              <a:t>根据划分的等价类设计测试用例</a:t>
            </a:r>
            <a:endParaRPr lang="zh-CN" altLang="en-US" dirty="0"/>
          </a:p>
        </p:txBody>
      </p:sp>
      <p:sp>
        <p:nvSpPr>
          <p:cNvPr id="77830" name="Rectangle 6"/>
          <p:cNvSpPr>
            <a:spLocks noChangeArrowheads="1"/>
          </p:cNvSpPr>
          <p:nvPr/>
        </p:nvSpPr>
        <p:spPr bwMode="auto">
          <a:xfrm>
            <a:off x="1524004"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8852" name="Rectangle 3"/>
          <p:cNvSpPr>
            <a:spLocks noGrp="1" noChangeArrowheads="1"/>
          </p:cNvSpPr>
          <p:nvPr>
            <p:ph idx="1"/>
          </p:nvPr>
        </p:nvSpPr>
        <p:spPr/>
        <p:txBody>
          <a:bodyPr/>
          <a:lstStyle/>
          <a:p>
            <a:r>
              <a:rPr lang="zh-CN" altLang="en-US" dirty="0"/>
              <a:t>捉虫实践</a:t>
            </a:r>
            <a:r>
              <a:rPr lang="en-US" altLang="zh-CN" dirty="0"/>
              <a:t>2</a:t>
            </a:r>
            <a:r>
              <a:rPr lang="zh-CN" altLang="en-US" dirty="0"/>
              <a:t>：</a:t>
            </a:r>
            <a:endParaRPr lang="en-US" altLang="zh-CN" dirty="0"/>
          </a:p>
          <a:p>
            <a:pPr lvl="1"/>
            <a:r>
              <a:rPr lang="zh-CN" altLang="en-US" dirty="0">
                <a:solidFill>
                  <a:srgbClr val="0000FF"/>
                </a:solidFill>
                <a:ea typeface="华文新魏" panose="02010800040101010101" pitchFamily="2" charset="-122"/>
              </a:rPr>
              <a:t>酒水销售公司指派销售员销售各种酒水，其中白酒、红酒和啤酒的单价分别为</a:t>
            </a:r>
            <a:r>
              <a:rPr lang="en-US" altLang="en-US" dirty="0">
                <a:solidFill>
                  <a:srgbClr val="0000FF"/>
                </a:solidFill>
                <a:ea typeface="华文新魏" panose="02010800040101010101" pitchFamily="2" charset="-122"/>
              </a:rPr>
              <a:t>168</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 </a:t>
            </a:r>
            <a:r>
              <a:rPr lang="en-US" altLang="en-US" dirty="0">
                <a:solidFill>
                  <a:srgbClr val="0000FF"/>
                </a:solidFill>
                <a:ea typeface="华文新魏" panose="02010800040101010101" pitchFamily="2" charset="-122"/>
              </a:rPr>
              <a:t>120</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r>
              <a:rPr lang="en-US" altLang="en-US" dirty="0">
                <a:solidFill>
                  <a:srgbClr val="0000FF"/>
                </a:solidFill>
                <a:ea typeface="华文新魏" panose="02010800040101010101" pitchFamily="2" charset="-122"/>
              </a:rPr>
              <a:t>5</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smtClean="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每个销售员，白酒每月的最高供应量为</a:t>
            </a:r>
            <a:r>
              <a:rPr lang="en-US" altLang="en-US" dirty="0">
                <a:solidFill>
                  <a:srgbClr val="0000FF"/>
                </a:solidFill>
                <a:ea typeface="华文新魏" panose="02010800040101010101" pitchFamily="2" charset="-122"/>
              </a:rPr>
              <a:t>5000</a:t>
            </a:r>
            <a:r>
              <a:rPr lang="zh-CN" altLang="en-US" dirty="0">
                <a:solidFill>
                  <a:srgbClr val="0000FF"/>
                </a:solidFill>
                <a:ea typeface="华文新魏" panose="02010800040101010101" pitchFamily="2" charset="-122"/>
              </a:rPr>
              <a:t>瓶，红酒为</a:t>
            </a:r>
            <a:r>
              <a:rPr lang="en-US" altLang="en-US" dirty="0">
                <a:solidFill>
                  <a:srgbClr val="0000FF"/>
                </a:solidFill>
                <a:ea typeface="华文新魏" panose="02010800040101010101" pitchFamily="2" charset="-122"/>
              </a:rPr>
              <a:t>3000</a:t>
            </a:r>
            <a:r>
              <a:rPr lang="zh-CN" altLang="en-US" dirty="0">
                <a:solidFill>
                  <a:srgbClr val="0000FF"/>
                </a:solidFill>
                <a:ea typeface="华文新魏" panose="02010800040101010101" pitchFamily="2" charset="-122"/>
              </a:rPr>
              <a:t>瓶，啤酒为</a:t>
            </a:r>
            <a:r>
              <a:rPr lang="en-US" altLang="en-US" dirty="0">
                <a:solidFill>
                  <a:srgbClr val="0000FF"/>
                </a:solidFill>
                <a:ea typeface="华文新魏" panose="02010800040101010101" pitchFamily="2" charset="-122"/>
              </a:rPr>
              <a:t>30000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各销售员每月至少需售出白酒</a:t>
            </a:r>
            <a:r>
              <a:rPr lang="en-US" altLang="en-US" dirty="0">
                <a:solidFill>
                  <a:srgbClr val="0000FF"/>
                </a:solidFill>
                <a:ea typeface="华文新魏" panose="02010800040101010101" pitchFamily="2" charset="-122"/>
              </a:rPr>
              <a:t>50</a:t>
            </a:r>
            <a:r>
              <a:rPr lang="zh-CN" altLang="en-US" dirty="0">
                <a:solidFill>
                  <a:srgbClr val="0000FF"/>
                </a:solidFill>
                <a:ea typeface="华文新魏" panose="02010800040101010101" pitchFamily="2" charset="-122"/>
              </a:rPr>
              <a:t>瓶，红酒</a:t>
            </a:r>
            <a:r>
              <a:rPr lang="en-US" altLang="en-US" dirty="0">
                <a:solidFill>
                  <a:srgbClr val="0000FF"/>
                </a:solidFill>
                <a:ea typeface="华文新魏" panose="02010800040101010101" pitchFamily="2" charset="-122"/>
              </a:rPr>
              <a:t>30</a:t>
            </a:r>
            <a:r>
              <a:rPr lang="zh-CN" altLang="en-US" dirty="0">
                <a:solidFill>
                  <a:srgbClr val="0000FF"/>
                </a:solidFill>
                <a:ea typeface="华文新魏" panose="02010800040101010101" pitchFamily="2" charset="-122"/>
              </a:rPr>
              <a:t>瓶，啤酒</a:t>
            </a:r>
            <a:r>
              <a:rPr lang="en-US" altLang="en-US" dirty="0">
                <a:solidFill>
                  <a:srgbClr val="0000FF"/>
                </a:solidFill>
                <a:ea typeface="华文新魏" panose="02010800040101010101" pitchFamily="2" charset="-122"/>
              </a:rPr>
              <a:t>300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endParaRPr lang="en-US" altLang="zh-CN" dirty="0"/>
          </a:p>
          <a:p>
            <a:pPr marL="471170" lvl="1" indent="0">
              <a:buNone/>
            </a:pPr>
            <a:endParaRPr lang="zh-CN" alt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r>
              <a:rPr lang="zh-CN" altLang="en-US" dirty="0">
                <a:solidFill>
                  <a:srgbClr val="0000FF"/>
                </a:solidFill>
                <a:ea typeface="华文新魏" panose="02010800040101010101" pitchFamily="2" charset="-122"/>
              </a:rPr>
              <a:t>某月末，各销售员向酒水销售公司上报他所在区域的销售业绩，酒水销售公司根据其销售额计算该销售员的佣金，并作为奖金发放</a:t>
            </a:r>
          </a:p>
          <a:p>
            <a:r>
              <a:rPr lang="zh-CN" altLang="en-US" sz="2600" dirty="0">
                <a:solidFill>
                  <a:srgbClr val="0000FF"/>
                </a:solidFill>
                <a:ea typeface="华文新魏" panose="02010800040101010101" pitchFamily="2" charset="-122"/>
              </a:rPr>
              <a:t>销售员的佣金计算方法如下：</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万元以下</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a:t>
            </a:r>
            <a:r>
              <a:rPr lang="en-US" altLang="en-US" sz="2200" dirty="0" smtClean="0">
                <a:solidFill>
                  <a:srgbClr val="0000FF"/>
                </a:solidFill>
                <a:ea typeface="华文新魏" panose="02010800040101010101" pitchFamily="2" charset="-122"/>
              </a:rPr>
              <a:t>%</a:t>
            </a:r>
            <a:endParaRPr lang="zh-CN" altLang="en-US" sz="2200" dirty="0">
              <a:solidFill>
                <a:srgbClr val="0000FF"/>
              </a:solidFill>
              <a:ea typeface="华文新魏" panose="02010800040101010101" pitchFamily="2" charset="-122"/>
            </a:endParaRP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1</a:t>
            </a:r>
            <a:r>
              <a:rPr lang="en-US" altLang="en-US" sz="2200" dirty="0" smtClean="0">
                <a:solidFill>
                  <a:srgbClr val="0000FF"/>
                </a:solidFill>
                <a:ea typeface="华文新魏" panose="02010800040101010101" pitchFamily="2" charset="-122"/>
              </a:rPr>
              <a:t>%</a:t>
            </a:r>
            <a:endParaRPr lang="zh-CN" altLang="en-US" sz="2200" dirty="0">
              <a:solidFill>
                <a:srgbClr val="0000FF"/>
              </a:solidFill>
              <a:ea typeface="华文新魏" panose="02010800040101010101" pitchFamily="2" charset="-122"/>
            </a:endParaRPr>
          </a:p>
          <a:p>
            <a:pPr lvl="1"/>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万元以上</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0.5</a:t>
            </a:r>
            <a:r>
              <a:rPr lang="en-US" altLang="en-US" sz="2200" dirty="0" smtClean="0">
                <a:solidFill>
                  <a:srgbClr val="0000FF"/>
                </a:solidFill>
                <a:ea typeface="华文新魏" panose="02010800040101010101" pitchFamily="2" charset="-122"/>
              </a:rPr>
              <a:t>%</a:t>
            </a:r>
            <a:endParaRPr lang="zh-CN" altLang="en-US" sz="2200" dirty="0">
              <a:solidFill>
                <a:srgbClr val="0000FF"/>
              </a:solidFill>
              <a:ea typeface="华文新魏" panose="02010800040101010101" pitchFamily="2" charset="-122"/>
            </a:endParaRPr>
          </a:p>
          <a:p>
            <a:endParaRPr lang="zh-CN" altLang="en-US"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a:t>黑盒测试概述</a:t>
            </a:r>
            <a:endParaRPr lang="zh-CN" altLang="en-US" b="0" dirty="0" smtClean="0"/>
          </a:p>
        </p:txBody>
      </p:sp>
      <p:sp>
        <p:nvSpPr>
          <p:cNvPr id="9220" name="Rectangle 3"/>
          <p:cNvSpPr>
            <a:spLocks noGrp="1" noChangeArrowheads="1"/>
          </p:cNvSpPr>
          <p:nvPr>
            <p:ph idx="1"/>
          </p:nvPr>
        </p:nvSpPr>
        <p:spPr>
          <a:xfrm>
            <a:off x="665903" y="1276307"/>
            <a:ext cx="6582225" cy="4267200"/>
          </a:xfrm>
        </p:spPr>
        <p:txBody>
          <a:bodyPr/>
          <a:lstStyle/>
          <a:p>
            <a:r>
              <a:rPr lang="zh-CN" altLang="en-US" dirty="0" smtClean="0"/>
              <a:t>测试方法的评价</a:t>
            </a:r>
            <a:endParaRPr lang="en-US" altLang="zh-CN" dirty="0" smtClean="0"/>
          </a:p>
          <a:p>
            <a:pPr lvl="1"/>
            <a:r>
              <a:rPr lang="zh-CN" altLang="en-US" dirty="0" smtClean="0"/>
              <a:t>测试用例对被测对象的覆盖率：</a:t>
            </a:r>
            <a:endParaRPr lang="en-US" altLang="zh-CN" dirty="0" smtClean="0"/>
          </a:p>
          <a:p>
            <a:pPr lvl="1"/>
            <a:r>
              <a:rPr lang="zh-CN" altLang="en-US" dirty="0"/>
              <a:t>测试用例对缺陷的定位</a:t>
            </a:r>
            <a:r>
              <a:rPr lang="zh-CN" altLang="en-US"/>
              <a:t>能力</a:t>
            </a:r>
            <a:r>
              <a:rPr lang="zh-CN" altLang="en-US" smtClean="0"/>
              <a:t>：</a:t>
            </a:r>
            <a:endParaRPr lang="en-US" altLang="zh-CN" dirty="0" smtClean="0"/>
          </a:p>
          <a:p>
            <a:pPr lvl="1"/>
            <a:r>
              <a:rPr lang="zh-CN" altLang="en-US" dirty="0" smtClean="0"/>
              <a:t>测试用例的冗余：</a:t>
            </a:r>
            <a:endParaRPr lang="en-US" altLang="zh-CN" dirty="0" smtClean="0"/>
          </a:p>
          <a:p>
            <a:pPr lvl="1"/>
            <a:r>
              <a:rPr lang="zh-CN" altLang="en-US" dirty="0" smtClean="0"/>
              <a:t>测试用例的数量：</a:t>
            </a:r>
            <a:endParaRPr lang="en-US" altLang="zh-CN" dirty="0" smtClean="0"/>
          </a:p>
          <a:p>
            <a:pPr lvl="1"/>
            <a:r>
              <a:rPr lang="zh-CN" altLang="en-US" dirty="0" smtClean="0"/>
              <a:t>测试用例设计的复杂度：</a:t>
            </a:r>
          </a:p>
        </p:txBody>
      </p:sp>
      <p:sp>
        <p:nvSpPr>
          <p:cNvPr id="7" name="内容占位符 2"/>
          <p:cNvSpPr txBox="1">
            <a:spLocks/>
          </p:cNvSpPr>
          <p:nvPr/>
        </p:nvSpPr>
        <p:spPr bwMode="auto">
          <a:xfrm>
            <a:off x="7392144" y="1988840"/>
            <a:ext cx="326985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zh-CN" altLang="en-US" kern="0" dirty="0" smtClean="0">
                <a:latin typeface="楷体" panose="02010609060101010101" pitchFamily="49" charset="-122"/>
                <a:ea typeface="楷体" panose="02010609060101010101" pitchFamily="49" charset="-122"/>
              </a:rPr>
              <a:t>高</a:t>
            </a:r>
            <a:endParaRPr lang="en-US" altLang="zh-CN" kern="0" dirty="0" smtClean="0">
              <a:latin typeface="楷体" panose="02010609060101010101" pitchFamily="49" charset="-122"/>
              <a:ea typeface="楷体" panose="02010609060101010101" pitchFamily="49" charset="-122"/>
            </a:endParaRPr>
          </a:p>
          <a:p>
            <a:pPr lvl="1"/>
            <a:r>
              <a:rPr lang="zh-CN" altLang="en-US" kern="0" dirty="0">
                <a:latin typeface="楷体" panose="02010609060101010101" pitchFamily="49" charset="-122"/>
                <a:ea typeface="楷体" panose="02010609060101010101" pitchFamily="49" charset="-122"/>
              </a:rPr>
              <a:t>强</a:t>
            </a:r>
            <a:endParaRPr lang="en-US" altLang="zh-CN" kern="0" dirty="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少</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少</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低</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01186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anim calcmode="lin" valueType="num">
                                      <p:cBhvr additive="base">
                                        <p:cTn id="7"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xEl>
                                              <p:pRg st="2" end="2"/>
                                            </p:txEl>
                                          </p:spTgt>
                                        </p:tgtEl>
                                        <p:attrNameLst>
                                          <p:attrName>style.visibility</p:attrName>
                                        </p:attrNameLst>
                                      </p:cBhvr>
                                      <p:to>
                                        <p:strVal val="visible"/>
                                      </p:to>
                                    </p:set>
                                    <p:anim calcmode="lin" valueType="num">
                                      <p:cBhvr additive="base">
                                        <p:cTn id="13"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220">
                                            <p:txEl>
                                              <p:pRg st="3" end="3"/>
                                            </p:txEl>
                                          </p:spTgt>
                                        </p:tgtEl>
                                        <p:attrNameLst>
                                          <p:attrName>style.visibility</p:attrName>
                                        </p:attrNameLst>
                                      </p:cBhvr>
                                      <p:to>
                                        <p:strVal val="visible"/>
                                      </p:to>
                                    </p:set>
                                    <p:anim calcmode="lin" valueType="num">
                                      <p:cBhvr additive="base">
                                        <p:cTn id="29"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wipe(left)">
                                      <p:cBhvr>
                                        <p:cTn id="35" dur="500"/>
                                        <p:tgtEl>
                                          <p:spTgt spid="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220">
                                            <p:txEl>
                                              <p:pRg st="4" end="4"/>
                                            </p:txEl>
                                          </p:spTgt>
                                        </p:tgtEl>
                                        <p:attrNameLst>
                                          <p:attrName>style.visibility</p:attrName>
                                        </p:attrNameLst>
                                      </p:cBhvr>
                                      <p:to>
                                        <p:strVal val="visible"/>
                                      </p:to>
                                    </p:set>
                                    <p:anim calcmode="lin" valueType="num">
                                      <p:cBhvr additive="base">
                                        <p:cTn id="40" dur="500" fill="hold"/>
                                        <p:tgtEl>
                                          <p:spTgt spid="9220">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2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wipe(left)">
                                      <p:cBhvr>
                                        <p:cTn id="46" dur="500"/>
                                        <p:tgtEl>
                                          <p:spTgt spid="7">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220">
                                            <p:txEl>
                                              <p:pRg st="5" end="5"/>
                                            </p:txEl>
                                          </p:spTgt>
                                        </p:tgtEl>
                                        <p:attrNameLst>
                                          <p:attrName>style.visibility</p:attrName>
                                        </p:attrNameLst>
                                      </p:cBhvr>
                                      <p:to>
                                        <p:strVal val="visible"/>
                                      </p:to>
                                    </p:set>
                                    <p:anim calcmode="lin" valueType="num">
                                      <p:cBhvr additive="base">
                                        <p:cTn id="51" dur="500" fill="hold"/>
                                        <p:tgtEl>
                                          <p:spTgt spid="9220">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22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animEffect transition="in" filter="wipe(left)">
                                      <p:cBhvr>
                                        <p:cTn id="5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pPr lvl="1"/>
            <a:r>
              <a:rPr lang="zh-CN" altLang="en-US" dirty="0">
                <a:solidFill>
                  <a:srgbClr val="0000FF"/>
                </a:solidFill>
                <a:ea typeface="华文新魏" panose="02010800040101010101" pitchFamily="2" charset="-122"/>
              </a:rPr>
              <a:t>最终将由佣金计算系统生成月销售报告，对当月售出的白酒、红酒和啤酒总数进行汇总，并计算销售公司的总销售额和各销售员的佣金</a:t>
            </a:r>
          </a:p>
          <a:p>
            <a:pPr lvl="1"/>
            <a:r>
              <a:rPr lang="zh-CN" altLang="en-US" dirty="0">
                <a:latin typeface="楷体" panose="02010609060101010101" pitchFamily="49" charset="-122"/>
              </a:rPr>
              <a:t>输出域的选择</a:t>
            </a:r>
            <a:endParaRPr lang="en-US" altLang="zh-CN" dirty="0">
              <a:latin typeface="楷体" panose="02010609060101010101" pitchFamily="49" charset="-122"/>
            </a:endParaRPr>
          </a:p>
          <a:p>
            <a:pPr lvl="2"/>
            <a:r>
              <a:rPr lang="zh-CN" altLang="en-US" dirty="0">
                <a:latin typeface="楷体" panose="02010609060101010101" pitchFamily="49" charset="-122"/>
              </a:rPr>
              <a:t>销售额？佣金？</a:t>
            </a:r>
            <a:endParaRPr lang="en-US" altLang="zh-CN" dirty="0">
              <a:latin typeface="楷体" panose="02010609060101010101" pitchFamily="49" charset="-122"/>
            </a:endParaRPr>
          </a:p>
          <a:p>
            <a:pPr lvl="1"/>
            <a:r>
              <a:rPr lang="zh-CN" altLang="en-US" dirty="0">
                <a:latin typeface="楷体" panose="02010609060101010101" pitchFamily="49" charset="-122"/>
              </a:rPr>
              <a:t>等价划分和测试用例设计</a:t>
            </a:r>
          </a:p>
        </p:txBody>
      </p:sp>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9876" name="Rectangle 3"/>
          <p:cNvSpPr>
            <a:spLocks noGrp="1" noChangeArrowheads="1"/>
          </p:cNvSpPr>
          <p:nvPr>
            <p:ph idx="1"/>
          </p:nvPr>
        </p:nvSpPr>
        <p:spPr/>
        <p:txBody>
          <a:bodyPr/>
          <a:lstStyle/>
          <a:p>
            <a:r>
              <a:rPr lang="zh-CN" altLang="en-US" dirty="0"/>
              <a:t>等价划分和测试用例设计</a:t>
            </a:r>
            <a:endParaRPr lang="en-US" altLang="zh-CN" dirty="0"/>
          </a:p>
          <a:p>
            <a:endParaRPr lang="en-US" altLang="zh-CN" dirty="0"/>
          </a:p>
          <a:p>
            <a:endParaRPr lang="en-US" altLang="zh-CN" dirty="0"/>
          </a:p>
          <a:p>
            <a:endParaRPr lang="en-US" altLang="zh-CN" dirty="0"/>
          </a:p>
          <a:p>
            <a:endParaRPr lang="en-US" altLang="zh-CN" dirty="0"/>
          </a:p>
          <a:p>
            <a:r>
              <a:rPr lang="zh-CN" altLang="en-US" dirty="0"/>
              <a:t>输出域关注的重点：</a:t>
            </a:r>
            <a:r>
              <a:rPr lang="zh-CN" altLang="en-US" dirty="0">
                <a:solidFill>
                  <a:srgbClr val="FF0000"/>
                </a:solidFill>
              </a:rPr>
              <a:t>有效输出</a:t>
            </a:r>
          </a:p>
        </p:txBody>
      </p:sp>
      <p:pic>
        <p:nvPicPr>
          <p:cNvPr id="798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1988840"/>
            <a:ext cx="10250985"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392" y="2996952"/>
            <a:ext cx="1058599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xEl>
                                              <p:pRg st="5" end="5"/>
                                            </p:txEl>
                                          </p:spTgt>
                                        </p:tgtEl>
                                        <p:attrNameLst>
                                          <p:attrName>style.visibility</p:attrName>
                                        </p:attrNameLst>
                                      </p:cBhvr>
                                      <p:to>
                                        <p:strVal val="visible"/>
                                      </p:to>
                                    </p:set>
                                    <p:anim calcmode="lin" valueType="num">
                                      <p:cBhvr additive="base">
                                        <p:cTn id="7" dur="500" fill="hold"/>
                                        <p:tgtEl>
                                          <p:spTgt spid="7987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p>
        </p:txBody>
      </p:sp>
      <p:sp>
        <p:nvSpPr>
          <p:cNvPr id="3" name="内容占位符 2"/>
          <p:cNvSpPr>
            <a:spLocks noGrp="1"/>
          </p:cNvSpPr>
          <p:nvPr>
            <p:ph idx="1"/>
          </p:nvPr>
        </p:nvSpPr>
        <p:spPr/>
        <p:txBody>
          <a:bodyPr/>
          <a:lstStyle/>
          <a:p>
            <a:pPr marL="0" indent="0">
              <a:buNone/>
            </a:pPr>
            <a:r>
              <a:rPr dirty="0"/>
              <a:t></a:t>
            </a:r>
            <a:r>
              <a:rPr lang="en-US" dirty="0"/>
              <a:t>1</a:t>
            </a:r>
            <a:r>
              <a:rPr lang="zh-CN" altLang="en-US" dirty="0"/>
              <a:t>、</a:t>
            </a:r>
            <a:r>
              <a:rPr dirty="0"/>
              <a:t>划分等价类</a:t>
            </a:r>
          </a:p>
          <a:p>
            <a:pPr marL="0" indent="0">
              <a:buNone/>
            </a:pPr>
            <a:r>
              <a:rPr dirty="0"/>
              <a:t></a:t>
            </a:r>
            <a:r>
              <a:rPr lang="en-US" dirty="0"/>
              <a:t>2</a:t>
            </a:r>
            <a:r>
              <a:rPr lang="zh-CN" altLang="en-US" dirty="0"/>
              <a:t>、</a:t>
            </a:r>
            <a:r>
              <a:rPr dirty="0"/>
              <a:t>细划等价类划 </a:t>
            </a:r>
          </a:p>
          <a:p>
            <a:pPr marL="0" indent="0">
              <a:buNone/>
            </a:pPr>
            <a:r>
              <a:rPr dirty="0"/>
              <a:t>    </a:t>
            </a:r>
            <a:r>
              <a:rPr lang="en-US" dirty="0"/>
              <a:t>3</a:t>
            </a:r>
            <a:r>
              <a:rPr lang="zh-CN" altLang="en-US" dirty="0"/>
              <a:t>、</a:t>
            </a:r>
            <a:r>
              <a:rPr dirty="0"/>
              <a:t>建立等价类表 </a:t>
            </a:r>
          </a:p>
          <a:p>
            <a:pPr marL="0" indent="0">
              <a:buNone/>
            </a:pPr>
            <a:r>
              <a:rPr dirty="0"/>
              <a:t>   </a:t>
            </a:r>
            <a:r>
              <a:rPr lang="en-US" dirty="0"/>
              <a:t>4</a:t>
            </a:r>
            <a:r>
              <a:rPr lang="zh-CN" altLang="en-US" dirty="0"/>
              <a:t>、</a:t>
            </a:r>
            <a:r>
              <a:rPr dirty="0"/>
              <a:t> 编写测试用例</a:t>
            </a:r>
          </a:p>
          <a:p>
            <a:pPr marL="0" indent="0">
              <a:buNone/>
            </a:pPr>
            <a:endParaRPr lang="zh-CN" altLang="en-US" dirty="0"/>
          </a:p>
        </p:txBody>
      </p:sp>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tLang="zh-CN" dirty="0"/>
              <a:t> </a:t>
            </a:r>
            <a:r>
              <a:rPr lang="zh-CN" altLang="en-US" dirty="0"/>
              <a:t>等价类特点</a:t>
            </a:r>
          </a:p>
        </p:txBody>
      </p:sp>
      <p:sp>
        <p:nvSpPr>
          <p:cNvPr id="80900" name="Rectangle 3"/>
          <p:cNvSpPr>
            <a:spLocks noGrp="1" noChangeArrowheads="1"/>
          </p:cNvSpPr>
          <p:nvPr>
            <p:ph idx="1"/>
          </p:nvPr>
        </p:nvSpPr>
        <p:spPr/>
        <p:txBody>
          <a:bodyPr/>
          <a:lstStyle/>
          <a:p>
            <a:r>
              <a:rPr lang="zh-CN" altLang="en-US" dirty="0" smtClean="0"/>
              <a:t>每</a:t>
            </a:r>
            <a:r>
              <a:rPr lang="zh-CN" altLang="en-US" dirty="0"/>
              <a:t>一类的代表性数据（也就是被选为测试用例的数据）在测试中的作用等价于这一类中的其他</a:t>
            </a:r>
            <a:r>
              <a:rPr lang="zh-CN" altLang="en-US" dirty="0" smtClean="0"/>
              <a:t>值 </a:t>
            </a:r>
            <a:endParaRPr lang="zh-CN" altLang="en-US" dirty="0"/>
          </a:p>
          <a:p>
            <a:r>
              <a:rPr lang="zh-CN" altLang="en-US" dirty="0"/>
              <a:t>如果等价类中的一个测试能够捕获一个缺陷，那么选择该等价类中的其他测试也能捕获该</a:t>
            </a:r>
            <a:r>
              <a:rPr lang="zh-CN" altLang="en-US" dirty="0" smtClean="0"/>
              <a:t>缺陷</a:t>
            </a:r>
            <a:endParaRPr lang="zh-CN" altLang="en-US" dirty="0"/>
          </a:p>
          <a:p>
            <a:r>
              <a:rPr lang="zh-CN" altLang="en-US" dirty="0"/>
              <a:t> 如果等价类中的一个测试不能捕获缺陷，那么选择该等价类中的其他测试也不会捕获</a:t>
            </a:r>
            <a:r>
              <a:rPr lang="zh-CN" altLang="en-US" dirty="0" smtClean="0"/>
              <a:t>缺陷</a:t>
            </a:r>
            <a:endParaRPr lang="zh-CN" alt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为什么引入等价类划分</a:t>
            </a:r>
            <a:endParaRPr lang="en-US" altLang="zh-CN" dirty="0"/>
          </a:p>
          <a:p>
            <a:pPr lvl="1"/>
            <a:r>
              <a:rPr lang="zh-CN" altLang="en-US" dirty="0"/>
              <a:t>避免测试工作量过大，并且测试不合理</a:t>
            </a:r>
            <a:endParaRPr lang="en-US" altLang="zh-CN" dirty="0"/>
          </a:p>
          <a:p>
            <a:r>
              <a:rPr lang="zh-CN" altLang="en-US" dirty="0"/>
              <a:t>什么是等价类划分</a:t>
            </a:r>
            <a:endParaRPr lang="en-US" altLang="zh-CN" dirty="0"/>
          </a:p>
          <a:p>
            <a:pPr lvl="1"/>
            <a:r>
              <a:rPr lang="zh-CN" altLang="en-US" dirty="0"/>
              <a:t>依据需求对输入的范围进行细分，然后再分出的每一个区域内选取一个</a:t>
            </a:r>
            <a:r>
              <a:rPr lang="zh-CN" altLang="en-US" dirty="0">
                <a:solidFill>
                  <a:srgbClr val="FF0000"/>
                </a:solidFill>
              </a:rPr>
              <a:t>有代表性</a:t>
            </a:r>
            <a:r>
              <a:rPr lang="zh-CN" altLang="en-US" dirty="0"/>
              <a:t>的测试数据开展测试</a:t>
            </a:r>
            <a:endParaRPr lang="en-US" altLang="zh-CN" dirty="0"/>
          </a:p>
          <a:p>
            <a:pPr lvl="1"/>
            <a:endParaRPr lang="en-US" altLang="zh-CN" dirty="0"/>
          </a:p>
        </p:txBody>
      </p:sp>
    </p:spTree>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如何使用等价类划分</a:t>
            </a:r>
            <a:endParaRPr lang="en-US" altLang="zh-CN" dirty="0"/>
          </a:p>
          <a:p>
            <a:pPr lvl="1">
              <a:buFont typeface="Wingdings" panose="05000000000000000000" charset="0"/>
              <a:buChar char="l"/>
            </a:pPr>
            <a:r>
              <a:rPr lang="en-US" sz="2410" dirty="0">
                <a:sym typeface="+mn-ea"/>
              </a:rPr>
              <a:t>1</a:t>
            </a:r>
            <a:r>
              <a:rPr lang="zh-CN" altLang="en-US" sz="2410" dirty="0">
                <a:sym typeface="+mn-ea"/>
              </a:rPr>
              <a:t>、</a:t>
            </a:r>
            <a:r>
              <a:rPr sz="2410" dirty="0">
                <a:sym typeface="+mn-ea"/>
              </a:rPr>
              <a:t>划分等价类</a:t>
            </a:r>
            <a:endParaRPr sz="2410" dirty="0"/>
          </a:p>
          <a:p>
            <a:pPr lvl="1">
              <a:buFont typeface="Wingdings" panose="05000000000000000000" charset="0"/>
              <a:buChar char="l"/>
            </a:pPr>
            <a:r>
              <a:rPr lang="en-US" sz="2405" dirty="0">
                <a:sym typeface="+mn-ea"/>
              </a:rPr>
              <a:t>2</a:t>
            </a:r>
            <a:r>
              <a:rPr lang="zh-CN" altLang="en-US" sz="2405" dirty="0">
                <a:sym typeface="+mn-ea"/>
              </a:rPr>
              <a:t>、</a:t>
            </a:r>
            <a:r>
              <a:rPr sz="2405" dirty="0">
                <a:sym typeface="+mn-ea"/>
              </a:rPr>
              <a:t>细划等价类划 </a:t>
            </a:r>
            <a:endParaRPr sz="2405" dirty="0"/>
          </a:p>
          <a:p>
            <a:pPr lvl="1">
              <a:buFont typeface="Wingdings" panose="05000000000000000000" charset="0"/>
              <a:buChar char="l"/>
            </a:pPr>
            <a:r>
              <a:rPr lang="en-US" sz="2405" dirty="0">
                <a:sym typeface="+mn-ea"/>
              </a:rPr>
              <a:t>3</a:t>
            </a:r>
            <a:r>
              <a:rPr lang="zh-CN" altLang="en-US" sz="2405" dirty="0">
                <a:sym typeface="+mn-ea"/>
              </a:rPr>
              <a:t>、</a:t>
            </a:r>
            <a:r>
              <a:rPr sz="2405" dirty="0">
                <a:sym typeface="+mn-ea"/>
              </a:rPr>
              <a:t>建立等价类表 </a:t>
            </a:r>
            <a:endParaRPr sz="2405" dirty="0"/>
          </a:p>
          <a:p>
            <a:pPr lvl="1">
              <a:buFont typeface="Wingdings" panose="05000000000000000000" charset="0"/>
              <a:buChar char="l"/>
            </a:pPr>
            <a:r>
              <a:rPr lang="en-US" sz="2405" dirty="0">
                <a:sym typeface="+mn-ea"/>
              </a:rPr>
              <a:t>4</a:t>
            </a:r>
            <a:r>
              <a:rPr lang="zh-CN" altLang="en-US" sz="2405" dirty="0">
                <a:sym typeface="+mn-ea"/>
              </a:rPr>
              <a:t>、</a:t>
            </a:r>
            <a:r>
              <a:rPr sz="2405" dirty="0">
                <a:sym typeface="+mn-ea"/>
              </a:rPr>
              <a:t> 编写测试用例</a:t>
            </a:r>
          </a:p>
          <a:p>
            <a:pPr marL="471170" lvl="1" indent="0" eaLnBrk="1" hangingPunct="1">
              <a:buNone/>
            </a:pPr>
            <a:endParaRPr lang="en-US" altLang="zh-CN" b="1" dirty="0"/>
          </a:p>
          <a:p>
            <a:pPr marL="471170" lvl="1" indent="0">
              <a:buFont typeface="Wingdings" panose="05000000000000000000" charset="0"/>
              <a:buNone/>
            </a:pPr>
            <a:endParaRPr lang="en-US" altLang="zh-CN" dirty="0"/>
          </a:p>
        </p:txBody>
      </p:sp>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a:t>一：针对计算器中有效输入是</a:t>
            </a:r>
            <a:r>
              <a:rPr lang="en-US" altLang="zh-CN" dirty="0"/>
              <a:t>0—99</a:t>
            </a:r>
            <a:r>
              <a:rPr lang="zh-CN" altLang="en-US" dirty="0"/>
              <a:t>的整数，设计有效测试用例和无效测试用例</a:t>
            </a:r>
            <a:endParaRPr lang="en-US" altLang="zh-CN" dirty="0"/>
          </a:p>
          <a:p>
            <a:pPr marL="0" indent="0">
              <a:buNone/>
            </a:pPr>
            <a:r>
              <a:rPr lang="zh-CN" altLang="en-US" dirty="0"/>
              <a:t>二：针对</a:t>
            </a:r>
            <a:r>
              <a:rPr lang="en-US" altLang="zh-CN" dirty="0"/>
              <a:t>Windows</a:t>
            </a:r>
            <a:r>
              <a:rPr lang="zh-CN" altLang="en-US" dirty="0"/>
              <a:t>命名规则，设计测试用例</a:t>
            </a:r>
            <a:endParaRPr lang="en-US" altLang="zh-CN" dirty="0"/>
          </a:p>
          <a:p>
            <a:pPr lvl="1"/>
            <a:r>
              <a:rPr lang="zh-CN" altLang="en-US" dirty="0"/>
              <a:t>文件名可以包含除、</a:t>
            </a:r>
            <a:r>
              <a:rPr lang="en-US" altLang="zh-CN" dirty="0"/>
              <a:t>/:*?”&lt; &gt;</a:t>
            </a:r>
            <a:r>
              <a:rPr lang="zh-CN" altLang="en-US" dirty="0"/>
              <a:t>和</a:t>
            </a:r>
            <a:r>
              <a:rPr lang="en-US" altLang="zh-CN" dirty="0"/>
              <a:t>|</a:t>
            </a:r>
            <a:r>
              <a:rPr lang="zh-CN" altLang="en-US" dirty="0"/>
              <a:t>之外</a:t>
            </a:r>
            <a:endParaRPr lang="en-US" altLang="zh-CN" dirty="0"/>
          </a:p>
          <a:p>
            <a:pPr marL="471170" lvl="1" indent="0">
              <a:buNone/>
            </a:pPr>
            <a:r>
              <a:rPr lang="zh-CN" altLang="en-US" dirty="0"/>
              <a:t>的任意字符</a:t>
            </a:r>
            <a:endParaRPr lang="en-US" altLang="zh-CN" dirty="0"/>
          </a:p>
          <a:p>
            <a:pPr lvl="1"/>
            <a:r>
              <a:rPr lang="zh-CN" altLang="en-US" dirty="0"/>
              <a:t>长度是</a:t>
            </a:r>
            <a:r>
              <a:rPr lang="en-US" altLang="zh-CN" dirty="0"/>
              <a:t>1-255</a:t>
            </a:r>
            <a:r>
              <a:rPr lang="zh-CN" altLang="en-US" dirty="0"/>
              <a:t>个字符</a:t>
            </a:r>
            <a:endParaRPr lang="en-US" altLang="zh-CN" dirty="0"/>
          </a:p>
          <a:p>
            <a:endParaRPr lang="zh-CN" altLang="en-US" dirty="0"/>
          </a:p>
        </p:txBody>
      </p:sp>
      <p:pic>
        <p:nvPicPr>
          <p:cNvPr id="5" name="内容占位符 3"/>
          <p:cNvPicPr>
            <a:picLocks noChangeAspect="1"/>
          </p:cNvPicPr>
          <p:nvPr/>
        </p:nvPicPr>
        <p:blipFill>
          <a:blip r:embed="rId2"/>
          <a:stretch>
            <a:fillRect/>
          </a:stretch>
        </p:blipFill>
        <p:spPr bwMode="auto">
          <a:xfrm>
            <a:off x="7680176" y="2204864"/>
            <a:ext cx="4104456"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184232" y="4509120"/>
            <a:ext cx="1885950" cy="32956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为什么引入等价类划分法设计测试用例</a:t>
            </a:r>
          </a:p>
        </p:txBody>
      </p:sp>
      <p:sp>
        <p:nvSpPr>
          <p:cNvPr id="14" name="内容占位符 13"/>
          <p:cNvSpPr>
            <a:spLocks noGrp="1"/>
          </p:cNvSpPr>
          <p:nvPr>
            <p:ph idx="1"/>
          </p:nvPr>
        </p:nvSpPr>
        <p:spPr/>
        <p:txBody>
          <a:bodyPr/>
          <a:lstStyle/>
          <a:p>
            <a:pPr lvl="1"/>
            <a:r>
              <a:rPr lang="zh-CN" altLang="en-US" dirty="0"/>
              <a:t>计算两个</a:t>
            </a:r>
            <a:r>
              <a:rPr lang="en-US" altLang="zh-CN" dirty="0"/>
              <a:t>-99—99</a:t>
            </a:r>
            <a:r>
              <a:rPr lang="zh-CN" altLang="en-US" dirty="0"/>
              <a:t>之间整数的和</a:t>
            </a:r>
          </a:p>
        </p:txBody>
      </p:sp>
      <p:pic>
        <p:nvPicPr>
          <p:cNvPr id="2" name="图片 1" descr="加法运算2"/>
          <p:cNvPicPr>
            <a:picLocks noChangeAspect="1"/>
          </p:cNvPicPr>
          <p:nvPr/>
        </p:nvPicPr>
        <p:blipFill>
          <a:blip r:embed="rId3"/>
          <a:stretch>
            <a:fillRect/>
          </a:stretch>
        </p:blipFill>
        <p:spPr>
          <a:xfrm>
            <a:off x="2927648" y="2060848"/>
            <a:ext cx="5006340" cy="3264535"/>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a:stretch>
            <a:fillRect/>
          </a:stretch>
        </p:blipFill>
        <p:spPr>
          <a:xfrm>
            <a:off x="1854888" y="3941343"/>
            <a:ext cx="2208530" cy="2217420"/>
          </a:xfrm>
          <a:prstGeom prst="ellipse">
            <a:avLst/>
          </a:prstGeom>
          <a:ln>
            <a:noFill/>
          </a:ln>
          <a:effectLst>
            <a:softEdge rad="112500"/>
          </a:effectLst>
        </p:spPr>
      </p:pic>
      <p:sp>
        <p:nvSpPr>
          <p:cNvPr id="16" name="椭圆形标注 15"/>
          <p:cNvSpPr/>
          <p:nvPr/>
        </p:nvSpPr>
        <p:spPr>
          <a:xfrm>
            <a:off x="3935765" y="1988840"/>
            <a:ext cx="5893635" cy="3071834"/>
          </a:xfrm>
          <a:prstGeom prst="wedgeEllipseCallout">
            <a:avLst>
              <a:gd name="adj1" fmla="val -51766"/>
              <a:gd name="adj2" fmla="val 52630"/>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90060" y="2758440"/>
            <a:ext cx="6819900" cy="2584450"/>
          </a:xfrm>
          <a:prstGeom prst="rect">
            <a:avLst/>
          </a:prstGeom>
          <a:noFill/>
        </p:spPr>
        <p:txBody>
          <a:bodyPr wrap="square" rtlCol="0">
            <a:spAutoFit/>
          </a:bodyPr>
          <a:lstStyle/>
          <a:p>
            <a:r>
              <a:rPr lang="en-US" altLang="zh-CN" b="1" dirty="0"/>
              <a:t>-99+0 -99+1 -99+2 -99+3 -99+4 -99+5   ……+99</a:t>
            </a:r>
          </a:p>
          <a:p>
            <a:r>
              <a:rPr lang="en-US" altLang="zh-CN" b="1" dirty="0"/>
              <a:t>.........</a:t>
            </a:r>
          </a:p>
          <a:p>
            <a:r>
              <a:rPr lang="en-US" altLang="zh-CN" b="1" dirty="0"/>
              <a:t>.........</a:t>
            </a:r>
          </a:p>
          <a:p>
            <a:r>
              <a:rPr lang="en-US" altLang="zh-CN" b="1" dirty="0"/>
              <a:t>2+1    2+2    2+3   2+4   2+5   ……</a:t>
            </a:r>
          </a:p>
          <a:p>
            <a:r>
              <a:rPr lang="en-US" altLang="zh-CN" b="1" dirty="0"/>
              <a:t>3+1    3+2    3+3   3+4   3+5   ……</a:t>
            </a:r>
          </a:p>
          <a:p>
            <a:r>
              <a:rPr lang="en-US" altLang="zh-CN" b="1" dirty="0"/>
              <a:t>4+1    4+2    4+3   4+4   4+5   ……</a:t>
            </a:r>
          </a:p>
          <a:p>
            <a:r>
              <a:rPr lang="en-US" altLang="zh-CN" b="1" dirty="0"/>
              <a:t>5+1    5+2    5+3   5+4   5+5   ……</a:t>
            </a:r>
          </a:p>
          <a:p>
            <a:r>
              <a:rPr lang="en-US" altLang="zh-CN" b="1" dirty="0"/>
              <a:t>……     …….   ……    ……   ……</a:t>
            </a:r>
          </a:p>
          <a:p>
            <a:r>
              <a:rPr lang="en-US" altLang="zh-CN" b="1" dirty="0"/>
              <a:t>99+……</a:t>
            </a:r>
            <a:endParaRPr lang="zh-CN" altLang="en-US" b="1" dirty="0"/>
          </a:p>
        </p:txBody>
      </p:sp>
      <p:sp>
        <p:nvSpPr>
          <p:cNvPr id="6" name="标题 5"/>
          <p:cNvSpPr>
            <a:spLocks noGrp="1"/>
          </p:cNvSpPr>
          <p:nvPr>
            <p:ph type="title"/>
          </p:nvPr>
        </p:nvSpPr>
        <p:spPr/>
        <p:txBody>
          <a:bodyPr/>
          <a:lstStyle/>
          <a:p>
            <a:r>
              <a:rPr lang="zh-CN" altLang="en-US" dirty="0"/>
              <a:t>为什么引入等价类划分法</a:t>
            </a:r>
            <a:r>
              <a:rPr lang="en-US" altLang="zh-CN" dirty="0"/>
              <a:t>-</a:t>
            </a:r>
            <a:r>
              <a:rPr lang="zh-CN" altLang="en-US" dirty="0"/>
              <a:t>穷举测试</a:t>
            </a:r>
          </a:p>
        </p:txBody>
      </p:sp>
      <p:sp>
        <p:nvSpPr>
          <p:cNvPr id="7" name="内容占位符 6"/>
          <p:cNvSpPr>
            <a:spLocks noGrp="1"/>
          </p:cNvSpPr>
          <p:nvPr>
            <p:ph idx="1"/>
          </p:nvPr>
        </p:nvSpPr>
        <p:spPr/>
        <p:txBody>
          <a:bodyPr/>
          <a:lstStyle/>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-99—99</a:t>
            </a:r>
            <a:r>
              <a:rPr lang="zh-CN" altLang="en-US" dirty="0">
                <a:solidFill>
                  <a:schemeClr val="tx1">
                    <a:lumMod val="95000"/>
                    <a:lumOff val="5000"/>
                  </a:schemeClr>
                </a:solidFill>
                <a:latin typeface="+mn-ea"/>
              </a:rPr>
              <a:t>之间整数的和</a:t>
            </a:r>
          </a:p>
          <a:p>
            <a:endParaRPr lang="zh-CN" alt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为什么引入等价类划分法</a:t>
            </a:r>
          </a:p>
        </p:txBody>
      </p:sp>
      <p:sp>
        <p:nvSpPr>
          <p:cNvPr id="2" name="内容占位符 1"/>
          <p:cNvSpPr>
            <a:spLocks noGrp="1"/>
          </p:cNvSpPr>
          <p:nvPr>
            <p:ph idx="1"/>
          </p:nvPr>
        </p:nvSpPr>
        <p:spPr/>
        <p:txBody>
          <a:bodyPr/>
          <a:lstStyle/>
          <a:p>
            <a:pPr marL="469900" lvl="1" indent="-469900" algn="just" eaLnBrk="1" hangingPunct="1">
              <a:buFont typeface="Wingdings" panose="05000000000000000000" charset="0"/>
              <a:buChar char="Ø"/>
              <a:defRPr/>
            </a:pPr>
            <a:r>
              <a:rPr lang="zh-CN" altLang="en-US" sz="2600" dirty="0">
                <a:cs typeface="+mn-ea"/>
                <a:sym typeface="+mn-ea"/>
              </a:rPr>
              <a:t>等价类划分法产生的原因</a:t>
            </a:r>
            <a:endParaRPr lang="zh-CN" altLang="en-US" sz="2600" dirty="0">
              <a:cs typeface="+mn-ea"/>
            </a:endParaRPr>
          </a:p>
          <a:p>
            <a:pPr lvl="1" indent="-436880" algn="just" eaLnBrk="1" hangingPunct="1">
              <a:defRPr/>
            </a:pPr>
            <a:r>
              <a:rPr lang="zh-CN" altLang="en-US" sz="2600" dirty="0">
                <a:cs typeface="+mn-ea"/>
                <a:sym typeface="+mn-ea"/>
              </a:rPr>
              <a:t>对系统进行穷尽测试是不可能的</a:t>
            </a:r>
            <a:endParaRPr lang="zh-CN" altLang="en-US" sz="2600" dirty="0">
              <a:cs typeface="+mn-ea"/>
            </a:endParaRPr>
          </a:p>
          <a:p>
            <a:pPr lvl="1" indent="-436880" algn="just" eaLnBrk="1" hangingPunct="1">
              <a:defRPr/>
            </a:pPr>
            <a:r>
              <a:rPr lang="zh-CN" altLang="en-US" sz="2600" dirty="0">
                <a:cs typeface="+mn-ea"/>
                <a:sym typeface="+mn-ea"/>
              </a:rPr>
              <a:t>使用有限的数据对系统进行测试是可能的</a:t>
            </a:r>
            <a:endParaRPr lang="zh-CN" altLang="en-US" sz="2600" dirty="0">
              <a:cs typeface="+mn-ea"/>
            </a:endParaRPr>
          </a:p>
          <a:p>
            <a:pPr lvl="1" indent="-436880" algn="just" eaLnBrk="1" hangingPunct="1">
              <a:defRPr/>
            </a:pPr>
            <a:r>
              <a:rPr lang="zh-CN" altLang="en-US" sz="2600" dirty="0">
                <a:cs typeface="+mn-ea"/>
                <a:sym typeface="+mn-ea"/>
              </a:rPr>
              <a:t>我们可以选择少量测试用例来测试系统，并满足</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测试是完备的</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测试是没有冗余的</a:t>
            </a:r>
            <a:endParaRPr lang="zh-CN" altLang="en-US" sz="2600" b="1" dirty="0">
              <a:cs typeface="+mn-ea"/>
            </a:endParaRPr>
          </a:p>
          <a:p>
            <a:endParaRPr lang="zh-CN" altLang="en-US" sz="2800" dirty="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solidFill>
                  <a:srgbClr val="FF0000"/>
                </a:solidFill>
              </a:rPr>
              <a:t>什么是等价类划分法</a:t>
            </a:r>
            <a:endParaRPr lang="en-US" altLang="zh-CN" dirty="0">
              <a:solidFill>
                <a:srgbClr val="FF0000"/>
              </a:solidFill>
            </a:endParaRPr>
          </a:p>
          <a:p>
            <a:pPr lvl="1"/>
            <a:r>
              <a:rPr lang="zh-CN" altLang="en-US" dirty="0"/>
              <a:t>如何使用等价类划分法</a:t>
            </a:r>
            <a:endParaRPr lang="en-US" altLang="zh-CN" dirty="0"/>
          </a:p>
          <a:p>
            <a:pPr lvl="1"/>
            <a:r>
              <a:rPr lang="zh-CN" altLang="en-US" dirty="0"/>
              <a:t>等价类测试用例设计步骤总结</a:t>
            </a:r>
            <a:endParaRPr lang="en-US" altLang="zh-CN" dirty="0"/>
          </a:p>
          <a:p>
            <a:pPr lvl="1"/>
            <a:endParaRPr lang="en-US" altLang="zh-CN"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Profile</Template>
  <TotalTime>6958</TotalTime>
  <Words>3748</Words>
  <Application>Microsoft Office PowerPoint</Application>
  <PresentationFormat>宽屏</PresentationFormat>
  <Paragraphs>480</Paragraphs>
  <Slides>57</Slides>
  <Notes>30</Notes>
  <HiddenSlides>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57</vt:i4>
      </vt:variant>
    </vt:vector>
  </HeadingPairs>
  <TitlesOfParts>
    <vt:vector size="70" baseType="lpstr">
      <vt:lpstr>华文新魏</vt:lpstr>
      <vt:lpstr>华文楷体</vt:lpstr>
      <vt:lpstr>华文隶书</vt:lpstr>
      <vt:lpstr>宋体</vt:lpstr>
      <vt:lpstr>微软雅黑</vt:lpstr>
      <vt:lpstr>楷体</vt:lpstr>
      <vt:lpstr>黑体</vt:lpstr>
      <vt:lpstr>Arial</vt:lpstr>
      <vt:lpstr>Lucida Console</vt:lpstr>
      <vt:lpstr>Times New Roman</vt:lpstr>
      <vt:lpstr>Verdana</vt:lpstr>
      <vt:lpstr>Wingdings</vt:lpstr>
      <vt:lpstr>Profile</vt:lpstr>
      <vt:lpstr>软件测试实用教程 ——方法与实践</vt:lpstr>
      <vt:lpstr>等价类划分法设计测试用例</vt:lpstr>
      <vt:lpstr>黑盒测试技术概述</vt:lpstr>
      <vt:lpstr>黑盒测试技术概述</vt:lpstr>
      <vt:lpstr>黑盒测试概述</vt:lpstr>
      <vt:lpstr>为什么引入等价类划分法设计测试用例</vt:lpstr>
      <vt:lpstr>为什么引入等价类划分法-穷举测试</vt:lpstr>
      <vt:lpstr>为什么引入等价类划分法</vt:lpstr>
      <vt:lpstr>等价类划分法设计测试用例</vt:lpstr>
      <vt:lpstr>什么是等价类测试</vt:lpstr>
      <vt:lpstr>等价类划分</vt:lpstr>
      <vt:lpstr>等价类划分的原理</vt:lpstr>
      <vt:lpstr>等价类划分法设计测试用例</vt:lpstr>
      <vt:lpstr>如何使用等价类划分法</vt:lpstr>
      <vt:lpstr>如何使用等价类划分法</vt:lpstr>
      <vt:lpstr>输入域的确定</vt:lpstr>
      <vt:lpstr>如何使用等价类划分法</vt:lpstr>
      <vt:lpstr>如何使用等价类划分法</vt:lpstr>
      <vt:lpstr>如何使用等价类划分法</vt:lpstr>
      <vt:lpstr>怎样进行等价类划分</vt:lpstr>
      <vt:lpstr>怎样进行等价类划分</vt:lpstr>
      <vt:lpstr>怎样进行等价类划分</vt:lpstr>
      <vt:lpstr>怎样进行等价类划分</vt:lpstr>
      <vt:lpstr> 等价类测试</vt:lpstr>
      <vt:lpstr>怎样进行等价类划分</vt:lpstr>
      <vt:lpstr>怎样进行等价类划分</vt:lpstr>
      <vt:lpstr>怎样进行等价类划分</vt:lpstr>
      <vt:lpstr>怎样进行等价类划分</vt:lpstr>
      <vt:lpstr>怎样进行等价类划分</vt:lpstr>
      <vt:lpstr>如何使用等价类划分法</vt:lpstr>
      <vt:lpstr>如何使用等价类划分法</vt:lpstr>
      <vt:lpstr>如何使用等价类划分法</vt:lpstr>
      <vt:lpstr>如何使用等价类划分法</vt:lpstr>
      <vt:lpstr>如何使用等价类划分法—实例</vt:lpstr>
      <vt:lpstr>如何使用等价类划分法—实例</vt:lpstr>
      <vt:lpstr>如何使用等价类划分法—实例</vt:lpstr>
      <vt:lpstr>PowerPoint 演示文稿</vt:lpstr>
      <vt:lpstr>如何使用等价类划分法—实例</vt:lpstr>
      <vt:lpstr>如何使用等价类划分法—实例</vt:lpstr>
      <vt:lpstr>怎样进行等价类划分—实例</vt:lpstr>
      <vt:lpstr>怎样进行等价类划分—实例</vt:lpstr>
      <vt:lpstr>如何使用等价类划分法—实例</vt:lpstr>
      <vt:lpstr>如何使用等价类划分法—实例</vt:lpstr>
      <vt:lpstr>怎样进行整体输入域等价类测试</vt:lpstr>
      <vt:lpstr>如何使用等价类划分法—实例</vt:lpstr>
      <vt:lpstr>如何使用等价类划分法—实例</vt:lpstr>
      <vt:lpstr>如何使用等价类划分法—实例</vt:lpstr>
      <vt:lpstr>如何使用等价类划分法—根据输出域设计测试用例</vt:lpstr>
      <vt:lpstr>如何使用等价类划分法—根据输出域设计测试用例</vt:lpstr>
      <vt:lpstr>如何使用等价类划分法—根据输出域设计测试用例</vt:lpstr>
      <vt:lpstr>如何使用等价类划分法—根据输出域设计测试用例</vt:lpstr>
      <vt:lpstr>等价类测试步骤总结</vt:lpstr>
      <vt:lpstr> 等价类特点</vt:lpstr>
      <vt:lpstr>内容总结</vt:lpstr>
      <vt:lpstr>内容总结</vt:lpstr>
      <vt:lpstr>练习</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软件学院教务办</cp:lastModifiedBy>
  <cp:revision>434</cp:revision>
  <dcterms:created xsi:type="dcterms:W3CDTF">2008-07-27T05:17:00Z</dcterms:created>
  <dcterms:modified xsi:type="dcterms:W3CDTF">2019-10-14T02:59:06Z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