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22"/>
  </p:notesMasterIdLst>
  <p:handoutMasterIdLst>
    <p:handoutMasterId r:id="rId23"/>
  </p:handoutMasterIdLst>
  <p:sldIdLst>
    <p:sldId id="552" r:id="rId2"/>
    <p:sldId id="553" r:id="rId3"/>
    <p:sldId id="554" r:id="rId4"/>
    <p:sldId id="555" r:id="rId5"/>
    <p:sldId id="556" r:id="rId6"/>
    <p:sldId id="557" r:id="rId7"/>
    <p:sldId id="558" r:id="rId8"/>
    <p:sldId id="559" r:id="rId9"/>
    <p:sldId id="560" r:id="rId10"/>
    <p:sldId id="561" r:id="rId11"/>
    <p:sldId id="562" r:id="rId12"/>
    <p:sldId id="563" r:id="rId13"/>
    <p:sldId id="564" r:id="rId14"/>
    <p:sldId id="565" r:id="rId15"/>
    <p:sldId id="566" r:id="rId16"/>
    <p:sldId id="567" r:id="rId17"/>
    <p:sldId id="568" r:id="rId18"/>
    <p:sldId id="569" r:id="rId19"/>
    <p:sldId id="570" r:id="rId20"/>
    <p:sldId id="571" r:id="rId21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FFFFFF"/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31" autoAdjust="0"/>
    <p:restoredTop sz="93468" autoAdjust="0"/>
  </p:normalViewPr>
  <p:slideViewPr>
    <p:cSldViewPr>
      <p:cViewPr varScale="1">
        <p:scale>
          <a:sx n="79" d="100"/>
          <a:sy n="79" d="100"/>
        </p:scale>
        <p:origin x="126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7BE119F4-F7CC-4430-A1DB-88C455E8BC2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2099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6DBFBB8-2C88-4EF5-ACA0-AB33D3C579D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371329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7EC9E-A07B-4D49-8E17-EEA97947E75D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2657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7EC9E-A07B-4D49-8E17-EEA97947E75D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4144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是指程序中己动态分配的堆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内存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由于某种原因程序未释放或无法释放，造成系统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内存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的浪费，导致程序运行速度减慢甚至系统崩溃等严重后果。</a:t>
            </a:r>
            <a:r>
              <a:rPr lang="en-US" altLang="zh-CN" dirty="0" smtClean="0"/>
              <a:t>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280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302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思考，为什么没有循环</a:t>
            </a:r>
            <a:r>
              <a:rPr lang="en-US" altLang="zh-CN" dirty="0" smtClean="0"/>
              <a:t>n+1 </a:t>
            </a:r>
            <a:r>
              <a:rPr lang="zh-CN" altLang="en-US" dirty="0" smtClean="0"/>
              <a:t>次呢？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02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118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range(1,10) 1,2,3,4,5,6,7,8,9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409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考虑边界的组合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4217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5440" y="1484784"/>
            <a:ext cx="10363200" cy="112819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352" y="6093296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098660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69900" indent="-469900">
              <a:buFont typeface="Wingdings" panose="05000000000000000000" pitchFamily="2" charset="2"/>
              <a:buChar char="Ø"/>
              <a:defRPr baseline="0">
                <a:ea typeface="楷体" panose="02010609060101010101" pitchFamily="49" charset="-122"/>
              </a:defRPr>
            </a:lvl1pPr>
            <a:lvl2pPr marL="908050" indent="-436563">
              <a:buFont typeface="Wingdings" panose="05000000000000000000" pitchFamily="2" charset="2"/>
              <a:buChar char="l"/>
              <a:defRPr baseline="0">
                <a:ea typeface="楷体" panose="02010609060101010101" pitchFamily="49" charset="-122"/>
              </a:defRPr>
            </a:lvl2pPr>
            <a:lvl3pPr marL="1304925" indent="-395288">
              <a:buFont typeface="Arial" panose="020B0604020202020204" pitchFamily="34" charset="0"/>
              <a:buChar char="•"/>
              <a:defRPr baseline="0">
                <a:ea typeface="楷体" panose="02010609060101010101" pitchFamily="49" charset="-122"/>
              </a:defRPr>
            </a:lvl3pPr>
            <a:lvl4pPr>
              <a:defRPr baseline="0">
                <a:ea typeface="楷体" panose="02010609060101010101" pitchFamily="49" charset="-122"/>
              </a:defRPr>
            </a:lvl4pPr>
            <a:lvl5pPr>
              <a:defRPr baseline="0"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644673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304925" indent="-395288">
              <a:defRPr lang="zh-CN" altLang="en-US" sz="2400" b="1" baseline="0" dirty="0" smtClean="0">
                <a:solidFill>
                  <a:srgbClr val="0000FF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694565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FBA93-7C77-4D32-BA8C-F7EFDB1910E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5284535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288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288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00CE9-0662-4089-B8E8-68467DB4279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6299959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09603-DA32-4E08-B993-D56C85C4BB7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3479709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27448" y="2636912"/>
            <a:ext cx="10363200" cy="1128192"/>
          </a:xfrm>
        </p:spPr>
        <p:txBody>
          <a:bodyPr/>
          <a:lstStyle>
            <a:lvl1pPr algn="ctr">
              <a:defRPr sz="4000"/>
            </a:lvl1pPr>
          </a:lstStyle>
          <a:p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D5A50-F480-4E46-95E7-D0B4288BA79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4914725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pPr>
                <a:defRPr/>
              </a:pPr>
              <a:t>‹#›</a:t>
            </a:fld>
            <a:endParaRPr lang="zh-CN" altLang="zh-CN" sz="3200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918936" y="864553"/>
            <a:ext cx="10221383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 baseline="0">
                <a:latin typeface="Lucida Console" panose="020B0609040504020204" pitchFamily="49" charset="0"/>
              </a:defRPr>
            </a:lvl2pPr>
            <a:lvl3pPr>
              <a:defRPr baseline="0">
                <a:latin typeface="Lucida Console" panose="020B0609040504020204" pitchFamily="49" charset="0"/>
              </a:defRPr>
            </a:lvl3pPr>
            <a:lvl4pPr>
              <a:defRPr baseline="0">
                <a:latin typeface="Lucida Console" panose="020B0609040504020204" pitchFamily="49" charset="0"/>
              </a:defRPr>
            </a:lvl4pPr>
          </a:lstStyle>
          <a:p>
            <a:pPr lvl="0"/>
            <a:r>
              <a:rPr lang="zh-CN" altLang="zh-CN" dirty="0" smtClean="0"/>
              <a:t>Click to edit Master text styles</a:t>
            </a:r>
          </a:p>
          <a:p>
            <a:pPr lvl="1"/>
            <a:r>
              <a:rPr lang="zh-CN" altLang="zh-CN" dirty="0" smtClean="0"/>
              <a:t>Second level</a:t>
            </a:r>
          </a:p>
          <a:p>
            <a:pPr lvl="2"/>
            <a:r>
              <a:rPr lang="zh-CN" altLang="zh-CN" dirty="0" smtClean="0"/>
              <a:t>Third level</a:t>
            </a:r>
          </a:p>
          <a:p>
            <a:pPr lvl="3"/>
            <a:r>
              <a:rPr lang="zh-CN" altLang="zh-CN" dirty="0" smtClean="0"/>
              <a:t>Fourth level</a:t>
            </a: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58583" y="145142"/>
            <a:ext cx="8301567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7479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584" y="260648"/>
            <a:ext cx="106680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5400" y="1196752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95400" y="980728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95400" y="594928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81" r:id="rId2"/>
    <p:sldLayoutId id="2147483922" r:id="rId3"/>
    <p:sldLayoutId id="2147483882" r:id="rId4"/>
    <p:sldLayoutId id="2147483883" r:id="rId5"/>
    <p:sldLayoutId id="2147483885" r:id="rId6"/>
    <p:sldLayoutId id="2147483923" r:id="rId7"/>
    <p:sldLayoutId id="2147483924" r:id="rId8"/>
  </p:sldLayoutIdLst>
  <p:transition>
    <p:blinds dir="vert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sz="28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908050" indent="-436563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26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2pPr>
      <a:lvl3pPr marL="1304925" indent="-395288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lang="zh-CN" altLang="en-US" sz="2400" b="1" baseline="0" dirty="0" smtClean="0">
          <a:solidFill>
            <a:schemeClr val="tx1"/>
          </a:solidFill>
          <a:latin typeface="华文楷体" panose="02010600040101010101" pitchFamily="2" charset="-122"/>
          <a:ea typeface="楷体" panose="02010609060101010101" pitchFamily="49" charset="-122"/>
        </a:defRPr>
      </a:lvl3pPr>
      <a:lvl4pPr marL="1693863" indent="-387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4pPr>
      <a:lvl5pPr marL="2093913" indent="-398463" algn="l" rtl="0" eaLnBrk="0" fontAlgn="base" hangingPunct="0">
        <a:lnSpc>
          <a:spcPct val="15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5440" y="1628800"/>
            <a:ext cx="10363200" cy="1128192"/>
          </a:xfrm>
        </p:spPr>
        <p:txBody>
          <a:bodyPr/>
          <a:lstStyle/>
          <a:p>
            <a:pPr algn="ctr" eaLnBrk="1" hangingPunct="1"/>
            <a:r>
              <a:rPr lang="zh-CN" altLang="en-US" sz="6000" b="1" dirty="0">
                <a:ea typeface="华文隶书" pitchFamily="2" charset="-122"/>
              </a:rPr>
              <a:t>软件测试实用教程</a:t>
            </a:r>
            <a:r>
              <a:rPr lang="en-US" altLang="zh-CN" sz="6000" b="1" dirty="0">
                <a:ea typeface="华文隶书" pitchFamily="2" charset="-122"/>
              </a:rPr>
              <a:t/>
            </a:r>
            <a:br>
              <a:rPr lang="en-US" altLang="zh-CN" sz="6000" b="1" dirty="0">
                <a:ea typeface="华文隶书" pitchFamily="2" charset="-122"/>
              </a:rPr>
            </a:br>
            <a:r>
              <a:rPr lang="en-US" altLang="zh-CN" sz="6000" b="1" dirty="0">
                <a:ea typeface="华文隶书" pitchFamily="2" charset="-122"/>
              </a:rPr>
              <a:t>——</a:t>
            </a:r>
            <a:r>
              <a:rPr lang="zh-CN" altLang="en-US" sz="6000" b="1" dirty="0">
                <a:ea typeface="华文隶书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 dirty="0" err="1">
                <a:latin typeface="华文隶书" pitchFamily="2" charset="-122"/>
                <a:ea typeface="华文隶书" pitchFamily="2" charset="-122"/>
              </a:rPr>
              <a:t>PartII</a:t>
            </a:r>
            <a:r>
              <a:rPr lang="en-US" altLang="zh-CN" sz="4400" b="1" dirty="0">
                <a:latin typeface="华文隶书" pitchFamily="2" charset="-122"/>
                <a:ea typeface="华文隶书" pitchFamily="2" charset="-122"/>
              </a:rPr>
              <a:t> </a:t>
            </a:r>
            <a:r>
              <a:rPr lang="en-US" altLang="zh-CN" sz="4400" b="1" dirty="0" smtClean="0">
                <a:latin typeface="华文隶书" pitchFamily="2" charset="-122"/>
                <a:ea typeface="华文隶书" pitchFamily="2" charset="-122"/>
              </a:rPr>
              <a:t> </a:t>
            </a:r>
            <a:r>
              <a:rPr lang="zh-CN" altLang="en-US" sz="4400" b="1" dirty="0" smtClean="0">
                <a:latin typeface="华文隶书" pitchFamily="2" charset="-122"/>
                <a:ea typeface="华文隶书" pitchFamily="2" charset="-122"/>
              </a:rPr>
              <a:t>软件测试</a:t>
            </a:r>
            <a:r>
              <a:rPr lang="zh-CN" altLang="en-US" sz="4400" b="1" dirty="0">
                <a:latin typeface="华文隶书" pitchFamily="2" charset="-122"/>
                <a:ea typeface="华文隶书" pitchFamily="2" charset="-122"/>
              </a:rPr>
              <a:t>技术</a:t>
            </a:r>
            <a:r>
              <a:rPr lang="en-US" altLang="zh-CN" sz="4400" b="1" dirty="0" smtClean="0">
                <a:latin typeface="华文隶书" pitchFamily="2" charset="-122"/>
                <a:ea typeface="华文隶书" pitchFamily="2" charset="-122"/>
              </a:rPr>
              <a:t>---</a:t>
            </a:r>
            <a:r>
              <a:rPr lang="zh-CN" altLang="en-US" sz="4400" dirty="0">
                <a:latin typeface="华文隶书" pitchFamily="2" charset="-122"/>
                <a:ea typeface="华文隶书" pitchFamily="2" charset="-122"/>
              </a:rPr>
              <a:t>白</a:t>
            </a:r>
            <a:r>
              <a:rPr lang="zh-CN" altLang="en-US" sz="4400" dirty="0" smtClean="0">
                <a:latin typeface="华文隶书" pitchFamily="2" charset="-122"/>
                <a:ea typeface="华文隶书" pitchFamily="2" charset="-122"/>
              </a:rPr>
              <a:t>盒测试对于</a:t>
            </a:r>
            <a:r>
              <a:rPr lang="zh-CN" altLang="en-US" sz="4400" b="1" dirty="0" smtClean="0">
                <a:latin typeface="华文隶书" pitchFamily="2" charset="-122"/>
                <a:ea typeface="华文隶书" pitchFamily="2" charset="-122"/>
              </a:rPr>
              <a:t>循环的测试</a:t>
            </a:r>
            <a:endParaRPr lang="zh-CN" altLang="en-US" sz="4400" b="1" dirty="0">
              <a:latin typeface="华文隶书" pitchFamily="2" charset="-122"/>
              <a:ea typeface="华文隶书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41725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单个循环节点测试分析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5" y="866868"/>
            <a:ext cx="10153128" cy="2008022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5109"/>
              </p:ext>
            </p:extLst>
          </p:nvPr>
        </p:nvGraphicFramePr>
        <p:xfrm>
          <a:off x="1487488" y="2636912"/>
          <a:ext cx="10009111" cy="3840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37873"/>
                <a:gridCol w="2661146"/>
                <a:gridCol w="5110092"/>
              </a:tblGrid>
              <a:tr h="371538"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测试项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输入条件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预期输出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538">
                <a:tc rowSpan="2"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循环</a:t>
                      </a:r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次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Iteration = 0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不进入循环体，</a:t>
                      </a:r>
                      <a:r>
                        <a:rPr lang="en-US" altLang="zh-CN" sz="2200" b="1" dirty="0" err="1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i</a:t>
                      </a:r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值不变，屏幕无显示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538">
                <a:tc vMerge="1">
                  <a:txBody>
                    <a:bodyPr/>
                    <a:lstStyle/>
                    <a:p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Iteration</a:t>
                      </a:r>
                      <a:r>
                        <a:rPr lang="en-US" altLang="zh-CN" sz="2200" b="1" baseline="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= 1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不进入循环体，</a:t>
                      </a:r>
                      <a:r>
                        <a:rPr lang="en-US" altLang="zh-CN" sz="2200" b="1" dirty="0" err="1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i</a:t>
                      </a:r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值不变，屏幕无显示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538">
                <a:tc>
                  <a:txBody>
                    <a:bodyPr/>
                    <a:lstStyle/>
                    <a:p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Iteration</a:t>
                      </a:r>
                      <a:r>
                        <a:rPr lang="en-US" altLang="zh-CN" sz="2200" b="1" baseline="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= 10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538"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循环</a:t>
                      </a:r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次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i = 1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538"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循环</a:t>
                      </a:r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次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err="1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i</a:t>
                      </a:r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= 2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538"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循环正常次数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err="1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i</a:t>
                      </a:r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= 5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538"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循环</a:t>
                      </a:r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n - 1</a:t>
                      </a:r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次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err="1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i</a:t>
                      </a:r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= 8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538"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循环</a:t>
                      </a:r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n</a:t>
                      </a:r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次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err="1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i</a:t>
                      </a:r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= 9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593707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单个循环节点测试总结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循环的</a:t>
            </a:r>
            <a:r>
              <a:rPr lang="zh-CN" altLang="en-US" dirty="0" smtClean="0">
                <a:solidFill>
                  <a:srgbClr val="FF0000"/>
                </a:solidFill>
              </a:rPr>
              <a:t>初始化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控制循环过程的变量称为循环变量，对于</a:t>
            </a:r>
            <a:r>
              <a:rPr lang="zh-CN" altLang="en-US" dirty="0" smtClean="0">
                <a:solidFill>
                  <a:srgbClr val="FF0000"/>
                </a:solidFill>
              </a:rPr>
              <a:t>初值设置是否正确</a:t>
            </a:r>
            <a:r>
              <a:rPr lang="zh-CN" altLang="en-US" dirty="0" smtClean="0"/>
              <a:t>，初值设置错误，则循环总次数必然受到影响</a:t>
            </a:r>
            <a:endParaRPr lang="en-US" altLang="zh-CN" dirty="0" smtClean="0"/>
          </a:p>
          <a:p>
            <a:r>
              <a:rPr lang="zh-CN" altLang="en-US" dirty="0" smtClean="0"/>
              <a:t>循环的</a:t>
            </a:r>
            <a:r>
              <a:rPr lang="zh-CN" altLang="en-US" dirty="0" smtClean="0">
                <a:solidFill>
                  <a:srgbClr val="FF0000"/>
                </a:solidFill>
              </a:rPr>
              <a:t>迭代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测试循环体内包含的</a:t>
            </a:r>
            <a:r>
              <a:rPr lang="zh-CN" altLang="en-US" dirty="0" smtClean="0">
                <a:solidFill>
                  <a:srgbClr val="FF0000"/>
                </a:solidFill>
              </a:rPr>
              <a:t>语句执行过程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测试</a:t>
            </a:r>
            <a:r>
              <a:rPr lang="zh-CN" altLang="en-US" dirty="0" smtClean="0">
                <a:solidFill>
                  <a:srgbClr val="FF0000"/>
                </a:solidFill>
              </a:rPr>
              <a:t>增量的变化</a:t>
            </a:r>
            <a:r>
              <a:rPr lang="zh-CN" altLang="en-US" dirty="0" smtClean="0"/>
              <a:t>是否正确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每次循环</a:t>
            </a:r>
            <a:r>
              <a:rPr lang="zh-CN" altLang="en-US" dirty="0" smtClean="0">
                <a:solidFill>
                  <a:srgbClr val="FF0000"/>
                </a:solidFill>
              </a:rPr>
              <a:t>涉及到的变量的取值</a:t>
            </a:r>
            <a:r>
              <a:rPr lang="zh-CN" altLang="en-US" dirty="0" smtClean="0"/>
              <a:t>是否按预期规律发生变化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重复多次循环是否导致</a:t>
            </a:r>
            <a:r>
              <a:rPr lang="zh-CN" altLang="en-US" dirty="0" smtClean="0">
                <a:solidFill>
                  <a:srgbClr val="FF0000"/>
                </a:solidFill>
              </a:rPr>
              <a:t>误差累积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4466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单个循环节点测试总结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zh-CN" altLang="en-US" dirty="0"/>
              <a:t>多次循环是否对</a:t>
            </a:r>
            <a:r>
              <a:rPr lang="zh-CN" altLang="en-US" dirty="0">
                <a:solidFill>
                  <a:srgbClr val="FF0000"/>
                </a:solidFill>
              </a:rPr>
              <a:t>内存造成压力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是否存在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zh-CN" altLang="en-US" dirty="0"/>
              <a:t>语句，导致某些</a:t>
            </a:r>
            <a:r>
              <a:rPr lang="zh-CN" altLang="en-US" dirty="0">
                <a:solidFill>
                  <a:srgbClr val="FF0000"/>
                </a:solidFill>
              </a:rPr>
              <a:t>循环过程中强制跳过部分语句不执行</a:t>
            </a:r>
            <a:r>
              <a:rPr lang="zh-CN" altLang="en-US" dirty="0"/>
              <a:t>，从而注入代码质量风险</a:t>
            </a:r>
          </a:p>
          <a:p>
            <a:r>
              <a:rPr lang="zh-CN" altLang="en-US" dirty="0" smtClean="0"/>
              <a:t>循环的终止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循环的终止条件</a:t>
            </a:r>
            <a:r>
              <a:rPr lang="zh-CN" altLang="en-US" dirty="0" smtClean="0"/>
              <a:t>是否存在边界错误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退出循环的条件</a:t>
            </a:r>
            <a:r>
              <a:rPr lang="zh-CN" altLang="en-US" dirty="0" smtClean="0"/>
              <a:t>是否正确</a:t>
            </a:r>
            <a:endParaRPr lang="en-US" altLang="zh-CN" dirty="0" smtClean="0"/>
          </a:p>
          <a:p>
            <a:r>
              <a:rPr lang="zh-CN" altLang="en-US" dirty="0" smtClean="0"/>
              <a:t>如上例中需要测试的数据变量为循环变量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，增量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，最大值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</a:t>
            </a:r>
            <a:r>
              <a:rPr lang="zh-CN" altLang="en-US" dirty="0" smtClean="0"/>
              <a:t>和退出条件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05634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串联</a:t>
            </a:r>
            <a:r>
              <a:rPr lang="zh-CN" altLang="en-US" dirty="0"/>
              <a:t>循环节点</a:t>
            </a:r>
            <a:r>
              <a:rPr lang="zh-CN" altLang="en-US" dirty="0" smtClean="0"/>
              <a:t>的测试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当各循环节点串联，若各个</a:t>
            </a:r>
            <a:r>
              <a:rPr lang="zh-CN" altLang="en-US" dirty="0" smtClean="0">
                <a:solidFill>
                  <a:srgbClr val="FF0000"/>
                </a:solidFill>
              </a:rPr>
              <a:t>判定节点相互独立</a:t>
            </a:r>
            <a:r>
              <a:rPr lang="zh-CN" altLang="en-US" dirty="0" smtClean="0"/>
              <a:t>，则仅需根据单个循环体的测试原则进行测试即可</a:t>
            </a:r>
            <a:endParaRPr lang="en-US" altLang="zh-CN" dirty="0" smtClean="0"/>
          </a:p>
          <a:p>
            <a:r>
              <a:rPr lang="zh-CN" altLang="en-US" dirty="0" smtClean="0"/>
              <a:t>对于串联循环节点存在相互关联，则不能孤立的测试每个循环节点，应结合测试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7620100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95400" y="332655"/>
            <a:ext cx="10812016" cy="864097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循环节点嵌套测试分析</a:t>
            </a:r>
            <a:r>
              <a:rPr lang="en-US" altLang="zh-CN" dirty="0"/>
              <a:t>	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95400" y="980728"/>
            <a:ext cx="10873208" cy="4843264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3600" dirty="0" smtClean="0"/>
              <a:t>当循环节点为嵌套形式，且判定节点相互独立时：</a:t>
            </a:r>
            <a:endParaRPr lang="en-US" altLang="zh-CN" sz="3600" dirty="0" smtClean="0"/>
          </a:p>
          <a:p>
            <a:endParaRPr lang="en-US" altLang="zh-CN" sz="3600" dirty="0"/>
          </a:p>
          <a:p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zh-CN" altLang="en-US" dirty="0" smtClean="0"/>
              <a:t>先测试最</a:t>
            </a:r>
            <a:r>
              <a:rPr lang="zh-CN" altLang="en-US" dirty="0" smtClean="0">
                <a:solidFill>
                  <a:srgbClr val="FF0000"/>
                </a:solidFill>
              </a:rPr>
              <a:t>内层循环体</a:t>
            </a:r>
            <a:r>
              <a:rPr lang="zh-CN" altLang="en-US" dirty="0" smtClean="0"/>
              <a:t>，然后</a:t>
            </a:r>
            <a:r>
              <a:rPr lang="zh-CN" altLang="en-US" dirty="0" smtClean="0">
                <a:solidFill>
                  <a:srgbClr val="FF0000"/>
                </a:solidFill>
              </a:rPr>
              <a:t>逐步外推</a:t>
            </a:r>
            <a:r>
              <a:rPr lang="zh-CN" altLang="en-US" dirty="0" smtClean="0"/>
              <a:t>，直至测试到最外层的循环体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sz="3700" dirty="0" smtClean="0"/>
              <a:t>测试每层循环体时，仍根据单个循环体的测试原则进行测试（按从内向外的次序）</a:t>
            </a:r>
            <a:endParaRPr lang="en-US" altLang="zh-CN" sz="3700" dirty="0" smtClean="0"/>
          </a:p>
          <a:p>
            <a:pPr lvl="1"/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1700808"/>
            <a:ext cx="9819048" cy="2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57119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循环节点嵌套测试分析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考虑</a:t>
            </a:r>
            <a:r>
              <a:rPr lang="en-US" altLang="zh-CN" dirty="0" smtClean="0"/>
              <a:t>4</a:t>
            </a:r>
            <a:r>
              <a:rPr lang="zh-CN" altLang="en-US" dirty="0" smtClean="0"/>
              <a:t>种特殊组合：</a:t>
            </a:r>
            <a:endParaRPr lang="en-US" altLang="zh-CN" dirty="0" smtClean="0"/>
          </a:p>
          <a:p>
            <a:pPr marL="471487" lvl="1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）内层</a:t>
            </a:r>
            <a:r>
              <a:rPr lang="zh-CN" altLang="en-US" dirty="0" smtClean="0">
                <a:solidFill>
                  <a:srgbClr val="FF0000"/>
                </a:solidFill>
              </a:rPr>
              <a:t>最小</a:t>
            </a:r>
            <a:r>
              <a:rPr lang="zh-CN" altLang="en-US" dirty="0" smtClean="0"/>
              <a:t>循环次数，外层</a:t>
            </a:r>
            <a:r>
              <a:rPr lang="zh-CN" altLang="en-US" dirty="0" smtClean="0">
                <a:solidFill>
                  <a:srgbClr val="FF0000"/>
                </a:solidFill>
              </a:rPr>
              <a:t>最小</a:t>
            </a:r>
            <a:r>
              <a:rPr lang="zh-CN" altLang="en-US" dirty="0" smtClean="0"/>
              <a:t>循环次数组合，计算结果</a:t>
            </a:r>
            <a:endParaRPr lang="en-US" altLang="zh-CN" dirty="0" smtClean="0"/>
          </a:p>
          <a:p>
            <a:pPr marL="471487" lvl="1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）内层</a:t>
            </a:r>
            <a:r>
              <a:rPr lang="zh-CN" altLang="en-US" dirty="0" smtClean="0">
                <a:solidFill>
                  <a:srgbClr val="FF0000"/>
                </a:solidFill>
              </a:rPr>
              <a:t>最小</a:t>
            </a:r>
            <a:r>
              <a:rPr lang="zh-CN" altLang="en-US" dirty="0" smtClean="0"/>
              <a:t>循环次数，外层</a:t>
            </a:r>
            <a:r>
              <a:rPr lang="zh-CN" altLang="en-US" dirty="0" smtClean="0">
                <a:solidFill>
                  <a:srgbClr val="FF0000"/>
                </a:solidFill>
              </a:rPr>
              <a:t>最大</a:t>
            </a:r>
            <a:r>
              <a:rPr lang="zh-CN" altLang="en-US" dirty="0" smtClean="0"/>
              <a:t>循环次数，计算结果</a:t>
            </a:r>
            <a:endParaRPr lang="en-US" altLang="zh-CN" dirty="0" smtClean="0"/>
          </a:p>
          <a:p>
            <a:pPr marL="471487" lvl="1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）内层</a:t>
            </a:r>
            <a:r>
              <a:rPr lang="zh-CN" altLang="en-US" dirty="0" smtClean="0">
                <a:solidFill>
                  <a:srgbClr val="FF0000"/>
                </a:solidFill>
              </a:rPr>
              <a:t>最大</a:t>
            </a:r>
            <a:r>
              <a:rPr lang="zh-CN" altLang="en-US" dirty="0" smtClean="0"/>
              <a:t>循环次数，外层</a:t>
            </a:r>
            <a:r>
              <a:rPr lang="zh-CN" altLang="en-US" dirty="0" smtClean="0">
                <a:solidFill>
                  <a:srgbClr val="FF0000"/>
                </a:solidFill>
              </a:rPr>
              <a:t>最小</a:t>
            </a:r>
            <a:r>
              <a:rPr lang="zh-CN" altLang="en-US" dirty="0" smtClean="0"/>
              <a:t>循环次数，计算结果</a:t>
            </a:r>
            <a:endParaRPr lang="en-US" altLang="zh-CN" dirty="0" smtClean="0"/>
          </a:p>
          <a:p>
            <a:pPr marL="471487" lvl="1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）内层</a:t>
            </a:r>
            <a:r>
              <a:rPr lang="zh-CN" altLang="en-US" dirty="0" smtClean="0">
                <a:solidFill>
                  <a:srgbClr val="FF0000"/>
                </a:solidFill>
              </a:rPr>
              <a:t>最大</a:t>
            </a:r>
            <a:r>
              <a:rPr lang="zh-CN" altLang="en-US" dirty="0" smtClean="0"/>
              <a:t>循环次数，外层</a:t>
            </a:r>
            <a:r>
              <a:rPr lang="zh-CN" altLang="en-US" dirty="0" smtClean="0">
                <a:solidFill>
                  <a:srgbClr val="FF0000"/>
                </a:solidFill>
              </a:rPr>
              <a:t>最大</a:t>
            </a:r>
            <a:r>
              <a:rPr lang="zh-CN" altLang="en-US" dirty="0" smtClean="0"/>
              <a:t>循环次数，计算结果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398909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非结构化循环结构测试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首先：建议修改代码</a:t>
            </a:r>
            <a:endParaRPr lang="en-US" altLang="zh-CN" dirty="0" smtClean="0"/>
          </a:p>
          <a:p>
            <a:r>
              <a:rPr lang="zh-CN" altLang="en-US" dirty="0" smtClean="0"/>
              <a:t>其次：如果不能修改代码，则先对单次循环体进行测试；兼顾嵌套循环条件下对循环次数的多种特殊组合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659319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循环测试实例练习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根据如下代码，设计测试用例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825" y="1962300"/>
            <a:ext cx="9800000" cy="2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34046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927648" y="1052736"/>
            <a:ext cx="10221383" cy="4641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对循环测试的背景知识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主要循环结构的测试分析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循环结构测试总结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   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119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循环测试总结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循环结构是程序中重要结构，必须重点测试</a:t>
            </a:r>
            <a:endParaRPr lang="en-US" altLang="zh-CN" dirty="0" smtClean="0"/>
          </a:p>
          <a:p>
            <a:r>
              <a:rPr lang="zh-CN" altLang="en-US" dirty="0" smtClean="0"/>
              <a:t>单个循环节点测试：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边界，初始条件，最大条件，中间循环值，循环执行过程，变量变化，涉及变量的变化</a:t>
            </a:r>
            <a:endParaRPr lang="en-US" altLang="zh-CN" dirty="0" smtClean="0"/>
          </a:p>
          <a:p>
            <a:r>
              <a:rPr lang="zh-CN" altLang="en-US" dirty="0" smtClean="0"/>
              <a:t>串联循环结构：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非关联循环节点：按单个循环节点依次测试；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关联循环节点：结合测试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65292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内容回顾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独立路径测试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画出程序图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计算环复杂度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写出独立路径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分析有无不可行路径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如果有，进行修改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分析有没有遗漏，如果有，则进行补充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4187551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164637" y="4038135"/>
            <a:ext cx="3027363" cy="2732957"/>
            <a:chOff x="9164637" y="4038135"/>
            <a:chExt cx="3027363" cy="2732957"/>
          </a:xfrm>
        </p:grpSpPr>
        <p:sp>
          <p:nvSpPr>
            <p:cNvPr id="18" name="等腰三角形 58"/>
            <p:cNvSpPr/>
            <p:nvPr/>
          </p:nvSpPr>
          <p:spPr>
            <a:xfrm>
              <a:off x="9525108" y="5430674"/>
              <a:ext cx="1162051" cy="1307229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  <a:gd name="connsiteX0" fmla="*/ 0 w 1774032"/>
                <a:gd name="connsiteY0" fmla="*/ 112635 h 641273"/>
                <a:gd name="connsiteX1" fmla="*/ 778670 w 1774032"/>
                <a:gd name="connsiteY1" fmla="*/ 0 h 641273"/>
                <a:gd name="connsiteX2" fmla="*/ 1774032 w 1774032"/>
                <a:gd name="connsiteY2" fmla="*/ 641273 h 641273"/>
                <a:gd name="connsiteX3" fmla="*/ 0 w 1774032"/>
                <a:gd name="connsiteY3" fmla="*/ 112635 h 641273"/>
                <a:gd name="connsiteX0" fmla="*/ 0 w 1774032"/>
                <a:gd name="connsiteY0" fmla="*/ 181691 h 710329"/>
                <a:gd name="connsiteX1" fmla="*/ 1147764 w 1774032"/>
                <a:gd name="connsiteY1" fmla="*/ 0 h 710329"/>
                <a:gd name="connsiteX2" fmla="*/ 1774032 w 1774032"/>
                <a:gd name="connsiteY2" fmla="*/ 710329 h 710329"/>
                <a:gd name="connsiteX3" fmla="*/ 0 w 1774032"/>
                <a:gd name="connsiteY3" fmla="*/ 181691 h 710329"/>
                <a:gd name="connsiteX0" fmla="*/ 0 w 1147764"/>
                <a:gd name="connsiteY0" fmla="*/ 181691 h 348379"/>
                <a:gd name="connsiteX1" fmla="*/ 1147764 w 1147764"/>
                <a:gd name="connsiteY1" fmla="*/ 0 h 348379"/>
                <a:gd name="connsiteX2" fmla="*/ 547688 w 1147764"/>
                <a:gd name="connsiteY2" fmla="*/ 348379 h 348379"/>
                <a:gd name="connsiteX3" fmla="*/ 0 w 1147764"/>
                <a:gd name="connsiteY3" fmla="*/ 181691 h 348379"/>
                <a:gd name="connsiteX0" fmla="*/ 452437 w 1600201"/>
                <a:gd name="connsiteY0" fmla="*/ 181691 h 732554"/>
                <a:gd name="connsiteX1" fmla="*/ 1600201 w 1600201"/>
                <a:gd name="connsiteY1" fmla="*/ 0 h 732554"/>
                <a:gd name="connsiteX2" fmla="*/ 0 w 1600201"/>
                <a:gd name="connsiteY2" fmla="*/ 732554 h 732554"/>
                <a:gd name="connsiteX3" fmla="*/ 452437 w 1600201"/>
                <a:gd name="connsiteY3" fmla="*/ 181691 h 732554"/>
                <a:gd name="connsiteX0" fmla="*/ 547687 w 1600201"/>
                <a:gd name="connsiteY0" fmla="*/ 0 h 957263"/>
                <a:gd name="connsiteX1" fmla="*/ 1600201 w 1600201"/>
                <a:gd name="connsiteY1" fmla="*/ 224709 h 957263"/>
                <a:gd name="connsiteX2" fmla="*/ 0 w 1600201"/>
                <a:gd name="connsiteY2" fmla="*/ 957263 h 957263"/>
                <a:gd name="connsiteX3" fmla="*/ 547687 w 1600201"/>
                <a:gd name="connsiteY3" fmla="*/ 0 h 957263"/>
                <a:gd name="connsiteX0" fmla="*/ 547687 w 1162051"/>
                <a:gd name="connsiteY0" fmla="*/ 349966 h 1307229"/>
                <a:gd name="connsiteX1" fmla="*/ 1162051 w 1162051"/>
                <a:gd name="connsiteY1" fmla="*/ 0 h 1307229"/>
                <a:gd name="connsiteX2" fmla="*/ 0 w 1162051"/>
                <a:gd name="connsiteY2" fmla="*/ 1307229 h 1307229"/>
                <a:gd name="connsiteX3" fmla="*/ 547687 w 1162051"/>
                <a:gd name="connsiteY3" fmla="*/ 349966 h 130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2051" h="1307229">
                  <a:moveTo>
                    <a:pt x="547687" y="349966"/>
                  </a:moveTo>
                  <a:lnTo>
                    <a:pt x="1162051" y="0"/>
                  </a:lnTo>
                  <a:lnTo>
                    <a:pt x="0" y="1307229"/>
                  </a:lnTo>
                  <a:lnTo>
                    <a:pt x="547687" y="349966"/>
                  </a:lnTo>
                  <a:close/>
                </a:path>
              </a:pathLst>
            </a:custGeom>
            <a:solidFill>
              <a:srgbClr val="F2F2F2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"/>
            <p:cNvSpPr/>
            <p:nvPr/>
          </p:nvSpPr>
          <p:spPr>
            <a:xfrm>
              <a:off x="10694277" y="4864997"/>
              <a:ext cx="1474792" cy="557087"/>
            </a:xfrm>
            <a:custGeom>
              <a:avLst/>
              <a:gdLst>
                <a:gd name="connsiteX0" fmla="*/ 0 w 1141417"/>
                <a:gd name="connsiteY0" fmla="*/ 877762 h 877762"/>
                <a:gd name="connsiteX1" fmla="*/ 570709 w 1141417"/>
                <a:gd name="connsiteY1" fmla="*/ 0 h 877762"/>
                <a:gd name="connsiteX2" fmla="*/ 1141417 w 1141417"/>
                <a:gd name="connsiteY2" fmla="*/ 877762 h 877762"/>
                <a:gd name="connsiteX3" fmla="*/ 0 w 1141417"/>
                <a:gd name="connsiteY3" fmla="*/ 877762 h 877762"/>
                <a:gd name="connsiteX0" fmla="*/ 0 w 1833567"/>
                <a:gd name="connsiteY0" fmla="*/ 877762 h 877762"/>
                <a:gd name="connsiteX1" fmla="*/ 570709 w 1833567"/>
                <a:gd name="connsiteY1" fmla="*/ 0 h 877762"/>
                <a:gd name="connsiteX2" fmla="*/ 1833567 w 1833567"/>
                <a:gd name="connsiteY2" fmla="*/ 433262 h 877762"/>
                <a:gd name="connsiteX3" fmla="*/ 0 w 1833567"/>
                <a:gd name="connsiteY3" fmla="*/ 877762 h 877762"/>
                <a:gd name="connsiteX0" fmla="*/ 0 w 1268417"/>
                <a:gd name="connsiteY0" fmla="*/ 426912 h 433262"/>
                <a:gd name="connsiteX1" fmla="*/ 5559 w 1268417"/>
                <a:gd name="connsiteY1" fmla="*/ 0 h 433262"/>
                <a:gd name="connsiteX2" fmla="*/ 1268417 w 1268417"/>
                <a:gd name="connsiteY2" fmla="*/ 433262 h 433262"/>
                <a:gd name="connsiteX3" fmla="*/ 0 w 1268417"/>
                <a:gd name="connsiteY3" fmla="*/ 426912 h 433262"/>
                <a:gd name="connsiteX0" fmla="*/ 0 w 1474792"/>
                <a:gd name="connsiteY0" fmla="*/ 557087 h 557087"/>
                <a:gd name="connsiteX1" fmla="*/ 211934 w 1474792"/>
                <a:gd name="connsiteY1" fmla="*/ 0 h 557087"/>
                <a:gd name="connsiteX2" fmla="*/ 1474792 w 1474792"/>
                <a:gd name="connsiteY2" fmla="*/ 433262 h 557087"/>
                <a:gd name="connsiteX3" fmla="*/ 0 w 1474792"/>
                <a:gd name="connsiteY3" fmla="*/ 557087 h 557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4792" h="557087">
                  <a:moveTo>
                    <a:pt x="0" y="557087"/>
                  </a:moveTo>
                  <a:lnTo>
                    <a:pt x="211934" y="0"/>
                  </a:lnTo>
                  <a:lnTo>
                    <a:pt x="1474792" y="433262"/>
                  </a:lnTo>
                  <a:lnTo>
                    <a:pt x="0" y="55708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E4E6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58"/>
            <p:cNvSpPr/>
            <p:nvPr/>
          </p:nvSpPr>
          <p:spPr>
            <a:xfrm>
              <a:off x="10914029" y="4654507"/>
              <a:ext cx="1245394" cy="641273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5394" h="641273">
                  <a:moveTo>
                    <a:pt x="0" y="203123"/>
                  </a:moveTo>
                  <a:lnTo>
                    <a:pt x="250032" y="0"/>
                  </a:lnTo>
                  <a:lnTo>
                    <a:pt x="1245394" y="641273"/>
                  </a:lnTo>
                  <a:lnTo>
                    <a:pt x="0" y="203123"/>
                  </a:lnTo>
                  <a:close/>
                </a:path>
              </a:pathLst>
            </a:custGeom>
            <a:solidFill>
              <a:srgbClr val="F2F2F2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34"/>
            <p:cNvSpPr/>
            <p:nvPr/>
          </p:nvSpPr>
          <p:spPr>
            <a:xfrm rot="7233140">
              <a:off x="9433484" y="4630457"/>
              <a:ext cx="1793112" cy="804826"/>
            </a:xfrm>
            <a:custGeom>
              <a:avLst/>
              <a:gdLst>
                <a:gd name="connsiteX0" fmla="*/ 0 w 1634073"/>
                <a:gd name="connsiteY0" fmla="*/ 702844 h 702844"/>
                <a:gd name="connsiteX1" fmla="*/ 412538 w 1634073"/>
                <a:gd name="connsiteY1" fmla="*/ 0 h 702844"/>
                <a:gd name="connsiteX2" fmla="*/ 1634073 w 1634073"/>
                <a:gd name="connsiteY2" fmla="*/ 702844 h 702844"/>
                <a:gd name="connsiteX3" fmla="*/ 0 w 1634073"/>
                <a:gd name="connsiteY3" fmla="*/ 702844 h 702844"/>
                <a:gd name="connsiteX0" fmla="*/ 0 w 1767688"/>
                <a:gd name="connsiteY0" fmla="*/ 807522 h 807522"/>
                <a:gd name="connsiteX1" fmla="*/ 546153 w 1767688"/>
                <a:gd name="connsiteY1" fmla="*/ 0 h 807522"/>
                <a:gd name="connsiteX2" fmla="*/ 1767688 w 1767688"/>
                <a:gd name="connsiteY2" fmla="*/ 702844 h 807522"/>
                <a:gd name="connsiteX3" fmla="*/ 0 w 1767688"/>
                <a:gd name="connsiteY3" fmla="*/ 807522 h 807522"/>
                <a:gd name="connsiteX0" fmla="*/ 0 w 1793112"/>
                <a:gd name="connsiteY0" fmla="*/ 807522 h 807522"/>
                <a:gd name="connsiteX1" fmla="*/ 546153 w 1793112"/>
                <a:gd name="connsiteY1" fmla="*/ 0 h 807522"/>
                <a:gd name="connsiteX2" fmla="*/ 1793112 w 1793112"/>
                <a:gd name="connsiteY2" fmla="*/ 802128 h 807522"/>
                <a:gd name="connsiteX3" fmla="*/ 0 w 1793112"/>
                <a:gd name="connsiteY3" fmla="*/ 807522 h 807522"/>
                <a:gd name="connsiteX0" fmla="*/ 0 w 1793112"/>
                <a:gd name="connsiteY0" fmla="*/ 804826 h 804826"/>
                <a:gd name="connsiteX1" fmla="*/ 466633 w 1793112"/>
                <a:gd name="connsiteY1" fmla="*/ 0 h 804826"/>
                <a:gd name="connsiteX2" fmla="*/ 1793112 w 1793112"/>
                <a:gd name="connsiteY2" fmla="*/ 799432 h 804826"/>
                <a:gd name="connsiteX3" fmla="*/ 0 w 1793112"/>
                <a:gd name="connsiteY3" fmla="*/ 804826 h 80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3112" h="804826">
                  <a:moveTo>
                    <a:pt x="0" y="804826"/>
                  </a:moveTo>
                  <a:lnTo>
                    <a:pt x="466633" y="0"/>
                  </a:lnTo>
                  <a:lnTo>
                    <a:pt x="1793112" y="799432"/>
                  </a:lnTo>
                  <a:lnTo>
                    <a:pt x="0" y="80482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9164637" y="4361031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>
              <a:stCxn id="23" idx="7"/>
            </p:cNvCxnSpPr>
            <p:nvPr/>
          </p:nvCxnSpPr>
          <p:spPr>
            <a:xfrm flipV="1">
              <a:off x="9203661" y="4056233"/>
              <a:ext cx="1232563" cy="311493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/>
            <p:cNvSpPr/>
            <p:nvPr/>
          </p:nvSpPr>
          <p:spPr>
            <a:xfrm>
              <a:off x="10415745" y="4038135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/>
            <p:nvPr/>
          </p:nvCxnSpPr>
          <p:spPr>
            <a:xfrm flipV="1">
              <a:off x="9539286" y="4074330"/>
              <a:ext cx="889220" cy="1524954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39" idx="1"/>
            </p:cNvCxnSpPr>
            <p:nvPr/>
          </p:nvCxnSpPr>
          <p:spPr>
            <a:xfrm flipH="1" flipV="1">
              <a:off x="9187496" y="4406750"/>
              <a:ext cx="330288" cy="1187970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 flipV="1">
              <a:off x="9210357" y="4383891"/>
              <a:ext cx="1692139" cy="475776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34" idx="1"/>
              <a:endCxn id="25" idx="5"/>
            </p:cNvCxnSpPr>
            <p:nvPr/>
          </p:nvCxnSpPr>
          <p:spPr>
            <a:xfrm flipH="1" flipV="1">
              <a:off x="10454769" y="4077159"/>
              <a:ext cx="430205" cy="766345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39" idx="7"/>
              <a:endCxn id="34" idx="3"/>
            </p:cNvCxnSpPr>
            <p:nvPr/>
          </p:nvCxnSpPr>
          <p:spPr>
            <a:xfrm flipV="1">
              <a:off x="9550113" y="4875833"/>
              <a:ext cx="1334861" cy="718887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/>
            <p:cNvSpPr/>
            <p:nvPr/>
          </p:nvSpPr>
          <p:spPr>
            <a:xfrm>
              <a:off x="10671972" y="5407353"/>
              <a:ext cx="36000" cy="360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11148994" y="4643238"/>
              <a:ext cx="28800" cy="288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10878279" y="4836809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等腰三角形 1"/>
            <p:cNvSpPr/>
            <p:nvPr/>
          </p:nvSpPr>
          <p:spPr>
            <a:xfrm>
              <a:off x="9519057" y="5605893"/>
              <a:ext cx="560392" cy="1135731"/>
            </a:xfrm>
            <a:custGeom>
              <a:avLst/>
              <a:gdLst>
                <a:gd name="connsiteX0" fmla="*/ 0 w 1141417"/>
                <a:gd name="connsiteY0" fmla="*/ 877762 h 877762"/>
                <a:gd name="connsiteX1" fmla="*/ 570709 w 1141417"/>
                <a:gd name="connsiteY1" fmla="*/ 0 h 877762"/>
                <a:gd name="connsiteX2" fmla="*/ 1141417 w 1141417"/>
                <a:gd name="connsiteY2" fmla="*/ 877762 h 877762"/>
                <a:gd name="connsiteX3" fmla="*/ 0 w 1141417"/>
                <a:gd name="connsiteY3" fmla="*/ 877762 h 877762"/>
                <a:gd name="connsiteX0" fmla="*/ 0 w 1833567"/>
                <a:gd name="connsiteY0" fmla="*/ 877762 h 877762"/>
                <a:gd name="connsiteX1" fmla="*/ 570709 w 1833567"/>
                <a:gd name="connsiteY1" fmla="*/ 0 h 877762"/>
                <a:gd name="connsiteX2" fmla="*/ 1833567 w 1833567"/>
                <a:gd name="connsiteY2" fmla="*/ 433262 h 877762"/>
                <a:gd name="connsiteX3" fmla="*/ 0 w 1833567"/>
                <a:gd name="connsiteY3" fmla="*/ 877762 h 877762"/>
                <a:gd name="connsiteX0" fmla="*/ 0 w 1268417"/>
                <a:gd name="connsiteY0" fmla="*/ 426912 h 433262"/>
                <a:gd name="connsiteX1" fmla="*/ 5559 w 1268417"/>
                <a:gd name="connsiteY1" fmla="*/ 0 h 433262"/>
                <a:gd name="connsiteX2" fmla="*/ 1268417 w 1268417"/>
                <a:gd name="connsiteY2" fmla="*/ 433262 h 433262"/>
                <a:gd name="connsiteX3" fmla="*/ 0 w 1268417"/>
                <a:gd name="connsiteY3" fmla="*/ 426912 h 433262"/>
                <a:gd name="connsiteX0" fmla="*/ 0 w 1474792"/>
                <a:gd name="connsiteY0" fmla="*/ 557087 h 557087"/>
                <a:gd name="connsiteX1" fmla="*/ 211934 w 1474792"/>
                <a:gd name="connsiteY1" fmla="*/ 0 h 557087"/>
                <a:gd name="connsiteX2" fmla="*/ 1474792 w 1474792"/>
                <a:gd name="connsiteY2" fmla="*/ 433262 h 557087"/>
                <a:gd name="connsiteX3" fmla="*/ 0 w 1474792"/>
                <a:gd name="connsiteY3" fmla="*/ 557087 h 557087"/>
                <a:gd name="connsiteX0" fmla="*/ 0 w 579442"/>
                <a:gd name="connsiteY0" fmla="*/ 557087 h 557087"/>
                <a:gd name="connsiteX1" fmla="*/ 211934 w 579442"/>
                <a:gd name="connsiteY1" fmla="*/ 0 h 557087"/>
                <a:gd name="connsiteX2" fmla="*/ 579442 w 579442"/>
                <a:gd name="connsiteY2" fmla="*/ 273719 h 557087"/>
                <a:gd name="connsiteX3" fmla="*/ 0 w 579442"/>
                <a:gd name="connsiteY3" fmla="*/ 557087 h 557087"/>
                <a:gd name="connsiteX0" fmla="*/ 0 w 758036"/>
                <a:gd name="connsiteY0" fmla="*/ 557087 h 557087"/>
                <a:gd name="connsiteX1" fmla="*/ 211934 w 758036"/>
                <a:gd name="connsiteY1" fmla="*/ 0 h 557087"/>
                <a:gd name="connsiteX2" fmla="*/ 758036 w 758036"/>
                <a:gd name="connsiteY2" fmla="*/ 164181 h 557087"/>
                <a:gd name="connsiteX3" fmla="*/ 0 w 758036"/>
                <a:gd name="connsiteY3" fmla="*/ 557087 h 557087"/>
                <a:gd name="connsiteX0" fmla="*/ 0 w 569917"/>
                <a:gd name="connsiteY0" fmla="*/ 1145256 h 1145256"/>
                <a:gd name="connsiteX1" fmla="*/ 23815 w 569917"/>
                <a:gd name="connsiteY1" fmla="*/ 0 h 1145256"/>
                <a:gd name="connsiteX2" fmla="*/ 569917 w 569917"/>
                <a:gd name="connsiteY2" fmla="*/ 164181 h 1145256"/>
                <a:gd name="connsiteX3" fmla="*/ 0 w 569917"/>
                <a:gd name="connsiteY3" fmla="*/ 1145256 h 1145256"/>
                <a:gd name="connsiteX0" fmla="*/ 0 w 560392"/>
                <a:gd name="connsiteY0" fmla="*/ 1135731 h 1135731"/>
                <a:gd name="connsiteX1" fmla="*/ 14290 w 560392"/>
                <a:gd name="connsiteY1" fmla="*/ 0 h 1135731"/>
                <a:gd name="connsiteX2" fmla="*/ 560392 w 560392"/>
                <a:gd name="connsiteY2" fmla="*/ 164181 h 1135731"/>
                <a:gd name="connsiteX3" fmla="*/ 0 w 560392"/>
                <a:gd name="connsiteY3" fmla="*/ 1135731 h 1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0392" h="1135731">
                  <a:moveTo>
                    <a:pt x="0" y="1135731"/>
                  </a:moveTo>
                  <a:lnTo>
                    <a:pt x="14290" y="0"/>
                  </a:lnTo>
                  <a:lnTo>
                    <a:pt x="560392" y="164181"/>
                  </a:lnTo>
                  <a:lnTo>
                    <a:pt x="0" y="113573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rgbClr val="E4E6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9504893" y="6725373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58"/>
            <p:cNvSpPr/>
            <p:nvPr/>
          </p:nvSpPr>
          <p:spPr>
            <a:xfrm>
              <a:off x="9538637" y="5429148"/>
              <a:ext cx="1147764" cy="348379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  <a:gd name="connsiteX0" fmla="*/ 0 w 1774032"/>
                <a:gd name="connsiteY0" fmla="*/ 112635 h 641273"/>
                <a:gd name="connsiteX1" fmla="*/ 778670 w 1774032"/>
                <a:gd name="connsiteY1" fmla="*/ 0 h 641273"/>
                <a:gd name="connsiteX2" fmla="*/ 1774032 w 1774032"/>
                <a:gd name="connsiteY2" fmla="*/ 641273 h 641273"/>
                <a:gd name="connsiteX3" fmla="*/ 0 w 1774032"/>
                <a:gd name="connsiteY3" fmla="*/ 112635 h 641273"/>
                <a:gd name="connsiteX0" fmla="*/ 0 w 1774032"/>
                <a:gd name="connsiteY0" fmla="*/ 181691 h 710329"/>
                <a:gd name="connsiteX1" fmla="*/ 1147764 w 1774032"/>
                <a:gd name="connsiteY1" fmla="*/ 0 h 710329"/>
                <a:gd name="connsiteX2" fmla="*/ 1774032 w 1774032"/>
                <a:gd name="connsiteY2" fmla="*/ 710329 h 710329"/>
                <a:gd name="connsiteX3" fmla="*/ 0 w 1774032"/>
                <a:gd name="connsiteY3" fmla="*/ 181691 h 710329"/>
                <a:gd name="connsiteX0" fmla="*/ 0 w 1147764"/>
                <a:gd name="connsiteY0" fmla="*/ 181691 h 348379"/>
                <a:gd name="connsiteX1" fmla="*/ 1147764 w 1147764"/>
                <a:gd name="connsiteY1" fmla="*/ 0 h 348379"/>
                <a:gd name="connsiteX2" fmla="*/ 547688 w 1147764"/>
                <a:gd name="connsiteY2" fmla="*/ 348379 h 348379"/>
                <a:gd name="connsiteX3" fmla="*/ 0 w 1147764"/>
                <a:gd name="connsiteY3" fmla="*/ 181691 h 348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7764" h="348379">
                  <a:moveTo>
                    <a:pt x="0" y="181691"/>
                  </a:moveTo>
                  <a:lnTo>
                    <a:pt x="1147764" y="0"/>
                  </a:lnTo>
                  <a:lnTo>
                    <a:pt x="547688" y="348379"/>
                  </a:lnTo>
                  <a:lnTo>
                    <a:pt x="0" y="181691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9511089" y="5588025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0056426" y="5764191"/>
              <a:ext cx="36000" cy="360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2163200" y="5284321"/>
              <a:ext cx="28800" cy="288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0" name="直接连接符 19"/>
          <p:cNvCxnSpPr/>
          <p:nvPr/>
        </p:nvCxnSpPr>
        <p:spPr>
          <a:xfrm flipH="1">
            <a:off x="0" y="6433143"/>
            <a:ext cx="121920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58103" y="2593076"/>
            <a:ext cx="433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91909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927648" y="1052736"/>
            <a:ext cx="10221383" cy="4641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对循环测试的背景知识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主要循环结构的测试分析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循环结构测试总结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   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011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循环的测试背景知识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为什么进行循环测试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循环结构是程序设计时一类重要结构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重复多次循环可能导致</a:t>
            </a:r>
            <a:r>
              <a:rPr lang="zh-CN" altLang="en-US" dirty="0" smtClean="0">
                <a:solidFill>
                  <a:srgbClr val="FF0000"/>
                </a:solidFill>
              </a:rPr>
              <a:t>内存泄漏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循环到边界位置可能出现错误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6630067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循环结构分类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1127448" y="4869160"/>
            <a:ext cx="2232248" cy="57606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循环的串联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08" y="1484784"/>
            <a:ext cx="3116686" cy="274857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3792" y="1268760"/>
            <a:ext cx="2601329" cy="338663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9269" y="1556792"/>
            <a:ext cx="3325283" cy="2736304"/>
          </a:xfrm>
          <a:prstGeom prst="rect">
            <a:avLst/>
          </a:prstGeom>
        </p:spPr>
      </p:pic>
      <p:sp>
        <p:nvSpPr>
          <p:cNvPr id="15" name="内容占位符 8"/>
          <p:cNvSpPr txBox="1">
            <a:spLocks/>
          </p:cNvSpPr>
          <p:nvPr/>
        </p:nvSpPr>
        <p:spPr bwMode="auto">
          <a:xfrm>
            <a:off x="4439816" y="4869160"/>
            <a:ext cx="2232248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800" b="1" baseline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1pPr>
            <a:lvl2pPr marL="908050" indent="-436563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 b="1" baseline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304925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400" b="1" baseline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93863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 b="1" baseline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93913" indent="-398463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 baseline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latin typeface="华文楷体" panose="02010600040101010101" pitchFamily="2" charset="-122"/>
                <a:ea typeface="楷体" panose="02010609060101010101" pitchFamily="49" charset="-122"/>
              </a:rPr>
              <a:t>循环的嵌套</a:t>
            </a:r>
            <a:endParaRPr lang="zh-CN" altLang="en-US" dirty="0">
              <a:latin typeface="华文楷体" panose="02010600040101010101" pitchFamily="2" charset="-122"/>
              <a:ea typeface="楷体" panose="02010609060101010101" pitchFamily="49" charset="-122"/>
            </a:endParaRPr>
          </a:p>
        </p:txBody>
      </p:sp>
      <p:sp>
        <p:nvSpPr>
          <p:cNvPr id="16" name="内容占位符 8"/>
          <p:cNvSpPr txBox="1">
            <a:spLocks/>
          </p:cNvSpPr>
          <p:nvPr/>
        </p:nvSpPr>
        <p:spPr bwMode="auto">
          <a:xfrm>
            <a:off x="8328248" y="4797152"/>
            <a:ext cx="2736304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800" b="1" baseline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1pPr>
            <a:lvl2pPr marL="908050" indent="-436563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 b="1" baseline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304925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400" b="1" baseline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93863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 b="1" baseline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93913" indent="-398463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 baseline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latin typeface="华文楷体" panose="02010600040101010101" pitchFamily="2" charset="-122"/>
                <a:ea typeface="楷体" panose="02010609060101010101" pitchFamily="49" charset="-122"/>
              </a:rPr>
              <a:t>非结构化设计</a:t>
            </a:r>
            <a:endParaRPr lang="zh-CN" altLang="en-US" dirty="0">
              <a:latin typeface="华文楷体" panose="02010600040101010101" pitchFamily="2" charset="-122"/>
              <a:ea typeface="楷体" panose="02010609060101010101" pitchFamily="49" charset="-122"/>
            </a:endParaRPr>
          </a:p>
        </p:txBody>
      </p:sp>
      <p:sp>
        <p:nvSpPr>
          <p:cNvPr id="10" name="内容占位符 8"/>
          <p:cNvSpPr txBox="1">
            <a:spLocks/>
          </p:cNvSpPr>
          <p:nvPr/>
        </p:nvSpPr>
        <p:spPr bwMode="auto">
          <a:xfrm>
            <a:off x="4799856" y="5373216"/>
            <a:ext cx="5976664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800" b="1" baseline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1pPr>
            <a:lvl2pPr marL="908050" indent="-436563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 b="1" baseline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304925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400" b="1" baseline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93863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 b="1" baseline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93913" indent="-398463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 baseline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CN" altLang="en-US" i="1" kern="0" dirty="0" smtClean="0">
                <a:solidFill>
                  <a:srgbClr val="FF0000"/>
                </a:solidFill>
              </a:rPr>
              <a:t>例子：非结构化 </a:t>
            </a:r>
            <a:r>
              <a:rPr lang="en-US" altLang="zh-CN" i="1" kern="0" dirty="0" err="1" smtClean="0">
                <a:solidFill>
                  <a:srgbClr val="FF0000"/>
                </a:solidFill>
              </a:rPr>
              <a:t>goto</a:t>
            </a:r>
            <a:r>
              <a:rPr lang="en-US" altLang="zh-CN" i="1" kern="0" dirty="0" smtClean="0">
                <a:solidFill>
                  <a:srgbClr val="FF0000"/>
                </a:solidFill>
              </a:rPr>
              <a:t>  break</a:t>
            </a:r>
            <a:endParaRPr lang="zh-CN" altLang="en-US" i="1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3606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5" grpId="0"/>
      <p:bldP spid="16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循环的测试背景知识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对循环结构进行测试的</a:t>
            </a:r>
            <a:r>
              <a:rPr lang="zh-CN" altLang="en-US" dirty="0" smtClean="0"/>
              <a:t>重</a:t>
            </a:r>
            <a:r>
              <a:rPr lang="zh-CN" altLang="en-US" dirty="0"/>
              <a:t>要</a:t>
            </a:r>
            <a:r>
              <a:rPr lang="zh-CN" altLang="en-US" dirty="0" smtClean="0"/>
              <a:t>关注</a:t>
            </a:r>
            <a:r>
              <a:rPr lang="zh-CN" altLang="en-US" dirty="0"/>
              <a:t>点：</a:t>
            </a:r>
            <a:endParaRPr lang="en-US" altLang="zh-CN" dirty="0"/>
          </a:p>
          <a:p>
            <a:pPr lvl="1"/>
            <a:r>
              <a:rPr lang="zh-CN" altLang="en-US" dirty="0"/>
              <a:t>循环过程的正确性</a:t>
            </a:r>
            <a:endParaRPr lang="en-US" altLang="zh-CN" dirty="0"/>
          </a:p>
          <a:p>
            <a:pPr lvl="1"/>
            <a:r>
              <a:rPr lang="zh-CN" altLang="en-US" dirty="0"/>
              <a:t>循环的</a:t>
            </a:r>
            <a:r>
              <a:rPr lang="zh-CN" altLang="en-US" dirty="0">
                <a:solidFill>
                  <a:srgbClr val="FF0000"/>
                </a:solidFill>
              </a:rPr>
              <a:t>边界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界限内对循环体</a:t>
            </a:r>
            <a:r>
              <a:rPr lang="zh-CN" altLang="en-US" dirty="0"/>
              <a:t>的执行过程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479625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循环结构测试</a:t>
            </a:r>
            <a:r>
              <a:rPr lang="zh-CN" altLang="en-US" dirty="0"/>
              <a:t>难点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针对不同类型的循环结构，测试难点如下：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单个循环节点，如何结合测试循环的</a:t>
            </a:r>
            <a:r>
              <a:rPr lang="zh-CN" altLang="en-US" dirty="0" smtClean="0">
                <a:solidFill>
                  <a:srgbClr val="FF0000"/>
                </a:solidFill>
              </a:rPr>
              <a:t>边界</a:t>
            </a:r>
            <a:r>
              <a:rPr lang="zh-CN" altLang="en-US" dirty="0" smtClean="0"/>
              <a:t>进行测试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单个循环节点，如何设计测试用例来保证循环的</a:t>
            </a:r>
            <a:r>
              <a:rPr lang="zh-CN" altLang="en-US" dirty="0" smtClean="0">
                <a:solidFill>
                  <a:srgbClr val="FF0000"/>
                </a:solidFill>
              </a:rPr>
              <a:t>完整性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串联的循环节点，如何保证测试的</a:t>
            </a:r>
            <a:r>
              <a:rPr lang="zh-CN" altLang="en-US" dirty="0" smtClean="0">
                <a:solidFill>
                  <a:srgbClr val="FF0000"/>
                </a:solidFill>
              </a:rPr>
              <a:t>全面性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对于</a:t>
            </a:r>
            <a:r>
              <a:rPr lang="zh-CN" altLang="en-US" dirty="0" smtClean="0">
                <a:solidFill>
                  <a:srgbClr val="FF0000"/>
                </a:solidFill>
              </a:rPr>
              <a:t>非结构化</a:t>
            </a:r>
            <a:r>
              <a:rPr lang="zh-CN" altLang="en-US" dirty="0" smtClean="0"/>
              <a:t>的循环，如何进行测试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07025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927648" y="1052736"/>
            <a:ext cx="10221383" cy="4641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对循环测试的背景知识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主要循环结构的测试分析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循环结构测试总结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   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429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单个循环节点测试分析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79376" y="1124744"/>
            <a:ext cx="10668000" cy="4267200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针对单个循环节点循环次数的测试（假设循环</a:t>
            </a:r>
            <a:r>
              <a:rPr lang="en-US" altLang="zh-CN" dirty="0" smtClean="0"/>
              <a:t>N</a:t>
            </a:r>
            <a:r>
              <a:rPr lang="zh-CN" altLang="en-US" dirty="0"/>
              <a:t>次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测试点如下：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循环</a:t>
            </a:r>
            <a:r>
              <a:rPr lang="en-US" altLang="zh-CN" dirty="0" smtClean="0"/>
              <a:t>0</a:t>
            </a:r>
            <a:r>
              <a:rPr lang="zh-CN" altLang="en-US" dirty="0" smtClean="0"/>
              <a:t>次（即不执行循环）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循环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循环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循环正常次数（通常为最大次数的一半）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循环</a:t>
            </a:r>
            <a:r>
              <a:rPr lang="en-US" altLang="zh-CN" dirty="0" smtClean="0"/>
              <a:t>n-1</a:t>
            </a:r>
            <a:r>
              <a:rPr lang="zh-CN" altLang="en-US" dirty="0" smtClean="0"/>
              <a:t>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循环</a:t>
            </a:r>
            <a:r>
              <a:rPr lang="en-US" altLang="zh-CN" dirty="0" smtClean="0"/>
              <a:t>n</a:t>
            </a:r>
            <a:r>
              <a:rPr lang="zh-CN" altLang="en-US" dirty="0" smtClean="0"/>
              <a:t>次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896" y="1513546"/>
            <a:ext cx="6264696" cy="236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52415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16327</TotalTime>
  <Words>860</Words>
  <Application>Microsoft Office PowerPoint</Application>
  <PresentationFormat>宽屏</PresentationFormat>
  <Paragraphs>126</Paragraphs>
  <Slides>20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黑体</vt:lpstr>
      <vt:lpstr>华文楷体</vt:lpstr>
      <vt:lpstr>华文隶书</vt:lpstr>
      <vt:lpstr>华文新魏</vt:lpstr>
      <vt:lpstr>楷体</vt:lpstr>
      <vt:lpstr>宋体</vt:lpstr>
      <vt:lpstr>Arial</vt:lpstr>
      <vt:lpstr>Consolas</vt:lpstr>
      <vt:lpstr>Lucida Console</vt:lpstr>
      <vt:lpstr>Times New Roman</vt:lpstr>
      <vt:lpstr>Verdana</vt:lpstr>
      <vt:lpstr>Wingdings</vt:lpstr>
      <vt:lpstr>Profile</vt:lpstr>
      <vt:lpstr>软件测试实用教程 ——方法与实践</vt:lpstr>
      <vt:lpstr>内容回顾</vt:lpstr>
      <vt:lpstr>目   录</vt:lpstr>
      <vt:lpstr>循环的测试背景知识</vt:lpstr>
      <vt:lpstr>循环结构分类</vt:lpstr>
      <vt:lpstr>循环的测试背景知识</vt:lpstr>
      <vt:lpstr>循环结构测试难点分析</vt:lpstr>
      <vt:lpstr>目   录</vt:lpstr>
      <vt:lpstr>单个循环节点测试分析</vt:lpstr>
      <vt:lpstr>单个循环节点测试分析</vt:lpstr>
      <vt:lpstr>单个循环节点测试总结</vt:lpstr>
      <vt:lpstr>单个循环节点测试总结</vt:lpstr>
      <vt:lpstr>串联循环节点的测试</vt:lpstr>
      <vt:lpstr> 循环节点嵌套测试分析  </vt:lpstr>
      <vt:lpstr>循环节点嵌套测试分析</vt:lpstr>
      <vt:lpstr>非结构化循环结构测试</vt:lpstr>
      <vt:lpstr>循环测试实例练习</vt:lpstr>
      <vt:lpstr>目   录</vt:lpstr>
      <vt:lpstr>循环测试总结</vt:lpstr>
      <vt:lpstr>PowerPoint 演示文稿</vt:lpstr>
    </vt:vector>
  </TitlesOfParts>
  <Company>福建163软件园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刘兴梅</dc:creator>
  <cp:lastModifiedBy>刘兴梅</cp:lastModifiedBy>
  <cp:revision>310</cp:revision>
  <dcterms:created xsi:type="dcterms:W3CDTF">2008-07-27T05:17:11Z</dcterms:created>
  <dcterms:modified xsi:type="dcterms:W3CDTF">2019-08-14T06:19:57Z</dcterms:modified>
</cp:coreProperties>
</file>