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2"/>
  </p:notesMasterIdLst>
  <p:handoutMasterIdLst>
    <p:handoutMasterId r:id="rId13"/>
  </p:handoutMasterIdLst>
  <p:sldIdLst>
    <p:sldId id="256" r:id="rId2"/>
    <p:sldId id="257" r:id="rId3"/>
    <p:sldId id="285" r:id="rId4"/>
    <p:sldId id="343" r:id="rId5"/>
    <p:sldId id="349" r:id="rId6"/>
    <p:sldId id="353" r:id="rId7"/>
    <p:sldId id="345" r:id="rId8"/>
    <p:sldId id="350" r:id="rId9"/>
    <p:sldId id="351" r:id="rId10"/>
    <p:sldId id="352"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88"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836D35-76A8-4217-8B0C-7690A9984741}" type="slidenum">
              <a:rPr lang="en-US" altLang="zh-CN" smtClean="0"/>
              <a:pPr>
                <a:defRPr/>
              </a:pPr>
              <a:t>1</a:t>
            </a:fld>
            <a:endParaRPr lang="en-US" altLang="zh-CN"/>
          </a:p>
        </p:txBody>
      </p:sp>
    </p:spTree>
    <p:extLst>
      <p:ext uri="{BB962C8B-B14F-4D97-AF65-F5344CB8AC3E}">
        <p14:creationId xmlns:p14="http://schemas.microsoft.com/office/powerpoint/2010/main" val="79445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B473F04-6514-4734-848C-F892F99C2705}" type="slidenum">
              <a:rPr lang="en-US" altLang="zh-CN"/>
              <a:pPr>
                <a:defRPr/>
              </a:pPr>
              <a:t>‹#›</a:t>
            </a:fld>
            <a:endParaRPr lang="en-US" altLang="zh-CN"/>
          </a:p>
        </p:txBody>
      </p:sp>
    </p:spTree>
    <p:extLst>
      <p:ext uri="{BB962C8B-B14F-4D97-AF65-F5344CB8AC3E}">
        <p14:creationId xmlns:p14="http://schemas.microsoft.com/office/powerpoint/2010/main" val="155249704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4AAC41-EA36-4A53-B79A-D9BF33D13E05}" type="slidenum">
              <a:rPr lang="en-US" altLang="zh-CN"/>
              <a:pPr>
                <a:defRPr/>
              </a:pPr>
              <a:t>‹#›</a:t>
            </a:fld>
            <a:endParaRPr lang="en-US" altLang="zh-CN"/>
          </a:p>
        </p:txBody>
      </p:sp>
    </p:spTree>
    <p:extLst>
      <p:ext uri="{BB962C8B-B14F-4D97-AF65-F5344CB8AC3E}">
        <p14:creationId xmlns:p14="http://schemas.microsoft.com/office/powerpoint/2010/main" val="144811204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44A7B6D-62B6-4537-809E-ABDC6B07BA51}" type="slidenum">
              <a:rPr lang="en-US" altLang="zh-CN"/>
              <a:pPr>
                <a:defRPr/>
              </a:pPr>
              <a:t>‹#›</a:t>
            </a:fld>
            <a:endParaRPr lang="en-US" altLang="zh-CN"/>
          </a:p>
        </p:txBody>
      </p:sp>
    </p:spTree>
    <p:extLst>
      <p:ext uri="{BB962C8B-B14F-4D97-AF65-F5344CB8AC3E}">
        <p14:creationId xmlns:p14="http://schemas.microsoft.com/office/powerpoint/2010/main" val="395527155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80EFA88B-FF8D-4C74-A1F1-4BDE2EC13198}" type="slidenum">
              <a:rPr lang="en-US" altLang="zh-CN"/>
              <a:pPr>
                <a:defRPr/>
              </a:pPr>
              <a:t>‹#›</a:t>
            </a:fld>
            <a:endParaRPr lang="en-US" altLang="zh-CN"/>
          </a:p>
        </p:txBody>
      </p:sp>
    </p:spTree>
    <p:extLst>
      <p:ext uri="{BB962C8B-B14F-4D97-AF65-F5344CB8AC3E}">
        <p14:creationId xmlns:p14="http://schemas.microsoft.com/office/powerpoint/2010/main" val="90479454"/>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B6A985E-BE02-4E5A-8B89-C24F6CB4E833}" type="slidenum">
              <a:rPr lang="en-US" altLang="zh-CN"/>
              <a:pPr>
                <a:defRPr/>
              </a:pPr>
              <a:t>‹#›</a:t>
            </a:fld>
            <a:endParaRPr lang="en-US" altLang="zh-CN"/>
          </a:p>
        </p:txBody>
      </p:sp>
    </p:spTree>
    <p:extLst>
      <p:ext uri="{BB962C8B-B14F-4D97-AF65-F5344CB8AC3E}">
        <p14:creationId xmlns:p14="http://schemas.microsoft.com/office/powerpoint/2010/main" val="180658188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564B876-B44A-43F9-909D-16B3927D33BE}" type="slidenum">
              <a:rPr lang="en-US" altLang="zh-CN"/>
              <a:pPr>
                <a:defRPr/>
              </a:pPr>
              <a:t>‹#›</a:t>
            </a:fld>
            <a:endParaRPr lang="en-US" altLang="zh-CN"/>
          </a:p>
        </p:txBody>
      </p:sp>
    </p:spTree>
    <p:extLst>
      <p:ext uri="{BB962C8B-B14F-4D97-AF65-F5344CB8AC3E}">
        <p14:creationId xmlns:p14="http://schemas.microsoft.com/office/powerpoint/2010/main" val="2871773278"/>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3290F09-A56D-4D85-A7A9-189BF5CE8821}" type="slidenum">
              <a:rPr lang="en-US" altLang="zh-CN"/>
              <a:pPr>
                <a:defRPr/>
              </a:pPr>
              <a:t>‹#›</a:t>
            </a:fld>
            <a:endParaRPr lang="en-US" altLang="zh-CN"/>
          </a:p>
        </p:txBody>
      </p:sp>
    </p:spTree>
    <p:extLst>
      <p:ext uri="{BB962C8B-B14F-4D97-AF65-F5344CB8AC3E}">
        <p14:creationId xmlns:p14="http://schemas.microsoft.com/office/powerpoint/2010/main" val="185418992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31A8E896-1D8F-454E-8E0C-F7CD3EEA4BCF}" type="slidenum">
              <a:rPr lang="en-US" altLang="zh-CN"/>
              <a:pPr>
                <a:defRPr/>
              </a:pPr>
              <a:t>‹#›</a:t>
            </a:fld>
            <a:endParaRPr lang="en-US" altLang="zh-CN"/>
          </a:p>
        </p:txBody>
      </p:sp>
    </p:spTree>
    <p:extLst>
      <p:ext uri="{BB962C8B-B14F-4D97-AF65-F5344CB8AC3E}">
        <p14:creationId xmlns:p14="http://schemas.microsoft.com/office/powerpoint/2010/main" val="1350857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8897FB0-C034-4891-AECB-0464FA75E6C4}" type="slidenum">
              <a:rPr lang="en-US" altLang="zh-CN"/>
              <a:pPr>
                <a:defRPr/>
              </a:pPr>
              <a:t>‹#›</a:t>
            </a:fld>
            <a:endParaRPr lang="en-US" altLang="zh-CN"/>
          </a:p>
        </p:txBody>
      </p:sp>
    </p:spTree>
    <p:extLst>
      <p:ext uri="{BB962C8B-B14F-4D97-AF65-F5344CB8AC3E}">
        <p14:creationId xmlns:p14="http://schemas.microsoft.com/office/powerpoint/2010/main" val="154940424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6104039E-83C1-4423-88C9-747AD56E9B28}" type="slidenum">
              <a:rPr lang="en-US" altLang="zh-CN"/>
              <a:pPr>
                <a:defRPr/>
              </a:pPr>
              <a:t>‹#›</a:t>
            </a:fld>
            <a:endParaRPr lang="en-US" altLang="zh-CN"/>
          </a:p>
        </p:txBody>
      </p:sp>
    </p:spTree>
    <p:extLst>
      <p:ext uri="{BB962C8B-B14F-4D97-AF65-F5344CB8AC3E}">
        <p14:creationId xmlns:p14="http://schemas.microsoft.com/office/powerpoint/2010/main" val="3005909322"/>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EA0CF74-0CBD-43DB-9A7E-1A254DE4CA15}" type="slidenum">
              <a:rPr lang="en-US" altLang="zh-CN"/>
              <a:pPr>
                <a:defRPr/>
              </a:pPr>
              <a:t>‹#›</a:t>
            </a:fld>
            <a:endParaRPr lang="en-US" altLang="zh-CN"/>
          </a:p>
        </p:txBody>
      </p:sp>
    </p:spTree>
    <p:extLst>
      <p:ext uri="{BB962C8B-B14F-4D97-AF65-F5344CB8AC3E}">
        <p14:creationId xmlns:p14="http://schemas.microsoft.com/office/powerpoint/2010/main" val="114587376"/>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81015AC-05C6-4E54-A464-1C9D3B84D053}" type="slidenum">
              <a:rPr lang="en-US" altLang="zh-CN"/>
              <a:pPr>
                <a:defRPr/>
              </a:pPr>
              <a:t>‹#›</a:t>
            </a:fld>
            <a:endParaRPr lang="en-US" altLang="zh-CN"/>
          </a:p>
        </p:txBody>
      </p:sp>
    </p:spTree>
    <p:extLst>
      <p:ext uri="{BB962C8B-B14F-4D97-AF65-F5344CB8AC3E}">
        <p14:creationId xmlns:p14="http://schemas.microsoft.com/office/powerpoint/2010/main" val="61977278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07030D2-A4B3-4FEB-9FA1-EE311C3DAF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44"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E4AF2A0-B184-49B8-9ABA-6104AA3B9D79}"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I</a:t>
            </a:r>
            <a:r>
              <a:rPr lang="zh-CN" altLang="en-US" sz="4400" b="1" smtClean="0">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FE21D6F-0910-454E-B8C8-8372DCE47E95}" type="slidenum">
              <a:rPr lang="en-US" altLang="zh-CN" smtClean="0"/>
              <a:pPr eaLnBrk="1" hangingPunct="1"/>
              <a:t>10</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latin typeface="黑体" pitchFamily="2" charset="-122"/>
                <a:ea typeface="黑体" pitchFamily="2" charset="-122"/>
              </a:rPr>
              <a:t> </a:t>
            </a:r>
            <a:r>
              <a:rPr lang="zh-CN" altLang="en-US" b="1" dirty="0" smtClean="0">
                <a:latin typeface="黑体" pitchFamily="2" charset="-122"/>
                <a:ea typeface="黑体" pitchFamily="2" charset="-122"/>
              </a:rPr>
              <a:t>回归测试</a:t>
            </a:r>
          </a:p>
        </p:txBody>
      </p:sp>
      <p:sp>
        <p:nvSpPr>
          <p:cNvPr id="67588" name="Rectangle 3"/>
          <p:cNvSpPr>
            <a:spLocks noGrp="1" noChangeArrowheads="1"/>
          </p:cNvSpPr>
          <p:nvPr>
            <p:ph type="body" idx="1"/>
          </p:nvPr>
        </p:nvSpPr>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p>
          <a:p>
            <a:pPr lvl="1"/>
            <a:r>
              <a:rPr lang="zh-CN" altLang="en-US" sz="2400" b="1" smtClean="0"/>
              <a:t>围绕系统的变化，确定受到变化影响的功能、模块和代码</a:t>
            </a:r>
          </a:p>
          <a:p>
            <a:pPr lvl="1"/>
            <a:r>
              <a:rPr lang="zh-CN" altLang="en-US" sz="2400" b="1" smtClean="0"/>
              <a:t>针对新增的功能、模块，补充测试用例</a:t>
            </a:r>
          </a:p>
          <a:p>
            <a:pPr lvl="1"/>
            <a:r>
              <a:rPr lang="zh-CN" altLang="en-US" sz="2400" b="1" smtClean="0"/>
              <a:t>针对不再使用的功能、模块，丢弃过时的测试用例</a:t>
            </a:r>
          </a:p>
          <a:p>
            <a:pPr lvl="1"/>
            <a:r>
              <a:rPr lang="zh-CN" altLang="en-US" sz="2400" b="1" smtClean="0"/>
              <a:t>针对变化的功能、模块，修改原有的测试用例，并注意进行优化，避免冗余</a:t>
            </a:r>
          </a:p>
          <a:p>
            <a:pPr lvl="1"/>
            <a:r>
              <a:rPr lang="zh-CN" altLang="en-US" sz="2400" b="1" smtClean="0"/>
              <a:t>针对更新的测试用例集合对新的软件版本实施和执行测试</a:t>
            </a:r>
          </a:p>
        </p:txBody>
      </p:sp>
    </p:spTree>
    <p:extLst>
      <p:ext uri="{BB962C8B-B14F-4D97-AF65-F5344CB8AC3E}">
        <p14:creationId xmlns:p14="http://schemas.microsoft.com/office/powerpoint/2010/main" val="34257950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0D856F0-7BE2-4B3C-BE9E-9024D91CDFBF}"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回归测试及其它</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冒烟测试</a:t>
            </a:r>
            <a:endParaRPr lang="en-US" altLang="zh-CN" b="1" dirty="0" smtClean="0"/>
          </a:p>
          <a:p>
            <a:pPr lvl="1" eaLnBrk="1" hangingPunct="1">
              <a:lnSpc>
                <a:spcPct val="150000"/>
              </a:lnSpc>
              <a:defRPr/>
            </a:pPr>
            <a:r>
              <a:rPr lang="zh-CN" altLang="en-US" b="1" dirty="0" smtClean="0"/>
              <a:t>回归测试</a:t>
            </a:r>
            <a:endParaRPr lang="en-US" altLang="zh-CN"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48219E3-10F8-4EA7-A0AA-3BBFF91E385B}" type="slidenum">
              <a:rPr lang="en-US" altLang="zh-CN" smtClean="0"/>
              <a:pPr eaLnBrk="1" hangingPunct="1"/>
              <a:t>3</a:t>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a:latin typeface="黑体" pitchFamily="49" charset="-122"/>
                <a:ea typeface="黑体" pitchFamily="49" charset="-122"/>
              </a:rPr>
              <a:t>回归测试及其</a:t>
            </a:r>
            <a:r>
              <a:rPr lang="zh-CN" altLang="en-US" b="1" dirty="0" smtClean="0">
                <a:latin typeface="黑体" pitchFamily="49" charset="-122"/>
                <a:ea typeface="黑体" pitchFamily="49" charset="-122"/>
              </a:rPr>
              <a:t>它</a:t>
            </a:r>
          </a:p>
        </p:txBody>
      </p:sp>
      <p:sp>
        <p:nvSpPr>
          <p:cNvPr id="5124" name="Rectangle 3"/>
          <p:cNvSpPr>
            <a:spLocks noGrp="1" noChangeArrowheads="1"/>
          </p:cNvSpPr>
          <p:nvPr>
            <p:ph type="body" idx="1"/>
          </p:nvPr>
        </p:nvSpPr>
        <p:spPr/>
        <p:txBody>
          <a:bodyPr/>
          <a:lstStyle/>
          <a:p>
            <a:pPr eaLnBrk="1" hangingPunct="1"/>
            <a:r>
              <a:rPr lang="zh-CN" altLang="en-US" sz="3400" b="1" dirty="0" smtClean="0"/>
              <a:t>本章重点</a:t>
            </a:r>
          </a:p>
          <a:p>
            <a:pPr lvl="1" eaLnBrk="1" hangingPunct="1">
              <a:lnSpc>
                <a:spcPct val="150000"/>
              </a:lnSpc>
              <a:defRPr/>
            </a:pPr>
            <a:r>
              <a:rPr lang="zh-CN" altLang="en-US" sz="3200" b="1" dirty="0" smtClean="0"/>
              <a:t>冒烟测试</a:t>
            </a:r>
            <a:endParaRPr lang="en-US" altLang="zh-CN" sz="3200" b="1" dirty="0" smtClean="0"/>
          </a:p>
          <a:p>
            <a:pPr lvl="1" eaLnBrk="1" hangingPunct="1">
              <a:lnSpc>
                <a:spcPct val="150000"/>
              </a:lnSpc>
              <a:defRPr/>
            </a:pPr>
            <a:r>
              <a:rPr lang="zh-CN" altLang="en-US" sz="3200" b="1" dirty="0" smtClean="0"/>
              <a:t>回归测试</a:t>
            </a:r>
            <a:endParaRPr lang="en-US" altLang="zh-CN" sz="32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冒烟测试（</a:t>
            </a:r>
            <a:r>
              <a:rPr lang="en-US" altLang="zh-CN" b="1" dirty="0">
                <a:latin typeface="黑体" pitchFamily="49" charset="-122"/>
                <a:ea typeface="黑体" pitchFamily="49" charset="-122"/>
              </a:rPr>
              <a:t>Smoke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r>
              <a:rPr lang="zh-CN" altLang="en-US" sz="3600" b="1" dirty="0"/>
              <a:t>是指在对一个</a:t>
            </a:r>
            <a:r>
              <a:rPr lang="zh-CN" altLang="en-US" sz="3600" b="1" dirty="0">
                <a:solidFill>
                  <a:srgbClr val="FF0000"/>
                </a:solidFill>
              </a:rPr>
              <a:t>新版本</a:t>
            </a:r>
            <a:r>
              <a:rPr lang="zh-CN" altLang="en-US" sz="3600" b="1" dirty="0"/>
              <a:t>进行系统大规模的测试之前，先验证一下软件的基本功能是否实现，是否具备可测试性</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4</a:t>
            </a:fld>
            <a:endParaRPr lang="en-US" altLang="zh-CN"/>
          </a:p>
        </p:txBody>
      </p:sp>
    </p:spTree>
    <p:extLst>
      <p:ext uri="{BB962C8B-B14F-4D97-AF65-F5344CB8AC3E}">
        <p14:creationId xmlns:p14="http://schemas.microsoft.com/office/powerpoint/2010/main" val="2067046696"/>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171574-673D-40A7-9D68-C8233719713C}" type="slidenum">
              <a:rPr lang="en-US" altLang="zh-CN" smtClean="0"/>
              <a:pPr eaLnBrk="1" hangingPunct="1"/>
              <a:t>5</a:t>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r>
              <a:rPr lang="zh-CN" altLang="en-US" b="1" dirty="0">
                <a:latin typeface="黑体" pitchFamily="49" charset="-122"/>
                <a:ea typeface="黑体" pitchFamily="49" charset="-122"/>
              </a:rPr>
              <a:t>（</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endParaRPr lang="zh-CN" altLang="en-US" b="1" dirty="0" smtClean="0">
              <a:latin typeface="黑体" pitchFamily="2" charset="-122"/>
              <a:ea typeface="黑体" pitchFamily="2" charset="-122"/>
            </a:endParaRPr>
          </a:p>
        </p:txBody>
      </p:sp>
      <p:sp>
        <p:nvSpPr>
          <p:cNvPr id="64516" name="Rectangle 3"/>
          <p:cNvSpPr>
            <a:spLocks noGrp="1" noChangeArrowheads="1"/>
          </p:cNvSpPr>
          <p:nvPr>
            <p:ph type="body" idx="1"/>
          </p:nvPr>
        </p:nvSpPr>
        <p:spPr/>
        <p:txBody>
          <a:bodyPr/>
          <a:lstStyle/>
          <a:p>
            <a:pPr eaLnBrk="1" hangingPunct="1"/>
            <a:r>
              <a:rPr lang="zh-CN" sz="3400" b="1" dirty="0" smtClean="0"/>
              <a:t>回归测试是</a:t>
            </a:r>
            <a:r>
              <a:rPr lang="zh-CN" sz="3400" b="1" dirty="0" smtClean="0">
                <a:solidFill>
                  <a:srgbClr val="FF0000"/>
                </a:solidFill>
              </a:rPr>
              <a:t>贯穿在整个测试各个阶段的一个测试活动</a:t>
            </a:r>
            <a:r>
              <a:rPr lang="zh-CN" sz="3400" b="1" dirty="0" smtClean="0"/>
              <a:t>，主要是对修改过的软件重新进行测试，以保证验证修改的正确性及其影响</a:t>
            </a:r>
            <a:endParaRPr lang="zh-CN" altLang="en-US" sz="3400" b="1" dirty="0" smtClean="0"/>
          </a:p>
        </p:txBody>
      </p:sp>
    </p:spTree>
    <p:extLst>
      <p:ext uri="{BB962C8B-B14F-4D97-AF65-F5344CB8AC3E}">
        <p14:creationId xmlns:p14="http://schemas.microsoft.com/office/powerpoint/2010/main" val="16716986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b="1" dirty="0">
                <a:latin typeface="黑体" pitchFamily="49" charset="-122"/>
                <a:ea typeface="黑体" pitchFamily="49" charset="-122"/>
              </a:rPr>
              <a:t>随机测试（</a:t>
            </a:r>
            <a:r>
              <a:rPr lang="en-US" altLang="zh-CN" b="1" dirty="0">
                <a:latin typeface="黑体" pitchFamily="49" charset="-122"/>
                <a:ea typeface="黑体" pitchFamily="49" charset="-122"/>
              </a:rPr>
              <a:t>Random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是指测试中所有的输入数据都是随机生成的，其目的是模拟用户的真实操作，发现一些边缘性的错误。</a:t>
            </a:r>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6</a:t>
            </a:fld>
            <a:endParaRPr lang="en-US" altLang="zh-CN"/>
          </a:p>
        </p:txBody>
      </p:sp>
    </p:spTree>
    <p:extLst>
      <p:ext uri="{BB962C8B-B14F-4D97-AF65-F5344CB8AC3E}">
        <p14:creationId xmlns:p14="http://schemas.microsoft.com/office/powerpoint/2010/main" val="2489817545"/>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itchFamily="49" charset="-122"/>
                <a:ea typeface="黑体" pitchFamily="49" charset="-122"/>
              </a:rPr>
              <a:t>回归测试（</a:t>
            </a:r>
            <a:r>
              <a:rPr lang="en-US" altLang="zh-CN" b="1" dirty="0">
                <a:latin typeface="黑体" pitchFamily="49" charset="-122"/>
                <a:ea typeface="黑体" pitchFamily="49" charset="-122"/>
              </a:rPr>
              <a:t>Regression Testing</a:t>
            </a:r>
            <a:r>
              <a:rPr lang="zh-CN" altLang="en-US" b="1" dirty="0">
                <a:latin typeface="黑体" pitchFamily="49" charset="-122"/>
                <a:ea typeface="黑体" pitchFamily="49" charset="-122"/>
              </a:rPr>
              <a:t>）</a:t>
            </a:r>
          </a:p>
        </p:txBody>
      </p:sp>
      <p:sp>
        <p:nvSpPr>
          <p:cNvPr id="3" name="内容占位符 2"/>
          <p:cNvSpPr>
            <a:spLocks noGrp="1"/>
          </p:cNvSpPr>
          <p:nvPr>
            <p:ph idx="1"/>
          </p:nvPr>
        </p:nvSpPr>
        <p:spPr/>
        <p:txBody>
          <a:bodyPr/>
          <a:lstStyle/>
          <a:p>
            <a:pPr marL="0" indent="0">
              <a:buNone/>
            </a:pPr>
            <a:r>
              <a:rPr lang="zh-CN" altLang="en-US" sz="3600" b="1" dirty="0"/>
              <a:t>是指对软件的</a:t>
            </a:r>
            <a:r>
              <a:rPr lang="zh-CN" altLang="en-US" sz="3600" b="1" dirty="0" smtClean="0">
                <a:solidFill>
                  <a:srgbClr val="FF0000"/>
                </a:solidFill>
              </a:rPr>
              <a:t>新版本</a:t>
            </a:r>
            <a:r>
              <a:rPr lang="zh-CN" altLang="en-US" sz="3600" b="1" dirty="0"/>
              <a:t>测试时，重复执行上一个版本时的</a:t>
            </a:r>
            <a:r>
              <a:rPr lang="zh-CN" altLang="en-US" sz="3600" b="1" dirty="0" smtClean="0"/>
              <a:t>测试用例，</a:t>
            </a:r>
            <a:r>
              <a:rPr lang="zh-CN" altLang="en-US" sz="3600" b="1" dirty="0"/>
              <a:t>不仅是验证被修复的软件缺陷是否被解决了，且要保证以前所有运行正常的功能依旧保持正常，而不要受到这次修改的影响。</a:t>
            </a:r>
            <a:endParaRPr lang="en-US" altLang="zh-CN" sz="3600" b="1" dirty="0"/>
          </a:p>
          <a:p>
            <a:pPr marL="0" indent="0">
              <a:buNone/>
            </a:pPr>
            <a:endParaRPr lang="en-US" altLang="zh-CN" sz="3600" b="1" dirty="0" smtClean="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pPr>
                <a:defRPr/>
              </a:pPr>
              <a:t>7</a:t>
            </a:fld>
            <a:endParaRPr lang="en-US" altLang="zh-CN"/>
          </a:p>
        </p:txBody>
      </p:sp>
      <p:sp>
        <p:nvSpPr>
          <p:cNvPr id="5" name="Freeform 4"/>
          <p:cNvSpPr>
            <a:spLocks/>
          </p:cNvSpPr>
          <p:nvPr/>
        </p:nvSpPr>
        <p:spPr bwMode="gray">
          <a:xfrm>
            <a:off x="2145514" y="523994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latin typeface="微软雅黑" pitchFamily="34" charset="-122"/>
              <a:ea typeface="微软雅黑" pitchFamily="34" charset="-122"/>
            </a:endParaRPr>
          </a:p>
        </p:txBody>
      </p:sp>
      <p:sp>
        <p:nvSpPr>
          <p:cNvPr id="6" name="矩形 5"/>
          <p:cNvSpPr/>
          <p:nvPr/>
        </p:nvSpPr>
        <p:spPr>
          <a:xfrm>
            <a:off x="1445778" y="4796095"/>
            <a:ext cx="2574744"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已修复</a:t>
            </a:r>
            <a:r>
              <a:rPr lang="en-US" altLang="zh-C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bug</a:t>
            </a:r>
            <a:endPar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endParaRPr>
          </a:p>
        </p:txBody>
      </p:sp>
      <p:sp>
        <p:nvSpPr>
          <p:cNvPr id="7" name="Freeform 4"/>
          <p:cNvSpPr>
            <a:spLocks/>
          </p:cNvSpPr>
          <p:nvPr/>
        </p:nvSpPr>
        <p:spPr bwMode="gray">
          <a:xfrm>
            <a:off x="5711674" y="5300902"/>
            <a:ext cx="1435886" cy="1008418"/>
          </a:xfrm>
          <a:custGeom>
            <a:avLst/>
            <a:gdLst>
              <a:gd name="T0" fmla="*/ 3 w 1410"/>
              <a:gd name="T1" fmla="*/ 454 h 1401"/>
              <a:gd name="T2" fmla="*/ 0 w 1410"/>
              <a:gd name="T3" fmla="*/ 953 h 1401"/>
              <a:gd name="T4" fmla="*/ 521 w 1410"/>
              <a:gd name="T5" fmla="*/ 1401 h 1401"/>
              <a:gd name="T6" fmla="*/ 1410 w 1410"/>
              <a:gd name="T7" fmla="*/ 512 h 1401"/>
              <a:gd name="T8" fmla="*/ 1410 w 1410"/>
              <a:gd name="T9" fmla="*/ 0 h 1401"/>
              <a:gd name="T10" fmla="*/ 548 w 1410"/>
              <a:gd name="T11" fmla="*/ 862 h 1401"/>
              <a:gd name="T12" fmla="*/ 3 w 1410"/>
              <a:gd name="T13" fmla="*/ 454 h 1401"/>
              <a:gd name="T14" fmla="*/ 0 60000 65536"/>
              <a:gd name="T15" fmla="*/ 0 60000 65536"/>
              <a:gd name="T16" fmla="*/ 0 60000 65536"/>
              <a:gd name="T17" fmla="*/ 0 60000 65536"/>
              <a:gd name="T18" fmla="*/ 0 60000 65536"/>
              <a:gd name="T19" fmla="*/ 0 60000 65536"/>
              <a:gd name="T20" fmla="*/ 0 60000 65536"/>
              <a:gd name="T21" fmla="*/ 0 w 1410"/>
              <a:gd name="T22" fmla="*/ 0 h 1401"/>
              <a:gd name="T23" fmla="*/ 1410 w 1410"/>
              <a:gd name="T24" fmla="*/ 1401 h 1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0" h="1401">
                <a:moveTo>
                  <a:pt x="3" y="454"/>
                </a:moveTo>
                <a:lnTo>
                  <a:pt x="0" y="953"/>
                </a:lnTo>
                <a:lnTo>
                  <a:pt x="521" y="1401"/>
                </a:lnTo>
                <a:lnTo>
                  <a:pt x="1410" y="512"/>
                </a:lnTo>
                <a:lnTo>
                  <a:pt x="1410" y="0"/>
                </a:lnTo>
                <a:lnTo>
                  <a:pt x="548" y="862"/>
                </a:lnTo>
                <a:lnTo>
                  <a:pt x="3" y="454"/>
                </a:lnTo>
                <a:close/>
              </a:path>
            </a:pathLst>
          </a:custGeom>
          <a:solidFill>
            <a:srgbClr val="FF0000"/>
          </a:solidFill>
          <a:ln w="25400">
            <a:noFill/>
            <a:round/>
            <a:headEnd/>
            <a:tailEnd/>
          </a:ln>
          <a:effectLst/>
          <a:scene3d>
            <a:camera prst="orthographicFront">
              <a:rot lat="0" lon="0" rev="0"/>
            </a:camera>
            <a:lightRig rig="chilly" dir="t">
              <a:rot lat="0" lon="0" rev="18480000"/>
            </a:lightRig>
          </a:scene3d>
          <a:sp3d prstMaterial="clear">
            <a:bevelT h="63500"/>
          </a:sp3d>
        </p:spPr>
        <p:txBody>
          <a:bodyPr lIns="45720" tIns="44450" rIns="45720" bIns="44450" anchor="ctr" anchorCtr="1"/>
          <a:lstStyle/>
          <a:p>
            <a:pPr eaLnBrk="0" hangingPunct="0">
              <a:defRPr/>
            </a:pPr>
            <a:endParaRPr lang="zh-TW" altLang="en-US">
              <a:solidFill>
                <a:srgbClr val="FF0000"/>
              </a:solidFill>
              <a:latin typeface="微软雅黑" pitchFamily="34" charset="-122"/>
              <a:ea typeface="微软雅黑" pitchFamily="34" charset="-122"/>
            </a:endParaRPr>
          </a:p>
        </p:txBody>
      </p:sp>
      <p:sp>
        <p:nvSpPr>
          <p:cNvPr id="8" name="矩形 7"/>
          <p:cNvSpPr/>
          <p:nvPr/>
        </p:nvSpPr>
        <p:spPr>
          <a:xfrm>
            <a:off x="5389500" y="4811335"/>
            <a:ext cx="2037737" cy="646331"/>
          </a:xfrm>
          <a:prstGeom prst="rect">
            <a:avLst/>
          </a:prstGeom>
          <a:noFill/>
        </p:spPr>
        <p:txBody>
          <a:bodyPr wrap="none">
            <a:spAutoFit/>
          </a:bodyPr>
          <a:lstStyle/>
          <a:p>
            <a:pPr algn="ctr" eaLnBrk="0" hangingPunct="0">
              <a:defRPr/>
            </a:pPr>
            <a:r>
              <a:rPr lang="zh-CN" alt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itchFamily="34" charset="-122"/>
                <a:ea typeface="微软雅黑" pitchFamily="34" charset="-122"/>
              </a:rPr>
              <a:t>原有功能</a:t>
            </a:r>
          </a:p>
        </p:txBody>
      </p:sp>
    </p:spTree>
    <p:extLst>
      <p:ext uri="{BB962C8B-B14F-4D97-AF65-F5344CB8AC3E}">
        <p14:creationId xmlns:p14="http://schemas.microsoft.com/office/powerpoint/2010/main" val="68016363"/>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4C014F6-2BDE-4E3A-B776-66202A1D62D3}" type="slidenum">
              <a:rPr lang="en-US" altLang="zh-CN" smtClean="0"/>
              <a:pPr eaLnBrk="1" hangingPunct="1"/>
              <a:t>8</a:t>
            </a:fld>
            <a:endParaRPr lang="en-US" altLang="zh-CN" smtClean="0"/>
          </a:p>
        </p:txBody>
      </p:sp>
      <p:sp>
        <p:nvSpPr>
          <p:cNvPr id="6553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endParaRPr lang="zh-CN" altLang="en-US" b="1" dirty="0" smtClean="0">
              <a:latin typeface="黑体" pitchFamily="2" charset="-122"/>
              <a:ea typeface="黑体" pitchFamily="2" charset="-122"/>
            </a:endParaRPr>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p>
          <a:p>
            <a:pPr lvl="1">
              <a:defRPr/>
            </a:pPr>
            <a:r>
              <a:rPr lang="zh-CN" b="1" dirty="0" smtClean="0">
                <a:cs typeface="+mn-cs"/>
              </a:rPr>
              <a:t>确保缺陷真正得到了修复</a:t>
            </a:r>
          </a:p>
          <a:p>
            <a:pPr lvl="1">
              <a:defRPr/>
            </a:pPr>
            <a:r>
              <a:rPr lang="zh-CN" b="1" dirty="0" smtClean="0">
                <a:cs typeface="+mn-cs"/>
              </a:rPr>
              <a:t>防止在缺陷修复或功能变化过程中造成对软件原有正常部分代码的损坏</a:t>
            </a:r>
          </a:p>
          <a:p>
            <a:pPr lvl="1">
              <a:defRPr/>
            </a:pPr>
            <a:r>
              <a:rPr lang="zh-CN" b="1" dirty="0" smtClean="0">
                <a:cs typeface="+mn-cs"/>
              </a:rPr>
              <a:t>防止由于开发人员自身因素或其他因素导致的版本倒流现象</a:t>
            </a:r>
          </a:p>
          <a:p>
            <a:pPr lvl="1">
              <a:defRPr/>
            </a:pPr>
            <a:r>
              <a:rPr lang="zh-CN" b="1" dirty="0" smtClean="0">
                <a:cs typeface="+mn-cs"/>
              </a:rPr>
              <a:t>防止由于其他因素造成的原正常功能的失效</a:t>
            </a:r>
            <a:endParaRPr lang="zh-CN" altLang="en-US" b="1" dirty="0" smtClean="0"/>
          </a:p>
        </p:txBody>
      </p:sp>
    </p:spTree>
    <p:extLst>
      <p:ext uri="{BB962C8B-B14F-4D97-AF65-F5344CB8AC3E}">
        <p14:creationId xmlns:p14="http://schemas.microsoft.com/office/powerpoint/2010/main" val="22448026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36B3CF1-198B-4315-977C-171677BAA369}" type="slidenum">
              <a:rPr lang="en-US" altLang="zh-CN" smtClean="0"/>
              <a:pPr eaLnBrk="1" hangingPunct="1"/>
              <a:t>9</a:t>
            </a:fld>
            <a:endParaRPr lang="en-US" altLang="zh-CN" smtClean="0"/>
          </a:p>
        </p:txBody>
      </p:sp>
      <p:sp>
        <p:nvSpPr>
          <p:cNvPr id="66563"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回归测试</a:t>
            </a:r>
            <a:endParaRPr lang="zh-CN" altLang="en-US" b="1" dirty="0" smtClean="0">
              <a:latin typeface="黑体" pitchFamily="2" charset="-122"/>
              <a:ea typeface="黑体" pitchFamily="2" charset="-122"/>
            </a:endParaRPr>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extLst>
      <p:ext uri="{BB962C8B-B14F-4D97-AF65-F5344CB8AC3E}">
        <p14:creationId xmlns:p14="http://schemas.microsoft.com/office/powerpoint/2010/main" val="2493683024"/>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537</TotalTime>
  <Words>358</Words>
  <Application>Microsoft Office PowerPoint</Application>
  <PresentationFormat>全屏显示(4:3)</PresentationFormat>
  <Paragraphs>49</Paragraphs>
  <Slides>10</Slides>
  <Notes>1</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Profile</vt:lpstr>
      <vt:lpstr>软件测试实用教程 ——方法与实践</vt:lpstr>
      <vt:lpstr>回归测试及其它</vt:lpstr>
      <vt:lpstr>回归测试及其它</vt:lpstr>
      <vt:lpstr>冒烟测试（Smoke Testing）</vt:lpstr>
      <vt:lpstr>回归测试（Regression Testing）</vt:lpstr>
      <vt:lpstr>随机测试（Random Testing）</vt:lpstr>
      <vt:lpstr>回归测试（Regression Testing）</vt:lpstr>
      <vt:lpstr>回归测试</vt:lpstr>
      <vt:lpstr>回归测试</vt:lpstr>
      <vt:lpstr> 回归测试</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149</cp:revision>
  <dcterms:created xsi:type="dcterms:W3CDTF">2008-07-27T05:17:11Z</dcterms:created>
  <dcterms:modified xsi:type="dcterms:W3CDTF">2017-12-10T01:44:07Z</dcterms:modified>
</cp:coreProperties>
</file>