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502FCE1-B44E-40C0-94C0-0868315B1E06}" type="datetimeFigureOut">
              <a:rPr lang="fr-FR" smtClean="0"/>
              <a:t>09/09/2023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157344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502FCE1-B44E-40C0-94C0-0868315B1E06}" type="datetimeFigureOut">
              <a:rPr lang="fr-FR" smtClean="0"/>
              <a:t>09/09/2023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246626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502FCE1-B44E-40C0-94C0-0868315B1E06}" type="datetimeFigureOut">
              <a:rPr lang="fr-FR" smtClean="0"/>
              <a:t>09/09/2023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24400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502FCE1-B44E-40C0-94C0-0868315B1E06}" type="datetimeFigureOut">
              <a:rPr lang="fr-FR" smtClean="0"/>
              <a:t>09/09/2023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325233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502FCE1-B44E-40C0-94C0-0868315B1E06}" type="datetimeFigureOut">
              <a:rPr lang="fr-FR" smtClean="0"/>
              <a:t>09/09/2023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268181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502FCE1-B44E-40C0-94C0-0868315B1E06}" type="datetimeFigureOut">
              <a:rPr lang="fr-FR" smtClean="0"/>
              <a:t>09/09/2023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404987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502FCE1-B44E-40C0-94C0-0868315B1E06}" type="datetimeFigureOut">
              <a:rPr lang="fr-FR" smtClean="0"/>
              <a:t>09/09/2023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147568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502FCE1-B44E-40C0-94C0-0868315B1E06}" type="datetimeFigureOut">
              <a:rPr lang="fr-FR" smtClean="0"/>
              <a:t>09/09/2023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177435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502FCE1-B44E-40C0-94C0-0868315B1E06}" type="datetimeFigureOut">
              <a:rPr lang="fr-FR" smtClean="0"/>
              <a:t>09/09/2023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2048903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502FCE1-B44E-40C0-94C0-0868315B1E06}" type="datetimeFigureOut">
              <a:rPr lang="fr-FR" smtClean="0"/>
              <a:t>09/09/2023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173677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502FCE1-B44E-40C0-94C0-0868315B1E06}" type="datetimeFigureOut">
              <a:rPr lang="fr-FR" smtClean="0"/>
              <a:t>09/09/2023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3BBFB0-FA77-47BA-9BDA-8B638CC6B85A}" type="slidenum">
              <a:rPr lang="fr-FR" smtClean="0"/>
              <a:t>‹N°›</a:t>
            </a:fld>
            <a:endParaRPr lang="fr-FR"/>
          </a:p>
        </p:txBody>
      </p:sp>
    </p:spTree>
    <p:extLst>
      <p:ext uri="{BB962C8B-B14F-4D97-AF65-F5344CB8AC3E}">
        <p14:creationId xmlns:p14="http://schemas.microsoft.com/office/powerpoint/2010/main" val="282731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2FCE1-B44E-40C0-94C0-0868315B1E06}" type="datetimeFigureOut">
              <a:rPr lang="fr-FR" smtClean="0"/>
              <a:t>09/09/2023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BBFB0-FA77-47BA-9BDA-8B638CC6B85A}" type="slidenum">
              <a:rPr lang="fr-FR" smtClean="0"/>
              <a:t>‹N°›</a:t>
            </a:fld>
            <a:endParaRPr lang="fr-FR"/>
          </a:p>
        </p:txBody>
      </p:sp>
    </p:spTree>
    <p:extLst>
      <p:ext uri="{BB962C8B-B14F-4D97-AF65-F5344CB8AC3E}">
        <p14:creationId xmlns:p14="http://schemas.microsoft.com/office/powerpoint/2010/main" val="211968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Analyses descriptives</a:t>
            </a:r>
            <a:endParaRPr lang="fr-FR" dirty="0"/>
          </a:p>
        </p:txBody>
      </p:sp>
      <p:sp>
        <p:nvSpPr>
          <p:cNvPr id="5" name="Espace réservé du contenu 4"/>
          <p:cNvSpPr>
            <a:spLocks noGrp="1"/>
          </p:cNvSpPr>
          <p:nvPr>
            <p:ph idx="1"/>
          </p:nvPr>
        </p:nvSpPr>
        <p:spPr/>
        <p:txBody>
          <a:bodyPr>
            <a:normAutofit fontScale="77500" lnSpcReduction="20000"/>
          </a:bodyPr>
          <a:lstStyle/>
          <a:p>
            <a:pPr algn="just"/>
            <a:r>
              <a:rPr lang="fr-FR" b="1" dirty="0" smtClean="0"/>
              <a:t>L'objectif </a:t>
            </a:r>
            <a:r>
              <a:rPr lang="fr-FR" b="1" dirty="0"/>
              <a:t>de cette analyse est de parcourir les différentes(02) bases de données dans le but de </a:t>
            </a:r>
            <a:r>
              <a:rPr lang="fr-FR" b="1" dirty="0" smtClean="0"/>
              <a:t>déceler </a:t>
            </a:r>
            <a:r>
              <a:rPr lang="fr-FR" b="1" dirty="0"/>
              <a:t>les informations pertinentes qui nous permettront de choisir la direction dans laquelle nous souhaitons nous </a:t>
            </a:r>
            <a:r>
              <a:rPr lang="fr-FR" b="1" dirty="0" smtClean="0"/>
              <a:t>orienter </a:t>
            </a:r>
            <a:r>
              <a:rPr lang="fr-FR" b="1" dirty="0"/>
              <a:t>(sujet de modélisation).</a:t>
            </a:r>
          </a:p>
          <a:p>
            <a:pPr algn="just"/>
            <a:r>
              <a:rPr lang="fr-FR" dirty="0"/>
              <a:t>Nous avons deux bases de données différentes :</a:t>
            </a:r>
          </a:p>
          <a:p>
            <a:pPr algn="just"/>
            <a:r>
              <a:rPr lang="fr-FR" dirty="0"/>
              <a:t>Une base des incidents qui décrit les détails de chaque incident auquel ont assisté les pompiers de Londres depuis le 1er janvier 2009. Les informations sont fournies pour savoir quand et où l'incident s'est produit et le type d'incident.</a:t>
            </a:r>
          </a:p>
          <a:p>
            <a:pPr algn="just"/>
            <a:r>
              <a:rPr lang="fr-FR" dirty="0"/>
              <a:t>Une base des mobilisations qui contient les détails de chaque camion de pompiers (appareil de pompage) envoyé sur un incident depuis janvier 2009. Les informations sont fournies pour l'appareil mobilisé, d'où il a été déployé et les heures enregistrées pour arriver à </a:t>
            </a:r>
            <a:r>
              <a:rPr lang="fr-FR" dirty="0" smtClean="0"/>
              <a:t>l'incident</a:t>
            </a:r>
          </a:p>
          <a:p>
            <a:pPr algn="just"/>
            <a:r>
              <a:rPr lang="fr-FR" dirty="0" smtClean="0"/>
              <a:t>Pour chaque base de données, il existe aussi un fichier contenant uniquement les années pleines 2020-2022 et l’année 2023 en cours. Ce sont ces fichiers qui ont été utilisés pour réaliser les analyses descriptives.</a:t>
            </a:r>
            <a:endParaRPr lang="fr-FR" dirty="0"/>
          </a:p>
        </p:txBody>
      </p:sp>
    </p:spTree>
    <p:extLst>
      <p:ext uri="{BB962C8B-B14F-4D97-AF65-F5344CB8AC3E}">
        <p14:creationId xmlns:p14="http://schemas.microsoft.com/office/powerpoint/2010/main" val="81482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70497" y="833247"/>
            <a:ext cx="8010525" cy="5295900"/>
          </a:xfrm>
          <a:prstGeom prst="rect">
            <a:avLst/>
          </a:prstGeom>
        </p:spPr>
      </p:pic>
      <p:sp>
        <p:nvSpPr>
          <p:cNvPr id="7" name="Titre 6"/>
          <p:cNvSpPr>
            <a:spLocks noGrp="1"/>
          </p:cNvSpPr>
          <p:nvPr>
            <p:ph type="title"/>
          </p:nvPr>
        </p:nvSpPr>
        <p:spPr>
          <a:xfrm>
            <a:off x="347472" y="-110363"/>
            <a:ext cx="11503152" cy="1325563"/>
          </a:xfrm>
        </p:spPr>
        <p:txBody>
          <a:bodyPr>
            <a:normAutofit/>
          </a:bodyPr>
          <a:lstStyle/>
          <a:p>
            <a:pPr algn="ctr"/>
            <a:r>
              <a:rPr lang="fr-FR" sz="3800" dirty="0" smtClean="0"/>
              <a:t>Répartition des incidents par mois et par heures d’appel</a:t>
            </a:r>
            <a:endParaRPr lang="fr-FR" sz="3800" dirty="0"/>
          </a:p>
        </p:txBody>
      </p:sp>
      <p:sp>
        <p:nvSpPr>
          <p:cNvPr id="8" name="ZoneTexte 7"/>
          <p:cNvSpPr txBox="1"/>
          <p:nvPr/>
        </p:nvSpPr>
        <p:spPr>
          <a:xfrm>
            <a:off x="466344" y="6053328"/>
            <a:ext cx="11384280" cy="646331"/>
          </a:xfrm>
          <a:prstGeom prst="rect">
            <a:avLst/>
          </a:prstGeom>
          <a:noFill/>
        </p:spPr>
        <p:txBody>
          <a:bodyPr wrap="square" rtlCol="0">
            <a:spAutoFit/>
          </a:bodyPr>
          <a:lstStyle/>
          <a:p>
            <a:r>
              <a:rPr lang="fr-FR" dirty="0" smtClean="0"/>
              <a:t>Il existe de fortes disparités mensuelles avec des pics au cours de l’été. Sur les heures d’appel, il y a également de fortes disparités avec plus d’appels entre 17h et 19h et beaucoup moins entre 1h et 7h du matin. </a:t>
            </a:r>
            <a:endParaRPr lang="fr-FR" dirty="0"/>
          </a:p>
        </p:txBody>
      </p:sp>
      <p:pic>
        <p:nvPicPr>
          <p:cNvPr id="9" name="Image 8"/>
          <p:cNvPicPr>
            <a:picLocks noChangeAspect="1"/>
          </p:cNvPicPr>
          <p:nvPr/>
        </p:nvPicPr>
        <p:blipFill>
          <a:blip r:embed="rId3"/>
          <a:stretch>
            <a:fillRect/>
          </a:stretch>
        </p:blipFill>
        <p:spPr>
          <a:xfrm>
            <a:off x="8088630" y="1484376"/>
            <a:ext cx="4028337" cy="3051048"/>
          </a:xfrm>
          <a:prstGeom prst="rect">
            <a:avLst/>
          </a:prstGeom>
        </p:spPr>
      </p:pic>
    </p:spTree>
    <p:extLst>
      <p:ext uri="{BB962C8B-B14F-4D97-AF65-F5344CB8AC3E}">
        <p14:creationId xmlns:p14="http://schemas.microsoft.com/office/powerpoint/2010/main" val="111932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706755" y="901255"/>
            <a:ext cx="4743450" cy="4086225"/>
          </a:xfrm>
          <a:prstGeom prst="rect">
            <a:avLst/>
          </a:prstGeom>
        </p:spPr>
      </p:pic>
      <p:pic>
        <p:nvPicPr>
          <p:cNvPr id="3" name="Image 2"/>
          <p:cNvPicPr>
            <a:picLocks noChangeAspect="1"/>
          </p:cNvPicPr>
          <p:nvPr/>
        </p:nvPicPr>
        <p:blipFill>
          <a:blip r:embed="rId3"/>
          <a:stretch>
            <a:fillRect/>
          </a:stretch>
        </p:blipFill>
        <p:spPr>
          <a:xfrm>
            <a:off x="6691884" y="1578483"/>
            <a:ext cx="2667000" cy="628650"/>
          </a:xfrm>
          <a:prstGeom prst="rect">
            <a:avLst/>
          </a:prstGeom>
        </p:spPr>
      </p:pic>
      <p:pic>
        <p:nvPicPr>
          <p:cNvPr id="4" name="Image 3"/>
          <p:cNvPicPr>
            <a:picLocks noChangeAspect="1"/>
          </p:cNvPicPr>
          <p:nvPr/>
        </p:nvPicPr>
        <p:blipFill>
          <a:blip r:embed="rId4"/>
          <a:stretch>
            <a:fillRect/>
          </a:stretch>
        </p:blipFill>
        <p:spPr>
          <a:xfrm>
            <a:off x="6459093" y="2771203"/>
            <a:ext cx="4705350" cy="2028825"/>
          </a:xfrm>
          <a:prstGeom prst="rect">
            <a:avLst/>
          </a:prstGeom>
        </p:spPr>
      </p:pic>
      <p:sp>
        <p:nvSpPr>
          <p:cNvPr id="5" name="ZoneTexte 4"/>
          <p:cNvSpPr txBox="1"/>
          <p:nvPr/>
        </p:nvSpPr>
        <p:spPr>
          <a:xfrm>
            <a:off x="594360" y="5358384"/>
            <a:ext cx="11164824" cy="923330"/>
          </a:xfrm>
          <a:prstGeom prst="rect">
            <a:avLst/>
          </a:prstGeom>
          <a:noFill/>
        </p:spPr>
        <p:txBody>
          <a:bodyPr wrap="square" rtlCol="0">
            <a:spAutoFit/>
          </a:bodyPr>
          <a:lstStyle/>
          <a:p>
            <a:r>
              <a:rPr lang="fr-FR" dirty="0" smtClean="0"/>
              <a:t>Près de la moitié des incidents (49%) sont des fausses alarmes. 38% des incidents sont des fausses alarmes automatiques donc l’opérateur n’est pas en communication avec une personne physique. De ce fait, c’est plus compliqué de déterminer a priori que c’est une fausse alerte.</a:t>
            </a:r>
            <a:endParaRPr lang="fr-FR" dirty="0"/>
          </a:p>
        </p:txBody>
      </p:sp>
      <p:sp>
        <p:nvSpPr>
          <p:cNvPr id="6" name="Titre 6"/>
          <p:cNvSpPr txBox="1">
            <a:spLocks/>
          </p:cNvSpPr>
          <p:nvPr/>
        </p:nvSpPr>
        <p:spPr>
          <a:xfrm>
            <a:off x="347472" y="72517"/>
            <a:ext cx="1150315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800" dirty="0" smtClean="0"/>
              <a:t>Répartition des incidents par catégorie</a:t>
            </a:r>
            <a:endParaRPr lang="fr-FR" sz="3800" dirty="0"/>
          </a:p>
        </p:txBody>
      </p:sp>
    </p:spTree>
    <p:extLst>
      <p:ext uri="{BB962C8B-B14F-4D97-AF65-F5344CB8AC3E}">
        <p14:creationId xmlns:p14="http://schemas.microsoft.com/office/powerpoint/2010/main" val="160165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39078" y="1041845"/>
            <a:ext cx="4944518" cy="4782884"/>
          </a:xfrm>
          <a:prstGeom prst="rect">
            <a:avLst/>
          </a:prstGeom>
        </p:spPr>
      </p:pic>
      <p:sp>
        <p:nvSpPr>
          <p:cNvPr id="3" name="Titre 6"/>
          <p:cNvSpPr txBox="1">
            <a:spLocks/>
          </p:cNvSpPr>
          <p:nvPr/>
        </p:nvSpPr>
        <p:spPr>
          <a:xfrm>
            <a:off x="347472" y="72517"/>
            <a:ext cx="1150315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800" dirty="0" smtClean="0"/>
              <a:t>Répartition des incidents par type de propriété et qualité de la localisation</a:t>
            </a:r>
            <a:endParaRPr lang="fr-FR" sz="3800" dirty="0"/>
          </a:p>
        </p:txBody>
      </p:sp>
      <p:sp>
        <p:nvSpPr>
          <p:cNvPr id="4" name="ZoneTexte 3"/>
          <p:cNvSpPr txBox="1"/>
          <p:nvPr/>
        </p:nvSpPr>
        <p:spPr>
          <a:xfrm>
            <a:off x="594360" y="6025896"/>
            <a:ext cx="11164824" cy="646331"/>
          </a:xfrm>
          <a:prstGeom prst="rect">
            <a:avLst/>
          </a:prstGeom>
          <a:noFill/>
        </p:spPr>
        <p:txBody>
          <a:bodyPr wrap="square" rtlCol="0">
            <a:spAutoFit/>
          </a:bodyPr>
          <a:lstStyle/>
          <a:p>
            <a:r>
              <a:rPr lang="fr-FR" dirty="0" smtClean="0"/>
              <a:t>Plus de la moitié des incidents ont lieu dans une maison. 58,7% des localisations étaient correctes. Cela signifie que dans 40% des cas, la localisation était imprécise, ce qui peut influer sur le temps de trajet et donc de réponse.</a:t>
            </a:r>
            <a:endParaRPr lang="fr-FR" dirty="0"/>
          </a:p>
        </p:txBody>
      </p:sp>
      <p:pic>
        <p:nvPicPr>
          <p:cNvPr id="5" name="Image 4"/>
          <p:cNvPicPr>
            <a:picLocks noChangeAspect="1"/>
          </p:cNvPicPr>
          <p:nvPr/>
        </p:nvPicPr>
        <p:blipFill>
          <a:blip r:embed="rId3"/>
          <a:stretch>
            <a:fillRect/>
          </a:stretch>
        </p:blipFill>
        <p:spPr>
          <a:xfrm>
            <a:off x="5697710" y="1681544"/>
            <a:ext cx="5638800" cy="2247900"/>
          </a:xfrm>
          <a:prstGeom prst="rect">
            <a:avLst/>
          </a:prstGeom>
        </p:spPr>
      </p:pic>
    </p:spTree>
    <p:extLst>
      <p:ext uri="{BB962C8B-B14F-4D97-AF65-F5344CB8AC3E}">
        <p14:creationId xmlns:p14="http://schemas.microsoft.com/office/powerpoint/2010/main" val="90287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997077" y="882777"/>
            <a:ext cx="5035916" cy="4978527"/>
          </a:xfrm>
          <a:prstGeom prst="rect">
            <a:avLst/>
          </a:prstGeom>
        </p:spPr>
      </p:pic>
      <p:sp>
        <p:nvSpPr>
          <p:cNvPr id="3" name="ZoneTexte 2"/>
          <p:cNvSpPr txBox="1"/>
          <p:nvPr/>
        </p:nvSpPr>
        <p:spPr>
          <a:xfrm>
            <a:off x="594360" y="6025896"/>
            <a:ext cx="11164824" cy="369332"/>
          </a:xfrm>
          <a:prstGeom prst="rect">
            <a:avLst/>
          </a:prstGeom>
          <a:noFill/>
        </p:spPr>
        <p:txBody>
          <a:bodyPr wrap="square" rtlCol="0">
            <a:spAutoFit/>
          </a:bodyPr>
          <a:lstStyle/>
          <a:p>
            <a:r>
              <a:rPr lang="fr-FR" dirty="0" smtClean="0"/>
              <a:t>Grandes inégalités dans la répartition des incidents par caserne</a:t>
            </a:r>
            <a:endParaRPr lang="fr-FR" dirty="0"/>
          </a:p>
        </p:txBody>
      </p:sp>
      <p:sp>
        <p:nvSpPr>
          <p:cNvPr id="4" name="Titre 6"/>
          <p:cNvSpPr txBox="1">
            <a:spLocks/>
          </p:cNvSpPr>
          <p:nvPr/>
        </p:nvSpPr>
        <p:spPr>
          <a:xfrm>
            <a:off x="347472" y="72517"/>
            <a:ext cx="1150315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800" dirty="0" smtClean="0"/>
              <a:t>Répartition des incidents par caserne</a:t>
            </a:r>
            <a:endParaRPr lang="fr-FR" sz="3800" dirty="0"/>
          </a:p>
        </p:txBody>
      </p:sp>
      <p:pic>
        <p:nvPicPr>
          <p:cNvPr id="5" name="Image 4"/>
          <p:cNvPicPr>
            <a:picLocks noChangeAspect="1"/>
          </p:cNvPicPr>
          <p:nvPr/>
        </p:nvPicPr>
        <p:blipFill>
          <a:blip r:embed="rId3"/>
          <a:stretch>
            <a:fillRect/>
          </a:stretch>
        </p:blipFill>
        <p:spPr>
          <a:xfrm>
            <a:off x="7665148" y="2473452"/>
            <a:ext cx="2695575" cy="2057400"/>
          </a:xfrm>
          <a:prstGeom prst="rect">
            <a:avLst/>
          </a:prstGeom>
        </p:spPr>
      </p:pic>
      <p:sp>
        <p:nvSpPr>
          <p:cNvPr id="6" name="ZoneTexte 5"/>
          <p:cNvSpPr txBox="1"/>
          <p:nvPr/>
        </p:nvSpPr>
        <p:spPr>
          <a:xfrm>
            <a:off x="7379208" y="1960936"/>
            <a:ext cx="4123944" cy="369332"/>
          </a:xfrm>
          <a:prstGeom prst="rect">
            <a:avLst/>
          </a:prstGeom>
          <a:noFill/>
        </p:spPr>
        <p:txBody>
          <a:bodyPr wrap="square" rtlCol="0">
            <a:spAutoFit/>
          </a:bodyPr>
          <a:lstStyle/>
          <a:p>
            <a:r>
              <a:rPr lang="fr-FR" dirty="0" smtClean="0"/>
              <a:t>Focus sur les 10 premières casernes.</a:t>
            </a:r>
            <a:endParaRPr lang="fr-FR" dirty="0"/>
          </a:p>
        </p:txBody>
      </p:sp>
    </p:spTree>
    <p:extLst>
      <p:ext uri="{BB962C8B-B14F-4D97-AF65-F5344CB8AC3E}">
        <p14:creationId xmlns:p14="http://schemas.microsoft.com/office/powerpoint/2010/main" val="197015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751010" y="1185481"/>
            <a:ext cx="6696075" cy="4962525"/>
          </a:xfrm>
          <a:prstGeom prst="rect">
            <a:avLst/>
          </a:prstGeom>
        </p:spPr>
      </p:pic>
      <p:sp>
        <p:nvSpPr>
          <p:cNvPr id="3" name="Titre 6"/>
          <p:cNvSpPr txBox="1">
            <a:spLocks/>
          </p:cNvSpPr>
          <p:nvPr/>
        </p:nvSpPr>
        <p:spPr>
          <a:xfrm>
            <a:off x="347472" y="72517"/>
            <a:ext cx="1150315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800" dirty="0" smtClean="0"/>
              <a:t>Boites à moustache du temps de trajet par heure d’appel (données 2020)</a:t>
            </a:r>
            <a:endParaRPr lang="fr-FR" sz="3800" dirty="0"/>
          </a:p>
        </p:txBody>
      </p:sp>
      <p:sp>
        <p:nvSpPr>
          <p:cNvPr id="4" name="ZoneTexte 3"/>
          <p:cNvSpPr txBox="1"/>
          <p:nvPr/>
        </p:nvSpPr>
        <p:spPr>
          <a:xfrm>
            <a:off x="594360" y="6025896"/>
            <a:ext cx="11164824" cy="646331"/>
          </a:xfrm>
          <a:prstGeom prst="rect">
            <a:avLst/>
          </a:prstGeom>
          <a:noFill/>
        </p:spPr>
        <p:txBody>
          <a:bodyPr wrap="square" rtlCol="0">
            <a:spAutoFit/>
          </a:bodyPr>
          <a:lstStyle/>
          <a:p>
            <a:r>
              <a:rPr lang="fr-FR" dirty="0" smtClean="0"/>
              <a:t>Temps médian assez stable même si la médiane est légèrement plus élevée entre 11h et 17h. Cependant, il y a aussi beaucoup d’</a:t>
            </a:r>
            <a:r>
              <a:rPr lang="fr-FR" dirty="0" err="1" smtClean="0"/>
              <a:t>outliers</a:t>
            </a:r>
            <a:r>
              <a:rPr lang="fr-FR" dirty="0" smtClean="0"/>
              <a:t> qui correspondent donc à des temps de trajet plus longs.</a:t>
            </a:r>
            <a:endParaRPr lang="fr-FR" dirty="0"/>
          </a:p>
        </p:txBody>
      </p:sp>
    </p:spTree>
    <p:extLst>
      <p:ext uri="{BB962C8B-B14F-4D97-AF65-F5344CB8AC3E}">
        <p14:creationId xmlns:p14="http://schemas.microsoft.com/office/powerpoint/2010/main" val="2713204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Conclusions</a:t>
            </a:r>
            <a:endParaRPr lang="fr-FR" dirty="0"/>
          </a:p>
        </p:txBody>
      </p:sp>
      <p:sp>
        <p:nvSpPr>
          <p:cNvPr id="3" name="Espace réservé du contenu 2"/>
          <p:cNvSpPr>
            <a:spLocks noGrp="1"/>
          </p:cNvSpPr>
          <p:nvPr>
            <p:ph idx="1"/>
          </p:nvPr>
        </p:nvSpPr>
        <p:spPr/>
        <p:txBody>
          <a:bodyPr>
            <a:normAutofit fontScale="92500" lnSpcReduction="20000"/>
          </a:bodyPr>
          <a:lstStyle/>
          <a:p>
            <a:pPr algn="just"/>
            <a:r>
              <a:rPr lang="fr-FR" dirty="0" smtClean="0"/>
              <a:t>Fortes disparités horaires et mensuelles du nombre d’appels.</a:t>
            </a:r>
          </a:p>
          <a:p>
            <a:pPr algn="just"/>
            <a:r>
              <a:rPr lang="fr-FR" dirty="0" smtClean="0"/>
              <a:t>Beaucoup de fausses alarmes qui ne peuvent malheureusement pas être repérées avant que le camion ne se déplace.</a:t>
            </a:r>
          </a:p>
          <a:p>
            <a:pPr algn="just"/>
            <a:r>
              <a:rPr lang="fr-FR" dirty="0" smtClean="0"/>
              <a:t>Dans 40% des cas, la localisation était imprécise, ce qui peut avoir un impact sur le temps de trajet des véhicules.</a:t>
            </a:r>
          </a:p>
          <a:p>
            <a:pPr algn="just"/>
            <a:r>
              <a:rPr lang="fr-FR" dirty="0" smtClean="0"/>
              <a:t>Toutes les casernes ne sont pas sollicitées de la même façon. La caserne de Soho par exemple est beaucoup plus sollicitée que les autres.</a:t>
            </a:r>
          </a:p>
          <a:p>
            <a:pPr algn="just"/>
            <a:r>
              <a:rPr lang="fr-FR" dirty="0" smtClean="0"/>
              <a:t>Les temps de trajet varient assez peu en termes de médiane mais il y a tout de même beaucoup d’</a:t>
            </a:r>
            <a:r>
              <a:rPr lang="fr-FR" dirty="0" err="1" smtClean="0"/>
              <a:t>outliers</a:t>
            </a:r>
            <a:r>
              <a:rPr lang="fr-FR" dirty="0" smtClean="0"/>
              <a:t>. Il faudrait </a:t>
            </a:r>
            <a:r>
              <a:rPr lang="fr-FR" dirty="0" smtClean="0"/>
              <a:t>creuser avec des données externes (météorologiques, calendrier scolaire, COVID, trafic routier).</a:t>
            </a:r>
          </a:p>
          <a:p>
            <a:pPr algn="just"/>
            <a:r>
              <a:rPr lang="fr-FR" dirty="0" smtClean="0"/>
              <a:t>Des analyses de corrélation et des </a:t>
            </a:r>
            <a:r>
              <a:rPr lang="fr-FR" dirty="0" err="1" smtClean="0"/>
              <a:t>heatmap</a:t>
            </a:r>
            <a:r>
              <a:rPr lang="fr-FR" dirty="0" smtClean="0"/>
              <a:t> ont été réalisées sur toutes les données à disposition mais nous n’avons pas repéré de variables liées entre elles.</a:t>
            </a:r>
            <a:endParaRPr lang="fr-FR" dirty="0" smtClean="0"/>
          </a:p>
          <a:p>
            <a:pPr algn="just"/>
            <a:endParaRPr lang="fr-FR" dirty="0" smtClean="0"/>
          </a:p>
        </p:txBody>
      </p:sp>
    </p:spTree>
    <p:extLst>
      <p:ext uri="{BB962C8B-B14F-4D97-AF65-F5344CB8AC3E}">
        <p14:creationId xmlns:p14="http://schemas.microsoft.com/office/powerpoint/2010/main" val="122855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Perspectives</a:t>
            </a:r>
            <a:endParaRPr lang="fr-FR" dirty="0"/>
          </a:p>
        </p:txBody>
      </p:sp>
      <p:sp>
        <p:nvSpPr>
          <p:cNvPr id="3" name="Espace réservé du contenu 2"/>
          <p:cNvSpPr>
            <a:spLocks noGrp="1"/>
          </p:cNvSpPr>
          <p:nvPr>
            <p:ph idx="1"/>
          </p:nvPr>
        </p:nvSpPr>
        <p:spPr/>
        <p:txBody>
          <a:bodyPr/>
          <a:lstStyle/>
          <a:p>
            <a:pPr algn="just"/>
            <a:r>
              <a:rPr lang="fr-FR" dirty="0" smtClean="0"/>
              <a:t>Poursuivre </a:t>
            </a:r>
            <a:r>
              <a:rPr lang="fr-FR" dirty="0"/>
              <a:t>l’analyse en enrichissant la base avec des données externes (météo, calendrier scolaire, pandémie, trafic routier …) et </a:t>
            </a:r>
            <a:r>
              <a:rPr lang="fr-FR" smtClean="0"/>
              <a:t>si possible en </a:t>
            </a:r>
            <a:r>
              <a:rPr lang="fr-FR" dirty="0"/>
              <a:t>produisant une carte </a:t>
            </a:r>
            <a:r>
              <a:rPr lang="fr-FR" dirty="0" smtClean="0"/>
              <a:t>interactive.</a:t>
            </a:r>
          </a:p>
          <a:p>
            <a:pPr algn="just"/>
            <a:r>
              <a:rPr lang="fr-FR" dirty="0" smtClean="0"/>
              <a:t>La notion de distance entre la caserne et le lieu de l’incident devra être creusée. </a:t>
            </a:r>
          </a:p>
          <a:p>
            <a:pPr algn="just"/>
            <a:r>
              <a:rPr lang="fr-FR" dirty="0" smtClean="0"/>
              <a:t>Commencer </a:t>
            </a:r>
            <a:r>
              <a:rPr lang="fr-FR" dirty="0"/>
              <a:t>la mobilisation sur la base de premières hypothèses en vue de premiers modèles simples. Des corrélations, non révélées jusqu’à présent pourraient alors apparaître. </a:t>
            </a:r>
          </a:p>
        </p:txBody>
      </p:sp>
    </p:spTree>
    <p:extLst>
      <p:ext uri="{BB962C8B-B14F-4D97-AF65-F5344CB8AC3E}">
        <p14:creationId xmlns:p14="http://schemas.microsoft.com/office/powerpoint/2010/main" val="35618785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632</Words>
  <Application>Microsoft Office PowerPoint</Application>
  <PresentationFormat>Grand écran</PresentationFormat>
  <Paragraphs>28</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Analyses descriptives</vt:lpstr>
      <vt:lpstr>Répartition des incidents par mois et par heures d’appel</vt:lpstr>
      <vt:lpstr>Présentation PowerPoint</vt:lpstr>
      <vt:lpstr>Présentation PowerPoint</vt:lpstr>
      <vt:lpstr>Présentation PowerPoint</vt:lpstr>
      <vt:lpstr>Présentation PowerPoint</vt:lpstr>
      <vt:lpstr>Conclusions</vt:lpstr>
      <vt:lpstr>Perspectives</vt:lpstr>
    </vt:vector>
  </TitlesOfParts>
  <Company>Ramsay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Répartition des incidents par mois et par heures d’appel</dc:title>
  <dc:creator>GRABIA Annabelle</dc:creator>
  <cp:lastModifiedBy>GRABIA Annabelle</cp:lastModifiedBy>
  <cp:revision>12</cp:revision>
  <dcterms:created xsi:type="dcterms:W3CDTF">2023-09-09T13:17:01Z</dcterms:created>
  <dcterms:modified xsi:type="dcterms:W3CDTF">2023-09-09T16:26:27Z</dcterms:modified>
</cp:coreProperties>
</file>