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0" r:id="rId4"/>
    <p:sldId id="261" r:id="rId5"/>
    <p:sldId id="264" r:id="rId6"/>
    <p:sldId id="26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4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844D-EE3A-471A-ADFC-9F9A2F9C1382}" type="datetimeFigureOut">
              <a:rPr lang="zh-CN" altLang="en-US" smtClean="0"/>
              <a:pPr/>
              <a:t>2025/3/14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057C-8A36-42D0-B608-76AE4A29F3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844D-EE3A-471A-ADFC-9F9A2F9C1382}" type="datetimeFigureOut">
              <a:rPr lang="zh-CN" altLang="en-US" smtClean="0"/>
              <a:pPr/>
              <a:t>2025/3/14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057C-8A36-42D0-B608-76AE4A29F3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844D-EE3A-471A-ADFC-9F9A2F9C1382}" type="datetimeFigureOut">
              <a:rPr lang="zh-CN" altLang="en-US" smtClean="0"/>
              <a:pPr/>
              <a:t>2025/3/14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057C-8A36-42D0-B608-76AE4A29F3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844D-EE3A-471A-ADFC-9F9A2F9C1382}" type="datetimeFigureOut">
              <a:rPr lang="zh-CN" altLang="en-US" smtClean="0"/>
              <a:pPr/>
              <a:t>2025/3/14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057C-8A36-42D0-B608-76AE4A29F3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844D-EE3A-471A-ADFC-9F9A2F9C1382}" type="datetimeFigureOut">
              <a:rPr lang="zh-CN" altLang="en-US" smtClean="0"/>
              <a:pPr/>
              <a:t>2025/3/14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057C-8A36-42D0-B608-76AE4A29F3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844D-EE3A-471A-ADFC-9F9A2F9C1382}" type="datetimeFigureOut">
              <a:rPr lang="zh-CN" altLang="en-US" smtClean="0"/>
              <a:pPr/>
              <a:t>2025/3/14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057C-8A36-42D0-B608-76AE4A29F3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844D-EE3A-471A-ADFC-9F9A2F9C1382}" type="datetimeFigureOut">
              <a:rPr lang="zh-CN" altLang="en-US" smtClean="0"/>
              <a:pPr/>
              <a:t>2025/3/14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057C-8A36-42D0-B608-76AE4A29F3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844D-EE3A-471A-ADFC-9F9A2F9C1382}" type="datetimeFigureOut">
              <a:rPr lang="zh-CN" altLang="en-US" smtClean="0"/>
              <a:pPr/>
              <a:t>2025/3/14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057C-8A36-42D0-B608-76AE4A29F3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844D-EE3A-471A-ADFC-9F9A2F9C1382}" type="datetimeFigureOut">
              <a:rPr lang="zh-CN" altLang="en-US" smtClean="0"/>
              <a:pPr/>
              <a:t>2025/3/14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057C-8A36-42D0-B608-76AE4A29F3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844D-EE3A-471A-ADFC-9F9A2F9C1382}" type="datetimeFigureOut">
              <a:rPr lang="zh-CN" altLang="en-US" smtClean="0"/>
              <a:pPr/>
              <a:t>2025/3/14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057C-8A36-42D0-B608-76AE4A29F3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844D-EE3A-471A-ADFC-9F9A2F9C1382}" type="datetimeFigureOut">
              <a:rPr lang="zh-CN" altLang="en-US" smtClean="0"/>
              <a:pPr/>
              <a:t>2025/3/14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057C-8A36-42D0-B608-76AE4A29F3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3844D-EE3A-471A-ADFC-9F9A2F9C1382}" type="datetimeFigureOut">
              <a:rPr lang="zh-CN" altLang="en-US" smtClean="0"/>
              <a:pPr/>
              <a:t>2025/3/14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E057C-8A36-42D0-B608-76AE4A29F3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机器数</a:t>
            </a:r>
            <a:r>
              <a:rPr lang="zh-CN" altLang="en-US" b="1" dirty="0" smtClean="0"/>
              <a:t>是多少位就要写多少位，前后的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都不能省略！也不能随便增加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！</a:t>
            </a:r>
            <a:endParaRPr lang="en-US" altLang="zh-CN" b="1" dirty="0" smtClean="0"/>
          </a:p>
          <a:p>
            <a:r>
              <a:rPr lang="zh-CN" altLang="en-US" b="1" dirty="0" smtClean="0"/>
              <a:t>机器数里的小数点可写可不写</a:t>
            </a:r>
            <a:endParaRPr lang="en-US" altLang="zh-CN" b="1" dirty="0" smtClean="0"/>
          </a:p>
          <a:p>
            <a:r>
              <a:rPr lang="zh-CN" altLang="en-US" b="1" dirty="0" smtClean="0"/>
              <a:t>不同进制的后缀要写清楚！（十进制可省略）</a:t>
            </a:r>
            <a:endParaRPr lang="en-US" altLang="zh-CN" b="1" dirty="0" smtClean="0"/>
          </a:p>
          <a:p>
            <a:r>
              <a:rPr lang="en-US" altLang="zh-CN" b="1" dirty="0" smtClean="0"/>
              <a:t>double</a:t>
            </a:r>
            <a:r>
              <a:rPr lang="zh-CN" altLang="en-US" b="1" dirty="0" smtClean="0"/>
              <a:t>是</a:t>
            </a:r>
            <a:r>
              <a:rPr lang="en-US" altLang="zh-CN" b="1" dirty="0" smtClean="0"/>
              <a:t>64</a:t>
            </a:r>
            <a:r>
              <a:rPr lang="zh-CN" altLang="en-US" b="1" dirty="0" smtClean="0"/>
              <a:t>位</a:t>
            </a:r>
            <a:endParaRPr lang="en-US" altLang="zh-CN" b="1" dirty="0" smtClean="0"/>
          </a:p>
          <a:p>
            <a:r>
              <a:rPr lang="zh-CN" altLang="en-US" b="1" dirty="0" smtClean="0"/>
              <a:t>补码的</a:t>
            </a:r>
            <a:r>
              <a:rPr lang="en-US" altLang="zh-CN" b="1" dirty="0" smtClean="0"/>
              <a:t>+0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-0</a:t>
            </a:r>
            <a:r>
              <a:rPr lang="zh-CN" altLang="en-US" b="1" dirty="0" smtClean="0"/>
              <a:t>是一样的</a:t>
            </a:r>
            <a:endParaRPr lang="en-US" altLang="zh-CN" b="1" dirty="0" smtClean="0"/>
          </a:p>
          <a:p>
            <a:r>
              <a:rPr lang="zh-CN" altLang="en-US" b="1" dirty="0" smtClean="0"/>
              <a:t>真值一定注意正负！</a:t>
            </a:r>
            <a:endParaRPr lang="en-US" altLang="zh-CN" b="1" dirty="0" smtClean="0"/>
          </a:p>
          <a:p>
            <a:r>
              <a:rPr lang="zh-CN" altLang="en-US" b="1" dirty="0" smtClean="0"/>
              <a:t>浮点数换算时不要忘记符号位（正负）！</a:t>
            </a:r>
            <a:endParaRPr lang="en-US" altLang="zh-CN" b="1" dirty="0" smtClean="0"/>
          </a:p>
          <a:p>
            <a:r>
              <a:rPr lang="zh-CN" altLang="en-US" b="1" dirty="0" smtClean="0"/>
              <a:t>存储地址要计算正确</a:t>
            </a:r>
            <a:endParaRPr lang="en-US" altLang="zh-CN" b="1" dirty="0" smtClean="0"/>
          </a:p>
          <a:p>
            <a:r>
              <a:rPr lang="zh-CN" altLang="en-US" b="1" smtClean="0"/>
              <a:t>一定要</a:t>
            </a:r>
            <a:r>
              <a:rPr lang="zh-CN" altLang="en-US" b="1" smtClean="0"/>
              <a:t>细心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71678"/>
            <a:ext cx="2747964" cy="278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57158" y="3000372"/>
            <a:ext cx="3071834" cy="500066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5072074"/>
            <a:ext cx="4429156" cy="1583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285728"/>
            <a:ext cx="73342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71934" y="2071678"/>
            <a:ext cx="473270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143636" y="131762"/>
            <a:ext cx="2828916" cy="51115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第一章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428604"/>
            <a:ext cx="28575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2428868"/>
            <a:ext cx="28575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14744" y="2714620"/>
            <a:ext cx="28575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85918" y="5786454"/>
            <a:ext cx="28575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29058" y="4143380"/>
            <a:ext cx="3929090" cy="642942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214810" y="5143512"/>
            <a:ext cx="214314" cy="1357322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500042"/>
            <a:ext cx="8229600" cy="150019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/>
              <a:t>在</a:t>
            </a:r>
            <a:r>
              <a:rPr lang="pt-BR" sz="2000" dirty="0" smtClean="0"/>
              <a:t>32</a:t>
            </a:r>
            <a:r>
              <a:rPr lang="zh-CN" altLang="en-US" sz="2000" dirty="0" smtClean="0"/>
              <a:t>位计算机中运行一个</a:t>
            </a:r>
            <a:r>
              <a:rPr lang="pt-BR" sz="2000" dirty="0" smtClean="0"/>
              <a:t>C</a:t>
            </a:r>
            <a:r>
              <a:rPr lang="zh-CN" altLang="en-US" sz="2000" dirty="0" smtClean="0"/>
              <a:t>语言程序，在该程序中出现了一些变量，已知这些变量在某一时刻的机器数（用十六进制表示）如下，请写出它们对应的真值。</a:t>
            </a:r>
            <a:br>
              <a:rPr lang="zh-CN" altLang="en-US" sz="2000" dirty="0" smtClean="0"/>
            </a:b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841242"/>
            <a:ext cx="85011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（</a:t>
            </a:r>
            <a:r>
              <a:rPr lang="pt-BR" sz="2000" dirty="0"/>
              <a:t>1</a:t>
            </a:r>
            <a:r>
              <a:rPr lang="zh-CN" altLang="en-US" sz="2000" dirty="0"/>
              <a:t>）</a:t>
            </a:r>
            <a:r>
              <a:rPr lang="pt-BR" sz="2000" dirty="0"/>
              <a:t>int x</a:t>
            </a:r>
            <a:r>
              <a:rPr lang="zh-CN" altLang="en-US" sz="2000" dirty="0"/>
              <a:t>：</a:t>
            </a:r>
            <a:r>
              <a:rPr lang="pt-BR" sz="2000" dirty="0"/>
              <a:t>FFFF0006H   </a:t>
            </a:r>
            <a:endParaRPr lang="pt-BR" sz="2000" dirty="0" smtClean="0"/>
          </a:p>
          <a:p>
            <a:r>
              <a:rPr lang="pt-BR" sz="2000" dirty="0" smtClean="0">
                <a:solidFill>
                  <a:srgbClr val="FF0000"/>
                </a:solidFill>
              </a:rPr>
              <a:t>=</a:t>
            </a:r>
            <a:r>
              <a:rPr lang="pt-BR" sz="2000" dirty="0" smtClean="0">
                <a:solidFill>
                  <a:srgbClr val="00B050"/>
                </a:solidFill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</a:rPr>
              <a:t>…</a:t>
            </a:r>
            <a:r>
              <a:rPr lang="pt-BR" sz="2000" dirty="0" smtClean="0">
                <a:solidFill>
                  <a:srgbClr val="FF0000"/>
                </a:solidFill>
              </a:rPr>
              <a:t>1 0000 0000 0000 0110B</a:t>
            </a:r>
            <a:r>
              <a:rPr lang="zh-CN" altLang="en-US" sz="2000" dirty="0" smtClean="0">
                <a:solidFill>
                  <a:srgbClr val="FF0000"/>
                </a:solidFill>
              </a:rPr>
              <a:t>，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故</a:t>
            </a:r>
            <a:r>
              <a:rPr lang="pt-BR" sz="2000" dirty="0" smtClean="0">
                <a:solidFill>
                  <a:srgbClr val="FF0000"/>
                </a:solidFill>
              </a:rPr>
              <a:t>x= -1111 1111 1111 1010B= -(65535-5)=-65530</a:t>
            </a:r>
            <a:r>
              <a:rPr lang="zh-CN" altLang="en-US" sz="2000" dirty="0" smtClean="0">
                <a:solidFill>
                  <a:srgbClr val="FF0000"/>
                </a:solidFill>
              </a:rPr>
              <a:t>。</a:t>
            </a:r>
            <a:endParaRPr lang="pt-BR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（</a:t>
            </a:r>
            <a:r>
              <a:rPr lang="pt-BR" sz="2000" dirty="0"/>
              <a:t>2</a:t>
            </a:r>
            <a:r>
              <a:rPr lang="zh-CN" altLang="en-US" sz="2000" dirty="0"/>
              <a:t>）</a:t>
            </a:r>
            <a:r>
              <a:rPr lang="pt-BR" sz="2000" dirty="0"/>
              <a:t>short y</a:t>
            </a:r>
            <a:r>
              <a:rPr lang="zh-CN" altLang="en-US" sz="2000" dirty="0"/>
              <a:t>：</a:t>
            </a:r>
            <a:r>
              <a:rPr lang="pt-BR" sz="2000" dirty="0"/>
              <a:t>DFFCH		</a:t>
            </a:r>
            <a:endParaRPr lang="pt-BR" sz="2000" dirty="0" smtClean="0"/>
          </a:p>
          <a:p>
            <a:r>
              <a:rPr lang="pt-BR" sz="2000" dirty="0" smtClean="0">
                <a:solidFill>
                  <a:srgbClr val="FF0000"/>
                </a:solidFill>
              </a:rPr>
              <a:t>=</a:t>
            </a:r>
            <a:r>
              <a:rPr lang="pt-BR" sz="2000" dirty="0" smtClean="0">
                <a:solidFill>
                  <a:srgbClr val="00B050"/>
                </a:solidFill>
              </a:rPr>
              <a:t>1</a:t>
            </a:r>
            <a:r>
              <a:rPr lang="pt-BR" sz="2000" dirty="0" smtClean="0">
                <a:solidFill>
                  <a:srgbClr val="FF0000"/>
                </a:solidFill>
              </a:rPr>
              <a:t>101 1111 1111 1100B=-010 0000 0000 0100B</a:t>
            </a:r>
            <a:r>
              <a:rPr lang="zh-CN" altLang="en-US" sz="2000" dirty="0" smtClean="0">
                <a:solidFill>
                  <a:srgbClr val="FF0000"/>
                </a:solidFill>
              </a:rPr>
              <a:t>，故</a:t>
            </a:r>
            <a:r>
              <a:rPr lang="pt-BR" sz="2000" dirty="0" smtClean="0">
                <a:solidFill>
                  <a:srgbClr val="FF0000"/>
                </a:solidFill>
              </a:rPr>
              <a:t>y=-(8192+4)=-8196</a:t>
            </a:r>
            <a:r>
              <a:rPr lang="zh-CN" altLang="en-US" sz="2000" dirty="0" smtClean="0">
                <a:solidFill>
                  <a:srgbClr val="FF0000"/>
                </a:solidFill>
              </a:rPr>
              <a:t>。</a:t>
            </a:r>
            <a:endParaRPr lang="pt-BR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（</a:t>
            </a:r>
            <a:r>
              <a:rPr lang="pt-BR" sz="2000" dirty="0"/>
              <a:t>3</a:t>
            </a:r>
            <a:r>
              <a:rPr lang="zh-CN" altLang="en-US" sz="2000" dirty="0"/>
              <a:t>）</a:t>
            </a:r>
            <a:r>
              <a:rPr lang="pt-BR" sz="2000" dirty="0"/>
              <a:t>unsigned z</a:t>
            </a:r>
            <a:r>
              <a:rPr lang="zh-CN" altLang="en-US" sz="2000" dirty="0"/>
              <a:t>：</a:t>
            </a:r>
            <a:r>
              <a:rPr lang="pt-BR" sz="2000" dirty="0" smtClean="0"/>
              <a:t>FFFFFFFAH</a:t>
            </a:r>
          </a:p>
          <a:p>
            <a:r>
              <a:rPr lang="pt-BR" sz="2000" dirty="0" smtClean="0">
                <a:solidFill>
                  <a:srgbClr val="FF0000"/>
                </a:solidFill>
              </a:rPr>
              <a:t>=1</a:t>
            </a:r>
            <a:r>
              <a:rPr lang="en-US" altLang="zh-CN" sz="2000" dirty="0" smtClean="0">
                <a:solidFill>
                  <a:srgbClr val="FF0000"/>
                </a:solidFill>
              </a:rPr>
              <a:t>…</a:t>
            </a:r>
            <a:r>
              <a:rPr lang="pt-BR" sz="2000" dirty="0" smtClean="0">
                <a:solidFill>
                  <a:srgbClr val="FF0000"/>
                </a:solidFill>
              </a:rPr>
              <a:t>1 1010B</a:t>
            </a:r>
            <a:r>
              <a:rPr lang="zh-CN" altLang="en-US" sz="2000" dirty="0" smtClean="0">
                <a:solidFill>
                  <a:srgbClr val="FF0000"/>
                </a:solidFill>
              </a:rPr>
              <a:t>，故</a:t>
            </a:r>
            <a:r>
              <a:rPr lang="pt-BR" sz="2000" dirty="0" smtClean="0">
                <a:solidFill>
                  <a:srgbClr val="FF0000"/>
                </a:solidFill>
              </a:rPr>
              <a:t>z=2</a:t>
            </a:r>
            <a:r>
              <a:rPr lang="pt-BR" sz="2000" baseline="30000" dirty="0" smtClean="0">
                <a:solidFill>
                  <a:srgbClr val="FF0000"/>
                </a:solidFill>
              </a:rPr>
              <a:t>32</a:t>
            </a:r>
            <a:r>
              <a:rPr lang="pt-BR" sz="2000" dirty="0" smtClean="0">
                <a:solidFill>
                  <a:srgbClr val="FF0000"/>
                </a:solidFill>
              </a:rPr>
              <a:t>-6</a:t>
            </a:r>
            <a:r>
              <a:rPr lang="zh-CN" altLang="en-US" sz="2000" dirty="0" smtClean="0">
                <a:solidFill>
                  <a:srgbClr val="FF0000"/>
                </a:solidFill>
              </a:rPr>
              <a:t>。</a:t>
            </a:r>
            <a:endParaRPr lang="zh-CN" altLang="en-US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（</a:t>
            </a:r>
            <a:r>
              <a:rPr lang="pt-BR" sz="2000" dirty="0"/>
              <a:t>4</a:t>
            </a:r>
            <a:r>
              <a:rPr lang="zh-CN" altLang="en-US" sz="2000" dirty="0"/>
              <a:t>）</a:t>
            </a:r>
            <a:r>
              <a:rPr lang="pt-BR" sz="2000" dirty="0"/>
              <a:t>char c</a:t>
            </a:r>
            <a:r>
              <a:rPr lang="zh-CN" altLang="en-US" sz="2000" dirty="0"/>
              <a:t>：</a:t>
            </a:r>
            <a:r>
              <a:rPr lang="pt-BR" sz="2000" dirty="0"/>
              <a:t>2AH		</a:t>
            </a:r>
            <a:endParaRPr lang="pt-BR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=0010 1010B</a:t>
            </a:r>
            <a:r>
              <a:rPr lang="zh-CN" altLang="en-US" sz="2000" dirty="0" smtClean="0">
                <a:solidFill>
                  <a:srgbClr val="FF0000"/>
                </a:solidFill>
              </a:rPr>
              <a:t>，故</a:t>
            </a:r>
            <a:r>
              <a:rPr lang="en-US" sz="2000" dirty="0" smtClean="0">
                <a:solidFill>
                  <a:srgbClr val="FF0000"/>
                </a:solidFill>
              </a:rPr>
              <a:t>c=42</a:t>
            </a:r>
            <a:r>
              <a:rPr lang="zh-CN" altLang="en-US" sz="2000" dirty="0" smtClean="0">
                <a:solidFill>
                  <a:srgbClr val="FF0000"/>
                </a:solidFill>
              </a:rPr>
              <a:t>，</a:t>
            </a:r>
            <a:r>
              <a:rPr lang="en-US" sz="2000" dirty="0" smtClean="0">
                <a:solidFill>
                  <a:srgbClr val="FF0000"/>
                </a:solidFill>
              </a:rPr>
              <a:t>c</a:t>
            </a:r>
            <a:r>
              <a:rPr lang="zh-CN" altLang="en-US" sz="2000" dirty="0" smtClean="0">
                <a:solidFill>
                  <a:srgbClr val="FF0000"/>
                </a:solidFill>
              </a:rPr>
              <a:t>表示字符，则</a:t>
            </a:r>
            <a:r>
              <a:rPr lang="en-US" sz="2000" dirty="0" smtClean="0">
                <a:solidFill>
                  <a:srgbClr val="FF0000"/>
                </a:solidFill>
              </a:rPr>
              <a:t>c</a:t>
            </a:r>
            <a:r>
              <a:rPr lang="zh-CN" altLang="en-US" sz="2000" dirty="0" smtClean="0">
                <a:solidFill>
                  <a:srgbClr val="FF0000"/>
                </a:solidFill>
              </a:rPr>
              <a:t>为字符</a:t>
            </a:r>
            <a:r>
              <a:rPr lang="en-US" sz="2000" dirty="0" smtClean="0">
                <a:solidFill>
                  <a:srgbClr val="FF0000"/>
                </a:solidFill>
              </a:rPr>
              <a:t>’*’ </a:t>
            </a:r>
            <a:r>
              <a:rPr lang="pt-BR" sz="2000" dirty="0">
                <a:solidFill>
                  <a:srgbClr val="FF0000"/>
                </a:solidFill>
              </a:rPr>
              <a:t>	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</a:rPr>
              <a:t>ASCII</a:t>
            </a:r>
            <a:r>
              <a:rPr lang="zh-CN" altLang="en-US" sz="2000" dirty="0" smtClean="0">
                <a:solidFill>
                  <a:srgbClr val="FF0000"/>
                </a:solidFill>
              </a:rPr>
              <a:t>码）</a:t>
            </a:r>
            <a:endParaRPr lang="pt-BR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（</a:t>
            </a:r>
            <a:r>
              <a:rPr lang="pt-BR" sz="2000" dirty="0" smtClean="0"/>
              <a:t>5</a:t>
            </a:r>
            <a:r>
              <a:rPr lang="zh-CN" altLang="en-US" sz="2000" dirty="0"/>
              <a:t>）</a:t>
            </a:r>
            <a:r>
              <a:rPr lang="pt-BR" sz="2000" dirty="0"/>
              <a:t>float a</a:t>
            </a:r>
            <a:r>
              <a:rPr lang="zh-CN" altLang="en-US" sz="2000" dirty="0"/>
              <a:t>：</a:t>
            </a:r>
            <a:r>
              <a:rPr lang="pt-BR" sz="2000" dirty="0"/>
              <a:t>C4480000H	</a:t>
            </a:r>
            <a:endParaRPr lang="pt-BR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=1</a:t>
            </a:r>
            <a:r>
              <a:rPr lang="en-US" sz="2000" dirty="0" smtClean="0">
                <a:solidFill>
                  <a:srgbClr val="00B050"/>
                </a:solidFill>
              </a:rPr>
              <a:t>100 0100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0</a:t>
            </a:r>
            <a:r>
              <a:rPr lang="en-US" sz="2000" dirty="0" smtClean="0">
                <a:solidFill>
                  <a:srgbClr val="FF0000"/>
                </a:solidFill>
              </a:rPr>
              <a:t>100 1000 0</a:t>
            </a:r>
            <a:r>
              <a:rPr lang="en-US" altLang="zh-CN" sz="2000" dirty="0" smtClean="0">
                <a:solidFill>
                  <a:srgbClr val="FF0000"/>
                </a:solidFill>
              </a:rPr>
              <a:t>…</a:t>
            </a:r>
            <a:r>
              <a:rPr lang="en-US" sz="2000" dirty="0" smtClean="0">
                <a:solidFill>
                  <a:srgbClr val="FF0000"/>
                </a:solidFill>
              </a:rPr>
              <a:t>0B</a:t>
            </a:r>
            <a:r>
              <a:rPr lang="zh-CN" altLang="en-US" sz="2000" dirty="0" smtClean="0">
                <a:solidFill>
                  <a:srgbClr val="FF0000"/>
                </a:solidFill>
              </a:rPr>
              <a:t>，阶码为</a:t>
            </a:r>
            <a:r>
              <a:rPr lang="en-US" sz="2000" dirty="0" smtClean="0">
                <a:solidFill>
                  <a:srgbClr val="00B050"/>
                </a:solidFill>
              </a:rPr>
              <a:t>10001000</a:t>
            </a:r>
            <a:r>
              <a:rPr lang="zh-CN" altLang="en-US" sz="2000" dirty="0" smtClean="0">
                <a:solidFill>
                  <a:srgbClr val="FF0000"/>
                </a:solidFill>
              </a:rPr>
              <a:t>，阶为</a:t>
            </a:r>
            <a:r>
              <a:rPr lang="en-US" sz="2000" dirty="0" smtClean="0">
                <a:solidFill>
                  <a:srgbClr val="FF0000"/>
                </a:solidFill>
              </a:rPr>
              <a:t>136-127=9</a:t>
            </a:r>
            <a:r>
              <a:rPr lang="zh-CN" altLang="en-US" sz="2000" dirty="0" smtClean="0">
                <a:solidFill>
                  <a:srgbClr val="FF0000"/>
                </a:solidFill>
              </a:rPr>
              <a:t>，尾数为</a:t>
            </a:r>
            <a:r>
              <a:rPr lang="en-US" sz="2000" dirty="0" smtClean="0">
                <a:solidFill>
                  <a:srgbClr val="FF0000"/>
                </a:solidFill>
              </a:rPr>
              <a:t>-1.1001B</a:t>
            </a:r>
            <a:r>
              <a:rPr lang="zh-CN" altLang="en-US" sz="2000" dirty="0" smtClean="0">
                <a:solidFill>
                  <a:srgbClr val="FF0000"/>
                </a:solidFill>
              </a:rPr>
              <a:t>，故</a:t>
            </a:r>
            <a:r>
              <a:rPr lang="en-US" sz="2000" dirty="0" smtClean="0">
                <a:solidFill>
                  <a:srgbClr val="FF0000"/>
                </a:solidFill>
              </a:rPr>
              <a:t>a=-1.1001B</a:t>
            </a:r>
            <a:r>
              <a:rPr lang="en-US" sz="2000" dirty="0" smtClean="0">
                <a:solidFill>
                  <a:srgbClr val="FF0000"/>
                </a:solidFill>
                <a:sym typeface="Symbol"/>
              </a:rPr>
              <a:t></a:t>
            </a:r>
            <a:r>
              <a:rPr lang="en-US" sz="2000" dirty="0" smtClean="0">
                <a:solidFill>
                  <a:srgbClr val="FF0000"/>
                </a:solidFill>
              </a:rPr>
              <a:t>2</a:t>
            </a:r>
            <a:r>
              <a:rPr lang="en-US" sz="2000" baseline="30000" dirty="0" smtClean="0">
                <a:solidFill>
                  <a:srgbClr val="FF0000"/>
                </a:solidFill>
              </a:rPr>
              <a:t>9</a:t>
            </a:r>
            <a:r>
              <a:rPr lang="en-US" sz="2000" dirty="0" smtClean="0">
                <a:solidFill>
                  <a:srgbClr val="FF0000"/>
                </a:solidFill>
              </a:rPr>
              <a:t>= -11 0010 0000B= -800</a:t>
            </a:r>
            <a:r>
              <a:rPr lang="zh-CN" altLang="en-US" sz="2000" dirty="0" smtClean="0">
                <a:solidFill>
                  <a:srgbClr val="FF0000"/>
                </a:solidFill>
              </a:rPr>
              <a:t>。 </a:t>
            </a:r>
            <a:r>
              <a:rPr lang="pt-BR" sz="2000" dirty="0"/>
              <a:t>	</a:t>
            </a:r>
            <a:endParaRPr lang="pt-BR" sz="2000" dirty="0" smtClean="0"/>
          </a:p>
          <a:p>
            <a:r>
              <a:rPr lang="zh-CN" altLang="en-US" sz="2000" dirty="0" smtClean="0"/>
              <a:t>（</a:t>
            </a:r>
            <a:r>
              <a:rPr lang="pt-BR" sz="2000" dirty="0"/>
              <a:t>6</a:t>
            </a:r>
            <a:r>
              <a:rPr lang="zh-CN" altLang="en-US" sz="2000" dirty="0"/>
              <a:t>）</a:t>
            </a:r>
            <a:r>
              <a:rPr lang="pt-BR" sz="2000" dirty="0"/>
              <a:t>double b</a:t>
            </a:r>
            <a:r>
              <a:rPr lang="zh-CN" altLang="en-US" sz="2000" dirty="0"/>
              <a:t>：</a:t>
            </a:r>
            <a:r>
              <a:rPr lang="pt-BR" sz="2000" dirty="0"/>
              <a:t>C024800000000000H</a:t>
            </a:r>
            <a:endParaRPr lang="zh-CN" altLang="en-US" sz="2000" dirty="0"/>
          </a:p>
          <a:p>
            <a:r>
              <a:rPr lang="en-US" sz="2000" dirty="0" smtClean="0">
                <a:solidFill>
                  <a:srgbClr val="FF0000"/>
                </a:solidFill>
              </a:rPr>
              <a:t>=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rgbClr val="00B050"/>
                </a:solidFill>
              </a:rPr>
              <a:t>100 0000 0010</a:t>
            </a:r>
            <a:r>
              <a:rPr lang="en-US" sz="2000" dirty="0">
                <a:solidFill>
                  <a:srgbClr val="FF0000"/>
                </a:solidFill>
              </a:rPr>
              <a:t> 0100 1000 0 0</a:t>
            </a:r>
            <a:r>
              <a:rPr lang="en-US" altLang="zh-CN" sz="2000" dirty="0">
                <a:solidFill>
                  <a:srgbClr val="FF0000"/>
                </a:solidFill>
              </a:rPr>
              <a:t>…</a:t>
            </a:r>
            <a:r>
              <a:rPr lang="en-US" sz="2000" dirty="0">
                <a:solidFill>
                  <a:srgbClr val="FF0000"/>
                </a:solidFill>
              </a:rPr>
              <a:t>0B</a:t>
            </a:r>
            <a:r>
              <a:rPr lang="zh-CN" altLang="en-US" sz="2000" dirty="0">
                <a:solidFill>
                  <a:srgbClr val="FF0000"/>
                </a:solidFill>
              </a:rPr>
              <a:t>，阶码为</a:t>
            </a:r>
            <a:r>
              <a:rPr lang="en-US" sz="2000" dirty="0">
                <a:solidFill>
                  <a:srgbClr val="00B050"/>
                </a:solidFill>
              </a:rPr>
              <a:t>100 0000 0010</a:t>
            </a:r>
            <a:r>
              <a:rPr lang="zh-CN" altLang="en-US" sz="2000" dirty="0">
                <a:solidFill>
                  <a:srgbClr val="FF0000"/>
                </a:solidFill>
              </a:rPr>
              <a:t>，阶为</a:t>
            </a:r>
            <a:r>
              <a:rPr lang="en-US" sz="2000" dirty="0">
                <a:solidFill>
                  <a:srgbClr val="FF0000"/>
                </a:solidFill>
              </a:rPr>
              <a:t>1026-1023=3</a:t>
            </a:r>
            <a:r>
              <a:rPr lang="zh-CN" altLang="en-US" sz="2000" dirty="0">
                <a:solidFill>
                  <a:srgbClr val="FF0000"/>
                </a:solidFill>
              </a:rPr>
              <a:t>，尾数为</a:t>
            </a:r>
            <a:r>
              <a:rPr lang="en-US" sz="2000" dirty="0">
                <a:solidFill>
                  <a:srgbClr val="FF0000"/>
                </a:solidFill>
              </a:rPr>
              <a:t>1.01001B</a:t>
            </a:r>
            <a:r>
              <a:rPr lang="zh-CN" altLang="en-US" sz="2000" dirty="0">
                <a:solidFill>
                  <a:srgbClr val="FF0000"/>
                </a:solidFill>
              </a:rPr>
              <a:t>，故</a:t>
            </a:r>
            <a:r>
              <a:rPr lang="en-US" sz="2000" dirty="0">
                <a:solidFill>
                  <a:srgbClr val="FF0000"/>
                </a:solidFill>
              </a:rPr>
              <a:t>b = -1.01001B</a:t>
            </a:r>
            <a:r>
              <a:rPr lang="en-US" sz="2000" dirty="0">
                <a:solidFill>
                  <a:srgbClr val="FF0000"/>
                </a:solidFill>
                <a:sym typeface="Symbol"/>
              </a:rPr>
              <a:t></a:t>
            </a:r>
            <a:r>
              <a:rPr lang="en-US" sz="2000" dirty="0">
                <a:solidFill>
                  <a:srgbClr val="FF0000"/>
                </a:solidFill>
              </a:rPr>
              <a:t>2</a:t>
            </a:r>
            <a:r>
              <a:rPr lang="en-US" sz="2000" baseline="30000" dirty="0">
                <a:solidFill>
                  <a:srgbClr val="FF0000"/>
                </a:solidFill>
              </a:rPr>
              <a:t>3 </a:t>
            </a:r>
            <a:r>
              <a:rPr lang="en-US" sz="2000" dirty="0">
                <a:solidFill>
                  <a:srgbClr val="FF0000"/>
                </a:solidFill>
              </a:rPr>
              <a:t>= -1010.01B = -10.25</a:t>
            </a:r>
            <a:r>
              <a:rPr lang="zh-CN" altLang="en-US" sz="2000" dirty="0">
                <a:solidFill>
                  <a:srgbClr val="FF0000"/>
                </a:solidFill>
              </a:rPr>
              <a:t>。</a:t>
            </a:r>
          </a:p>
          <a:p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428604"/>
            <a:ext cx="28575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1285860"/>
            <a:ext cx="75009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 smtClean="0">
                <a:solidFill>
                  <a:srgbClr val="FF0000"/>
                </a:solidFill>
              </a:rPr>
              <a:t>没有明确说明的情况下，就没有规格化，没有隐藏位，阶码也无需专门留给</a:t>
            </a:r>
            <a:r>
              <a:rPr lang="en-US" altLang="zh-CN" sz="2000" b="1" u="sng" dirty="0" smtClean="0">
                <a:solidFill>
                  <a:srgbClr val="FF0000"/>
                </a:solidFill>
              </a:rPr>
              <a:t>0</a:t>
            </a:r>
            <a:r>
              <a:rPr lang="zh-CN" altLang="en-US" sz="2000" b="1" u="sng" dirty="0" smtClean="0">
                <a:solidFill>
                  <a:srgbClr val="FF0000"/>
                </a:solidFill>
              </a:rPr>
              <a:t>、无穷大、非数等。</a:t>
            </a:r>
            <a:endParaRPr lang="en-US" altLang="zh-CN" sz="2000" b="1" u="sng" dirty="0" smtClean="0">
              <a:solidFill>
                <a:srgbClr val="FF0000"/>
              </a:solidFill>
            </a:endParaRPr>
          </a:p>
          <a:p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e=1111 1111 </a:t>
            </a:r>
            <a:r>
              <a:rPr lang="zh-CN" altLang="en-US" sz="2000" dirty="0" smtClean="0">
                <a:solidFill>
                  <a:srgbClr val="FF0000"/>
                </a:solidFill>
              </a:rPr>
              <a:t>对应指数为</a:t>
            </a:r>
            <a:r>
              <a:rPr lang="en-US" altLang="zh-CN" sz="2000" dirty="0" smtClean="0">
                <a:solidFill>
                  <a:srgbClr val="FF0000"/>
                </a:solidFill>
              </a:rPr>
              <a:t>127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e=1000 0000 </a:t>
            </a:r>
            <a:r>
              <a:rPr lang="zh-CN" altLang="en-US" sz="2000" dirty="0" smtClean="0">
                <a:solidFill>
                  <a:srgbClr val="FF0000"/>
                </a:solidFill>
              </a:rPr>
              <a:t>对应指数为</a:t>
            </a:r>
            <a:r>
              <a:rPr lang="en-US" altLang="zh-CN" sz="2000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e=0000 0000 </a:t>
            </a:r>
            <a:r>
              <a:rPr lang="zh-CN" altLang="en-US" sz="2000" dirty="0" smtClean="0">
                <a:solidFill>
                  <a:srgbClr val="FF0000"/>
                </a:solidFill>
              </a:rPr>
              <a:t>对应指数为</a:t>
            </a:r>
            <a:r>
              <a:rPr lang="en-US" altLang="zh-CN" sz="2000" dirty="0" smtClean="0">
                <a:solidFill>
                  <a:srgbClr val="FF0000"/>
                </a:solidFill>
              </a:rPr>
              <a:t>-128</a:t>
            </a:r>
          </a:p>
          <a:p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f=000 0000 </a:t>
            </a:r>
            <a:r>
              <a:rPr lang="zh-CN" altLang="en-US" sz="2000" dirty="0" smtClean="0">
                <a:solidFill>
                  <a:srgbClr val="FF0000"/>
                </a:solidFill>
              </a:rPr>
              <a:t>对应</a:t>
            </a:r>
            <a:r>
              <a:rPr lang="en-US" altLang="zh-CN" sz="2000" dirty="0" smtClean="0">
                <a:solidFill>
                  <a:srgbClr val="FF0000"/>
                </a:solidFill>
              </a:rPr>
              <a:t>0.000 0000</a:t>
            </a:r>
            <a:r>
              <a:rPr lang="zh-CN" altLang="en-US" sz="2000" dirty="0" smtClean="0">
                <a:solidFill>
                  <a:srgbClr val="FF0000"/>
                </a:solidFill>
              </a:rPr>
              <a:t>，此时无论阶码是多少，都表示</a:t>
            </a:r>
            <a:r>
              <a:rPr lang="en-US" altLang="zh-CN" sz="2000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f=000 0001 </a:t>
            </a:r>
            <a:r>
              <a:rPr lang="zh-CN" altLang="en-US" sz="2000" dirty="0" smtClean="0">
                <a:solidFill>
                  <a:srgbClr val="FF0000"/>
                </a:solidFill>
              </a:rPr>
              <a:t>对应</a:t>
            </a:r>
            <a:r>
              <a:rPr lang="en-US" altLang="zh-CN" sz="2000" dirty="0" smtClean="0">
                <a:solidFill>
                  <a:srgbClr val="FF0000"/>
                </a:solidFill>
              </a:rPr>
              <a:t>0.000 0001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f=111 1111 </a:t>
            </a:r>
            <a:r>
              <a:rPr lang="zh-CN" altLang="en-US" sz="2000" dirty="0" smtClean="0">
                <a:solidFill>
                  <a:srgbClr val="FF0000"/>
                </a:solidFill>
              </a:rPr>
              <a:t>对应</a:t>
            </a:r>
            <a:r>
              <a:rPr lang="en-US" altLang="zh-CN" sz="2000" dirty="0" smtClean="0">
                <a:solidFill>
                  <a:srgbClr val="FF0000"/>
                </a:solidFill>
              </a:rPr>
              <a:t>0.111 1111</a:t>
            </a:r>
          </a:p>
          <a:p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480" y="285728"/>
            <a:ext cx="642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/>
              <a:t>下述格式的浮点数（基为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，移码的偏置常数为</a:t>
            </a:r>
            <a:r>
              <a:rPr lang="en-US" altLang="zh-CN" dirty="0" smtClean="0"/>
              <a:t>128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285728"/>
            <a:ext cx="128588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））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57158" y="857232"/>
          <a:ext cx="8215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5"/>
                <a:gridCol w="3000396"/>
                <a:gridCol w="36433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符号</a:t>
                      </a:r>
                      <a:r>
                        <a:rPr lang="en-US" altLang="zh-CN" dirty="0" smtClean="0"/>
                        <a:t>s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位）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阶码</a:t>
                      </a:r>
                      <a:r>
                        <a:rPr lang="en-US" altLang="zh-CN" dirty="0" smtClean="0"/>
                        <a:t>e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位移码）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尾数</a:t>
                      </a:r>
                      <a:r>
                        <a:rPr lang="en-US" altLang="zh-CN" dirty="0" smtClean="0"/>
                        <a:t>f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位原码数值部分）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28596" y="4572008"/>
            <a:ext cx="75724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最大正数：</a:t>
            </a:r>
            <a:r>
              <a:rPr lang="en-US" altLang="zh-CN" sz="2000" dirty="0" smtClean="0"/>
              <a:t>+0.111 1111B×2</a:t>
            </a:r>
            <a:r>
              <a:rPr lang="en-US" altLang="zh-CN" sz="2000" baseline="30000" dirty="0" smtClean="0"/>
              <a:t>127</a:t>
            </a:r>
            <a:endParaRPr lang="zh-CN" altLang="en-US" sz="2000" dirty="0" smtClean="0"/>
          </a:p>
          <a:p>
            <a:r>
              <a:rPr lang="zh-CN" altLang="en-US" sz="2000" dirty="0" smtClean="0"/>
              <a:t>最小非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正数：</a:t>
            </a:r>
            <a:r>
              <a:rPr lang="en-US" altLang="zh-CN" sz="2000" dirty="0" smtClean="0"/>
              <a:t>+0.000 0001B×2</a:t>
            </a:r>
            <a:r>
              <a:rPr lang="en-US" altLang="zh-CN" sz="2000" baseline="30000" dirty="0" smtClean="0"/>
              <a:t>-128</a:t>
            </a:r>
            <a:endParaRPr lang="zh-CN" altLang="en-US" sz="2000" dirty="0" smtClean="0"/>
          </a:p>
          <a:p>
            <a:r>
              <a:rPr lang="zh-CN" altLang="en-US" sz="2000" dirty="0" smtClean="0"/>
              <a:t>最大非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负数：</a:t>
            </a:r>
            <a:r>
              <a:rPr lang="en-US" altLang="zh-CN" sz="2000" dirty="0" smtClean="0"/>
              <a:t> -0.000 0001B×2</a:t>
            </a:r>
            <a:r>
              <a:rPr lang="en-US" altLang="zh-CN" sz="2000" baseline="30000" dirty="0" smtClean="0"/>
              <a:t>-128 </a:t>
            </a:r>
            <a:endParaRPr lang="zh-CN" altLang="en-US" sz="2000" dirty="0" smtClean="0"/>
          </a:p>
          <a:p>
            <a:r>
              <a:rPr lang="zh-CN" altLang="en-US" sz="2000" dirty="0" smtClean="0"/>
              <a:t>最小负数：</a:t>
            </a:r>
            <a:r>
              <a:rPr lang="en-US" altLang="zh-CN" sz="2000" dirty="0" smtClean="0"/>
              <a:t> -0.111111B×2</a:t>
            </a:r>
            <a:r>
              <a:rPr lang="en-US" altLang="zh-CN" sz="2000" baseline="30000" dirty="0" smtClean="0"/>
              <a:t>127 </a:t>
            </a:r>
          </a:p>
          <a:p>
            <a:r>
              <a:rPr lang="zh-CN" altLang="en-US" sz="2000" dirty="0" smtClean="0"/>
              <a:t>另外，可以表示</a:t>
            </a:r>
            <a:r>
              <a:rPr lang="en-US" altLang="zh-CN" sz="2000" dirty="0" smtClean="0"/>
              <a:t>+0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-0</a:t>
            </a:r>
            <a:endParaRPr lang="zh-CN" altLang="en-US" sz="2000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857752" y="4286256"/>
          <a:ext cx="27860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1285884"/>
                <a:gridCol w="10715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1111 1111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111 1111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857752" y="4714884"/>
          <a:ext cx="27860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1285884"/>
                <a:gridCol w="10715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0000 0000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000 0001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857752" y="5715016"/>
          <a:ext cx="27860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1285884"/>
                <a:gridCol w="10715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1111 1111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111 1111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857752" y="5214950"/>
          <a:ext cx="27860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1285884"/>
                <a:gridCol w="10715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0000 0000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000 0001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71472" y="6215082"/>
          <a:ext cx="27860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1285884"/>
                <a:gridCol w="10715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000 0000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5" name="直接箭头连接符 14"/>
          <p:cNvCxnSpPr/>
          <p:nvPr/>
        </p:nvCxnSpPr>
        <p:spPr>
          <a:xfrm flipV="1">
            <a:off x="4000496" y="4500570"/>
            <a:ext cx="71438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286248" y="4929198"/>
            <a:ext cx="50006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357686" y="542926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714744" y="5715016"/>
            <a:ext cx="107157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071678"/>
            <a:ext cx="84296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用</a:t>
            </a:r>
            <a:r>
              <a:rPr lang="en-US" altLang="zh-CN" sz="2000" dirty="0" smtClean="0">
                <a:solidFill>
                  <a:srgbClr val="FF0000"/>
                </a:solidFill>
              </a:rPr>
              <a:t>32</a:t>
            </a:r>
            <a:r>
              <a:rPr lang="zh-CN" altLang="en-US" sz="2000" dirty="0" smtClean="0">
                <a:solidFill>
                  <a:srgbClr val="FF0000"/>
                </a:solidFill>
              </a:rPr>
              <a:t>位补码整数表示为</a:t>
            </a:r>
            <a:r>
              <a:rPr lang="en-US" altLang="zh-CN" sz="2000" dirty="0" smtClean="0">
                <a:solidFill>
                  <a:srgbClr val="FF0000"/>
                </a:solidFill>
              </a:rPr>
              <a:t>0000 0000 0000 0000 0001 </a:t>
            </a:r>
            <a:r>
              <a:rPr lang="en-US" altLang="zh-CN" sz="2000" dirty="0" smtClean="0">
                <a:solidFill>
                  <a:srgbClr val="00B050"/>
                </a:solidFill>
              </a:rPr>
              <a:t>0000 0000 001</a:t>
            </a:r>
            <a:r>
              <a:rPr lang="en-US" altLang="zh-CN" sz="2000" dirty="0" smtClean="0">
                <a:solidFill>
                  <a:srgbClr val="FF0000"/>
                </a:solidFill>
              </a:rPr>
              <a:t>0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用十六进制形式表示为 </a:t>
            </a:r>
            <a:r>
              <a:rPr lang="en-US" altLang="zh-CN" sz="2000" dirty="0" smtClean="0">
                <a:solidFill>
                  <a:srgbClr val="FF0000"/>
                </a:solidFill>
              </a:rPr>
              <a:t>0000 1002H</a:t>
            </a:r>
            <a:r>
              <a:rPr lang="zh-CN" altLang="en-US" sz="2000" dirty="0" smtClean="0">
                <a:solidFill>
                  <a:srgbClr val="FF0000"/>
                </a:solidFill>
              </a:rPr>
              <a:t>；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用</a:t>
            </a:r>
            <a:r>
              <a:rPr lang="en-US" altLang="zh-CN" sz="2000" dirty="0" smtClean="0">
                <a:solidFill>
                  <a:srgbClr val="FF0000"/>
                </a:solidFill>
              </a:rPr>
              <a:t>IEEE 754</a:t>
            </a:r>
            <a:r>
              <a:rPr lang="zh-CN" altLang="en-US" sz="2000" dirty="0" smtClean="0">
                <a:solidFill>
                  <a:srgbClr val="FF0000"/>
                </a:solidFill>
              </a:rPr>
              <a:t>单精度浮点数格式表示时，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符号位</a:t>
            </a:r>
            <a:r>
              <a:rPr lang="en-US" altLang="zh-CN" sz="2000" dirty="0" smtClean="0">
                <a:solidFill>
                  <a:srgbClr val="FF0000"/>
                </a:solidFill>
              </a:rPr>
              <a:t>s=0</a:t>
            </a:r>
            <a:r>
              <a:rPr lang="zh-CN" altLang="en-US" sz="2000" dirty="0" smtClean="0">
                <a:solidFill>
                  <a:srgbClr val="FF0000"/>
                </a:solidFill>
              </a:rPr>
              <a:t>，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阶码</a:t>
            </a:r>
            <a:r>
              <a:rPr lang="en-US" altLang="zh-CN" sz="2000" dirty="0" smtClean="0">
                <a:solidFill>
                  <a:srgbClr val="FF0000"/>
                </a:solidFill>
              </a:rPr>
              <a:t>e=12+127=</a:t>
            </a:r>
            <a:r>
              <a:rPr lang="en-US" altLang="zh-CN" sz="2000" dirty="0" smtClean="0">
                <a:solidFill>
                  <a:srgbClr val="0000FF"/>
                </a:solidFill>
              </a:rPr>
              <a:t>10001011</a:t>
            </a:r>
            <a:r>
              <a:rPr lang="en-US" altLang="zh-CN" sz="2000" dirty="0" smtClean="0">
                <a:solidFill>
                  <a:srgbClr val="FF0000"/>
                </a:solidFill>
              </a:rPr>
              <a:t>B, 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尾数的小数部分</a:t>
            </a:r>
            <a:r>
              <a:rPr lang="en-US" altLang="zh-CN" sz="2000" dirty="0" smtClean="0">
                <a:solidFill>
                  <a:srgbClr val="FF0000"/>
                </a:solidFill>
              </a:rPr>
              <a:t>f</a:t>
            </a:r>
            <a:r>
              <a:rPr lang="zh-CN" altLang="en-US" sz="2000" dirty="0" smtClean="0">
                <a:solidFill>
                  <a:srgbClr val="FF0000"/>
                </a:solidFill>
              </a:rPr>
              <a:t>为</a:t>
            </a:r>
            <a:r>
              <a:rPr lang="en-US" altLang="zh-CN" sz="2000" dirty="0" smtClean="0">
                <a:solidFill>
                  <a:srgbClr val="00B050"/>
                </a:solidFill>
              </a:rPr>
              <a:t>0000 0000 001</a:t>
            </a:r>
            <a:r>
              <a:rPr lang="en-US" altLang="zh-CN" sz="2000" dirty="0" smtClean="0">
                <a:solidFill>
                  <a:srgbClr val="FF0000"/>
                </a:solidFill>
              </a:rPr>
              <a:t>B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因此，</a:t>
            </a:r>
            <a:r>
              <a:rPr lang="en-US" altLang="zh-CN" sz="2000" dirty="0" smtClean="0">
                <a:solidFill>
                  <a:srgbClr val="FF0000"/>
                </a:solidFill>
              </a:rPr>
              <a:t>4098</a:t>
            </a:r>
            <a:r>
              <a:rPr lang="zh-CN" altLang="en-US" sz="2000" dirty="0" smtClean="0">
                <a:solidFill>
                  <a:srgbClr val="FF0000"/>
                </a:solidFill>
              </a:rPr>
              <a:t>用</a:t>
            </a:r>
            <a:r>
              <a:rPr lang="en-US" altLang="zh-CN" sz="2000" dirty="0" smtClean="0">
                <a:solidFill>
                  <a:srgbClr val="FF0000"/>
                </a:solidFill>
              </a:rPr>
              <a:t>IEEE 754</a:t>
            </a:r>
            <a:r>
              <a:rPr lang="zh-CN" altLang="en-US" sz="2000" dirty="0" smtClean="0">
                <a:solidFill>
                  <a:srgbClr val="FF0000"/>
                </a:solidFill>
              </a:rPr>
              <a:t>单精度浮点数格式表示为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0 </a:t>
            </a:r>
            <a:r>
              <a:rPr lang="en-US" altLang="zh-CN" sz="2000" dirty="0" smtClean="0">
                <a:solidFill>
                  <a:srgbClr val="0000FF"/>
                </a:solidFill>
              </a:rPr>
              <a:t>100 0101 1 </a:t>
            </a:r>
            <a:r>
              <a:rPr lang="en-US" altLang="zh-CN" sz="2000" dirty="0" smtClean="0">
                <a:solidFill>
                  <a:srgbClr val="00B050"/>
                </a:solidFill>
              </a:rPr>
              <a:t>000 0000 0001 </a:t>
            </a:r>
            <a:r>
              <a:rPr lang="en-US" altLang="zh-CN" sz="2000" dirty="0" smtClean="0">
                <a:solidFill>
                  <a:srgbClr val="FF0000"/>
                </a:solidFill>
              </a:rPr>
              <a:t>0000 0000 0000</a:t>
            </a:r>
            <a:r>
              <a:rPr lang="zh-CN" altLang="en-US" sz="2000" dirty="0" smtClean="0">
                <a:solidFill>
                  <a:srgbClr val="FF0000"/>
                </a:solidFill>
              </a:rPr>
              <a:t>，用十六进制形式表示为</a:t>
            </a:r>
            <a:r>
              <a:rPr lang="en-US" altLang="zh-CN" sz="2000" dirty="0" smtClean="0">
                <a:solidFill>
                  <a:srgbClr val="FF0000"/>
                </a:solidFill>
              </a:rPr>
              <a:t>4580 1000H</a:t>
            </a:r>
            <a:r>
              <a:rPr lang="zh-CN" altLang="en-US" sz="2000" dirty="0" smtClean="0">
                <a:solidFill>
                  <a:srgbClr val="FF0000"/>
                </a:solidFill>
              </a:rPr>
              <a:t>。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	在上述两种表示中，存在相同的二进制序列</a:t>
            </a:r>
            <a:r>
              <a:rPr lang="en-US" altLang="zh-CN" sz="2000" dirty="0" smtClean="0">
                <a:solidFill>
                  <a:srgbClr val="00B050"/>
                </a:solidFill>
              </a:rPr>
              <a:t>0000 0000 001</a:t>
            </a:r>
            <a:r>
              <a:rPr lang="zh-CN" altLang="en-US" sz="2000" dirty="0" smtClean="0">
                <a:solidFill>
                  <a:srgbClr val="FF0000"/>
                </a:solidFill>
              </a:rPr>
              <a:t>。因为</a:t>
            </a:r>
            <a:r>
              <a:rPr lang="en-US" altLang="zh-CN" sz="2000" dirty="0" smtClean="0">
                <a:solidFill>
                  <a:srgbClr val="FF0000"/>
                </a:solidFill>
              </a:rPr>
              <a:t>float</a:t>
            </a:r>
            <a:r>
              <a:rPr lang="zh-CN" altLang="en-US" sz="2000" dirty="0" smtClean="0">
                <a:solidFill>
                  <a:srgbClr val="FF0000"/>
                </a:solidFill>
              </a:rPr>
              <a:t>编码中，有效数值部分中最前面的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</a:rPr>
              <a:t>被隐藏，其余数值部分为</a:t>
            </a:r>
            <a:r>
              <a:rPr lang="en-US" altLang="zh-CN" sz="2000" dirty="0" smtClean="0">
                <a:solidFill>
                  <a:srgbClr val="FF0000"/>
                </a:solidFill>
              </a:rPr>
              <a:t>0000 0000 001</a:t>
            </a:r>
            <a:r>
              <a:rPr lang="zh-CN" altLang="en-US" sz="2000" dirty="0" smtClean="0">
                <a:solidFill>
                  <a:srgbClr val="FF0000"/>
                </a:solidFill>
              </a:rPr>
              <a:t>，而</a:t>
            </a:r>
            <a:r>
              <a:rPr lang="en-US" altLang="zh-CN" sz="2000" dirty="0" smtClean="0">
                <a:solidFill>
                  <a:srgbClr val="FF0000"/>
                </a:solidFill>
              </a:rPr>
              <a:t>32</a:t>
            </a:r>
            <a:r>
              <a:rPr lang="zh-CN" altLang="en-US" sz="2000" dirty="0" smtClean="0">
                <a:solidFill>
                  <a:srgbClr val="FF0000"/>
                </a:solidFill>
              </a:rPr>
              <a:t>位补码整数表示中保留了完整的有效数值部分，但最前面的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</a:rPr>
              <a:t>没有被隐藏，所以除了开头一个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</a:rPr>
              <a:t>之外，后面的二进制序列是相同的。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285728"/>
            <a:ext cx="821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/>
              <a:t>设一个变量的值为</a:t>
            </a:r>
            <a:r>
              <a:rPr lang="en-US" altLang="zh-CN" dirty="0" smtClean="0"/>
              <a:t>4098</a:t>
            </a:r>
            <a:r>
              <a:rPr lang="zh-CN" altLang="en-US" dirty="0" smtClean="0"/>
              <a:t>，要求分别用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位补码整数和</a:t>
            </a:r>
            <a:r>
              <a:rPr lang="en-US" altLang="zh-CN" dirty="0" smtClean="0"/>
              <a:t>IEEE 754</a:t>
            </a:r>
            <a:r>
              <a:rPr lang="zh-CN" altLang="en-US" dirty="0" smtClean="0"/>
              <a:t>单精度浮点格式表示该变量（结果用十六进制表示），并说明哪段二进制序列在两种表示中完全相同，为什么会相同？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285728"/>
            <a:ext cx="42859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43174" y="1071546"/>
            <a:ext cx="45005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4098 = 0001 0000 0000 0010B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286116" y="1500174"/>
            <a:ext cx="3618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=  +1.0000 0000 001 B×2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12</a:t>
            </a:r>
            <a:endParaRPr lang="zh-CN" altLang="en-US" sz="24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624" y="1571612"/>
            <a:ext cx="4095131" cy="45720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57158" y="1857365"/>
            <a:ext cx="46434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x = –0.125 = –</a:t>
            </a:r>
            <a:r>
              <a:rPr lang="pt-BR" sz="2000" dirty="0">
                <a:solidFill>
                  <a:srgbClr val="FF0000"/>
                </a:solidFill>
              </a:rPr>
              <a:t>0.001B </a:t>
            </a:r>
            <a:r>
              <a:rPr lang="pt-BR" sz="2000" dirty="0" smtClean="0">
                <a:solidFill>
                  <a:srgbClr val="FF0000"/>
                </a:solidFill>
              </a:rPr>
              <a:t>= –</a:t>
            </a:r>
            <a:r>
              <a:rPr lang="pt-BR" sz="2000" dirty="0">
                <a:solidFill>
                  <a:srgbClr val="FF0000"/>
                </a:solidFill>
              </a:rPr>
              <a:t>1.0B×2</a:t>
            </a:r>
            <a:r>
              <a:rPr lang="pt-BR" sz="2000" baseline="30000" dirty="0">
                <a:solidFill>
                  <a:srgbClr val="FF0000"/>
                </a:solidFill>
              </a:rPr>
              <a:t>-3</a:t>
            </a:r>
            <a:r>
              <a:rPr lang="pt-BR" sz="2000" dirty="0" smtClean="0">
                <a:solidFill>
                  <a:srgbClr val="FF0000"/>
                </a:solidFill>
              </a:rPr>
              <a:t>,   </a:t>
            </a:r>
            <a:r>
              <a:rPr lang="zh-CN" altLang="en-US" sz="2000" dirty="0" smtClean="0">
                <a:solidFill>
                  <a:srgbClr val="FF0000"/>
                </a:solidFill>
              </a:rPr>
              <a:t>阶</a:t>
            </a:r>
            <a:r>
              <a:rPr lang="zh-CN" altLang="en-US" sz="2000" dirty="0">
                <a:solidFill>
                  <a:srgbClr val="FF0000"/>
                </a:solidFill>
              </a:rPr>
              <a:t>码</a:t>
            </a:r>
            <a:r>
              <a:rPr lang="pt-BR" sz="2000" dirty="0" smtClean="0">
                <a:solidFill>
                  <a:srgbClr val="FF0000"/>
                </a:solidFill>
              </a:rPr>
              <a:t>e=127-3 = </a:t>
            </a:r>
            <a:r>
              <a:rPr lang="pt-B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01111100</a:t>
            </a:r>
            <a:r>
              <a:rPr lang="pt-BR" sz="2000" dirty="0" smtClean="0">
                <a:solidFill>
                  <a:srgbClr val="FF0000"/>
                </a:solidFill>
              </a:rPr>
              <a:t>B,</a:t>
            </a:r>
            <a:r>
              <a:rPr lang="en-US" altLang="zh-CN" sz="2000" dirty="0" smtClean="0">
                <a:solidFill>
                  <a:srgbClr val="FF0000"/>
                </a:solidFill>
              </a:rPr>
              <a:t>  Float x</a:t>
            </a:r>
            <a:r>
              <a:rPr lang="zh-CN" altLang="en-US" sz="2000" dirty="0" smtClean="0">
                <a:solidFill>
                  <a:srgbClr val="FF0000"/>
                </a:solidFill>
              </a:rPr>
              <a:t>的机器数为：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pt-BR" sz="2000" dirty="0" smtClean="0">
                <a:solidFill>
                  <a:srgbClr val="FF0000"/>
                </a:solidFill>
              </a:rPr>
              <a:t>1</a:t>
            </a:r>
            <a:r>
              <a:rPr lang="pt-B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01111100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>
                <a:solidFill>
                  <a:srgbClr val="FF0000"/>
                </a:solidFill>
              </a:rPr>
              <a:t>00000000000000000000000= </a:t>
            </a:r>
            <a:r>
              <a:rPr lang="pt-BR" sz="2000" dirty="0" smtClean="0"/>
              <a:t>BE000000H</a:t>
            </a:r>
            <a:endParaRPr lang="en-US" sz="2000" dirty="0" smtClean="0"/>
          </a:p>
          <a:p>
            <a:endParaRPr lang="zh-CN" alt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y = 7.5</a:t>
            </a:r>
            <a:r>
              <a:rPr lang="en-US" sz="2000" dirty="0">
                <a:solidFill>
                  <a:srgbClr val="FF0000"/>
                </a:solidFill>
              </a:rPr>
              <a:t>= </a:t>
            </a:r>
            <a:r>
              <a:rPr lang="en-US" sz="2000" dirty="0" smtClean="0">
                <a:solidFill>
                  <a:srgbClr val="FF0000"/>
                </a:solidFill>
              </a:rPr>
              <a:t>111.1B = </a:t>
            </a:r>
            <a:r>
              <a:rPr lang="en-US" sz="2000" dirty="0">
                <a:solidFill>
                  <a:srgbClr val="FF0000"/>
                </a:solidFill>
              </a:rPr>
              <a:t>+1.111B×2</a:t>
            </a:r>
            <a:r>
              <a:rPr lang="en-US" sz="2000" baseline="30000" dirty="0">
                <a:solidFill>
                  <a:srgbClr val="FF0000"/>
                </a:solidFill>
              </a:rPr>
              <a:t>2</a:t>
            </a:r>
            <a:r>
              <a:rPr lang="zh-CN" altLang="en-US" sz="2000" dirty="0">
                <a:solidFill>
                  <a:srgbClr val="FF0000"/>
                </a:solidFill>
              </a:rPr>
              <a:t>，阶码</a:t>
            </a:r>
            <a:r>
              <a:rPr lang="en-US" sz="2000" dirty="0" smtClean="0">
                <a:solidFill>
                  <a:srgbClr val="FF0000"/>
                </a:solidFill>
              </a:rPr>
              <a:t>e = 127+2 = </a:t>
            </a:r>
            <a:r>
              <a:rPr lang="en-US" sz="2000" dirty="0" smtClean="0">
                <a:solidFill>
                  <a:srgbClr val="00B0F0"/>
                </a:solidFill>
              </a:rPr>
              <a:t>1000 0001</a:t>
            </a:r>
            <a:r>
              <a:rPr lang="zh-CN" altLang="en-US" sz="2000" dirty="0" smtClean="0">
                <a:solidFill>
                  <a:srgbClr val="FF0000"/>
                </a:solidFill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</a:rPr>
              <a:t>Float y</a:t>
            </a:r>
            <a:r>
              <a:rPr lang="zh-CN" altLang="en-US" sz="2000" dirty="0" smtClean="0">
                <a:solidFill>
                  <a:srgbClr val="FF0000"/>
                </a:solidFill>
              </a:rPr>
              <a:t>的机器数为 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>
                <a:solidFill>
                  <a:srgbClr val="00B0F0"/>
                </a:solidFill>
              </a:rPr>
              <a:t>10000001</a:t>
            </a:r>
            <a:r>
              <a:rPr lang="en-US" sz="2000" dirty="0" smtClean="0">
                <a:solidFill>
                  <a:srgbClr val="FF0000"/>
                </a:solidFill>
              </a:rPr>
              <a:t>1110000 0000000000000000 = </a:t>
            </a:r>
            <a:r>
              <a:rPr lang="en-US" sz="2000" dirty="0" smtClean="0"/>
              <a:t>40F00000H</a:t>
            </a:r>
          </a:p>
          <a:p>
            <a:endParaRPr lang="zh-CN" altLang="en-US" sz="2000" dirty="0"/>
          </a:p>
          <a:p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= 100 = </a:t>
            </a:r>
            <a:r>
              <a:rPr lang="en-US" sz="2000" dirty="0" smtClean="0">
                <a:solidFill>
                  <a:srgbClr val="FF0000"/>
                </a:solidFill>
              </a:rPr>
              <a:t>0000000001100100B</a:t>
            </a:r>
            <a:r>
              <a:rPr lang="zh-CN" altLang="en-US" sz="2000" dirty="0" smtClean="0">
                <a:solidFill>
                  <a:srgbClr val="FF0000"/>
                </a:solidFill>
              </a:rPr>
              <a:t>，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用</a:t>
            </a:r>
            <a:r>
              <a:rPr lang="en-US" sz="2000" dirty="0">
                <a:solidFill>
                  <a:srgbClr val="FF0000"/>
                </a:solidFill>
              </a:rPr>
              <a:t>16</a:t>
            </a:r>
            <a:r>
              <a:rPr lang="zh-CN" altLang="en-US" sz="2000" dirty="0">
                <a:solidFill>
                  <a:srgbClr val="FF0000"/>
                </a:solidFill>
              </a:rPr>
              <a:t>位补码表示为</a:t>
            </a:r>
            <a:r>
              <a:rPr lang="en-US" sz="2000" dirty="0" smtClean="0"/>
              <a:t>0064H</a:t>
            </a:r>
          </a:p>
          <a:p>
            <a:endParaRPr lang="en-US" sz="2000" dirty="0" smtClean="0"/>
          </a:p>
          <a:p>
            <a:endParaRPr lang="zh-CN" altLang="en-US" sz="2000" dirty="0">
              <a:solidFill>
                <a:srgbClr val="FF0000"/>
              </a:solidFill>
            </a:endParaRPr>
          </a:p>
          <a:p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285728"/>
            <a:ext cx="8215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/>
              <a:t>假定在一个程序中定义了变量</a:t>
            </a:r>
            <a:r>
              <a:rPr lang="pt-BR" dirty="0" smtClean="0"/>
              <a:t>x</a:t>
            </a:r>
            <a:r>
              <a:rPr lang="zh-CN" altLang="en-US" dirty="0" smtClean="0"/>
              <a:t>、</a:t>
            </a:r>
            <a:r>
              <a:rPr lang="pt-BR" dirty="0" smtClean="0"/>
              <a:t>y</a:t>
            </a:r>
            <a:r>
              <a:rPr lang="zh-CN" altLang="en-US" dirty="0" smtClean="0"/>
              <a:t>和</a:t>
            </a:r>
            <a:r>
              <a:rPr lang="pt-BR" dirty="0" smtClean="0"/>
              <a:t>i</a:t>
            </a:r>
            <a:r>
              <a:rPr lang="zh-CN" altLang="en-US" dirty="0" smtClean="0"/>
              <a:t>，其中，</a:t>
            </a:r>
            <a:r>
              <a:rPr lang="pt-BR" dirty="0" smtClean="0"/>
              <a:t>x</a:t>
            </a:r>
            <a:r>
              <a:rPr lang="zh-CN" altLang="en-US" dirty="0" smtClean="0"/>
              <a:t>和</a:t>
            </a:r>
            <a:r>
              <a:rPr lang="pt-BR" dirty="0" smtClean="0"/>
              <a:t>y</a:t>
            </a:r>
            <a:r>
              <a:rPr lang="zh-CN" altLang="en-US" dirty="0" smtClean="0"/>
              <a:t>是</a:t>
            </a:r>
            <a:r>
              <a:rPr lang="pt-BR" dirty="0" smtClean="0"/>
              <a:t>float</a:t>
            </a:r>
            <a:r>
              <a:rPr lang="zh-CN" altLang="en-US" dirty="0" smtClean="0"/>
              <a:t>型变量，</a:t>
            </a:r>
            <a:r>
              <a:rPr lang="pt-BR" dirty="0" smtClean="0"/>
              <a:t>i</a:t>
            </a:r>
            <a:r>
              <a:rPr lang="zh-CN" altLang="en-US" dirty="0" smtClean="0"/>
              <a:t>是</a:t>
            </a:r>
            <a:r>
              <a:rPr lang="pt-BR" dirty="0" smtClean="0"/>
              <a:t>16</a:t>
            </a:r>
            <a:r>
              <a:rPr lang="zh-CN" altLang="en-US" dirty="0" smtClean="0"/>
              <a:t>位</a:t>
            </a:r>
            <a:r>
              <a:rPr lang="pt-BR" dirty="0" smtClean="0"/>
              <a:t>short</a:t>
            </a:r>
            <a:r>
              <a:rPr lang="zh-CN" altLang="en-US" dirty="0" smtClean="0"/>
              <a:t>型变量（用补码表示）。程序执行到某一时刻，</a:t>
            </a:r>
            <a:r>
              <a:rPr lang="pt-BR" dirty="0" smtClean="0"/>
              <a:t>x=–0.125</a:t>
            </a:r>
            <a:r>
              <a:rPr lang="zh-CN" altLang="en-US" dirty="0" smtClean="0"/>
              <a:t>、</a:t>
            </a:r>
            <a:r>
              <a:rPr lang="pt-BR" dirty="0" smtClean="0"/>
              <a:t>y=7.5</a:t>
            </a:r>
            <a:r>
              <a:rPr lang="zh-CN" altLang="en-US" dirty="0" smtClean="0"/>
              <a:t>、</a:t>
            </a:r>
            <a:r>
              <a:rPr lang="pt-BR" dirty="0" smtClean="0"/>
              <a:t>i=100</a:t>
            </a:r>
            <a:r>
              <a:rPr lang="zh-CN" altLang="en-US" dirty="0" smtClean="0"/>
              <a:t>，它们都被写到了主存（按字节编址），其地址分别是</a:t>
            </a:r>
            <a:r>
              <a:rPr lang="pt-BR" dirty="0" smtClean="0"/>
              <a:t>100</a:t>
            </a:r>
            <a:r>
              <a:rPr lang="zh-CN" altLang="en-US" dirty="0" smtClean="0"/>
              <a:t>，</a:t>
            </a:r>
            <a:r>
              <a:rPr lang="pt-BR" dirty="0" smtClean="0"/>
              <a:t>108</a:t>
            </a:r>
            <a:r>
              <a:rPr lang="zh-CN" altLang="en-US" dirty="0" smtClean="0"/>
              <a:t>和</a:t>
            </a:r>
            <a:r>
              <a:rPr lang="pt-BR" dirty="0" smtClean="0"/>
              <a:t>112</a:t>
            </a:r>
            <a:r>
              <a:rPr lang="zh-CN" altLang="en-US" dirty="0" smtClean="0"/>
              <a:t>。请分别画出在大端机器和小端机器上变量</a:t>
            </a:r>
            <a:r>
              <a:rPr lang="pt-BR" dirty="0" smtClean="0"/>
              <a:t>x</a:t>
            </a:r>
            <a:r>
              <a:rPr lang="zh-CN" altLang="en-US" dirty="0" smtClean="0"/>
              <a:t>、</a:t>
            </a:r>
            <a:r>
              <a:rPr lang="pt-BR" dirty="0" smtClean="0"/>
              <a:t>y</a:t>
            </a:r>
            <a:r>
              <a:rPr lang="zh-CN" altLang="en-US" dirty="0" smtClean="0"/>
              <a:t>和</a:t>
            </a:r>
            <a:r>
              <a:rPr lang="pt-BR" dirty="0" smtClean="0"/>
              <a:t>i</a:t>
            </a:r>
            <a:r>
              <a:rPr lang="zh-CN" altLang="en-US" dirty="0" smtClean="0"/>
              <a:t>中每个字节在主存的存放位置。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285728"/>
            <a:ext cx="42859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662</Words>
  <Application>Microsoft Office PowerPoint</Application>
  <PresentationFormat>全屏显示(4:3)</PresentationFormat>
  <Paragraphs>88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第一章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yry</dc:creator>
  <cp:lastModifiedBy>yry</cp:lastModifiedBy>
  <cp:revision>75</cp:revision>
  <dcterms:created xsi:type="dcterms:W3CDTF">2022-10-08T07:20:43Z</dcterms:created>
  <dcterms:modified xsi:type="dcterms:W3CDTF">2025-03-14T06:16:15Z</dcterms:modified>
</cp:coreProperties>
</file>