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62" r:id="rId3"/>
    <p:sldId id="263" r:id="rId4"/>
    <p:sldId id="264" r:id="rId5"/>
    <p:sldId id="265" r:id="rId6"/>
    <p:sldId id="266" r:id="rId7"/>
    <p:sldId id="267" r:id="rId8"/>
    <p:sldId id="268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  <a:srgbClr val="FFFF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792" y="-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2023/10/17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2023/10/17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2023/10/17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3844D-EE3A-471A-ADFC-9F9A2F9C1382}" type="datetimeFigureOut">
              <a:rPr lang="zh-CN" altLang="en-US" smtClean="0"/>
              <a:pPr/>
              <a:t>2023/10/17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3844D-EE3A-471A-ADFC-9F9A2F9C1382}" type="datetimeFigureOut">
              <a:rPr lang="zh-CN" altLang="en-US" smtClean="0"/>
              <a:pPr/>
              <a:t>2023/10/17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E057C-8A36-42D0-B608-76AE4A29F38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习题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en-US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zh-CN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13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kern="1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000240"/>
            <a:ext cx="8229600" cy="4125923"/>
          </a:xfrm>
        </p:spPr>
        <p:txBody>
          <a:bodyPr/>
          <a:lstStyle/>
          <a:p>
            <a:r>
              <a:rPr lang="zh-CN" altLang="en-US" dirty="0" smtClean="0"/>
              <a:t>真值表最好按输入变量组合从全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到全</a:t>
            </a:r>
            <a:r>
              <a:rPr lang="en-US" altLang="zh-CN" dirty="0" smtClean="0"/>
              <a:t>1</a:t>
            </a:r>
            <a:r>
              <a:rPr lang="zh-CN" altLang="en-US" dirty="0" smtClean="0"/>
              <a:t>（每次增量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）的顺序</a:t>
            </a:r>
            <a:r>
              <a:rPr lang="zh-CN" altLang="en-US" dirty="0" smtClean="0"/>
              <a:t>写</a:t>
            </a:r>
            <a:endParaRPr lang="en-US" altLang="zh-CN" dirty="0" smtClean="0"/>
          </a:p>
          <a:p>
            <a:r>
              <a:rPr lang="zh-CN" altLang="en-US" dirty="0" smtClean="0"/>
              <a:t>细心计算表达式结果</a:t>
            </a:r>
            <a:endParaRPr lang="en-US" altLang="zh-CN" dirty="0" smtClean="0"/>
          </a:p>
          <a:p>
            <a:r>
              <a:rPr lang="zh-CN" altLang="en-US" dirty="0" smtClean="0"/>
              <a:t>若干</a:t>
            </a:r>
            <a:r>
              <a:rPr lang="zh-CN" altLang="en-US" dirty="0" smtClean="0"/>
              <a:t>人漏掉全</a:t>
            </a:r>
            <a:r>
              <a:rPr lang="en-US" altLang="zh-CN" dirty="0" smtClean="0"/>
              <a:t>0</a:t>
            </a:r>
            <a:r>
              <a:rPr lang="zh-CN" altLang="en-US" dirty="0" smtClean="0"/>
              <a:t>的组合</a:t>
            </a:r>
            <a:endParaRPr lang="en-US" altLang="zh-CN" dirty="0" smtClean="0"/>
          </a:p>
          <a:p>
            <a:r>
              <a:rPr lang="en-US" altLang="zh-CN" dirty="0" smtClean="0"/>
              <a:t>F(A,B,C)=XYZ…… </a:t>
            </a:r>
            <a:r>
              <a:rPr lang="zh-CN" altLang="en-US" dirty="0" smtClean="0"/>
              <a:t>错！</a:t>
            </a:r>
            <a:endParaRPr lang="en-US" altLang="zh-CN" dirty="0" smtClean="0"/>
          </a:p>
          <a:p>
            <a:r>
              <a:rPr lang="zh-CN" altLang="en-US" dirty="0" smtClean="0"/>
              <a:t>最大项</a:t>
            </a:r>
            <a:r>
              <a:rPr lang="en-US" altLang="zh-CN" dirty="0" smtClean="0"/>
              <a:t>M0</a:t>
            </a:r>
            <a:r>
              <a:rPr lang="zh-CN" altLang="en-US" dirty="0" smtClean="0"/>
              <a:t>对应的表达式是</a:t>
            </a:r>
            <a:r>
              <a:rPr lang="en-US" altLang="zh-CN" dirty="0" smtClean="0"/>
              <a:t>X+Y+Z</a:t>
            </a:r>
            <a:r>
              <a:rPr lang="zh-CN" altLang="en-US" dirty="0" smtClean="0"/>
              <a:t>！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78579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400" dirty="0" smtClean="0"/>
              <a:t>完备归纳法（略）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62" y="1643050"/>
            <a:ext cx="6090090" cy="22145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142844" y="0"/>
            <a:ext cx="8229600" cy="1143000"/>
          </a:xfrm>
        </p:spPr>
        <p:txBody>
          <a:bodyPr/>
          <a:lstStyle/>
          <a:p>
            <a:r>
              <a:rPr lang="zh-CN" altLang="en-US" dirty="0" smtClean="0"/>
              <a:t>第二章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00034" y="785794"/>
            <a:ext cx="314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3</a:t>
            </a:r>
            <a:endParaRPr lang="zh-CN" alt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00034" y="2214554"/>
            <a:ext cx="314510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5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714488"/>
            <a:ext cx="1785950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1214422"/>
            <a:ext cx="1612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1071538" y="642918"/>
            <a:ext cx="5262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写出真值表：把所有取值的排列组合代入计算即可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720" y="1000108"/>
            <a:ext cx="95731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7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6929454" y="1142984"/>
            <a:ext cx="95731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7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1071546"/>
            <a:ext cx="2444767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929190" y="1643049"/>
            <a:ext cx="1857388" cy="4741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500042"/>
            <a:ext cx="8229600" cy="578647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b="1" dirty="0" smtClean="0"/>
              <a:t>写出逻辑函数</a:t>
            </a:r>
            <a:r>
              <a:rPr lang="zh-CN" altLang="en-US" b="1" dirty="0"/>
              <a:t>的</a:t>
            </a:r>
            <a:r>
              <a:rPr lang="zh-CN" altLang="en-US" b="1" dirty="0">
                <a:solidFill>
                  <a:srgbClr val="00B050"/>
                </a:solidFill>
              </a:rPr>
              <a:t>标准</a:t>
            </a:r>
            <a:r>
              <a:rPr lang="zh-CN" altLang="en-US" b="1" dirty="0"/>
              <a:t>与</a:t>
            </a:r>
            <a:r>
              <a:rPr lang="en-US" b="1" dirty="0"/>
              <a:t>-</a:t>
            </a:r>
            <a:r>
              <a:rPr lang="zh-CN" altLang="en-US" b="1" dirty="0"/>
              <a:t>或</a:t>
            </a:r>
            <a:r>
              <a:rPr lang="zh-CN" altLang="en-US" b="1" dirty="0" smtClean="0"/>
              <a:t>表达式、</a:t>
            </a:r>
            <a:r>
              <a:rPr lang="zh-CN" altLang="en-US" b="1" dirty="0" smtClean="0">
                <a:solidFill>
                  <a:srgbClr val="00B050"/>
                </a:solidFill>
              </a:rPr>
              <a:t>标准</a:t>
            </a:r>
            <a:r>
              <a:rPr lang="zh-CN" altLang="en-US" b="1" dirty="0" smtClean="0"/>
              <a:t>或</a:t>
            </a:r>
            <a:r>
              <a:rPr lang="en-US" b="1" dirty="0"/>
              <a:t>-</a:t>
            </a:r>
            <a:r>
              <a:rPr lang="zh-CN" altLang="en-US" b="1" dirty="0"/>
              <a:t>与</a:t>
            </a:r>
            <a:r>
              <a:rPr lang="zh-CN" altLang="en-US" b="1" dirty="0" smtClean="0"/>
              <a:t>表达式</a:t>
            </a:r>
            <a:endParaRPr lang="en-US" altLang="zh-CN" b="1" dirty="0" smtClean="0"/>
          </a:p>
          <a:p>
            <a:pPr>
              <a:lnSpc>
                <a:spcPct val="120000"/>
              </a:lnSpc>
              <a:buNone/>
            </a:pPr>
            <a:endParaRPr lang="en-US" altLang="zh-CN" b="1" dirty="0" smtClean="0"/>
          </a:p>
          <a:p>
            <a:pPr>
              <a:lnSpc>
                <a:spcPct val="120000"/>
              </a:lnSpc>
              <a:buNone/>
            </a:pPr>
            <a:r>
              <a:rPr lang="zh-CN" altLang="en-US" b="1" dirty="0" smtClean="0">
                <a:solidFill>
                  <a:srgbClr val="FF0000"/>
                </a:solidFill>
              </a:rPr>
              <a:t>根据</a:t>
            </a:r>
            <a:r>
              <a:rPr lang="zh-CN" altLang="en-US" b="1" dirty="0">
                <a:solidFill>
                  <a:srgbClr val="FF0000"/>
                </a:solidFill>
              </a:rPr>
              <a:t>逻辑函数表达式最小项列表集合和最大项列表集合之间的互补</a:t>
            </a:r>
            <a:r>
              <a:rPr lang="zh-CN" altLang="en-US" b="1" dirty="0" smtClean="0">
                <a:solidFill>
                  <a:srgbClr val="FF0000"/>
                </a:solidFill>
              </a:rPr>
              <a:t>关系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lvl="0">
              <a:lnSpc>
                <a:spcPct val="120000"/>
              </a:lnSpc>
            </a:pPr>
            <a:r>
              <a:rPr lang="en-US" b="1" dirty="0"/>
              <a:t>F(A</a:t>
            </a:r>
            <a:r>
              <a:rPr lang="zh-CN" altLang="en-US" b="1" dirty="0"/>
              <a:t>，</a:t>
            </a:r>
            <a:r>
              <a:rPr lang="en-US" b="1" dirty="0"/>
              <a:t>B</a:t>
            </a:r>
            <a:r>
              <a:rPr lang="zh-CN" altLang="en-US" b="1" dirty="0"/>
              <a:t>，</a:t>
            </a:r>
            <a:r>
              <a:rPr lang="en-US" b="1" dirty="0"/>
              <a:t>C)=∑m(2</a:t>
            </a:r>
            <a:r>
              <a:rPr lang="zh-CN" altLang="en-US" b="1" dirty="0"/>
              <a:t>，</a:t>
            </a:r>
            <a:r>
              <a:rPr lang="en-US" b="1" dirty="0"/>
              <a:t>4</a:t>
            </a:r>
            <a:r>
              <a:rPr lang="zh-CN" altLang="en-US" b="1" dirty="0"/>
              <a:t>，</a:t>
            </a:r>
            <a:r>
              <a:rPr lang="en-US" b="1" dirty="0"/>
              <a:t>6</a:t>
            </a:r>
            <a:r>
              <a:rPr lang="zh-CN" altLang="en-US" b="1" dirty="0"/>
              <a:t>，</a:t>
            </a:r>
            <a:r>
              <a:rPr lang="en-US" b="1" dirty="0"/>
              <a:t>7)</a:t>
            </a:r>
            <a:endParaRPr lang="zh-CN" altLang="en-US" b="1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标准与</a:t>
            </a:r>
            <a:r>
              <a:rPr lang="en-US" b="1" dirty="0" smtClean="0"/>
              <a:t>-</a:t>
            </a:r>
            <a:r>
              <a:rPr lang="zh-CN" altLang="en-US" b="1" dirty="0"/>
              <a:t>或</a:t>
            </a:r>
            <a:r>
              <a:rPr lang="zh-CN" altLang="en-US" b="1" dirty="0" smtClean="0"/>
              <a:t>表达式（最小项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4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6</a:t>
            </a:r>
            <a:r>
              <a:rPr lang="zh-CN" altLang="en-US" b="1" dirty="0" smtClean="0"/>
              <a:t>、</a:t>
            </a:r>
            <a:r>
              <a:rPr lang="en-US" altLang="zh-CN" b="1" dirty="0" smtClean="0"/>
              <a:t>7</a:t>
            </a:r>
            <a:r>
              <a:rPr lang="zh-CN" altLang="en-US" b="1" dirty="0" smtClean="0"/>
              <a:t>的和）：</a:t>
            </a:r>
            <a:endParaRPr lang="en-US" altLang="zh-CN" b="1" dirty="0" smtClean="0"/>
          </a:p>
          <a:p>
            <a:pPr>
              <a:lnSpc>
                <a:spcPct val="120000"/>
              </a:lnSpc>
            </a:pPr>
            <a:endParaRPr lang="en-US" altLang="zh-CN" b="1" dirty="0" smtClean="0"/>
          </a:p>
          <a:p>
            <a:pPr>
              <a:lnSpc>
                <a:spcPct val="120000"/>
              </a:lnSpc>
            </a:pPr>
            <a:endParaRPr lang="en-US" altLang="zh-CN" b="1" dirty="0"/>
          </a:p>
          <a:p>
            <a:pPr>
              <a:lnSpc>
                <a:spcPct val="120000"/>
              </a:lnSpc>
            </a:pPr>
            <a:r>
              <a:rPr lang="zh-CN" altLang="en-US" b="1" dirty="0"/>
              <a:t>等价</a:t>
            </a:r>
            <a:r>
              <a:rPr lang="zh-CN" altLang="en-US" b="1" dirty="0" smtClean="0"/>
              <a:t>于最大项的积：</a:t>
            </a:r>
            <a:r>
              <a:rPr lang="en-US" b="1" dirty="0" smtClean="0"/>
              <a:t>F</a:t>
            </a:r>
            <a:r>
              <a:rPr lang="en-US" b="1" dirty="0"/>
              <a:t>=∏M(0</a:t>
            </a:r>
            <a:r>
              <a:rPr lang="zh-CN" altLang="en-US" b="1" dirty="0"/>
              <a:t>，</a:t>
            </a:r>
            <a:r>
              <a:rPr lang="en-US" b="1" dirty="0"/>
              <a:t>1</a:t>
            </a:r>
            <a:r>
              <a:rPr lang="zh-CN" altLang="en-US" b="1" dirty="0"/>
              <a:t>，</a:t>
            </a:r>
            <a:r>
              <a:rPr lang="en-US" b="1" dirty="0"/>
              <a:t>3</a:t>
            </a:r>
            <a:r>
              <a:rPr lang="zh-CN" altLang="en-US" b="1" dirty="0"/>
              <a:t>，</a:t>
            </a:r>
            <a:r>
              <a:rPr lang="en-US" b="1" dirty="0"/>
              <a:t>5)</a:t>
            </a:r>
            <a:endParaRPr lang="zh-CN" b="1" dirty="0" smtClean="0"/>
          </a:p>
          <a:p>
            <a:pPr lvl="0">
              <a:lnSpc>
                <a:spcPct val="120000"/>
              </a:lnSpc>
            </a:pPr>
            <a:endParaRPr lang="en-US" b="1" dirty="0" smtClean="0"/>
          </a:p>
          <a:p>
            <a:pPr lvl="0">
              <a:lnSpc>
                <a:spcPct val="120000"/>
              </a:lnSpc>
            </a:pPr>
            <a:endParaRPr lang="en-US" b="1" dirty="0"/>
          </a:p>
          <a:p>
            <a:pPr lvl="0">
              <a:lnSpc>
                <a:spcPct val="120000"/>
              </a:lnSpc>
            </a:pPr>
            <a:r>
              <a:rPr lang="en-US" b="1" dirty="0" smtClean="0"/>
              <a:t>F(W</a:t>
            </a:r>
            <a:r>
              <a:rPr lang="zh-CN" altLang="en-US" b="1" dirty="0" smtClean="0"/>
              <a:t>，</a:t>
            </a:r>
            <a:r>
              <a:rPr lang="en-US" b="1" i="1" dirty="0" smtClean="0"/>
              <a:t>X</a:t>
            </a:r>
            <a:r>
              <a:rPr lang="zh-CN" altLang="en-US" b="1" dirty="0" smtClean="0"/>
              <a:t>，</a:t>
            </a:r>
            <a:r>
              <a:rPr lang="en-US" b="1" i="1" dirty="0" smtClean="0"/>
              <a:t>Y</a:t>
            </a:r>
            <a:r>
              <a:rPr lang="en-US" b="1" dirty="0" smtClean="0"/>
              <a:t>)=</a:t>
            </a:r>
            <a:r>
              <a:rPr lang="zh-CN" altLang="en-US" b="1" dirty="0" smtClean="0"/>
              <a:t>∏</a:t>
            </a:r>
            <a:r>
              <a:rPr lang="en-US" b="1" dirty="0" smtClean="0"/>
              <a:t>M(0</a:t>
            </a:r>
            <a:r>
              <a:rPr lang="zh-CN" altLang="en-US" b="1" dirty="0" smtClean="0"/>
              <a:t>，</a:t>
            </a:r>
            <a:r>
              <a:rPr lang="en-US" b="1" dirty="0" smtClean="0"/>
              <a:t>1</a:t>
            </a:r>
            <a:r>
              <a:rPr lang="zh-CN" altLang="en-US" b="1" dirty="0" smtClean="0"/>
              <a:t>，</a:t>
            </a:r>
            <a:r>
              <a:rPr lang="en-US" b="1" dirty="0" smtClean="0"/>
              <a:t>3</a:t>
            </a:r>
            <a:r>
              <a:rPr lang="zh-CN" altLang="en-US" b="1" dirty="0" smtClean="0"/>
              <a:t>，</a:t>
            </a:r>
            <a:r>
              <a:rPr lang="en-US" b="1" dirty="0" smtClean="0"/>
              <a:t>4</a:t>
            </a:r>
            <a:r>
              <a:rPr lang="zh-CN" altLang="en-US" b="1" dirty="0" smtClean="0"/>
              <a:t>，</a:t>
            </a:r>
            <a:r>
              <a:rPr lang="en-US" b="1" dirty="0" smtClean="0"/>
              <a:t>5)</a:t>
            </a:r>
          </a:p>
          <a:p>
            <a:pPr lvl="0">
              <a:lnSpc>
                <a:spcPct val="120000"/>
              </a:lnSpc>
            </a:pPr>
            <a:endParaRPr lang="en-US" b="1" dirty="0" smtClean="0"/>
          </a:p>
          <a:p>
            <a:pPr lvl="0">
              <a:lnSpc>
                <a:spcPct val="120000"/>
              </a:lnSpc>
            </a:pPr>
            <a:r>
              <a:rPr lang="zh-CN" altLang="en-US" b="1" dirty="0" smtClean="0"/>
              <a:t>等价于最小项的和</a:t>
            </a:r>
            <a:r>
              <a:rPr lang="en-US" b="1" dirty="0" smtClean="0"/>
              <a:t>F=∑m(2</a:t>
            </a:r>
            <a:r>
              <a:rPr lang="zh-CN" altLang="en-US" b="1" dirty="0" smtClean="0"/>
              <a:t>，</a:t>
            </a:r>
            <a:r>
              <a:rPr lang="en-US" b="1" dirty="0" smtClean="0"/>
              <a:t>6</a:t>
            </a:r>
            <a:r>
              <a:rPr lang="zh-CN" altLang="en-US" b="1" dirty="0" smtClean="0"/>
              <a:t>，</a:t>
            </a:r>
            <a:r>
              <a:rPr lang="en-US" b="1" dirty="0" smtClean="0"/>
              <a:t>7)</a:t>
            </a:r>
            <a:endParaRPr lang="zh-CN" altLang="en-US" b="1" dirty="0" smtClean="0"/>
          </a:p>
          <a:p>
            <a:pPr>
              <a:lnSpc>
                <a:spcPct val="120000"/>
              </a:lnSpc>
            </a:pPr>
            <a:endParaRPr lang="zh-CN" altLang="en-US" b="1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71736" y="6143644"/>
            <a:ext cx="2838450" cy="33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5286388"/>
            <a:ext cx="6337300" cy="317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643174" y="2928934"/>
            <a:ext cx="378142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143108" y="4071942"/>
            <a:ext cx="4914900" cy="65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5000628" y="2000240"/>
            <a:ext cx="95731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8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5715008" y="4857760"/>
            <a:ext cx="95731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8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9" name="矩形 8"/>
          <p:cNvSpPr/>
          <p:nvPr/>
        </p:nvSpPr>
        <p:spPr>
          <a:xfrm>
            <a:off x="357158" y="4786322"/>
            <a:ext cx="8358246" cy="20716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42852"/>
            <a:ext cx="7929618" cy="4762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3428992" y="1714488"/>
            <a:ext cx="1928826" cy="4286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857356" y="1714488"/>
            <a:ext cx="1357322" cy="3571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928794" y="2786058"/>
            <a:ext cx="1928826" cy="3571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857356" y="2714620"/>
            <a:ext cx="1000132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/>
          <p:cNvSpPr/>
          <p:nvPr/>
        </p:nvSpPr>
        <p:spPr>
          <a:xfrm>
            <a:off x="4357686" y="3214686"/>
            <a:ext cx="928694" cy="50006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286644" y="357166"/>
            <a:ext cx="957313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8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6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19" name="矩形 18"/>
          <p:cNvSpPr/>
          <p:nvPr/>
        </p:nvSpPr>
        <p:spPr>
          <a:xfrm>
            <a:off x="5572132" y="1643050"/>
            <a:ext cx="1928826" cy="428628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4000496" y="2786058"/>
            <a:ext cx="1928826" cy="35719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143108" y="3214686"/>
            <a:ext cx="1000132" cy="500066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5429256" y="3214686"/>
            <a:ext cx="1000132" cy="500066"/>
          </a:xfrm>
          <a:prstGeom prst="ellipse">
            <a:avLst/>
          </a:pr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002356"/>
            <a:ext cx="6572296" cy="712659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5857916"/>
            <a:ext cx="5820605" cy="857232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85728"/>
            <a:ext cx="8229600" cy="264320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能够实现任何逻辑函数的逻辑门类型的集合称为逻辑门的完全集。例如，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输入与门、</a:t>
            </a:r>
            <a:r>
              <a:rPr lang="en-US" dirty="0">
                <a:solidFill>
                  <a:srgbClr val="00B050"/>
                </a:solidFill>
              </a:rPr>
              <a:t>2</a:t>
            </a:r>
            <a:r>
              <a:rPr lang="zh-CN" altLang="en-US" dirty="0">
                <a:solidFill>
                  <a:srgbClr val="00B050"/>
                </a:solidFill>
              </a:rPr>
              <a:t>输入或门以及反相器构成一个逻辑门完全集</a:t>
            </a:r>
            <a:r>
              <a:rPr lang="zh-CN" altLang="en-US" dirty="0"/>
              <a:t>。因为任何逻辑函数都能表示为输入信号（以原变量或反变量形式表示）构成的与</a:t>
            </a:r>
            <a:r>
              <a:rPr lang="en-US" dirty="0"/>
              <a:t>-</a:t>
            </a:r>
            <a:r>
              <a:rPr lang="zh-CN" altLang="en-US" dirty="0"/>
              <a:t>或表达式，而且任何超过两个输入端的与门（或门）都能通过</a:t>
            </a:r>
            <a:r>
              <a:rPr lang="en-US" dirty="0"/>
              <a:t>2</a:t>
            </a:r>
            <a:r>
              <a:rPr lang="zh-CN" altLang="en-US" dirty="0"/>
              <a:t>输入端与门（</a:t>
            </a:r>
            <a:r>
              <a:rPr lang="en-US" dirty="0"/>
              <a:t>2</a:t>
            </a:r>
            <a:r>
              <a:rPr lang="zh-CN" altLang="en-US" dirty="0"/>
              <a:t>输入端或门）级联得到。请问</a:t>
            </a:r>
            <a:r>
              <a:rPr lang="en-US" dirty="0"/>
              <a:t>2</a:t>
            </a:r>
            <a:r>
              <a:rPr lang="zh-CN" altLang="en-US" dirty="0"/>
              <a:t>输入与非门能构成逻辑门的完全集吗？请证明你的答案。</a:t>
            </a:r>
            <a:r>
              <a:rPr lang="en-US" dirty="0"/>
              <a:t>2</a:t>
            </a:r>
            <a:r>
              <a:rPr lang="zh-CN" altLang="en-US" dirty="0"/>
              <a:t>输入端异或门呢？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3357562"/>
            <a:ext cx="10287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000100" y="3000372"/>
            <a:ext cx="3764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输入与非门能构成逻辑门的完全集</a:t>
            </a:r>
          </a:p>
        </p:txBody>
      </p: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714752"/>
            <a:ext cx="1231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矩形 7"/>
          <p:cNvSpPr/>
          <p:nvPr/>
        </p:nvSpPr>
        <p:spPr>
          <a:xfrm>
            <a:off x="1928794" y="3429000"/>
            <a:ext cx="20313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/>
              <a:t>与非门实现了非门</a:t>
            </a:r>
          </a:p>
        </p:txBody>
      </p:sp>
      <p:sp>
        <p:nvSpPr>
          <p:cNvPr id="9" name="矩形 8"/>
          <p:cNvSpPr/>
          <p:nvPr/>
        </p:nvSpPr>
        <p:spPr>
          <a:xfrm>
            <a:off x="2214546" y="378619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与非门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非门实现了与门</a:t>
            </a:r>
            <a:endParaRPr lang="zh-CN" altLang="en-US" b="1" dirty="0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0034" y="4071942"/>
            <a:ext cx="1339850" cy="38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2071670" y="4143380"/>
            <a:ext cx="26084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 smtClean="0"/>
              <a:t>非门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与非门实现了或门</a:t>
            </a:r>
            <a:endParaRPr lang="zh-CN" altLang="en-US" b="1" dirty="0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6380" y="2500306"/>
            <a:ext cx="3128017" cy="2227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571472" y="5214950"/>
            <a:ext cx="79296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>
                <a:solidFill>
                  <a:srgbClr val="FF0000"/>
                </a:solidFill>
              </a:rPr>
              <a:t>输入端异或门不是逻辑门的</a:t>
            </a:r>
            <a:r>
              <a:rPr lang="zh-CN" altLang="en-US" b="1" dirty="0" smtClean="0">
                <a:solidFill>
                  <a:srgbClr val="FF0000"/>
                </a:solidFill>
              </a:rPr>
              <a:t>完全集</a:t>
            </a:r>
            <a:r>
              <a:rPr lang="en-US" altLang="zh-CN" b="1" dirty="0" smtClean="0">
                <a:solidFill>
                  <a:srgbClr val="FF0000"/>
                </a:solidFill>
              </a:rPr>
              <a:t>—— </a:t>
            </a:r>
            <a:r>
              <a:rPr lang="zh-CN" altLang="en-US" b="1" dirty="0" smtClean="0">
                <a:solidFill>
                  <a:srgbClr val="FF0000"/>
                </a:solidFill>
              </a:rPr>
              <a:t>把</a:t>
            </a:r>
            <a:r>
              <a:rPr lang="zh-CN" altLang="en-US" b="1" dirty="0">
                <a:solidFill>
                  <a:srgbClr val="FF0000"/>
                </a:solidFill>
              </a:rPr>
              <a:t>异或门</a:t>
            </a:r>
            <a:r>
              <a:rPr lang="zh-CN" altLang="en-US" b="1" dirty="0" smtClean="0">
                <a:solidFill>
                  <a:srgbClr val="FF0000"/>
                </a:solidFill>
              </a:rPr>
              <a:t>的其中</a:t>
            </a:r>
            <a:r>
              <a:rPr lang="zh-CN" altLang="en-US" b="1" dirty="0">
                <a:solidFill>
                  <a:srgbClr val="FF0000"/>
                </a:solidFill>
              </a:rPr>
              <a:t>一个输入端连接到低电平，则</a:t>
            </a:r>
            <a:r>
              <a:rPr lang="en-US" b="1" dirty="0" smtClean="0">
                <a:solidFill>
                  <a:srgbClr val="FF0000"/>
                </a:solidFill>
              </a:rPr>
              <a:t>F=X</a:t>
            </a:r>
            <a:r>
              <a:rPr lang="zh-CN" altLang="en-US" b="1" dirty="0">
                <a:solidFill>
                  <a:srgbClr val="FF0000"/>
                </a:solidFill>
              </a:rPr>
              <a:t>；把把其中一个输入端连接到高电平，则</a:t>
            </a:r>
            <a:r>
              <a:rPr lang="en-US" b="1" dirty="0" smtClean="0">
                <a:solidFill>
                  <a:srgbClr val="FF0000"/>
                </a:solidFill>
              </a:rPr>
              <a:t>F=</a:t>
            </a:r>
            <a:r>
              <a:rPr lang="en-US" altLang="zh-CN" b="1" dirty="0" smtClean="0">
                <a:solidFill>
                  <a:srgbClr val="FF0000"/>
                </a:solidFill>
              </a:rPr>
              <a:t>X~</a:t>
            </a:r>
            <a:r>
              <a:rPr lang="zh-CN" altLang="en-US" b="1" dirty="0" smtClean="0">
                <a:solidFill>
                  <a:srgbClr val="FF0000"/>
                </a:solidFill>
              </a:rPr>
              <a:t>。所以，异或门</a:t>
            </a:r>
            <a:r>
              <a:rPr lang="zh-CN" altLang="en-US" b="1" dirty="0">
                <a:solidFill>
                  <a:srgbClr val="FF0000"/>
                </a:solidFill>
              </a:rPr>
              <a:t>可以实现非门的</a:t>
            </a:r>
            <a:r>
              <a:rPr lang="zh-CN" altLang="en-US" b="1" dirty="0" smtClean="0">
                <a:solidFill>
                  <a:srgbClr val="FF0000"/>
                </a:solidFill>
              </a:rPr>
              <a:t>功能。但不能</a:t>
            </a:r>
            <a:r>
              <a:rPr lang="zh-CN" altLang="en-US" b="1" dirty="0">
                <a:solidFill>
                  <a:srgbClr val="FF0000"/>
                </a:solidFill>
              </a:rPr>
              <a:t>实现或门和与门的功能</a:t>
            </a:r>
            <a:r>
              <a:rPr lang="zh-CN" altLang="en-US" b="1" dirty="0" smtClean="0">
                <a:solidFill>
                  <a:srgbClr val="FF0000"/>
                </a:solidFill>
              </a:rPr>
              <a:t>。</a:t>
            </a:r>
            <a:endParaRPr lang="zh-CN" b="1" dirty="0" smtClean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5720" y="214290"/>
            <a:ext cx="444352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12</a:t>
            </a:r>
            <a:endParaRPr lang="zh-CN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43108" y="6286520"/>
            <a:ext cx="3877985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注意：证明的时候不能用到其它门！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F(</a:t>
            </a:r>
            <a:r>
              <a:rPr lang="en-US" sz="2400" i="1" dirty="0"/>
              <a:t>W</a:t>
            </a:r>
            <a:r>
              <a:rPr lang="zh-CN" altLang="en-US" sz="2400" dirty="0"/>
              <a:t>，</a:t>
            </a:r>
            <a:r>
              <a:rPr lang="en-US" sz="2400" i="1" dirty="0"/>
              <a:t>X</a:t>
            </a:r>
            <a:r>
              <a:rPr lang="zh-CN" altLang="en-US" sz="2400" dirty="0"/>
              <a:t>，</a:t>
            </a:r>
            <a:r>
              <a:rPr lang="en-US" sz="2400" i="1" dirty="0"/>
              <a:t>Y</a:t>
            </a:r>
            <a:r>
              <a:rPr lang="zh-CN" altLang="en-US" sz="2400" dirty="0"/>
              <a:t>，</a:t>
            </a:r>
            <a:r>
              <a:rPr lang="en-US" sz="2400" i="1" dirty="0"/>
              <a:t>Z</a:t>
            </a:r>
            <a:r>
              <a:rPr lang="en-US" sz="2400" dirty="0"/>
              <a:t>)=</a:t>
            </a:r>
            <a:r>
              <a:rPr lang="zh-CN" altLang="en-US" sz="2400" dirty="0"/>
              <a:t>∑</a:t>
            </a:r>
            <a:r>
              <a:rPr lang="en-US" sz="2400" dirty="0"/>
              <a:t>m(1</a:t>
            </a:r>
            <a:r>
              <a:rPr lang="zh-CN" altLang="en-US" sz="2400" dirty="0"/>
              <a:t>，</a:t>
            </a:r>
            <a:r>
              <a:rPr lang="en-US" sz="2400" dirty="0"/>
              <a:t>4</a:t>
            </a:r>
            <a:r>
              <a:rPr lang="zh-CN" altLang="en-US" sz="2400" dirty="0"/>
              <a:t>，</a:t>
            </a:r>
            <a:r>
              <a:rPr lang="en-US" sz="2400" dirty="0"/>
              <a:t>5</a:t>
            </a:r>
            <a:r>
              <a:rPr lang="zh-CN" altLang="en-US" sz="2400" dirty="0"/>
              <a:t>，</a:t>
            </a:r>
            <a:r>
              <a:rPr lang="en-US" sz="2400" dirty="0"/>
              <a:t>6</a:t>
            </a:r>
            <a:r>
              <a:rPr lang="zh-CN" altLang="en-US" sz="2400" dirty="0"/>
              <a:t>，</a:t>
            </a:r>
            <a:r>
              <a:rPr lang="en-US" sz="2400" dirty="0"/>
              <a:t>7</a:t>
            </a:r>
            <a:r>
              <a:rPr lang="zh-CN" altLang="en-US" sz="2400" dirty="0"/>
              <a:t>，</a:t>
            </a:r>
            <a:r>
              <a:rPr lang="en-US" sz="2400" dirty="0"/>
              <a:t>9</a:t>
            </a:r>
            <a:r>
              <a:rPr lang="zh-CN" altLang="en-US" sz="2400" dirty="0"/>
              <a:t>，</a:t>
            </a:r>
            <a:r>
              <a:rPr lang="en-US" sz="2400" dirty="0"/>
              <a:t>14</a:t>
            </a:r>
            <a:r>
              <a:rPr lang="zh-CN" altLang="en-US" sz="2400" dirty="0"/>
              <a:t>，</a:t>
            </a:r>
            <a:r>
              <a:rPr lang="en-US" sz="2400" dirty="0"/>
              <a:t>15</a:t>
            </a:r>
            <a:r>
              <a:rPr lang="en-US" sz="2400" dirty="0" smtClean="0"/>
              <a:t>)</a:t>
            </a:r>
            <a:endParaRPr lang="zh-CN" altLang="en-US" sz="24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57290" y="1285860"/>
            <a:ext cx="510540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571472" y="307181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非实质蕴涵项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428596" y="2571744"/>
            <a:ext cx="1857388" cy="9286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4929198"/>
            <a:ext cx="821055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857224" y="142852"/>
            <a:ext cx="108715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13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2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85729"/>
            <a:ext cx="8643966" cy="1571635"/>
          </a:xfrm>
        </p:spPr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F(</a:t>
            </a:r>
            <a:r>
              <a:rPr lang="en-US" i="1" dirty="0"/>
              <a:t>A</a:t>
            </a:r>
            <a:r>
              <a:rPr lang="zh-CN" altLang="en-US" dirty="0"/>
              <a:t>，</a:t>
            </a:r>
            <a:r>
              <a:rPr lang="en-US" i="1" dirty="0"/>
              <a:t>B</a:t>
            </a:r>
            <a:r>
              <a:rPr lang="zh-CN" altLang="en-US" dirty="0"/>
              <a:t>，</a:t>
            </a:r>
            <a:r>
              <a:rPr lang="en-US" i="1" dirty="0"/>
              <a:t>C</a:t>
            </a:r>
            <a:r>
              <a:rPr lang="zh-CN" altLang="en-US" dirty="0"/>
              <a:t>，</a:t>
            </a:r>
            <a:r>
              <a:rPr lang="en-US" i="1" dirty="0"/>
              <a:t>D</a:t>
            </a:r>
            <a:r>
              <a:rPr lang="en-US" dirty="0"/>
              <a:t>)=</a:t>
            </a:r>
            <a:r>
              <a:rPr lang="zh-CN" altLang="en-US" dirty="0"/>
              <a:t>∏</a:t>
            </a:r>
            <a:r>
              <a:rPr lang="en-US" dirty="0"/>
              <a:t>M(4</a:t>
            </a:r>
            <a:r>
              <a:rPr lang="zh-CN" altLang="en-US" dirty="0"/>
              <a:t>，</a:t>
            </a:r>
            <a:r>
              <a:rPr lang="en-US" dirty="0"/>
              <a:t>5</a:t>
            </a:r>
            <a:r>
              <a:rPr lang="zh-CN" altLang="en-US" dirty="0"/>
              <a:t>，</a:t>
            </a:r>
            <a:r>
              <a:rPr lang="en-US" dirty="0"/>
              <a:t>6</a:t>
            </a:r>
            <a:r>
              <a:rPr lang="zh-CN" altLang="en-US" dirty="0"/>
              <a:t>，</a:t>
            </a:r>
            <a:r>
              <a:rPr lang="en-US" dirty="0"/>
              <a:t>13</a:t>
            </a:r>
            <a:r>
              <a:rPr lang="zh-CN" altLang="en-US" dirty="0"/>
              <a:t>，</a:t>
            </a:r>
            <a:r>
              <a:rPr lang="en-US" dirty="0"/>
              <a:t>15)</a:t>
            </a:r>
            <a:endParaRPr lang="zh-CN" altLang="en-US" dirty="0"/>
          </a:p>
          <a:p>
            <a:pPr>
              <a:buNone/>
            </a:pPr>
            <a:r>
              <a:rPr lang="zh-CN" altLang="en-US" dirty="0" smtClean="0"/>
              <a:t>按互补</a:t>
            </a:r>
            <a:r>
              <a:rPr lang="zh-CN" altLang="en-US" dirty="0"/>
              <a:t>关系，列出该函数的最小项列表：</a:t>
            </a:r>
            <a:endParaRPr lang="zh-CN" dirty="0" smtClean="0"/>
          </a:p>
          <a:p>
            <a:pPr>
              <a:buNone/>
            </a:pPr>
            <a:r>
              <a:rPr lang="en-US" dirty="0" smtClean="0"/>
              <a:t>F(</a:t>
            </a:r>
            <a:r>
              <a:rPr lang="en-US" i="1" dirty="0" smtClean="0"/>
              <a:t>A</a:t>
            </a:r>
            <a:r>
              <a:rPr lang="zh-CN" altLang="en-US" dirty="0"/>
              <a:t>，</a:t>
            </a:r>
            <a:r>
              <a:rPr lang="en-US" i="1" dirty="0" smtClean="0"/>
              <a:t>B</a:t>
            </a:r>
            <a:r>
              <a:rPr lang="zh-CN" altLang="en-US" dirty="0"/>
              <a:t>，</a:t>
            </a:r>
            <a:r>
              <a:rPr lang="en-US" i="1" dirty="0" smtClean="0"/>
              <a:t>C</a:t>
            </a:r>
            <a:r>
              <a:rPr lang="zh-CN" altLang="en-US" dirty="0"/>
              <a:t>，</a:t>
            </a:r>
            <a:r>
              <a:rPr lang="en-US" i="1" dirty="0" smtClean="0"/>
              <a:t>D</a:t>
            </a:r>
            <a:r>
              <a:rPr lang="en-US" dirty="0" smtClean="0"/>
              <a:t>)=∑m(0</a:t>
            </a:r>
            <a:r>
              <a:rPr lang="zh-CN" altLang="en-US" dirty="0"/>
              <a:t>，</a:t>
            </a:r>
            <a:r>
              <a:rPr lang="en-US" dirty="0" smtClean="0"/>
              <a:t>1</a:t>
            </a:r>
            <a:r>
              <a:rPr lang="zh-CN" altLang="en-US" dirty="0"/>
              <a:t>，</a:t>
            </a:r>
            <a:r>
              <a:rPr lang="en-US" dirty="0" smtClean="0"/>
              <a:t>2</a:t>
            </a:r>
            <a:r>
              <a:rPr lang="zh-CN" altLang="en-US" dirty="0"/>
              <a:t>，</a:t>
            </a:r>
            <a:r>
              <a:rPr lang="en-US" dirty="0" smtClean="0"/>
              <a:t>3</a:t>
            </a:r>
            <a:r>
              <a:rPr lang="zh-CN" altLang="en-US" dirty="0"/>
              <a:t>，</a:t>
            </a:r>
            <a:r>
              <a:rPr lang="en-US" dirty="0" smtClean="0"/>
              <a:t>7</a:t>
            </a:r>
            <a:r>
              <a:rPr lang="zh-CN" altLang="en-US" dirty="0"/>
              <a:t>，</a:t>
            </a:r>
            <a:r>
              <a:rPr lang="en-US" dirty="0" smtClean="0"/>
              <a:t>8</a:t>
            </a:r>
            <a:r>
              <a:rPr lang="zh-CN" altLang="en-US" dirty="0"/>
              <a:t>，</a:t>
            </a:r>
            <a:r>
              <a:rPr lang="en-US" dirty="0" smtClean="0"/>
              <a:t>9</a:t>
            </a:r>
            <a:r>
              <a:rPr lang="zh-CN" altLang="en-US" dirty="0"/>
              <a:t>，</a:t>
            </a:r>
            <a:r>
              <a:rPr lang="en-US" dirty="0" smtClean="0"/>
              <a:t>10</a:t>
            </a:r>
            <a:r>
              <a:rPr lang="zh-CN" altLang="en-US" dirty="0"/>
              <a:t>，</a:t>
            </a:r>
            <a:r>
              <a:rPr lang="en-US" dirty="0" smtClean="0"/>
              <a:t>11</a:t>
            </a:r>
            <a:r>
              <a:rPr lang="zh-CN" altLang="en-US" dirty="0"/>
              <a:t>，</a:t>
            </a:r>
            <a:r>
              <a:rPr lang="en-US" dirty="0" smtClean="0"/>
              <a:t>12</a:t>
            </a:r>
            <a:r>
              <a:rPr lang="zh-CN" altLang="en-US" dirty="0"/>
              <a:t>，</a:t>
            </a:r>
            <a:r>
              <a:rPr lang="en-US" dirty="0" smtClean="0"/>
              <a:t>14)</a:t>
            </a:r>
            <a:endParaRPr lang="zh-CN" dirty="0" smtClean="0"/>
          </a:p>
          <a:p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1571612"/>
            <a:ext cx="5168900" cy="3105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57290" y="5143512"/>
            <a:ext cx="6229350" cy="92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7215206" y="214290"/>
            <a:ext cx="1087157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13</a:t>
            </a:r>
            <a:r>
              <a:rPr lang="zh-CN" altLang="en-US" sz="2000" dirty="0" smtClean="0"/>
              <a:t>（</a:t>
            </a:r>
            <a:r>
              <a:rPr lang="en-US" altLang="zh-CN" sz="2000" dirty="0" smtClean="0"/>
              <a:t>5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  <p:sp>
        <p:nvSpPr>
          <p:cNvPr id="6" name="矩形 5"/>
          <p:cNvSpPr/>
          <p:nvPr/>
        </p:nvSpPr>
        <p:spPr>
          <a:xfrm>
            <a:off x="4357686" y="1571612"/>
            <a:ext cx="571504" cy="3571900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5786446" y="1500174"/>
            <a:ext cx="2500330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注意：紫色框内两个</a:t>
            </a:r>
            <a:r>
              <a:rPr lang="en-US" altLang="zh-CN" dirty="0" smtClean="0"/>
              <a:t>1</a:t>
            </a:r>
            <a:r>
              <a:rPr lang="zh-CN" altLang="en-US" dirty="0" smtClean="0"/>
              <a:t>是不足够化到最简的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4929190" y="1714488"/>
            <a:ext cx="785818" cy="1588"/>
          </a:xfrm>
          <a:prstGeom prst="straightConnector1">
            <a:avLst/>
          </a:prstGeom>
          <a:ln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546</Words>
  <Application>Microsoft Office PowerPoint</Application>
  <PresentationFormat>全屏显示(4:3)</PresentationFormat>
  <Paragraphs>45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习题3、5、7(5)和(6)、8(1)和(6)、12、13(2)、13(5)</vt:lpstr>
      <vt:lpstr>第二章</vt:lpstr>
      <vt:lpstr>幻灯片 3</vt:lpstr>
      <vt:lpstr>幻灯片 4</vt:lpstr>
      <vt:lpstr>幻灯片 5</vt:lpstr>
      <vt:lpstr>幻灯片 6</vt:lpstr>
      <vt:lpstr>F(W，X，Y，Z)=∑m(1，4，5，6，7，9，14，15)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yry</dc:creator>
  <cp:lastModifiedBy>yry</cp:lastModifiedBy>
  <cp:revision>96</cp:revision>
  <dcterms:created xsi:type="dcterms:W3CDTF">2022-10-08T07:20:43Z</dcterms:created>
  <dcterms:modified xsi:type="dcterms:W3CDTF">2023-10-17T01:53:59Z</dcterms:modified>
</cp:coreProperties>
</file>