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E32C"/>
    <a:srgbClr val="3BA0B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5" d="100"/>
          <a:sy n="45" d="100"/>
        </p:scale>
        <p:origin x="-1808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285992"/>
            <a:ext cx="518380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500042"/>
            <a:ext cx="546155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71472" y="714356"/>
            <a:ext cx="28575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072066" y="428604"/>
            <a:ext cx="3801041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与或运算符必须统一用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·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500174"/>
            <a:ext cx="3214710" cy="12144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异或运算的优先级高于或运算，但低于与运算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63500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428736"/>
            <a:ext cx="4643438" cy="139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5" y="3857628"/>
            <a:ext cx="457407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2428868"/>
            <a:ext cx="3214710" cy="39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80797" y="2928934"/>
            <a:ext cx="539179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643834" y="500042"/>
            <a:ext cx="28575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290"/>
            <a:ext cx="8077200" cy="28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286124"/>
            <a:ext cx="52742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1406" y="500042"/>
            <a:ext cx="28575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715272" y="2214554"/>
            <a:ext cx="714380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7158" y="2571744"/>
            <a:ext cx="1357322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6953511" cy="626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1633442" y="1612131"/>
            <a:ext cx="71438" cy="714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29791" y="1973738"/>
            <a:ext cx="71438" cy="714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629791" y="2402366"/>
            <a:ext cx="71438" cy="714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629791" y="2844245"/>
            <a:ext cx="71438" cy="714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629791" y="3393664"/>
            <a:ext cx="71438" cy="714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34208" y="4054274"/>
            <a:ext cx="71438" cy="714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629791" y="4777488"/>
            <a:ext cx="71438" cy="714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638625" y="5813722"/>
            <a:ext cx="71438" cy="714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14290"/>
            <a:ext cx="4500562" cy="116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>
          <a:xfrm>
            <a:off x="4214810" y="5643578"/>
            <a:ext cx="1500198" cy="92869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000760" y="5857892"/>
            <a:ext cx="272382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个反变量做与运算</a:t>
            </a:r>
            <a:endParaRPr lang="en-US" altLang="zh-CN" dirty="0" smtClean="0"/>
          </a:p>
          <a:p>
            <a:r>
              <a:rPr lang="zh-CN" altLang="en-US" dirty="0" smtClean="0"/>
              <a:t>也可以改为原变量做或非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7158" y="1357298"/>
            <a:ext cx="5214974" cy="4214842"/>
          </a:xfrm>
          <a:prstGeom prst="rect">
            <a:avLst/>
          </a:prstGeom>
          <a:noFill/>
          <a:ln w="38100">
            <a:solidFill>
              <a:srgbClr val="0DE3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43570" y="1357298"/>
            <a:ext cx="1643074" cy="421484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572396" y="2285992"/>
            <a:ext cx="1357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绿</a:t>
            </a:r>
            <a:r>
              <a:rPr lang="zh-CN" altLang="en-US" sz="2000" b="1" dirty="0" smtClean="0"/>
              <a:t>框里是优先级排队电路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黄框里是负责编码的电路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en-US" sz="2000" b="1" dirty="0" smtClean="0"/>
              <a:t>已知一个组合逻辑电路的功能可用如图所示的真值表来描述。分别用下列器件实现该电路。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）一个</a:t>
            </a:r>
            <a:r>
              <a:rPr lang="en-US" altLang="zh-CN" sz="2000" b="1" dirty="0" smtClean="0"/>
              <a:t>8</a:t>
            </a:r>
            <a:r>
              <a:rPr lang="zh-CN" altLang="en-US" sz="2000" b="1" dirty="0" smtClean="0"/>
              <a:t>路选择器。</a:t>
            </a:r>
            <a:endParaRPr lang="en-US" altLang="zh-CN" sz="2000" b="1" dirty="0" smtClean="0"/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）一个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路选择器和一个非门。</a:t>
            </a:r>
            <a:endParaRPr lang="en-US" altLang="zh-CN" sz="2000" b="1" dirty="0" smtClean="0"/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）一个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路选择器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和两个逻辑门。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1142984"/>
            <a:ext cx="19812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071546"/>
            <a:ext cx="1784350" cy="1987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3500438"/>
            <a:ext cx="2120900" cy="1568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5000636"/>
            <a:ext cx="2438400" cy="1460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500042"/>
            <a:ext cx="28575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7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14744" y="3643314"/>
            <a:ext cx="1713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AB=00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F=C</a:t>
            </a:r>
          </a:p>
          <a:p>
            <a:r>
              <a:rPr lang="en-US" altLang="zh-CN" dirty="0" smtClean="0"/>
              <a:t>AB=01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F=C~</a:t>
            </a:r>
          </a:p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72396" y="1571612"/>
            <a:ext cx="1143008" cy="4286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572396" y="2014308"/>
            <a:ext cx="1143008" cy="4286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72396" y="2500306"/>
            <a:ext cx="1143008" cy="4286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72396" y="3000372"/>
            <a:ext cx="1143008" cy="4286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7356" y="6000768"/>
            <a:ext cx="1818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A=0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F=B ⊕ C</a:t>
            </a:r>
          </a:p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4483100"/>
            <a:ext cx="19812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7500958" y="4857760"/>
            <a:ext cx="1143008" cy="10001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000100" y="785794"/>
            <a:ext cx="1357322" cy="5715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14282" y="4929198"/>
            <a:ext cx="6286544" cy="1928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14291"/>
            <a:ext cx="8229600" cy="2500330"/>
          </a:xfrm>
        </p:spPr>
        <p:txBody>
          <a:bodyPr>
            <a:normAutofit/>
          </a:bodyPr>
          <a:lstStyle/>
          <a:p>
            <a:pPr lvl="0"/>
            <a:r>
              <a:rPr lang="zh-CN" altLang="en-US" sz="2000" b="1" dirty="0" smtClean="0"/>
              <a:t>已知一个组合逻辑电路的功能可用如图</a:t>
            </a:r>
            <a:r>
              <a:rPr lang="en-US" sz="2000" b="1" dirty="0" smtClean="0"/>
              <a:t>3.36</a:t>
            </a:r>
            <a:r>
              <a:rPr lang="zh-CN" altLang="en-US" sz="2000" b="1" dirty="0" smtClean="0"/>
              <a:t>所示的真值表来描述。要求完成以下任务。</a:t>
            </a:r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sz="2000" b="1" dirty="0" smtClean="0"/>
              <a:t>1</a:t>
            </a:r>
            <a:r>
              <a:rPr lang="zh-CN" altLang="en-US" sz="2000" b="1" dirty="0" smtClean="0"/>
              <a:t>）利用无关项进行化简，并写出函数</a:t>
            </a:r>
            <a:r>
              <a:rPr lang="en-US" sz="2000" b="1" dirty="0" smtClean="0"/>
              <a:t>F</a:t>
            </a:r>
            <a:r>
              <a:rPr lang="zh-CN" altLang="en-US" sz="2000" b="1" dirty="0" smtClean="0"/>
              <a:t>的最简逻辑表达式。</a:t>
            </a:r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sz="2000" b="1" dirty="0" smtClean="0"/>
              <a:t>2</a:t>
            </a:r>
            <a:r>
              <a:rPr lang="zh-CN" altLang="en-US" sz="2000" b="1" dirty="0" smtClean="0"/>
              <a:t>）根据最简逻辑表达式，画出函数</a:t>
            </a:r>
            <a:r>
              <a:rPr lang="en-US" sz="2000" b="1" i="1" dirty="0" smtClean="0"/>
              <a:t>F</a:t>
            </a:r>
            <a:r>
              <a:rPr lang="zh-CN" altLang="en-US" sz="2000" b="1" dirty="0" smtClean="0"/>
              <a:t>对应的逻辑电路图。</a:t>
            </a:r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sz="2000" b="1" dirty="0" smtClean="0"/>
              <a:t>3</a:t>
            </a:r>
            <a:r>
              <a:rPr lang="zh-CN" altLang="en-US" sz="2000" b="1" dirty="0" smtClean="0"/>
              <a:t>）对于（</a:t>
            </a:r>
            <a:r>
              <a:rPr lang="en-US" sz="2000" b="1" dirty="0" smtClean="0"/>
              <a:t>2</a:t>
            </a:r>
            <a:r>
              <a:rPr lang="zh-CN" altLang="en-US" sz="2000" b="1" dirty="0" smtClean="0"/>
              <a:t>）中的逻辑电路，请判断是否存在竞争冒险？若存在竞争冒险，则解释在什么情况下会出现毛刺，并画出发生毛刺时的时序图；若不存在竞争冒险，则分析说明其不存在竞争冒险的理由。</a:t>
            </a:r>
            <a:endParaRPr lang="zh-CN" altLang="en-US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2714620"/>
            <a:ext cx="218440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714620"/>
            <a:ext cx="2330450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6858016" y="3143248"/>
            <a:ext cx="1928826" cy="571504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58016" y="4143380"/>
            <a:ext cx="1928826" cy="214314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58016" y="4572008"/>
            <a:ext cx="1928826" cy="214314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58016" y="5143512"/>
            <a:ext cx="1928826" cy="214314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58016" y="6000768"/>
            <a:ext cx="1928826" cy="214314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714620"/>
            <a:ext cx="2330450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5000636"/>
            <a:ext cx="2330450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圆角矩形 14"/>
          <p:cNvSpPr/>
          <p:nvPr/>
        </p:nvSpPr>
        <p:spPr>
          <a:xfrm>
            <a:off x="4286248" y="3071810"/>
            <a:ext cx="428628" cy="1285884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214414" y="3357562"/>
            <a:ext cx="785818" cy="642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714480" y="3071810"/>
            <a:ext cx="642942" cy="285752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643042" y="3643314"/>
            <a:ext cx="785818" cy="64294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714480" y="4000504"/>
            <a:ext cx="642942" cy="285752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571868" y="3071810"/>
            <a:ext cx="357190" cy="2857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71868" y="4000504"/>
            <a:ext cx="357190" cy="2857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714876" y="4000504"/>
            <a:ext cx="357190" cy="2857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4714876" y="3071810"/>
            <a:ext cx="357190" cy="2857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286248" y="3643314"/>
            <a:ext cx="785818" cy="64294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00100" y="4500570"/>
            <a:ext cx="132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BD+AC+AD~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43372" y="4500570"/>
            <a:ext cx="142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AB+AC+B~D~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3214678" y="5357826"/>
            <a:ext cx="642942" cy="285752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3143240" y="5929330"/>
            <a:ext cx="785818" cy="64294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214678" y="6286520"/>
            <a:ext cx="642942" cy="285752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034" y="6143644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AB+AC+AD~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3143240" y="5357826"/>
            <a:ext cx="428628" cy="12858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500042"/>
            <a:ext cx="28575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9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2" y="1571612"/>
            <a:ext cx="4000528" cy="3643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/>
              <a:t>红框里电路不存在竞争冒险，因为得到的最简逻辑表达式中，各乘积项不存在逻辑相反的变量（不考虑</a:t>
            </a:r>
            <a:r>
              <a:rPr lang="en-US" altLang="zh-CN" b="1" dirty="0" smtClean="0"/>
              <a:t>ABCD</a:t>
            </a:r>
            <a:r>
              <a:rPr lang="zh-CN" altLang="en-US" b="1" dirty="0" smtClean="0"/>
              <a:t>信号不能同时到达的情况）。</a:t>
            </a:r>
            <a:endParaRPr lang="en-US" altLang="zh-CN" b="1" dirty="0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3116"/>
            <a:ext cx="34163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" name="TextBox 75"/>
          <p:cNvSpPr txBox="1"/>
          <p:nvPr/>
        </p:nvSpPr>
        <p:spPr>
          <a:xfrm>
            <a:off x="785786" y="1714488"/>
            <a:ext cx="147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AB+AC+AD~</a:t>
            </a:r>
            <a:endParaRPr lang="zh-CN" altLang="en-US" sz="2000" b="1" dirty="0"/>
          </a:p>
        </p:txBody>
      </p:sp>
      <p:sp>
        <p:nvSpPr>
          <p:cNvPr id="79" name="矩形 78"/>
          <p:cNvSpPr/>
          <p:nvPr/>
        </p:nvSpPr>
        <p:spPr>
          <a:xfrm>
            <a:off x="285720" y="1500174"/>
            <a:ext cx="4286280" cy="3214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000372"/>
            <a:ext cx="4277707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357686" y="714356"/>
            <a:ext cx="4500594" cy="1643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400" b="1" dirty="0" smtClean="0"/>
              <a:t>这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两个都可能存在竞争冒险。当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ABC=110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F=D+D~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，或者，当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ACD=100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F=B+B~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，因而输出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可能会出现毛刺。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714356"/>
            <a:ext cx="3797300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4357694"/>
            <a:ext cx="3454400" cy="22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85786" y="357166"/>
            <a:ext cx="159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A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</a:t>
            </a:r>
            <a:r>
              <a:rPr lang="en-US" altLang="zh-CN" sz="2000" b="1" dirty="0" smtClean="0"/>
              <a:t>+AC+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B~</a:t>
            </a:r>
            <a:r>
              <a:rPr lang="en-US" altLang="zh-CN" sz="2000" b="1" dirty="0" smtClean="0"/>
              <a:t>D~</a:t>
            </a:r>
            <a:endParaRPr lang="zh-CN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43042" y="4000504"/>
            <a:ext cx="1481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B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</a:t>
            </a:r>
            <a:r>
              <a:rPr lang="en-US" altLang="zh-CN" sz="2000" b="1" dirty="0" smtClean="0"/>
              <a:t>+AC+A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D~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5929354" cy="1143000"/>
          </a:xfrm>
        </p:spPr>
        <p:txBody>
          <a:bodyPr>
            <a:noAutofit/>
          </a:bodyPr>
          <a:lstStyle/>
          <a:p>
            <a:pPr lvl="0" algn="l"/>
            <a:r>
              <a:rPr lang="zh-CN" altLang="en-US" sz="2000" dirty="0" smtClean="0"/>
              <a:t>根据表中给出的逻辑门的传输延迟</a:t>
            </a:r>
            <a:r>
              <a:rPr lang="en-US" sz="2000" dirty="0" err="1" smtClean="0"/>
              <a:t>Tpd</a:t>
            </a:r>
            <a:r>
              <a:rPr lang="zh-CN" altLang="en-US" sz="2000" dirty="0" smtClean="0"/>
              <a:t>和最小延迟</a:t>
            </a:r>
            <a:r>
              <a:rPr lang="en-US" sz="2000" dirty="0" err="1" smtClean="0"/>
              <a:t>Tcd</a:t>
            </a:r>
            <a:r>
              <a:rPr lang="zh-CN" altLang="en-US" sz="2000" dirty="0" smtClean="0"/>
              <a:t>，计算下图所示组合逻辑电路的传输延迟和最小延迟，并比较哪个电路的传输延迟最长，哪个电路的传输延迟最短。</a:t>
            </a:r>
            <a:br>
              <a:rPr lang="zh-CN" altLang="en-US" sz="2000" dirty="0" smtClean="0"/>
            </a:b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4214818"/>
            <a:ext cx="8229600" cy="242889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电路</a:t>
            </a:r>
            <a:r>
              <a:rPr lang="en-US" dirty="0" smtClean="0">
                <a:solidFill>
                  <a:srgbClr val="FF0000"/>
                </a:solidFill>
              </a:rPr>
              <a:t>(a)</a:t>
            </a:r>
            <a:r>
              <a:rPr lang="zh-CN" altLang="en-US" dirty="0" smtClean="0">
                <a:solidFill>
                  <a:srgbClr val="FF0000"/>
                </a:solidFill>
              </a:rPr>
              <a:t>的传输延迟为</a:t>
            </a:r>
            <a:r>
              <a:rPr lang="en-US" dirty="0" smtClean="0">
                <a:solidFill>
                  <a:srgbClr val="FF0000"/>
                </a:solidFill>
              </a:rPr>
              <a:t>40+55=95ps</a:t>
            </a:r>
            <a:r>
              <a:rPr lang="zh-CN" altLang="en-US" dirty="0" smtClean="0">
                <a:solidFill>
                  <a:srgbClr val="FF0000"/>
                </a:solidFill>
              </a:rPr>
              <a:t>；最小延迟为</a:t>
            </a:r>
            <a:r>
              <a:rPr lang="en-US" dirty="0" smtClean="0">
                <a:solidFill>
                  <a:srgbClr val="FF0000"/>
                </a:solidFill>
              </a:rPr>
              <a:t>25ps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电路</a:t>
            </a:r>
            <a:r>
              <a:rPr lang="en-US" dirty="0" smtClean="0">
                <a:solidFill>
                  <a:srgbClr val="FF0000"/>
                </a:solidFill>
              </a:rPr>
              <a:t>(b)</a:t>
            </a:r>
            <a:r>
              <a:rPr lang="zh-CN" altLang="en-US" dirty="0" smtClean="0">
                <a:solidFill>
                  <a:srgbClr val="FF0000"/>
                </a:solidFill>
              </a:rPr>
              <a:t>的传输延迟为</a:t>
            </a:r>
            <a:r>
              <a:rPr lang="en-US" dirty="0" smtClean="0">
                <a:solidFill>
                  <a:srgbClr val="FF0000"/>
                </a:solidFill>
              </a:rPr>
              <a:t>40+15+15+55=125ps</a:t>
            </a:r>
            <a:r>
              <a:rPr lang="zh-CN" altLang="en-US" dirty="0" smtClean="0">
                <a:solidFill>
                  <a:srgbClr val="FF0000"/>
                </a:solidFill>
              </a:rPr>
              <a:t>；最小延迟为</a:t>
            </a:r>
            <a:r>
              <a:rPr lang="en-US" dirty="0" smtClean="0">
                <a:solidFill>
                  <a:srgbClr val="FF0000"/>
                </a:solidFill>
              </a:rPr>
              <a:t>10+10+25=45ps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电路</a:t>
            </a:r>
            <a:r>
              <a:rPr lang="en-US" dirty="0" smtClean="0">
                <a:solidFill>
                  <a:srgbClr val="FF0000"/>
                </a:solidFill>
              </a:rPr>
              <a:t>(c)</a:t>
            </a:r>
            <a:r>
              <a:rPr lang="zh-CN" altLang="en-US" dirty="0" smtClean="0">
                <a:solidFill>
                  <a:srgbClr val="FF0000"/>
                </a:solidFill>
              </a:rPr>
              <a:t>中，反向输入端与门是或非门的等效电路，</a:t>
            </a:r>
            <a:r>
              <a:rPr lang="zh-CN" altLang="en-US" b="1" dirty="0" smtClean="0">
                <a:solidFill>
                  <a:srgbClr val="FF0000"/>
                </a:solidFill>
              </a:rPr>
              <a:t>反向输入端或门是与非门的等效电路</a:t>
            </a:r>
            <a:r>
              <a:rPr lang="zh-CN" altLang="en-US" dirty="0" smtClean="0">
                <a:solidFill>
                  <a:srgbClr val="FF0000"/>
                </a:solidFill>
              </a:rPr>
              <a:t>，因此，传输延迟为</a:t>
            </a:r>
            <a:r>
              <a:rPr lang="en-US" dirty="0" smtClean="0">
                <a:solidFill>
                  <a:srgbClr val="FF0000"/>
                </a:solidFill>
              </a:rPr>
              <a:t>30+30=60ps</a:t>
            </a:r>
            <a:r>
              <a:rPr lang="zh-CN" altLang="en-US" dirty="0" smtClean="0">
                <a:solidFill>
                  <a:srgbClr val="FF0000"/>
                </a:solidFill>
              </a:rPr>
              <a:t>；最小延迟为</a:t>
            </a:r>
            <a:r>
              <a:rPr lang="en-US" dirty="0" smtClean="0">
                <a:solidFill>
                  <a:srgbClr val="FF0000"/>
                </a:solidFill>
              </a:rPr>
              <a:t>10+25=35ps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显然，上述电路中，电路</a:t>
            </a:r>
            <a:r>
              <a:rPr lang="en-US" dirty="0" smtClean="0">
                <a:solidFill>
                  <a:srgbClr val="FF0000"/>
                </a:solidFill>
              </a:rPr>
              <a:t>(b)</a:t>
            </a:r>
            <a:r>
              <a:rPr lang="zh-CN" altLang="en-US" dirty="0" smtClean="0">
                <a:solidFill>
                  <a:srgbClr val="FF0000"/>
                </a:solidFill>
              </a:rPr>
              <a:t>的传输延迟最长，</a:t>
            </a:r>
            <a:r>
              <a:rPr lang="en-US" dirty="0" smtClean="0">
                <a:solidFill>
                  <a:srgbClr val="FF0000"/>
                </a:solidFill>
              </a:rPr>
              <a:t>(c)</a:t>
            </a:r>
            <a:r>
              <a:rPr lang="zh-CN" altLang="en-US" dirty="0" smtClean="0">
                <a:solidFill>
                  <a:srgbClr val="FF0000"/>
                </a:solidFill>
              </a:rPr>
              <a:t>的传输延迟最短。</a:t>
            </a: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6072230" cy="169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285728"/>
            <a:ext cx="250234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928662" y="2428868"/>
            <a:ext cx="785818" cy="5000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928662" y="3000372"/>
            <a:ext cx="714380" cy="21431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500298" y="2857496"/>
            <a:ext cx="78581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214678" y="2428868"/>
            <a:ext cx="500066" cy="4286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357422" y="3214686"/>
            <a:ext cx="928694" cy="15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286116" y="2928934"/>
            <a:ext cx="428628" cy="28575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857752" y="3000372"/>
            <a:ext cx="928694" cy="21431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929190" y="2500306"/>
            <a:ext cx="714380" cy="4286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428604"/>
            <a:ext cx="50003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11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468</Words>
  <PresentationFormat>全屏显示(4:3)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已知一个组合逻辑电路的功能可用如图所示的真值表来描述。分别用下列器件实现该电路。</vt:lpstr>
      <vt:lpstr>幻灯片 6</vt:lpstr>
      <vt:lpstr>幻灯片 7</vt:lpstr>
      <vt:lpstr>幻灯片 8</vt:lpstr>
      <vt:lpstr>根据表中给出的逻辑门的传输延迟Tpd和最小延迟Tcd，计算下图所示组合逻辑电路的传输延迟和最小延迟，并比较哪个电路的传输延迟最长，哪个电路的传输延迟最短。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yry</cp:lastModifiedBy>
  <cp:revision>43</cp:revision>
  <dcterms:modified xsi:type="dcterms:W3CDTF">2023-04-03T07:50:52Z</dcterms:modified>
</cp:coreProperties>
</file>