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72" r:id="rId6"/>
    <p:sldId id="268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3BA0B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87" autoAdjust="0"/>
    <p:restoredTop sz="94660"/>
  </p:normalViewPr>
  <p:slideViewPr>
    <p:cSldViewPr>
      <p:cViewPr>
        <p:scale>
          <a:sx n="60" d="100"/>
          <a:sy n="60" d="100"/>
        </p:scale>
        <p:origin x="-840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57166"/>
            <a:ext cx="6400298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图片 17"/>
          <p:cNvPicPr/>
          <p:nvPr/>
        </p:nvPicPr>
        <p:blipFill>
          <a:blip r:embed="rId3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357430"/>
            <a:ext cx="8501122" cy="35577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428604"/>
            <a:ext cx="2291050" cy="143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3" name="直接连接符 22"/>
          <p:cNvCxnSpPr/>
          <p:nvPr/>
        </p:nvCxnSpPr>
        <p:spPr>
          <a:xfrm>
            <a:off x="1428728" y="4429132"/>
            <a:ext cx="300039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428728" y="5713428"/>
            <a:ext cx="3000396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4429124" y="4929198"/>
            <a:ext cx="2571768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429124" y="5186814"/>
            <a:ext cx="107157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429256" y="5685782"/>
            <a:ext cx="1643074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43702" y="1643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643702" y="2142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358214" y="2857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429652" y="1643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2844" y="357166"/>
            <a:ext cx="28575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</a:t>
            </a:r>
            <a:endParaRPr lang="zh-CN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500694" y="6072206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S=R=1</a:t>
            </a:r>
            <a:r>
              <a:rPr lang="zh-CN" altLang="en-US" b="1" dirty="0" smtClean="0"/>
              <a:t>之后，</a:t>
            </a:r>
            <a:r>
              <a:rPr lang="en-US" altLang="zh-CN" b="1" dirty="0" smtClean="0"/>
              <a:t>Q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Q~</a:t>
            </a:r>
            <a:r>
              <a:rPr lang="zh-CN" altLang="en-US" b="1" dirty="0" smtClean="0"/>
              <a:t>都为</a:t>
            </a:r>
            <a:r>
              <a:rPr lang="en-US" altLang="zh-CN" b="1" dirty="0" smtClean="0"/>
              <a:t>0</a:t>
            </a:r>
          </a:p>
          <a:p>
            <a:r>
              <a:rPr lang="zh-CN" altLang="en-US" b="1" dirty="0" smtClean="0"/>
              <a:t>造成后续的错误</a:t>
            </a:r>
            <a:endParaRPr lang="zh-CN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5500694" y="2143116"/>
            <a:ext cx="2714644" cy="4572032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00100" y="3000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0100" y="3786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0100" y="4572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00100" y="5143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1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00232" y="2488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1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00232" y="3786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00232" y="4429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1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00232" y="5357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00430" y="3000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00430" y="3786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00430" y="4429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1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00430" y="5357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>
          <a:xfrm rot="5400000">
            <a:off x="-858082" y="4143380"/>
            <a:ext cx="4572032" cy="1588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5400000">
            <a:off x="643704" y="4142587"/>
            <a:ext cx="4572032" cy="1588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rot="5400000">
            <a:off x="2165168" y="4142586"/>
            <a:ext cx="4572032" cy="1588"/>
          </a:xfrm>
          <a:prstGeom prst="line">
            <a:avLst/>
          </a:prstGeom>
          <a:ln w="2857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84694" y="3000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84694" y="3643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1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984694" y="4572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0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84694" y="5214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00B050"/>
                </a:solidFill>
              </a:rPr>
              <a:t>1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72198" y="2500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72198" y="32861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072198" y="4572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72198" y="5345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5121075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1785926"/>
            <a:ext cx="657225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3071810"/>
            <a:ext cx="11493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7224" y="3857628"/>
            <a:ext cx="6032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5786" y="4929198"/>
            <a:ext cx="954088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5715016"/>
            <a:ext cx="6032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椭圆 7"/>
          <p:cNvSpPr/>
          <p:nvPr/>
        </p:nvSpPr>
        <p:spPr>
          <a:xfrm>
            <a:off x="3643306" y="4929198"/>
            <a:ext cx="214314" cy="500066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429256" y="4929198"/>
            <a:ext cx="214314" cy="500066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215206" y="4929198"/>
            <a:ext cx="214314" cy="500066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786182" y="3000372"/>
            <a:ext cx="785818" cy="285752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572132" y="3000372"/>
            <a:ext cx="785818" cy="285752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358082" y="3000372"/>
            <a:ext cx="785818" cy="285752"/>
          </a:xfrm>
          <a:prstGeom prst="ellipse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5720" y="285728"/>
            <a:ext cx="28575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5</a:t>
            </a:r>
            <a:endParaRPr lang="zh-CN" alt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428860" y="3214686"/>
            <a:ext cx="3571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7422" y="5131370"/>
            <a:ext cx="5715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CLK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1165" y="6488668"/>
            <a:ext cx="725711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只有</a:t>
            </a:r>
            <a:r>
              <a:rPr lang="en-US" altLang="zh-CN" b="1" dirty="0" smtClean="0"/>
              <a:t>D</a:t>
            </a:r>
            <a:r>
              <a:rPr lang="zh-CN" altLang="en-US" b="1" dirty="0" smtClean="0"/>
              <a:t>先稳定，</a:t>
            </a:r>
            <a:r>
              <a:rPr lang="en-US" altLang="zh-CN" b="1" dirty="0" smtClean="0"/>
              <a:t>CLK</a:t>
            </a:r>
            <a:r>
              <a:rPr lang="zh-CN" altLang="en-US" b="1" dirty="0" smtClean="0"/>
              <a:t>边沿随后到来（</a:t>
            </a:r>
            <a:r>
              <a:rPr lang="en-US" altLang="zh-CN" b="1" dirty="0" smtClean="0"/>
              <a:t>D</a:t>
            </a:r>
            <a:r>
              <a:rPr lang="zh-CN" altLang="en-US" b="1" dirty="0" smtClean="0"/>
              <a:t>继续保持稳定一会），才会改变</a:t>
            </a:r>
            <a:r>
              <a:rPr lang="en-US" altLang="zh-CN" b="1" dirty="0" smtClean="0"/>
              <a:t>Q</a:t>
            </a:r>
            <a:endParaRPr lang="zh-CN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46576" y="1357298"/>
            <a:ext cx="2297424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高电平之前稳定</a:t>
            </a:r>
            <a:endParaRPr lang="en-US" altLang="zh-CN" b="1" dirty="0" smtClean="0"/>
          </a:p>
          <a:p>
            <a:r>
              <a:rPr lang="zh-CN" altLang="en-US" b="1" dirty="0" smtClean="0"/>
              <a:t>或者</a:t>
            </a:r>
            <a:endParaRPr lang="en-US" altLang="zh-CN" b="1" dirty="0" smtClean="0"/>
          </a:p>
          <a:p>
            <a:r>
              <a:rPr lang="en-US" altLang="zh-CN" b="1" dirty="0" smtClean="0"/>
              <a:t>D</a:t>
            </a:r>
            <a:r>
              <a:rPr lang="zh-CN" altLang="en-US" b="1" dirty="0" smtClean="0"/>
              <a:t>在</a:t>
            </a:r>
            <a:r>
              <a:rPr lang="en-US" altLang="zh-CN" b="1" dirty="0" smtClean="0"/>
              <a:t>C</a:t>
            </a:r>
            <a:r>
              <a:rPr lang="zh-CN" altLang="en-US" b="1" dirty="0" smtClean="0"/>
              <a:t>高电平之后变化</a:t>
            </a:r>
            <a:endParaRPr lang="en-US" altLang="zh-CN" b="1" dirty="0" smtClean="0"/>
          </a:p>
          <a:p>
            <a:r>
              <a:rPr lang="zh-CN" altLang="en-US" b="1" dirty="0" smtClean="0"/>
              <a:t>都会改变</a:t>
            </a:r>
            <a:r>
              <a:rPr lang="en-US" altLang="zh-CN" b="1" dirty="0" smtClean="0"/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52"/>
            <a:ext cx="6408252" cy="44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00042"/>
            <a:ext cx="804735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714348" y="1559470"/>
            <a:ext cx="5296643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不管原来的</a:t>
            </a:r>
            <a:r>
              <a:rPr lang="en-US" altLang="zh-CN" b="1" dirty="0" smtClean="0"/>
              <a:t>Q</a:t>
            </a:r>
            <a:r>
              <a:rPr lang="zh-CN" altLang="en-US" b="1" dirty="0" smtClean="0"/>
              <a:t>是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还是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，时钟到来之后</a:t>
            </a:r>
            <a:r>
              <a:rPr lang="en-US" altLang="zh-CN" b="1" dirty="0" smtClean="0"/>
              <a:t>Q</a:t>
            </a:r>
            <a:r>
              <a:rPr lang="zh-CN" altLang="en-US" b="1" dirty="0" smtClean="0"/>
              <a:t>*就必须</a:t>
            </a:r>
            <a:r>
              <a:rPr lang="en-US" altLang="zh-CN" b="1" dirty="0" smtClean="0"/>
              <a:t>=D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1000108"/>
            <a:ext cx="242287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14348" y="2559602"/>
            <a:ext cx="698460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所以，增加</a:t>
            </a:r>
            <a:r>
              <a:rPr lang="en-US" altLang="zh-CN" b="1" dirty="0" smtClean="0"/>
              <a:t>D</a:t>
            </a:r>
            <a:r>
              <a:rPr lang="zh-CN" altLang="en-US" b="1" dirty="0" smtClean="0"/>
              <a:t>输入端，利用</a:t>
            </a:r>
            <a:r>
              <a:rPr lang="en-US" altLang="zh-CN" b="1" dirty="0" smtClean="0"/>
              <a:t>D</a:t>
            </a:r>
            <a:r>
              <a:rPr lang="zh-CN" altLang="en-US" b="1" dirty="0" smtClean="0"/>
              <a:t>和原来的</a:t>
            </a:r>
            <a:r>
              <a:rPr lang="en-US" altLang="zh-CN" b="1" dirty="0" smtClean="0"/>
              <a:t>Q</a:t>
            </a:r>
            <a:r>
              <a:rPr lang="zh-CN" altLang="en-US" b="1" dirty="0" smtClean="0"/>
              <a:t>对</a:t>
            </a:r>
            <a:r>
              <a:rPr lang="en-US" altLang="zh-CN" b="1" dirty="0" smtClean="0"/>
              <a:t>EN</a:t>
            </a:r>
            <a:r>
              <a:rPr lang="zh-CN" altLang="en-US" b="1" dirty="0" smtClean="0"/>
              <a:t>进行控制，从而控制</a:t>
            </a:r>
            <a:r>
              <a:rPr lang="en-US" altLang="zh-CN" b="1" dirty="0" smtClean="0"/>
              <a:t>Q</a:t>
            </a:r>
            <a:r>
              <a:rPr lang="zh-CN" altLang="en-US" b="1" dirty="0" smtClean="0"/>
              <a:t>*</a:t>
            </a:r>
            <a:endParaRPr lang="en-US" altLang="zh-CN" b="1" dirty="0" smtClean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7632" y="3000372"/>
            <a:ext cx="8437284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4286248" y="3714752"/>
            <a:ext cx="350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当</a:t>
            </a:r>
            <a:r>
              <a:rPr lang="en-US" altLang="zh-CN" b="1" dirty="0" smtClean="0">
                <a:solidFill>
                  <a:srgbClr val="FF0000"/>
                </a:solidFill>
              </a:rPr>
              <a:t>Q=0</a:t>
            </a:r>
            <a:r>
              <a:rPr lang="zh-CN" altLang="en-US" b="1" dirty="0" smtClean="0">
                <a:solidFill>
                  <a:srgbClr val="FF0000"/>
                </a:solidFill>
              </a:rPr>
              <a:t>时，如果</a:t>
            </a:r>
            <a:r>
              <a:rPr lang="en-US" altLang="zh-CN" b="1" dirty="0" smtClean="0">
                <a:solidFill>
                  <a:srgbClr val="FF0000"/>
                </a:solidFill>
              </a:rPr>
              <a:t>D=0</a:t>
            </a:r>
            <a:r>
              <a:rPr lang="zh-CN" altLang="en-US" b="1" dirty="0" smtClean="0">
                <a:solidFill>
                  <a:srgbClr val="FF0000"/>
                </a:solidFill>
              </a:rPr>
              <a:t>，那么</a:t>
            </a:r>
            <a:r>
              <a:rPr lang="en-US" altLang="zh-CN" b="1" dirty="0" smtClean="0">
                <a:solidFill>
                  <a:srgbClr val="FF0000"/>
                </a:solidFill>
              </a:rPr>
              <a:t>Q</a:t>
            </a:r>
            <a:r>
              <a:rPr lang="zh-CN" altLang="en-US" b="1" dirty="0" smtClean="0">
                <a:solidFill>
                  <a:srgbClr val="FF0000"/>
                </a:solidFill>
              </a:rPr>
              <a:t>*必须</a:t>
            </a:r>
            <a:r>
              <a:rPr lang="en-US" altLang="zh-CN" b="1" dirty="0" smtClean="0">
                <a:solidFill>
                  <a:srgbClr val="FF0000"/>
                </a:solidFill>
              </a:rPr>
              <a:t>=0</a:t>
            </a:r>
            <a:r>
              <a:rPr lang="zh-CN" altLang="en-US" b="1" dirty="0" smtClean="0">
                <a:solidFill>
                  <a:srgbClr val="FF0000"/>
                </a:solidFill>
              </a:rPr>
              <a:t>，所以</a:t>
            </a:r>
            <a:r>
              <a:rPr lang="en-US" altLang="zh-CN" b="1" dirty="0" smtClean="0">
                <a:solidFill>
                  <a:srgbClr val="FF0000"/>
                </a:solidFill>
              </a:rPr>
              <a:t>EN</a:t>
            </a:r>
            <a:r>
              <a:rPr lang="zh-CN" altLang="en-US" b="1" dirty="0" smtClean="0">
                <a:solidFill>
                  <a:srgbClr val="FF0000"/>
                </a:solidFill>
              </a:rPr>
              <a:t>要为</a:t>
            </a:r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7158" y="3143248"/>
            <a:ext cx="1857388" cy="2857520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00364" y="3143248"/>
            <a:ext cx="928694" cy="2857520"/>
          </a:xfrm>
          <a:prstGeom prst="rect">
            <a:avLst/>
          </a:prstGeom>
          <a:noFill/>
          <a:ln w="2857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endCxn id="12" idx="1"/>
          </p:cNvCxnSpPr>
          <p:nvPr/>
        </p:nvCxnSpPr>
        <p:spPr>
          <a:xfrm flipV="1">
            <a:off x="3643306" y="4037918"/>
            <a:ext cx="642942" cy="340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8596" y="142852"/>
            <a:ext cx="28575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</a:t>
            </a:r>
            <a:endParaRPr lang="zh-CN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14348" y="2059536"/>
            <a:ext cx="591860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所以，不能允许</a:t>
            </a:r>
            <a:r>
              <a:rPr lang="en-US" altLang="zh-CN" b="1" dirty="0" smtClean="0"/>
              <a:t>T</a:t>
            </a:r>
            <a:r>
              <a:rPr lang="zh-CN" altLang="en-US" b="1" dirty="0" smtClean="0"/>
              <a:t>触发器的</a:t>
            </a:r>
            <a:r>
              <a:rPr lang="en-US" altLang="zh-CN" b="1" dirty="0" smtClean="0"/>
              <a:t>Q</a:t>
            </a:r>
            <a:r>
              <a:rPr lang="zh-CN" altLang="en-US" b="1" dirty="0" smtClean="0"/>
              <a:t>*在每次时钟到来之后都反转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6566505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071546"/>
            <a:ext cx="3099890" cy="42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1500174"/>
            <a:ext cx="4337050" cy="17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1785926"/>
            <a:ext cx="16891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85396" y="4857760"/>
            <a:ext cx="415860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3857628"/>
            <a:ext cx="4876804" cy="24384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0" name="右箭头 9"/>
          <p:cNvSpPr/>
          <p:nvPr/>
        </p:nvSpPr>
        <p:spPr>
          <a:xfrm>
            <a:off x="4857752" y="2214554"/>
            <a:ext cx="85725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7000892" y="4143380"/>
            <a:ext cx="357190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flipH="1">
            <a:off x="4572000" y="5572140"/>
            <a:ext cx="64294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500694" y="714356"/>
            <a:ext cx="30003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3143240" y="5715016"/>
            <a:ext cx="1425390" cy="584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600" b="1" dirty="0" smtClean="0"/>
              <a:t>分析未用状态</a:t>
            </a:r>
            <a:endParaRPr lang="en-US" altLang="zh-CN" sz="1600" b="1" dirty="0" smtClean="0"/>
          </a:p>
          <a:p>
            <a:r>
              <a:rPr lang="zh-CN" altLang="en-US" sz="1600" b="1" dirty="0" smtClean="0"/>
              <a:t>： </a:t>
            </a:r>
            <a:r>
              <a:rPr lang="en-US" altLang="zh-CN" sz="1600" b="1" dirty="0" smtClean="0"/>
              <a:t>Y0Y1=11</a:t>
            </a:r>
            <a:endParaRPr lang="zh-CN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0"/>
            <a:ext cx="28575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9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1785926"/>
            <a:ext cx="16891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" name="组合 4"/>
          <p:cNvGrpSpPr/>
          <p:nvPr/>
        </p:nvGrpSpPr>
        <p:grpSpPr>
          <a:xfrm>
            <a:off x="1080373" y="500042"/>
            <a:ext cx="3848817" cy="2582665"/>
            <a:chOff x="611560" y="171501"/>
            <a:chExt cx="3848817" cy="2582665"/>
          </a:xfrm>
        </p:grpSpPr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611560" y="1196752"/>
              <a:ext cx="2895600" cy="1546225"/>
              <a:chOff x="144" y="2304"/>
              <a:chExt cx="1824" cy="974"/>
            </a:xfrm>
          </p:grpSpPr>
          <p:sp>
            <p:nvSpPr>
              <p:cNvPr id="9" name="Rectangle 9"/>
              <p:cNvSpPr>
                <a:spLocks noChangeArrowheads="1"/>
              </p:cNvSpPr>
              <p:nvPr/>
            </p:nvSpPr>
            <p:spPr bwMode="auto">
              <a:xfrm>
                <a:off x="1536" y="297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0" name="Rectangle 10"/>
              <p:cNvSpPr>
                <a:spLocks noChangeArrowheads="1"/>
              </p:cNvSpPr>
              <p:nvPr/>
            </p:nvSpPr>
            <p:spPr bwMode="auto">
              <a:xfrm>
                <a:off x="1536" y="268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>
                <a:off x="858" y="299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b="1" dirty="0" smtClean="0"/>
                  <a:t>1</a:t>
                </a:r>
                <a:endParaRPr lang="en-US" altLang="zh-CN" sz="2000" b="1" dirty="0"/>
              </a:p>
            </p:txBody>
          </p:sp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1200" y="297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3" name="Rectangle 14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528" y="297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5" name="Rectangle 16"/>
              <p:cNvSpPr>
                <a:spLocks noChangeArrowheads="1"/>
              </p:cNvSpPr>
              <p:nvPr/>
            </p:nvSpPr>
            <p:spPr bwMode="auto">
              <a:xfrm>
                <a:off x="528" y="268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>
                <a:off x="528" y="3264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0" cy="57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20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0" cy="57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13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1200" y="2688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3"/>
              <p:cNvSpPr>
                <a:spLocks noChangeShapeType="1"/>
              </p:cNvSpPr>
              <p:nvPr/>
            </p:nvSpPr>
            <p:spPr bwMode="auto">
              <a:xfrm>
                <a:off x="864" y="2688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1536" y="2688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288" y="2448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Text Box 26"/>
              <p:cNvSpPr txBox="1">
                <a:spLocks noChangeArrowheads="1"/>
              </p:cNvSpPr>
              <p:nvPr/>
            </p:nvSpPr>
            <p:spPr bwMode="auto">
              <a:xfrm>
                <a:off x="144" y="2400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i="1" dirty="0" smtClean="0"/>
                  <a:t>X</a:t>
                </a:r>
                <a:endParaRPr lang="en-US" altLang="zh-CN" sz="1800" b="1" i="1" dirty="0"/>
              </a:p>
            </p:txBody>
          </p:sp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238" y="2304"/>
                <a:ext cx="60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 dirty="0" smtClean="0"/>
                  <a:t>Y0Y1</a:t>
                </a:r>
                <a:endParaRPr lang="en-US" altLang="zh-CN" sz="1800" b="1" i="1" dirty="0"/>
              </a:p>
            </p:txBody>
          </p:sp>
          <p:sp>
            <p:nvSpPr>
              <p:cNvPr id="27" name="Text Box 28"/>
              <p:cNvSpPr txBox="1">
                <a:spLocks noChangeArrowheads="1"/>
              </p:cNvSpPr>
              <p:nvPr/>
            </p:nvSpPr>
            <p:spPr bwMode="auto">
              <a:xfrm>
                <a:off x="576" y="2448"/>
                <a:ext cx="13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 dirty="0"/>
                  <a:t>00      </a:t>
                </a:r>
                <a:r>
                  <a:rPr lang="en-US" altLang="zh-CN" sz="1600" b="1" dirty="0" smtClean="0"/>
                  <a:t> 01       11      </a:t>
                </a:r>
                <a:r>
                  <a:rPr lang="en-US" altLang="zh-CN" sz="1600" b="1" dirty="0"/>
                  <a:t>10</a:t>
                </a:r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336" y="2736"/>
                <a:ext cx="192" cy="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 dirty="0"/>
                  <a:t>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1600" b="1" dirty="0"/>
                  <a:t>1</a:t>
                </a:r>
              </a:p>
            </p:txBody>
          </p:sp>
        </p:grp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2245799" y="181457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b="1" dirty="0" smtClean="0"/>
                <a:t>d</a:t>
              </a:r>
              <a:endParaRPr lang="en-US" altLang="zh-CN" sz="2000" b="1" dirty="0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764376" y="2296966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b="1" dirty="0" smtClean="0"/>
                <a:t>1</a:t>
              </a:r>
              <a:endParaRPr lang="en-US" altLang="zh-CN" sz="2000" b="1" dirty="0"/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2317237" y="224320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b="1" dirty="0" smtClean="0"/>
                <a:t>d</a:t>
              </a:r>
              <a:endParaRPr lang="en-US" altLang="zh-CN" sz="2000" b="1" dirty="0"/>
            </a:p>
          </p:txBody>
        </p:sp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1960047" y="957319"/>
              <a:ext cx="100013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b="1" dirty="0" smtClean="0"/>
                <a:t>Y0</a:t>
              </a:r>
              <a:r>
                <a:rPr lang="zh-CN" altLang="en-US" sz="2000" b="1" dirty="0" smtClean="0"/>
                <a:t>*</a:t>
              </a:r>
              <a:endParaRPr lang="en-US" altLang="zh-CN" sz="2000" b="1" dirty="0"/>
            </a:p>
          </p:txBody>
        </p:sp>
        <p:sp>
          <p:nvSpPr>
            <p:cNvPr id="84" name="Rectangle 12"/>
            <p:cNvSpPr>
              <a:spLocks noChangeArrowheads="1"/>
            </p:cNvSpPr>
            <p:nvPr/>
          </p:nvSpPr>
          <p:spPr bwMode="auto">
            <a:xfrm>
              <a:off x="745601" y="171501"/>
              <a:ext cx="3714776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000" b="1" dirty="0" smtClean="0"/>
                <a:t>不化简：</a:t>
              </a:r>
              <a:r>
                <a:rPr lang="en-US" altLang="zh-CN" sz="2000" b="1" dirty="0" smtClean="0"/>
                <a:t>Y0</a:t>
              </a:r>
              <a:r>
                <a:rPr lang="zh-CN" altLang="en-US" sz="2000" b="1" dirty="0" smtClean="0"/>
                <a:t>*</a:t>
              </a:r>
              <a:r>
                <a:rPr lang="en-US" altLang="zh-CN" sz="2000" b="1" dirty="0" smtClean="0"/>
                <a:t>=XY0~Y1 + XY0Y1~</a:t>
              </a:r>
            </a:p>
            <a:p>
              <a:pPr algn="ctr"/>
              <a:endParaRPr lang="en-US" altLang="zh-CN" sz="2000" b="1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85786" y="3643314"/>
            <a:ext cx="2895600" cy="1785950"/>
            <a:chOff x="611560" y="957319"/>
            <a:chExt cx="2895600" cy="1785950"/>
          </a:xfrm>
        </p:grpSpPr>
        <p:grpSp>
          <p:nvGrpSpPr>
            <p:cNvPr id="33" name="Group 8"/>
            <p:cNvGrpSpPr>
              <a:grpSpLocks/>
            </p:cNvGrpSpPr>
            <p:nvPr/>
          </p:nvGrpSpPr>
          <p:grpSpPr bwMode="auto">
            <a:xfrm>
              <a:off x="611560" y="1196752"/>
              <a:ext cx="2895600" cy="1524000"/>
              <a:chOff x="144" y="2304"/>
              <a:chExt cx="1824" cy="960"/>
            </a:xfrm>
          </p:grpSpPr>
          <p:sp>
            <p:nvSpPr>
              <p:cNvPr id="38" name="Rectangle 9"/>
              <p:cNvSpPr>
                <a:spLocks noChangeArrowheads="1"/>
              </p:cNvSpPr>
              <p:nvPr/>
            </p:nvSpPr>
            <p:spPr bwMode="auto">
              <a:xfrm>
                <a:off x="1536" y="297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39" name="Rectangle 10"/>
              <p:cNvSpPr>
                <a:spLocks noChangeArrowheads="1"/>
              </p:cNvSpPr>
              <p:nvPr/>
            </p:nvSpPr>
            <p:spPr bwMode="auto">
              <a:xfrm>
                <a:off x="1536" y="268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40" name="Rectangle 12"/>
              <p:cNvSpPr>
                <a:spLocks noChangeArrowheads="1"/>
              </p:cNvSpPr>
              <p:nvPr/>
            </p:nvSpPr>
            <p:spPr bwMode="auto">
              <a:xfrm>
                <a:off x="549" y="2963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lang="en-US" altLang="zh-CN" sz="2000" b="1" dirty="0" smtClean="0"/>
                  <a:t>1</a:t>
                </a:r>
                <a:endParaRPr lang="en-US" altLang="zh-CN" sz="2000" b="1" dirty="0"/>
              </a:p>
            </p:txBody>
          </p:sp>
          <p:sp>
            <p:nvSpPr>
              <p:cNvPr id="41" name="Rectangle 13"/>
              <p:cNvSpPr>
                <a:spLocks noChangeArrowheads="1"/>
              </p:cNvSpPr>
              <p:nvPr/>
            </p:nvSpPr>
            <p:spPr bwMode="auto">
              <a:xfrm>
                <a:off x="1200" y="297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42" name="Rectangle 14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43" name="Rectangle 15"/>
              <p:cNvSpPr>
                <a:spLocks noChangeArrowheads="1"/>
              </p:cNvSpPr>
              <p:nvPr/>
            </p:nvSpPr>
            <p:spPr bwMode="auto">
              <a:xfrm>
                <a:off x="528" y="297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44" name="Rectangle 16"/>
              <p:cNvSpPr>
                <a:spLocks noChangeArrowheads="1"/>
              </p:cNvSpPr>
              <p:nvPr/>
            </p:nvSpPr>
            <p:spPr bwMode="auto">
              <a:xfrm>
                <a:off x="528" y="268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>
                <a:off x="528" y="3264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19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0" cy="57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20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0" cy="57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21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13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22"/>
              <p:cNvSpPr>
                <a:spLocks noChangeShapeType="1"/>
              </p:cNvSpPr>
              <p:nvPr/>
            </p:nvSpPr>
            <p:spPr bwMode="auto">
              <a:xfrm>
                <a:off x="1200" y="2688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23"/>
              <p:cNvSpPr>
                <a:spLocks noChangeShapeType="1"/>
              </p:cNvSpPr>
              <p:nvPr/>
            </p:nvSpPr>
            <p:spPr bwMode="auto">
              <a:xfrm>
                <a:off x="864" y="2688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24"/>
              <p:cNvSpPr>
                <a:spLocks noChangeShapeType="1"/>
              </p:cNvSpPr>
              <p:nvPr/>
            </p:nvSpPr>
            <p:spPr bwMode="auto">
              <a:xfrm>
                <a:off x="1536" y="2688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Line 25"/>
              <p:cNvSpPr>
                <a:spLocks noChangeShapeType="1"/>
              </p:cNvSpPr>
              <p:nvPr/>
            </p:nvSpPr>
            <p:spPr bwMode="auto">
              <a:xfrm>
                <a:off x="288" y="2448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Text Box 26"/>
              <p:cNvSpPr txBox="1">
                <a:spLocks noChangeArrowheads="1"/>
              </p:cNvSpPr>
              <p:nvPr/>
            </p:nvSpPr>
            <p:spPr bwMode="auto">
              <a:xfrm>
                <a:off x="144" y="2400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i="1" dirty="0" smtClean="0"/>
                  <a:t>X</a:t>
                </a:r>
                <a:endParaRPr lang="en-US" altLang="zh-CN" sz="1800" b="1" i="1" dirty="0"/>
              </a:p>
            </p:txBody>
          </p:sp>
          <p:sp>
            <p:nvSpPr>
              <p:cNvPr id="55" name="Text Box 27"/>
              <p:cNvSpPr txBox="1">
                <a:spLocks noChangeArrowheads="1"/>
              </p:cNvSpPr>
              <p:nvPr/>
            </p:nvSpPr>
            <p:spPr bwMode="auto">
              <a:xfrm>
                <a:off x="238" y="2304"/>
                <a:ext cx="60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 dirty="0" smtClean="0"/>
                  <a:t>Y0Y1</a:t>
                </a:r>
                <a:endParaRPr lang="en-US" altLang="zh-CN" sz="1800" b="1" i="1" dirty="0"/>
              </a:p>
            </p:txBody>
          </p:sp>
          <p:sp>
            <p:nvSpPr>
              <p:cNvPr id="56" name="Text Box 28"/>
              <p:cNvSpPr txBox="1">
                <a:spLocks noChangeArrowheads="1"/>
              </p:cNvSpPr>
              <p:nvPr/>
            </p:nvSpPr>
            <p:spPr bwMode="auto">
              <a:xfrm>
                <a:off x="576" y="2448"/>
                <a:ext cx="13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 dirty="0"/>
                  <a:t>00      </a:t>
                </a:r>
                <a:r>
                  <a:rPr lang="en-US" altLang="zh-CN" sz="1600" b="1" dirty="0" smtClean="0"/>
                  <a:t> 01       11      </a:t>
                </a:r>
                <a:r>
                  <a:rPr lang="en-US" altLang="zh-CN" sz="1600" b="1" dirty="0"/>
                  <a:t>10</a:t>
                </a:r>
              </a:p>
            </p:txBody>
          </p:sp>
          <p:sp>
            <p:nvSpPr>
              <p:cNvPr id="57" name="Text Box 29"/>
              <p:cNvSpPr txBox="1">
                <a:spLocks noChangeArrowheads="1"/>
              </p:cNvSpPr>
              <p:nvPr/>
            </p:nvSpPr>
            <p:spPr bwMode="auto">
              <a:xfrm>
                <a:off x="336" y="2736"/>
                <a:ext cx="192" cy="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 dirty="0"/>
                  <a:t>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1600" b="1" dirty="0"/>
                  <a:t>1</a:t>
                </a:r>
              </a:p>
            </p:txBody>
          </p:sp>
        </p:grp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2245799" y="181457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b="1" dirty="0" smtClean="0"/>
                <a:t>d</a:t>
              </a:r>
              <a:endParaRPr lang="en-US" altLang="zh-CN" sz="2000" b="1" dirty="0"/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2245799" y="2286069"/>
              <a:ext cx="65177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b="1" dirty="0" smtClean="0"/>
                <a:t>d</a:t>
              </a:r>
              <a:r>
                <a:rPr lang="en-US" altLang="zh-CN" sz="2000" b="1" dirty="0" smtClean="0"/>
                <a:t>/1</a:t>
              </a:r>
              <a:endParaRPr lang="en-US" altLang="zh-CN" sz="2000" b="1" dirty="0"/>
            </a:p>
          </p:txBody>
        </p:sp>
        <p:sp>
          <p:nvSpPr>
            <p:cNvPr id="37" name="Rectangle 12"/>
            <p:cNvSpPr>
              <a:spLocks noChangeArrowheads="1"/>
            </p:cNvSpPr>
            <p:nvPr/>
          </p:nvSpPr>
          <p:spPr bwMode="auto">
            <a:xfrm>
              <a:off x="1960047" y="957319"/>
              <a:ext cx="100013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b="1" dirty="0" smtClean="0"/>
                <a:t>Y1</a:t>
              </a:r>
              <a:r>
                <a:rPr lang="zh-CN" altLang="en-US" sz="2000" b="1" dirty="0" smtClean="0"/>
                <a:t>*</a:t>
              </a:r>
              <a:endParaRPr lang="en-US" altLang="zh-CN" sz="2000" b="1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5429256" y="4257684"/>
            <a:ext cx="2895600" cy="1600208"/>
            <a:chOff x="611560" y="1120544"/>
            <a:chExt cx="2895600" cy="1600208"/>
          </a:xfrm>
        </p:grpSpPr>
        <p:grpSp>
          <p:nvGrpSpPr>
            <p:cNvPr id="59" name="Group 8"/>
            <p:cNvGrpSpPr>
              <a:grpSpLocks/>
            </p:cNvGrpSpPr>
            <p:nvPr/>
          </p:nvGrpSpPr>
          <p:grpSpPr bwMode="auto">
            <a:xfrm>
              <a:off x="611560" y="1196752"/>
              <a:ext cx="2895600" cy="1524000"/>
              <a:chOff x="144" y="2304"/>
              <a:chExt cx="1824" cy="960"/>
            </a:xfrm>
          </p:grpSpPr>
          <p:sp>
            <p:nvSpPr>
              <p:cNvPr id="64" name="Rectangle 9"/>
              <p:cNvSpPr>
                <a:spLocks noChangeArrowheads="1"/>
              </p:cNvSpPr>
              <p:nvPr/>
            </p:nvSpPr>
            <p:spPr bwMode="auto">
              <a:xfrm>
                <a:off x="1536" y="297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65" name="Rectangle 10"/>
              <p:cNvSpPr>
                <a:spLocks noChangeArrowheads="1"/>
              </p:cNvSpPr>
              <p:nvPr/>
            </p:nvSpPr>
            <p:spPr bwMode="auto">
              <a:xfrm>
                <a:off x="1536" y="268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67" name="Rectangle 13"/>
              <p:cNvSpPr>
                <a:spLocks noChangeArrowheads="1"/>
              </p:cNvSpPr>
              <p:nvPr/>
            </p:nvSpPr>
            <p:spPr bwMode="auto">
              <a:xfrm>
                <a:off x="1200" y="297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68" name="Rectangle 14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69" name="Rectangle 15"/>
              <p:cNvSpPr>
                <a:spLocks noChangeArrowheads="1"/>
              </p:cNvSpPr>
              <p:nvPr/>
            </p:nvSpPr>
            <p:spPr bwMode="auto">
              <a:xfrm>
                <a:off x="528" y="297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70" name="Rectangle 16"/>
              <p:cNvSpPr>
                <a:spLocks noChangeArrowheads="1"/>
              </p:cNvSpPr>
              <p:nvPr/>
            </p:nvSpPr>
            <p:spPr bwMode="auto">
              <a:xfrm>
                <a:off x="528" y="268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zh-CN" sz="2000"/>
              </a:p>
            </p:txBody>
          </p:sp>
          <p:sp>
            <p:nvSpPr>
              <p:cNvPr id="71" name="Line 17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>
                <a:off x="528" y="3264"/>
                <a:ext cx="1344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19"/>
              <p:cNvSpPr>
                <a:spLocks noChangeShapeType="1"/>
              </p:cNvSpPr>
              <p:nvPr/>
            </p:nvSpPr>
            <p:spPr bwMode="auto">
              <a:xfrm>
                <a:off x="528" y="2688"/>
                <a:ext cx="0" cy="57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20"/>
              <p:cNvSpPr>
                <a:spLocks noChangeShapeType="1"/>
              </p:cNvSpPr>
              <p:nvPr/>
            </p:nvSpPr>
            <p:spPr bwMode="auto">
              <a:xfrm>
                <a:off x="1872" y="2688"/>
                <a:ext cx="0" cy="576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Line 21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13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" name="Line 22"/>
              <p:cNvSpPr>
                <a:spLocks noChangeShapeType="1"/>
              </p:cNvSpPr>
              <p:nvPr/>
            </p:nvSpPr>
            <p:spPr bwMode="auto">
              <a:xfrm>
                <a:off x="1200" y="2688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Line 23"/>
              <p:cNvSpPr>
                <a:spLocks noChangeShapeType="1"/>
              </p:cNvSpPr>
              <p:nvPr/>
            </p:nvSpPr>
            <p:spPr bwMode="auto">
              <a:xfrm>
                <a:off x="864" y="2688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Line 24"/>
              <p:cNvSpPr>
                <a:spLocks noChangeShapeType="1"/>
              </p:cNvSpPr>
              <p:nvPr/>
            </p:nvSpPr>
            <p:spPr bwMode="auto">
              <a:xfrm>
                <a:off x="1536" y="2688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Line 25"/>
              <p:cNvSpPr>
                <a:spLocks noChangeShapeType="1"/>
              </p:cNvSpPr>
              <p:nvPr/>
            </p:nvSpPr>
            <p:spPr bwMode="auto">
              <a:xfrm>
                <a:off x="288" y="2448"/>
                <a:ext cx="24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Text Box 26"/>
              <p:cNvSpPr txBox="1">
                <a:spLocks noChangeArrowheads="1"/>
              </p:cNvSpPr>
              <p:nvPr/>
            </p:nvSpPr>
            <p:spPr bwMode="auto">
              <a:xfrm>
                <a:off x="144" y="2400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 i="1" dirty="0" smtClean="0"/>
                  <a:t>X</a:t>
                </a:r>
                <a:endParaRPr lang="en-US" altLang="zh-CN" sz="1800" b="1" i="1" dirty="0"/>
              </a:p>
            </p:txBody>
          </p:sp>
          <p:sp>
            <p:nvSpPr>
              <p:cNvPr id="81" name="Text Box 27"/>
              <p:cNvSpPr txBox="1">
                <a:spLocks noChangeArrowheads="1"/>
              </p:cNvSpPr>
              <p:nvPr/>
            </p:nvSpPr>
            <p:spPr bwMode="auto">
              <a:xfrm>
                <a:off x="238" y="2304"/>
                <a:ext cx="60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 dirty="0" smtClean="0"/>
                  <a:t>Y0Y1</a:t>
                </a:r>
                <a:endParaRPr lang="en-US" altLang="zh-CN" sz="1800" b="1" i="1" dirty="0"/>
              </a:p>
            </p:txBody>
          </p:sp>
          <p:sp>
            <p:nvSpPr>
              <p:cNvPr id="82" name="Text Box 28"/>
              <p:cNvSpPr txBox="1">
                <a:spLocks noChangeArrowheads="1"/>
              </p:cNvSpPr>
              <p:nvPr/>
            </p:nvSpPr>
            <p:spPr bwMode="auto">
              <a:xfrm>
                <a:off x="576" y="2448"/>
                <a:ext cx="139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 dirty="0"/>
                  <a:t>00      </a:t>
                </a:r>
                <a:r>
                  <a:rPr lang="en-US" altLang="zh-CN" sz="1600" b="1" dirty="0" smtClean="0"/>
                  <a:t> 01       11      </a:t>
                </a:r>
                <a:r>
                  <a:rPr lang="en-US" altLang="zh-CN" sz="1600" b="1" dirty="0"/>
                  <a:t>10</a:t>
                </a:r>
              </a:p>
            </p:txBody>
          </p:sp>
          <p:sp>
            <p:nvSpPr>
              <p:cNvPr id="83" name="Text Box 29"/>
              <p:cNvSpPr txBox="1">
                <a:spLocks noChangeArrowheads="1"/>
              </p:cNvSpPr>
              <p:nvPr/>
            </p:nvSpPr>
            <p:spPr bwMode="auto">
              <a:xfrm>
                <a:off x="336" y="2736"/>
                <a:ext cx="192" cy="4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600" b="1" dirty="0"/>
                  <a:t>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1600" b="1" dirty="0"/>
                  <a:t>1</a:t>
                </a:r>
              </a:p>
            </p:txBody>
          </p:sp>
        </p:grpSp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2245799" y="181457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b="1" dirty="0" smtClean="0"/>
                <a:t>d</a:t>
              </a:r>
              <a:endParaRPr lang="en-US" altLang="zh-CN" sz="2000" b="1" dirty="0"/>
            </a:p>
          </p:txBody>
        </p:sp>
        <p:sp>
          <p:nvSpPr>
            <p:cNvPr id="61" name="Rectangle 12"/>
            <p:cNvSpPr>
              <a:spLocks noChangeArrowheads="1"/>
            </p:cNvSpPr>
            <p:nvPr/>
          </p:nvSpPr>
          <p:spPr bwMode="auto">
            <a:xfrm>
              <a:off x="2826138" y="1814575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b="1" dirty="0" smtClean="0"/>
                <a:t>1</a:t>
              </a:r>
              <a:endParaRPr lang="en-US" altLang="zh-CN" sz="2000" b="1" dirty="0"/>
            </a:p>
          </p:txBody>
        </p:sp>
        <p:sp>
          <p:nvSpPr>
            <p:cNvPr id="62" name="Rectangle 12"/>
            <p:cNvSpPr>
              <a:spLocks noChangeArrowheads="1"/>
            </p:cNvSpPr>
            <p:nvPr/>
          </p:nvSpPr>
          <p:spPr bwMode="auto">
            <a:xfrm>
              <a:off x="2317237" y="2243203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b="1" dirty="0" smtClean="0"/>
                <a:t>d</a:t>
              </a:r>
              <a:endParaRPr lang="en-US" altLang="zh-CN" sz="2000" b="1" dirty="0"/>
            </a:p>
          </p:txBody>
        </p:sp>
        <p:sp>
          <p:nvSpPr>
            <p:cNvPr id="63" name="Rectangle 12"/>
            <p:cNvSpPr>
              <a:spLocks noChangeArrowheads="1"/>
            </p:cNvSpPr>
            <p:nvPr/>
          </p:nvSpPr>
          <p:spPr bwMode="auto">
            <a:xfrm>
              <a:off x="1960047" y="1120544"/>
              <a:ext cx="100013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b="1" dirty="0" smtClean="0"/>
                <a:t>Z</a:t>
              </a:r>
              <a:endParaRPr lang="en-US" altLang="zh-CN" sz="2000" b="1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3714752"/>
            <a:ext cx="1543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928670"/>
            <a:ext cx="29146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TextBox 87"/>
          <p:cNvSpPr txBox="1"/>
          <p:nvPr/>
        </p:nvSpPr>
        <p:spPr>
          <a:xfrm>
            <a:off x="1285852" y="8572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化简：</a:t>
            </a:r>
            <a:endParaRPr lang="zh-CN" alt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5357818" y="428604"/>
            <a:ext cx="3427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en-US" altLang="zh-CN" dirty="0" smtClean="0"/>
              <a:t>Y0</a:t>
            </a:r>
            <a:r>
              <a:rPr lang="zh-CN" altLang="en-US" dirty="0" smtClean="0"/>
              <a:t>*不化简，</a:t>
            </a:r>
            <a:endParaRPr lang="en-US" altLang="zh-CN" dirty="0" smtClean="0"/>
          </a:p>
          <a:p>
            <a:r>
              <a:rPr lang="zh-CN" altLang="en-US" dirty="0" smtClean="0"/>
              <a:t>则初始为</a:t>
            </a:r>
            <a:r>
              <a:rPr lang="en-US" altLang="zh-CN" dirty="0" smtClean="0"/>
              <a:t>11</a:t>
            </a:r>
            <a:r>
              <a:rPr lang="zh-CN" altLang="en-US" dirty="0" smtClean="0"/>
              <a:t>状态时，无论接下来</a:t>
            </a:r>
            <a:endParaRPr lang="en-US" altLang="zh-CN" dirty="0" smtClean="0"/>
          </a:p>
          <a:p>
            <a:r>
              <a:rPr lang="en-US" altLang="zh-CN" dirty="0" smtClean="0"/>
              <a:t>X=0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，都可以随后变为</a:t>
            </a:r>
            <a:r>
              <a:rPr lang="en-US" altLang="zh-CN" dirty="0" smtClean="0"/>
              <a:t>00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zh-CN" altLang="en-US" dirty="0" smtClean="0"/>
              <a:t>（相当于输入的</a:t>
            </a:r>
            <a:r>
              <a:rPr lang="en-US" altLang="zh-CN" dirty="0" smtClean="0"/>
              <a:t>1</a:t>
            </a:r>
            <a:r>
              <a:rPr lang="zh-CN" altLang="en-US" dirty="0" smtClean="0"/>
              <a:t>无效）</a:t>
            </a:r>
            <a:endParaRPr lang="zh-CN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571472" y="5715016"/>
            <a:ext cx="6534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</a:t>
            </a:r>
            <a:r>
              <a:rPr lang="zh-CN" altLang="en-US" dirty="0" smtClean="0"/>
              <a:t>在</a:t>
            </a:r>
            <a:r>
              <a:rPr lang="zh-CN" altLang="en-US" dirty="0" smtClean="0"/>
              <a:t>初始为</a:t>
            </a:r>
            <a:r>
              <a:rPr lang="en-US" altLang="zh-CN" dirty="0" smtClean="0"/>
              <a:t>11</a:t>
            </a:r>
            <a:r>
              <a:rPr lang="zh-CN" altLang="en-US" dirty="0" smtClean="0"/>
              <a:t>状态时，希望</a:t>
            </a:r>
            <a:r>
              <a:rPr lang="en-US" altLang="zh-CN" dirty="0" smtClean="0"/>
              <a:t>X=1</a:t>
            </a:r>
            <a:r>
              <a:rPr lang="zh-CN" altLang="en-US" dirty="0" smtClean="0"/>
              <a:t>之后</a:t>
            </a:r>
            <a:endParaRPr lang="en-US" altLang="zh-CN" dirty="0" smtClean="0"/>
          </a:p>
          <a:p>
            <a:r>
              <a:rPr lang="zh-CN" altLang="en-US" dirty="0" smtClean="0"/>
              <a:t>变为</a:t>
            </a:r>
            <a:r>
              <a:rPr lang="en-US" altLang="zh-CN" dirty="0" smtClean="0"/>
              <a:t>01</a:t>
            </a:r>
            <a:r>
              <a:rPr lang="zh-CN" altLang="en-US" dirty="0" smtClean="0"/>
              <a:t>状态，则需要把一个</a:t>
            </a:r>
            <a:r>
              <a:rPr lang="en-US" altLang="zh-CN" dirty="0" smtClean="0"/>
              <a:t>d</a:t>
            </a:r>
            <a:r>
              <a:rPr lang="zh-CN" altLang="en-US" dirty="0" smtClean="0"/>
              <a:t>改为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，并</a:t>
            </a:r>
            <a:endParaRPr lang="en-US" altLang="zh-CN" dirty="0" smtClean="0"/>
          </a:p>
          <a:p>
            <a:r>
              <a:rPr lang="zh-CN" altLang="en-US" dirty="0" smtClean="0"/>
              <a:t>重新修改</a:t>
            </a:r>
            <a:r>
              <a:rPr lang="en-US" altLang="zh-CN" dirty="0" smtClean="0"/>
              <a:t>Y1</a:t>
            </a:r>
            <a:r>
              <a:rPr lang="zh-CN" altLang="en-US" dirty="0" smtClean="0"/>
              <a:t>*方程。（随后再经过若干周期也可以回到</a:t>
            </a:r>
            <a:r>
              <a:rPr lang="en-US" altLang="zh-CN" dirty="0" smtClean="0"/>
              <a:t>00</a:t>
            </a:r>
            <a:r>
              <a:rPr lang="zh-CN" altLang="en-US" dirty="0" smtClean="0"/>
              <a:t>状态）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4357686" y="2214554"/>
            <a:ext cx="2000264" cy="9233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考试时是否有唯一正确的做法，我们会提前说明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500042"/>
            <a:ext cx="6737350" cy="321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4071942"/>
            <a:ext cx="6280150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3857628"/>
            <a:ext cx="46164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282" y="1357298"/>
            <a:ext cx="2527513" cy="49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1928802"/>
            <a:ext cx="990600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715140" y="2285992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Y0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8434" y="928670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Y1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71604" y="6000768"/>
            <a:ext cx="614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连续输入</a:t>
            </a:r>
            <a:r>
              <a:rPr lang="en-US" altLang="zh-CN" dirty="0" smtClean="0"/>
              <a:t>110</a:t>
            </a:r>
            <a:r>
              <a:rPr lang="zh-CN" altLang="en-US" dirty="0" smtClean="0"/>
              <a:t>，则这三个时钟周期后</a:t>
            </a:r>
            <a:r>
              <a:rPr lang="en-US" altLang="zh-CN" dirty="0" smtClean="0"/>
              <a:t>D0=0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D1=D2=1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Z=1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357298"/>
            <a:ext cx="44513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7166"/>
            <a:ext cx="79819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4857760"/>
            <a:ext cx="76517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7158" y="357166"/>
            <a:ext cx="50006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11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8604"/>
            <a:ext cx="77724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7158" y="4357694"/>
            <a:ext cx="4143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i="1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i="1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i="1" dirty="0" smtClean="0">
                <a:solidFill>
                  <a:srgbClr val="FF0000"/>
                </a:solidFill>
              </a:rPr>
              <a:t>Q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zh-CN" altLang="en-US" dirty="0" smtClean="0">
                <a:solidFill>
                  <a:srgbClr val="FF0000"/>
                </a:solidFill>
              </a:rPr>
              <a:t>编码状态转移的情况如下：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0000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0000; 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0001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0000; 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0010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0001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0000; 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0011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0001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0000;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500174"/>
            <a:ext cx="74676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643438" y="4286256"/>
            <a:ext cx="4143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0100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0000FF"/>
                </a:solidFill>
              </a:rPr>
              <a:t>1010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0000FF"/>
                </a:solidFill>
              </a:rPr>
              <a:t>1101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0000FF"/>
                </a:solidFill>
              </a:rPr>
              <a:t>0110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0000FF"/>
                </a:solidFill>
              </a:rPr>
              <a:t>1011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1101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0101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1010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1000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0000FF"/>
                </a:solidFill>
              </a:rPr>
              <a:t>1100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0110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1111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0000FF"/>
                </a:solidFill>
              </a:rPr>
              <a:t>0111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1011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1001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1100 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1110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0111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357166"/>
            <a:ext cx="50006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12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57290" y="6286520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蓝色编码是所有不重复的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种情况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4000496" y="2428868"/>
            <a:ext cx="5000660" cy="428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/>
          <p:nvPr/>
        </p:nvPicPr>
        <p:blipFill>
          <a:blip r:embed="rId3" cstate="print">
            <a:extLst>
              <a:ext uri="{28A0092B-C50C-407E-A947-70E740481C1C}">
                <a14:useLocalDpi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cx1="http://schemas.microsoft.com/office/drawing/2015/9/8/chartex" xmlns:cx="http://schemas.microsoft.com/office/drawing/2014/chartex" xmlns:wpc="http://schemas.microsoft.com/office/word/2010/wordprocessingCanvas" xmlns="" val="0"/>
              </a:ext>
            </a:extLst>
          </a:blip>
          <a:srcRect/>
          <a:stretch>
            <a:fillRect/>
          </a:stretch>
        </p:blipFill>
        <p:spPr bwMode="auto">
          <a:xfrm>
            <a:off x="428596" y="1714488"/>
            <a:ext cx="3316293" cy="26432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14314" y="5166382"/>
            <a:ext cx="32861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图中有两个工作循环（两个绿色虚线大框），一个是三状态，一个单状态。其它状态都会在有限个时钟周期后，进入工作循环中。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2976" y="142852"/>
            <a:ext cx="21431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0000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0000; 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0001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0000; 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0010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0001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0000; 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0011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0001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0000;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14" y="214290"/>
            <a:ext cx="4143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0100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0000FF"/>
                </a:solidFill>
              </a:rPr>
              <a:t>1010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0000FF"/>
                </a:solidFill>
              </a:rPr>
              <a:t>1101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0000FF"/>
                </a:solidFill>
              </a:rPr>
              <a:t>0110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0000FF"/>
                </a:solidFill>
              </a:rPr>
              <a:t>1011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1101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0101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1010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1000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0000FF"/>
                </a:solidFill>
              </a:rPr>
              <a:t>1100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0110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1111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0000FF"/>
                </a:solidFill>
              </a:rPr>
              <a:t>0111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1011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1001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1100 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1110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FF0000"/>
                </a:solidFill>
              </a:rPr>
              <a:t>0111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3042508" y="-42530"/>
            <a:ext cx="1325895" cy="4869412"/>
          </a:xfrm>
          <a:custGeom>
            <a:avLst/>
            <a:gdLst>
              <a:gd name="connsiteX0" fmla="*/ 1274311 w 1325895"/>
              <a:gd name="connsiteY0" fmla="*/ 0 h 4869412"/>
              <a:gd name="connsiteX1" fmla="*/ 1274311 w 1325895"/>
              <a:gd name="connsiteY1" fmla="*/ 956930 h 4869412"/>
              <a:gd name="connsiteX2" fmla="*/ 1253045 w 1325895"/>
              <a:gd name="connsiteY2" fmla="*/ 1116418 h 4869412"/>
              <a:gd name="connsiteX3" fmla="*/ 1242413 w 1325895"/>
              <a:gd name="connsiteY3" fmla="*/ 1222744 h 4869412"/>
              <a:gd name="connsiteX4" fmla="*/ 1231780 w 1325895"/>
              <a:gd name="connsiteY4" fmla="*/ 1318437 h 4869412"/>
              <a:gd name="connsiteX5" fmla="*/ 1199883 w 1325895"/>
              <a:gd name="connsiteY5" fmla="*/ 1722474 h 4869412"/>
              <a:gd name="connsiteX6" fmla="*/ 1167985 w 1325895"/>
              <a:gd name="connsiteY6" fmla="*/ 1881963 h 4869412"/>
              <a:gd name="connsiteX7" fmla="*/ 1157352 w 1325895"/>
              <a:gd name="connsiteY7" fmla="*/ 1935125 h 4869412"/>
              <a:gd name="connsiteX8" fmla="*/ 1146720 w 1325895"/>
              <a:gd name="connsiteY8" fmla="*/ 2020186 h 4869412"/>
              <a:gd name="connsiteX9" fmla="*/ 1136087 w 1325895"/>
              <a:gd name="connsiteY9" fmla="*/ 2073349 h 4869412"/>
              <a:gd name="connsiteX10" fmla="*/ 1125455 w 1325895"/>
              <a:gd name="connsiteY10" fmla="*/ 2158409 h 4869412"/>
              <a:gd name="connsiteX11" fmla="*/ 1104190 w 1325895"/>
              <a:gd name="connsiteY11" fmla="*/ 2254102 h 4869412"/>
              <a:gd name="connsiteX12" fmla="*/ 1093557 w 1325895"/>
              <a:gd name="connsiteY12" fmla="*/ 2317897 h 4869412"/>
              <a:gd name="connsiteX13" fmla="*/ 1072292 w 1325895"/>
              <a:gd name="connsiteY13" fmla="*/ 2392325 h 4869412"/>
              <a:gd name="connsiteX14" fmla="*/ 1051027 w 1325895"/>
              <a:gd name="connsiteY14" fmla="*/ 2498651 h 4869412"/>
              <a:gd name="connsiteX15" fmla="*/ 1029762 w 1325895"/>
              <a:gd name="connsiteY15" fmla="*/ 2562446 h 4869412"/>
              <a:gd name="connsiteX16" fmla="*/ 1019129 w 1325895"/>
              <a:gd name="connsiteY16" fmla="*/ 2594344 h 4869412"/>
              <a:gd name="connsiteX17" fmla="*/ 987232 w 1325895"/>
              <a:gd name="connsiteY17" fmla="*/ 2700670 h 4869412"/>
              <a:gd name="connsiteX18" fmla="*/ 965966 w 1325895"/>
              <a:gd name="connsiteY18" fmla="*/ 2764465 h 4869412"/>
              <a:gd name="connsiteX19" fmla="*/ 923436 w 1325895"/>
              <a:gd name="connsiteY19" fmla="*/ 2955851 h 4869412"/>
              <a:gd name="connsiteX20" fmla="*/ 902171 w 1325895"/>
              <a:gd name="connsiteY20" fmla="*/ 2987749 h 4869412"/>
              <a:gd name="connsiteX21" fmla="*/ 880906 w 1325895"/>
              <a:gd name="connsiteY21" fmla="*/ 3072809 h 4869412"/>
              <a:gd name="connsiteX22" fmla="*/ 870273 w 1325895"/>
              <a:gd name="connsiteY22" fmla="*/ 3104707 h 4869412"/>
              <a:gd name="connsiteX23" fmla="*/ 827743 w 1325895"/>
              <a:gd name="connsiteY23" fmla="*/ 3221665 h 4869412"/>
              <a:gd name="connsiteX24" fmla="*/ 817111 w 1325895"/>
              <a:gd name="connsiteY24" fmla="*/ 3253563 h 4869412"/>
              <a:gd name="connsiteX25" fmla="*/ 806478 w 1325895"/>
              <a:gd name="connsiteY25" fmla="*/ 3306725 h 4869412"/>
              <a:gd name="connsiteX26" fmla="*/ 785213 w 1325895"/>
              <a:gd name="connsiteY26" fmla="*/ 3349256 h 4869412"/>
              <a:gd name="connsiteX27" fmla="*/ 763948 w 1325895"/>
              <a:gd name="connsiteY27" fmla="*/ 3423683 h 4869412"/>
              <a:gd name="connsiteX28" fmla="*/ 742683 w 1325895"/>
              <a:gd name="connsiteY28" fmla="*/ 3466214 h 4869412"/>
              <a:gd name="connsiteX29" fmla="*/ 721418 w 1325895"/>
              <a:gd name="connsiteY29" fmla="*/ 3530009 h 4869412"/>
              <a:gd name="connsiteX30" fmla="*/ 710785 w 1325895"/>
              <a:gd name="connsiteY30" fmla="*/ 3561907 h 4869412"/>
              <a:gd name="connsiteX31" fmla="*/ 700152 w 1325895"/>
              <a:gd name="connsiteY31" fmla="*/ 3593804 h 4869412"/>
              <a:gd name="connsiteX32" fmla="*/ 678887 w 1325895"/>
              <a:gd name="connsiteY32" fmla="*/ 3668232 h 4869412"/>
              <a:gd name="connsiteX33" fmla="*/ 657622 w 1325895"/>
              <a:gd name="connsiteY33" fmla="*/ 3700130 h 4869412"/>
              <a:gd name="connsiteX34" fmla="*/ 646990 w 1325895"/>
              <a:gd name="connsiteY34" fmla="*/ 3732028 h 4869412"/>
              <a:gd name="connsiteX35" fmla="*/ 625725 w 1325895"/>
              <a:gd name="connsiteY35" fmla="*/ 3763925 h 4869412"/>
              <a:gd name="connsiteX36" fmla="*/ 604459 w 1325895"/>
              <a:gd name="connsiteY36" fmla="*/ 3848986 h 4869412"/>
              <a:gd name="connsiteX37" fmla="*/ 561929 w 1325895"/>
              <a:gd name="connsiteY37" fmla="*/ 3934046 h 4869412"/>
              <a:gd name="connsiteX38" fmla="*/ 508766 w 1325895"/>
              <a:gd name="connsiteY38" fmla="*/ 4061637 h 4869412"/>
              <a:gd name="connsiteX39" fmla="*/ 466236 w 1325895"/>
              <a:gd name="connsiteY39" fmla="*/ 4146697 h 4869412"/>
              <a:gd name="connsiteX40" fmla="*/ 455604 w 1325895"/>
              <a:gd name="connsiteY40" fmla="*/ 4189228 h 4869412"/>
              <a:gd name="connsiteX41" fmla="*/ 413073 w 1325895"/>
              <a:gd name="connsiteY41" fmla="*/ 4253023 h 4869412"/>
              <a:gd name="connsiteX42" fmla="*/ 391808 w 1325895"/>
              <a:gd name="connsiteY42" fmla="*/ 4316818 h 4869412"/>
              <a:gd name="connsiteX43" fmla="*/ 349278 w 1325895"/>
              <a:gd name="connsiteY43" fmla="*/ 4380614 h 4869412"/>
              <a:gd name="connsiteX44" fmla="*/ 338645 w 1325895"/>
              <a:gd name="connsiteY44" fmla="*/ 4412511 h 4869412"/>
              <a:gd name="connsiteX45" fmla="*/ 317380 w 1325895"/>
              <a:gd name="connsiteY45" fmla="*/ 4433777 h 4869412"/>
              <a:gd name="connsiteX46" fmla="*/ 296115 w 1325895"/>
              <a:gd name="connsiteY46" fmla="*/ 4465674 h 4869412"/>
              <a:gd name="connsiteX47" fmla="*/ 274850 w 1325895"/>
              <a:gd name="connsiteY47" fmla="*/ 4529470 h 4869412"/>
              <a:gd name="connsiteX48" fmla="*/ 232320 w 1325895"/>
              <a:gd name="connsiteY48" fmla="*/ 4593265 h 4869412"/>
              <a:gd name="connsiteX49" fmla="*/ 211055 w 1325895"/>
              <a:gd name="connsiteY49" fmla="*/ 4625163 h 4869412"/>
              <a:gd name="connsiteX50" fmla="*/ 200422 w 1325895"/>
              <a:gd name="connsiteY50" fmla="*/ 4657060 h 4869412"/>
              <a:gd name="connsiteX51" fmla="*/ 147259 w 1325895"/>
              <a:gd name="connsiteY51" fmla="*/ 4710223 h 4869412"/>
              <a:gd name="connsiteX52" fmla="*/ 115362 w 1325895"/>
              <a:gd name="connsiteY52" fmla="*/ 4742121 h 4869412"/>
              <a:gd name="connsiteX53" fmla="*/ 62199 w 1325895"/>
              <a:gd name="connsiteY53" fmla="*/ 4805916 h 4869412"/>
              <a:gd name="connsiteX54" fmla="*/ 40934 w 1325895"/>
              <a:gd name="connsiteY54" fmla="*/ 4837814 h 4869412"/>
              <a:gd name="connsiteX55" fmla="*/ 9036 w 1325895"/>
              <a:gd name="connsiteY55" fmla="*/ 4859079 h 4869412"/>
              <a:gd name="connsiteX56" fmla="*/ 51566 w 1325895"/>
              <a:gd name="connsiteY56" fmla="*/ 4848446 h 4869412"/>
              <a:gd name="connsiteX57" fmla="*/ 115362 w 1325895"/>
              <a:gd name="connsiteY57" fmla="*/ 4816549 h 4869412"/>
              <a:gd name="connsiteX58" fmla="*/ 147259 w 1325895"/>
              <a:gd name="connsiteY58" fmla="*/ 4795283 h 4869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325895" h="4869412">
                <a:moveTo>
                  <a:pt x="1274311" y="0"/>
                </a:moveTo>
                <a:cubicBezTo>
                  <a:pt x="1325895" y="361108"/>
                  <a:pt x="1292879" y="102809"/>
                  <a:pt x="1274311" y="956930"/>
                </a:cubicBezTo>
                <a:cubicBezTo>
                  <a:pt x="1272722" y="1030028"/>
                  <a:pt x="1261280" y="1050536"/>
                  <a:pt x="1253045" y="1116418"/>
                </a:cubicBezTo>
                <a:cubicBezTo>
                  <a:pt x="1248627" y="1151762"/>
                  <a:pt x="1246142" y="1187321"/>
                  <a:pt x="1242413" y="1222744"/>
                </a:cubicBezTo>
                <a:cubicBezTo>
                  <a:pt x="1239053" y="1254662"/>
                  <a:pt x="1235324" y="1286539"/>
                  <a:pt x="1231780" y="1318437"/>
                </a:cubicBezTo>
                <a:cubicBezTo>
                  <a:pt x="1227998" y="1394082"/>
                  <a:pt x="1219892" y="1642439"/>
                  <a:pt x="1199883" y="1722474"/>
                </a:cubicBezTo>
                <a:cubicBezTo>
                  <a:pt x="1163928" y="1866295"/>
                  <a:pt x="1190136" y="1749065"/>
                  <a:pt x="1167985" y="1881963"/>
                </a:cubicBezTo>
                <a:cubicBezTo>
                  <a:pt x="1165014" y="1899789"/>
                  <a:pt x="1160100" y="1917263"/>
                  <a:pt x="1157352" y="1935125"/>
                </a:cubicBezTo>
                <a:cubicBezTo>
                  <a:pt x="1153007" y="1963367"/>
                  <a:pt x="1151065" y="1991944"/>
                  <a:pt x="1146720" y="2020186"/>
                </a:cubicBezTo>
                <a:cubicBezTo>
                  <a:pt x="1143972" y="2038048"/>
                  <a:pt x="1138835" y="2055487"/>
                  <a:pt x="1136087" y="2073349"/>
                </a:cubicBezTo>
                <a:cubicBezTo>
                  <a:pt x="1131742" y="2101591"/>
                  <a:pt x="1129800" y="2130167"/>
                  <a:pt x="1125455" y="2158409"/>
                </a:cubicBezTo>
                <a:cubicBezTo>
                  <a:pt x="1113080" y="2238848"/>
                  <a:pt x="1118296" y="2183571"/>
                  <a:pt x="1104190" y="2254102"/>
                </a:cubicBezTo>
                <a:cubicBezTo>
                  <a:pt x="1099962" y="2275242"/>
                  <a:pt x="1097785" y="2296757"/>
                  <a:pt x="1093557" y="2317897"/>
                </a:cubicBezTo>
                <a:cubicBezTo>
                  <a:pt x="1060447" y="2483451"/>
                  <a:pt x="1102702" y="2260552"/>
                  <a:pt x="1072292" y="2392325"/>
                </a:cubicBezTo>
                <a:cubicBezTo>
                  <a:pt x="1064165" y="2427543"/>
                  <a:pt x="1062457" y="2464362"/>
                  <a:pt x="1051027" y="2498651"/>
                </a:cubicBezTo>
                <a:lnTo>
                  <a:pt x="1029762" y="2562446"/>
                </a:lnTo>
                <a:cubicBezTo>
                  <a:pt x="1026218" y="2573079"/>
                  <a:pt x="1021847" y="2583471"/>
                  <a:pt x="1019129" y="2594344"/>
                </a:cubicBezTo>
                <a:cubicBezTo>
                  <a:pt x="1003062" y="2658615"/>
                  <a:pt x="1013116" y="2623019"/>
                  <a:pt x="987232" y="2700670"/>
                </a:cubicBezTo>
                <a:cubicBezTo>
                  <a:pt x="987231" y="2700674"/>
                  <a:pt x="965967" y="2764462"/>
                  <a:pt x="965966" y="2764465"/>
                </a:cubicBezTo>
                <a:cubicBezTo>
                  <a:pt x="965497" y="2766808"/>
                  <a:pt x="932016" y="2942981"/>
                  <a:pt x="923436" y="2955851"/>
                </a:cubicBezTo>
                <a:lnTo>
                  <a:pt x="902171" y="2987749"/>
                </a:lnTo>
                <a:cubicBezTo>
                  <a:pt x="895083" y="3016102"/>
                  <a:pt x="890148" y="3045083"/>
                  <a:pt x="880906" y="3072809"/>
                </a:cubicBezTo>
                <a:cubicBezTo>
                  <a:pt x="877362" y="3083442"/>
                  <a:pt x="873222" y="3093894"/>
                  <a:pt x="870273" y="3104707"/>
                </a:cubicBezTo>
                <a:cubicBezTo>
                  <a:pt x="842160" y="3207788"/>
                  <a:pt x="866859" y="3162991"/>
                  <a:pt x="827743" y="3221665"/>
                </a:cubicBezTo>
                <a:cubicBezTo>
                  <a:pt x="824199" y="3232298"/>
                  <a:pt x="819829" y="3242690"/>
                  <a:pt x="817111" y="3253563"/>
                </a:cubicBezTo>
                <a:cubicBezTo>
                  <a:pt x="812728" y="3271095"/>
                  <a:pt x="812193" y="3289581"/>
                  <a:pt x="806478" y="3306725"/>
                </a:cubicBezTo>
                <a:cubicBezTo>
                  <a:pt x="801466" y="3321762"/>
                  <a:pt x="791457" y="3334687"/>
                  <a:pt x="785213" y="3349256"/>
                </a:cubicBezTo>
                <a:cubicBezTo>
                  <a:pt x="759503" y="3409245"/>
                  <a:pt x="790931" y="3351727"/>
                  <a:pt x="763948" y="3423683"/>
                </a:cubicBezTo>
                <a:cubicBezTo>
                  <a:pt x="758383" y="3438524"/>
                  <a:pt x="748570" y="3451497"/>
                  <a:pt x="742683" y="3466214"/>
                </a:cubicBezTo>
                <a:cubicBezTo>
                  <a:pt x="734358" y="3487026"/>
                  <a:pt x="728506" y="3508744"/>
                  <a:pt x="721418" y="3530009"/>
                </a:cubicBezTo>
                <a:lnTo>
                  <a:pt x="710785" y="3561907"/>
                </a:lnTo>
                <a:cubicBezTo>
                  <a:pt x="707241" y="3572539"/>
                  <a:pt x="702870" y="3582931"/>
                  <a:pt x="700152" y="3593804"/>
                </a:cubicBezTo>
                <a:cubicBezTo>
                  <a:pt x="696744" y="3607438"/>
                  <a:pt x="686517" y="3652973"/>
                  <a:pt x="678887" y="3668232"/>
                </a:cubicBezTo>
                <a:cubicBezTo>
                  <a:pt x="673172" y="3679662"/>
                  <a:pt x="664710" y="3689497"/>
                  <a:pt x="657622" y="3700130"/>
                </a:cubicBezTo>
                <a:cubicBezTo>
                  <a:pt x="654078" y="3710763"/>
                  <a:pt x="652002" y="3722003"/>
                  <a:pt x="646990" y="3732028"/>
                </a:cubicBezTo>
                <a:cubicBezTo>
                  <a:pt x="641275" y="3743458"/>
                  <a:pt x="630092" y="3751916"/>
                  <a:pt x="625725" y="3763925"/>
                </a:cubicBezTo>
                <a:cubicBezTo>
                  <a:pt x="615737" y="3791392"/>
                  <a:pt x="620671" y="3824668"/>
                  <a:pt x="604459" y="3848986"/>
                </a:cubicBezTo>
                <a:cubicBezTo>
                  <a:pt x="572607" y="3896763"/>
                  <a:pt x="587940" y="3869018"/>
                  <a:pt x="561929" y="3934046"/>
                </a:cubicBezTo>
                <a:cubicBezTo>
                  <a:pt x="541350" y="4057526"/>
                  <a:pt x="570067" y="3939035"/>
                  <a:pt x="508766" y="4061637"/>
                </a:cubicBezTo>
                <a:lnTo>
                  <a:pt x="466236" y="4146697"/>
                </a:lnTo>
                <a:cubicBezTo>
                  <a:pt x="462692" y="4160874"/>
                  <a:pt x="462139" y="4176158"/>
                  <a:pt x="455604" y="4189228"/>
                </a:cubicBezTo>
                <a:cubicBezTo>
                  <a:pt x="444174" y="4212087"/>
                  <a:pt x="413073" y="4253023"/>
                  <a:pt x="413073" y="4253023"/>
                </a:cubicBezTo>
                <a:cubicBezTo>
                  <a:pt x="405985" y="4274288"/>
                  <a:pt x="404242" y="4298167"/>
                  <a:pt x="391808" y="4316818"/>
                </a:cubicBezTo>
                <a:cubicBezTo>
                  <a:pt x="377631" y="4338083"/>
                  <a:pt x="357360" y="4356368"/>
                  <a:pt x="349278" y="4380614"/>
                </a:cubicBezTo>
                <a:cubicBezTo>
                  <a:pt x="345734" y="4391246"/>
                  <a:pt x="344411" y="4402901"/>
                  <a:pt x="338645" y="4412511"/>
                </a:cubicBezTo>
                <a:cubicBezTo>
                  <a:pt x="333487" y="4421107"/>
                  <a:pt x="323642" y="4425949"/>
                  <a:pt x="317380" y="4433777"/>
                </a:cubicBezTo>
                <a:cubicBezTo>
                  <a:pt x="309397" y="4443755"/>
                  <a:pt x="303203" y="4455042"/>
                  <a:pt x="296115" y="4465674"/>
                </a:cubicBezTo>
                <a:cubicBezTo>
                  <a:pt x="289027" y="4486939"/>
                  <a:pt x="287284" y="4510819"/>
                  <a:pt x="274850" y="4529470"/>
                </a:cubicBezTo>
                <a:lnTo>
                  <a:pt x="232320" y="4593265"/>
                </a:lnTo>
                <a:cubicBezTo>
                  <a:pt x="225232" y="4603898"/>
                  <a:pt x="215096" y="4613040"/>
                  <a:pt x="211055" y="4625163"/>
                </a:cubicBezTo>
                <a:cubicBezTo>
                  <a:pt x="207511" y="4635795"/>
                  <a:pt x="207147" y="4648094"/>
                  <a:pt x="200422" y="4657060"/>
                </a:cubicBezTo>
                <a:cubicBezTo>
                  <a:pt x="185385" y="4677109"/>
                  <a:pt x="164980" y="4692502"/>
                  <a:pt x="147259" y="4710223"/>
                </a:cubicBezTo>
                <a:cubicBezTo>
                  <a:pt x="136627" y="4720856"/>
                  <a:pt x="123703" y="4729610"/>
                  <a:pt x="115362" y="4742121"/>
                </a:cubicBezTo>
                <a:cubicBezTo>
                  <a:pt x="62562" y="4821320"/>
                  <a:pt x="130426" y="4724043"/>
                  <a:pt x="62199" y="4805916"/>
                </a:cubicBezTo>
                <a:cubicBezTo>
                  <a:pt x="54018" y="4815733"/>
                  <a:pt x="49970" y="4828778"/>
                  <a:pt x="40934" y="4837814"/>
                </a:cubicBezTo>
                <a:cubicBezTo>
                  <a:pt x="31898" y="4846850"/>
                  <a:pt x="0" y="4850043"/>
                  <a:pt x="9036" y="4859079"/>
                </a:cubicBezTo>
                <a:cubicBezTo>
                  <a:pt x="19369" y="4869412"/>
                  <a:pt x="37389" y="4851990"/>
                  <a:pt x="51566" y="4848446"/>
                </a:cubicBezTo>
                <a:cubicBezTo>
                  <a:pt x="142995" y="4787494"/>
                  <a:pt x="27307" y="4860577"/>
                  <a:pt x="115362" y="4816549"/>
                </a:cubicBezTo>
                <a:cubicBezTo>
                  <a:pt x="126792" y="4810834"/>
                  <a:pt x="147259" y="4795283"/>
                  <a:pt x="147259" y="479528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71538" y="2786058"/>
            <a:ext cx="1857388" cy="1928826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86380" y="3357562"/>
            <a:ext cx="2357454" cy="2214578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0100" y="142852"/>
            <a:ext cx="1857388" cy="285752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286512" y="214290"/>
            <a:ext cx="2643206" cy="285752"/>
          </a:xfrm>
          <a:prstGeom prst="rect">
            <a:avLst/>
          </a:prstGeom>
          <a:noFill/>
          <a:ln w="38100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476</Words>
  <PresentationFormat>全屏显示(4:3)</PresentationFormat>
  <Paragraphs>109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yry</cp:lastModifiedBy>
  <cp:revision>70</cp:revision>
  <dcterms:modified xsi:type="dcterms:W3CDTF">2023-04-17T01:05:28Z</dcterms:modified>
</cp:coreProperties>
</file>