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59" r:id="rId12"/>
    <p:sldId id="260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38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A3DF8-570A-48A4-B3A2-A3AA764F572F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8E9C-846E-4397-A68A-A2E9362514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574675"/>
            <a:ext cx="4586288" cy="3441700"/>
          </a:xfrm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574675"/>
            <a:ext cx="4586288" cy="3441700"/>
          </a:xfrm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574675"/>
            <a:ext cx="4586288" cy="3441700"/>
          </a:xfrm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D820-57D5-46B0-83CA-422D351C3758}" type="datetimeFigureOut">
              <a:rPr lang="zh-CN" altLang="en-US" smtClean="0"/>
              <a:pPr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853"/>
            <a:ext cx="8229600" cy="1928825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考虑以下</a:t>
            </a:r>
            <a:r>
              <a:rPr lang="en-US" sz="1800" dirty="0" smtClean="0"/>
              <a:t>C</a:t>
            </a:r>
            <a:r>
              <a:rPr lang="zh-CN" altLang="en-US" sz="1800" dirty="0" smtClean="0"/>
              <a:t>语言程序代码：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  func1(unsigned word)   {	return  (</a:t>
            </a:r>
            <a:r>
              <a:rPr lang="en-US" sz="1800" dirty="0" err="1" smtClean="0"/>
              <a:t>int</a:t>
            </a:r>
            <a:r>
              <a:rPr lang="en-US" sz="1800" dirty="0" smtClean="0"/>
              <a:t>) (( word &lt;&lt;24) &gt;&gt; 24); }</a:t>
            </a:r>
            <a:endParaRPr lang="zh-CN" altLang="en-US" sz="18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  func2(unsigned word)   {	return  ( (</a:t>
            </a:r>
            <a:r>
              <a:rPr lang="en-US" sz="1800" dirty="0" err="1" smtClean="0"/>
              <a:t>int</a:t>
            </a:r>
            <a:r>
              <a:rPr lang="en-US" sz="1800" dirty="0" smtClean="0"/>
              <a:t>) word &lt;&lt;24 ) &gt;&gt; 24; }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假设在一个</a:t>
            </a:r>
            <a:r>
              <a:rPr lang="en-US" sz="1800" dirty="0" smtClean="0"/>
              <a:t>32</a:t>
            </a:r>
            <a:r>
              <a:rPr lang="zh-CN" altLang="en-US" sz="1800" dirty="0" smtClean="0"/>
              <a:t>位机器上执行这些函数，二进制补码表示</a:t>
            </a:r>
            <a:r>
              <a:rPr lang="en-US" altLang="zh-CN" sz="1800" dirty="0" err="1" smtClean="0"/>
              <a:t>int</a:t>
            </a:r>
            <a:r>
              <a:rPr lang="zh-CN" altLang="en-US" sz="1800" dirty="0" smtClean="0">
                <a:solidFill>
                  <a:srgbClr val="FF0000"/>
                </a:solidFill>
              </a:rPr>
              <a:t>（其实题干应该说清楚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1800" dirty="0" smtClean="0">
                <a:solidFill>
                  <a:srgbClr val="FF0000"/>
                </a:solidFill>
              </a:rPr>
              <a:t>和</a:t>
            </a:r>
            <a:r>
              <a:rPr lang="en-US" altLang="zh-CN" sz="1800" dirty="0" smtClean="0">
                <a:solidFill>
                  <a:srgbClr val="FF0000"/>
                </a:solidFill>
              </a:rPr>
              <a:t>unsigned</a:t>
            </a:r>
            <a:r>
              <a:rPr lang="zh-CN" altLang="en-US" sz="1800" dirty="0" smtClean="0">
                <a:solidFill>
                  <a:srgbClr val="FF0000"/>
                </a:solidFill>
              </a:rPr>
              <a:t>的位数）</a:t>
            </a:r>
            <a:r>
              <a:rPr lang="zh-CN" altLang="en-US" sz="1800" dirty="0" smtClean="0"/>
              <a:t>。说明函数</a:t>
            </a:r>
            <a:r>
              <a:rPr lang="en-US" sz="1800" dirty="0" smtClean="0"/>
              <a:t>func1</a:t>
            </a:r>
            <a:r>
              <a:rPr lang="zh-CN" altLang="en-US" sz="1800" dirty="0" smtClean="0"/>
              <a:t>和</a:t>
            </a:r>
            <a:r>
              <a:rPr lang="en-US" sz="1800" dirty="0" smtClean="0"/>
              <a:t>func2</a:t>
            </a:r>
            <a:r>
              <a:rPr lang="zh-CN" altLang="en-US" sz="1800" dirty="0" smtClean="0"/>
              <a:t>的功能，并填表，给出对表中“异常”数据的说明。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2214554"/>
            <a:ext cx="8715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函数</a:t>
            </a:r>
            <a:r>
              <a:rPr lang="en-US" b="1" dirty="0" smtClean="0">
                <a:solidFill>
                  <a:srgbClr val="FF0000"/>
                </a:solidFill>
              </a:rPr>
              <a:t>func1</a:t>
            </a:r>
            <a:r>
              <a:rPr lang="zh-CN" altLang="en-US" b="1" dirty="0" smtClean="0">
                <a:solidFill>
                  <a:srgbClr val="FF0000"/>
                </a:solidFill>
              </a:rPr>
              <a:t>的功能是把无符号数高</a:t>
            </a:r>
            <a:r>
              <a:rPr lang="en-US" b="1" dirty="0" smtClean="0">
                <a:solidFill>
                  <a:srgbClr val="FF0000"/>
                </a:solidFill>
              </a:rPr>
              <a:t>24</a:t>
            </a:r>
            <a:r>
              <a:rPr lang="zh-CN" altLang="en-US" b="1" dirty="0" smtClean="0">
                <a:solidFill>
                  <a:srgbClr val="FF0000"/>
                </a:solidFill>
              </a:rPr>
              <a:t>位清零（</a:t>
            </a:r>
            <a:r>
              <a:rPr lang="zh-CN" altLang="en-US" b="1" dirty="0" smtClean="0">
                <a:solidFill>
                  <a:srgbClr val="00B050"/>
                </a:solidFill>
              </a:rPr>
              <a:t>左移</a:t>
            </a:r>
            <a:r>
              <a:rPr lang="en-US" b="1" dirty="0" smtClean="0">
                <a:solidFill>
                  <a:srgbClr val="00B050"/>
                </a:solidFill>
              </a:rPr>
              <a:t>24</a:t>
            </a:r>
            <a:r>
              <a:rPr lang="zh-CN" altLang="en-US" b="1" dirty="0" smtClean="0">
                <a:solidFill>
                  <a:srgbClr val="00B050"/>
                </a:solidFill>
              </a:rPr>
              <a:t>位再逻辑右移</a:t>
            </a:r>
            <a:r>
              <a:rPr lang="en-US" b="1" dirty="0" smtClean="0">
                <a:solidFill>
                  <a:srgbClr val="00B050"/>
                </a:solidFill>
              </a:rPr>
              <a:t>24</a:t>
            </a:r>
            <a:r>
              <a:rPr lang="zh-CN" altLang="en-US" b="1" dirty="0" smtClean="0">
                <a:solidFill>
                  <a:srgbClr val="00B050"/>
                </a:solidFill>
              </a:rPr>
              <a:t>位</a:t>
            </a:r>
            <a:r>
              <a:rPr lang="zh-CN" altLang="en-US" b="1" dirty="0" smtClean="0">
                <a:solidFill>
                  <a:srgbClr val="FF0000"/>
                </a:solidFill>
              </a:rPr>
              <a:t>），结果一定是正的带符号整数；而函数</a:t>
            </a:r>
            <a:r>
              <a:rPr lang="en-US" b="1" dirty="0" smtClean="0">
                <a:solidFill>
                  <a:srgbClr val="FF0000"/>
                </a:solidFill>
              </a:rPr>
              <a:t>func2</a:t>
            </a:r>
            <a:r>
              <a:rPr lang="zh-CN" altLang="en-US" b="1" dirty="0" smtClean="0">
                <a:solidFill>
                  <a:srgbClr val="FF0000"/>
                </a:solidFill>
              </a:rPr>
              <a:t>的功能是把无符号数的高</a:t>
            </a:r>
            <a:r>
              <a:rPr lang="en-US" b="1" dirty="0" smtClean="0">
                <a:solidFill>
                  <a:srgbClr val="FF0000"/>
                </a:solidFill>
              </a:rPr>
              <a:t>24</a:t>
            </a:r>
            <a:r>
              <a:rPr lang="zh-CN" altLang="en-US" b="1" dirty="0" smtClean="0">
                <a:solidFill>
                  <a:srgbClr val="FF0000"/>
                </a:solidFill>
              </a:rPr>
              <a:t>位都变成和第</a:t>
            </a:r>
            <a:r>
              <a:rPr lang="en-US" b="1" dirty="0" smtClean="0">
                <a:solidFill>
                  <a:srgbClr val="FF0000"/>
                </a:solidFill>
              </a:rPr>
              <a:t>25</a:t>
            </a:r>
            <a:r>
              <a:rPr lang="zh-CN" altLang="en-US" b="1" dirty="0" smtClean="0">
                <a:solidFill>
                  <a:srgbClr val="FF0000"/>
                </a:solidFill>
              </a:rPr>
              <a:t>位一样，因为</a:t>
            </a:r>
            <a:r>
              <a:rPr lang="zh-CN" altLang="en-US" b="1" dirty="0" smtClean="0">
                <a:solidFill>
                  <a:srgbClr val="00B050"/>
                </a:solidFill>
              </a:rPr>
              <a:t>先转换为有符号数，再左移</a:t>
            </a:r>
            <a:r>
              <a:rPr lang="en-US" b="1" dirty="0" smtClean="0">
                <a:solidFill>
                  <a:srgbClr val="00B050"/>
                </a:solidFill>
              </a:rPr>
              <a:t>24</a:t>
            </a:r>
            <a:r>
              <a:rPr lang="zh-CN" altLang="en-US" b="1" dirty="0" smtClean="0">
                <a:solidFill>
                  <a:srgbClr val="00B050"/>
                </a:solidFill>
              </a:rPr>
              <a:t>位</a:t>
            </a:r>
            <a:r>
              <a:rPr lang="zh-CN" altLang="en-US" b="1" dirty="0" smtClean="0">
                <a:solidFill>
                  <a:srgbClr val="FF0000"/>
                </a:solidFill>
              </a:rPr>
              <a:t>（此时左边第一位变为原来的第</a:t>
            </a:r>
            <a:r>
              <a:rPr lang="en-US" b="1" dirty="0" smtClean="0">
                <a:solidFill>
                  <a:srgbClr val="FF0000"/>
                </a:solidFill>
              </a:rPr>
              <a:t>25</a:t>
            </a:r>
            <a:r>
              <a:rPr lang="zh-CN" altLang="en-US" b="1" dirty="0" smtClean="0">
                <a:solidFill>
                  <a:srgbClr val="FF0000"/>
                </a:solidFill>
              </a:rPr>
              <a:t>位），最后</a:t>
            </a:r>
            <a:r>
              <a:rPr lang="zh-CN" altLang="en-US" b="1" dirty="0" smtClean="0">
                <a:solidFill>
                  <a:srgbClr val="00B050"/>
                </a:solidFill>
              </a:rPr>
              <a:t>算术右移，高位补符号</a:t>
            </a:r>
            <a:r>
              <a:rPr lang="zh-CN" altLang="en-US" b="1" dirty="0" smtClean="0">
                <a:solidFill>
                  <a:srgbClr val="FF0000"/>
                </a:solidFill>
              </a:rPr>
              <a:t>，即高</a:t>
            </a:r>
            <a:r>
              <a:rPr lang="en-US" b="1" dirty="0" smtClean="0">
                <a:solidFill>
                  <a:srgbClr val="FF0000"/>
                </a:solidFill>
              </a:rPr>
              <a:t>24</a:t>
            </a:r>
            <a:r>
              <a:rPr lang="zh-CN" altLang="en-US" b="1" dirty="0" smtClean="0">
                <a:solidFill>
                  <a:srgbClr val="FF0000"/>
                </a:solidFill>
              </a:rPr>
              <a:t>位都变成和原来第</a:t>
            </a:r>
            <a:r>
              <a:rPr lang="en-US" b="1" dirty="0" smtClean="0">
                <a:solidFill>
                  <a:srgbClr val="FF0000"/>
                </a:solidFill>
              </a:rPr>
              <a:t>25</a:t>
            </a:r>
            <a:r>
              <a:rPr lang="zh-CN" altLang="en-US" b="1" dirty="0" smtClean="0">
                <a:solidFill>
                  <a:srgbClr val="FF0000"/>
                </a:solidFill>
              </a:rPr>
              <a:t>位相同。（下表用</a:t>
            </a:r>
            <a:r>
              <a:rPr lang="en-US" altLang="zh-CN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进制表示机器数）</a:t>
            </a: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3857628"/>
          <a:ext cx="8786841" cy="2468880"/>
        </p:xfrm>
        <a:graphic>
          <a:graphicData uri="http://schemas.openxmlformats.org/drawingml/2006/table">
            <a:tbl>
              <a:tblPr/>
              <a:tblGrid>
                <a:gridCol w="1440543"/>
                <a:gridCol w="1509460"/>
                <a:gridCol w="1508504"/>
                <a:gridCol w="1508504"/>
                <a:gridCol w="1508504"/>
                <a:gridCol w="1311326"/>
              </a:tblGrid>
              <a:tr h="21590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W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func1(w)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func2(w)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机器数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机器数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机器数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0000007FH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127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0000007FH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+127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0000007FH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+127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00000080H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128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00000080H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+128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FFFFFF80H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–128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000000FFH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255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000000FFH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+255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FFFFFFFFH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–1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00000100H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256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00000000H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00000000H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/>
                          <a:ea typeface="宋体"/>
                        </a:rPr>
                        <a:t>0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 rot="5400000">
            <a:off x="214282" y="5500702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214290"/>
            <a:ext cx="35715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98438"/>
            <a:ext cx="7558114" cy="474662"/>
          </a:xfrm>
          <a:noFill/>
        </p:spPr>
        <p:txBody>
          <a:bodyPr wrap="none">
            <a:no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为了实现补码加减，余商都补足</a:t>
            </a:r>
            <a:r>
              <a:rPr lang="en-US" altLang="zh-CN" sz="2000" b="1" dirty="0" smtClean="0">
                <a:ea typeface="宋体" pitchFamily="2" charset="-122"/>
              </a:rPr>
              <a:t>4</a:t>
            </a:r>
            <a:r>
              <a:rPr lang="zh-CN" altLang="en-US" sz="2000" b="1" dirty="0" smtClean="0">
                <a:ea typeface="宋体" pitchFamily="2" charset="-122"/>
              </a:rPr>
              <a:t>位，但其实商只有最后三位是有意义的。</a:t>
            </a:r>
            <a:r>
              <a:rPr lang="en-US" altLang="zh-CN" sz="2000" b="1" dirty="0" smtClean="0">
                <a:ea typeface="宋体" pitchFamily="2" charset="-122"/>
              </a:rPr>
              <a:t/>
            </a:r>
            <a:br>
              <a:rPr lang="en-US" altLang="zh-CN" sz="2000" b="1" dirty="0" smtClean="0">
                <a:ea typeface="宋体" pitchFamily="2" charset="-122"/>
              </a:rPr>
            </a:br>
            <a:r>
              <a:rPr lang="zh-CN" altLang="en-US" sz="2000" b="1" dirty="0">
                <a:ea typeface="宋体" pitchFamily="2" charset="-122"/>
              </a:rPr>
              <a:t>第一</a:t>
            </a:r>
            <a:r>
              <a:rPr lang="zh-CN" altLang="en-US" sz="2000" b="1" dirty="0" smtClean="0">
                <a:ea typeface="宋体" pitchFamily="2" charset="-122"/>
              </a:rPr>
              <a:t>个绿色的</a:t>
            </a:r>
            <a:r>
              <a:rPr lang="en-US" altLang="zh-CN" sz="2000" b="1" dirty="0" smtClean="0">
                <a:ea typeface="宋体" pitchFamily="2" charset="-122"/>
              </a:rPr>
              <a:t>0</a:t>
            </a:r>
            <a:r>
              <a:rPr lang="zh-CN" altLang="en-US" sz="2000" b="1" dirty="0" smtClean="0">
                <a:ea typeface="宋体" pitchFamily="2" charset="-122"/>
              </a:rPr>
              <a:t>代表不溢出。第一个红色的</a:t>
            </a:r>
            <a:r>
              <a:rPr lang="en-US" altLang="zh-CN" sz="2000" b="1" dirty="0" smtClean="0">
                <a:ea typeface="宋体" pitchFamily="2" charset="-122"/>
              </a:rPr>
              <a:t>0</a:t>
            </a:r>
            <a:r>
              <a:rPr lang="zh-CN" altLang="en-US" sz="2000" b="1" dirty="0" smtClean="0">
                <a:ea typeface="宋体" pitchFamily="2" charset="-122"/>
              </a:rPr>
              <a:t>相当于符号位，而且肯定是</a:t>
            </a:r>
            <a:r>
              <a:rPr lang="en-US" altLang="zh-CN" sz="2000" b="1" dirty="0" smtClean="0">
                <a:ea typeface="宋体" pitchFamily="2" charset="-122"/>
              </a:rPr>
              <a:t>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44475" y="1658938"/>
            <a:ext cx="6484938" cy="4708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100" dirty="0">
                <a:latin typeface="Arial" pitchFamily="34" charset="0"/>
              </a:rPr>
              <a:t>	                        </a:t>
            </a:r>
            <a:r>
              <a:rPr lang="en-US" altLang="zh-CN" sz="2000" dirty="0">
                <a:latin typeface="Arial" pitchFamily="34" charset="0"/>
              </a:rPr>
              <a:t>	         R: 0000 </a:t>
            </a:r>
            <a:r>
              <a:rPr lang="en-US" altLang="zh-CN" sz="2000" dirty="0" smtClean="0">
                <a:latin typeface="Arial" pitchFamily="34" charset="0"/>
              </a:rPr>
              <a:t>0101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R = R–D             </a:t>
            </a:r>
            <a:r>
              <a:rPr lang="en-US" altLang="zh-CN" sz="2000" dirty="0" smtClean="0">
                <a:latin typeface="Arial" pitchFamily="34" charset="0"/>
              </a:rPr>
              <a:t>1011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                                                    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011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</a:rPr>
              <a:t>0101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 </a:t>
            </a:r>
            <a:endParaRPr lang="en-US" altLang="zh-CN" sz="2000" dirty="0">
              <a:solidFill>
                <a:srgbClr val="CC3300"/>
              </a:solidFill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 	         R: </a:t>
            </a:r>
            <a:r>
              <a:rPr lang="en-US" altLang="zh-CN" sz="2000" dirty="0" smtClean="0">
                <a:latin typeface="Arial" pitchFamily="34" charset="0"/>
              </a:rPr>
              <a:t>0110 101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endParaRPr lang="en-US" altLang="zh-CN" sz="2000" dirty="0">
              <a:solidFill>
                <a:srgbClr val="00B050"/>
              </a:solidFill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R = R+D             </a:t>
            </a:r>
            <a:r>
              <a:rPr lang="en-US" altLang="zh-CN" sz="2000" dirty="0" smtClean="0">
                <a:latin typeface="Arial" pitchFamily="34" charset="0"/>
              </a:rPr>
              <a:t>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011 101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            R: </a:t>
            </a:r>
            <a:r>
              <a:rPr lang="en-US" altLang="zh-CN" sz="2000" dirty="0" smtClean="0">
                <a:latin typeface="Arial" pitchFamily="34" charset="0"/>
              </a:rPr>
              <a:t>0111 01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R = R+D            </a:t>
            </a:r>
            <a:r>
              <a:rPr lang="en-US" altLang="zh-CN" sz="2000" dirty="0" smtClean="0">
                <a:latin typeface="Arial" pitchFamily="34" charset="0"/>
              </a:rPr>
              <a:t> 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100 01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	         </a:t>
            </a:r>
            <a:r>
              <a:rPr lang="en-US" altLang="zh-CN" sz="2000" dirty="0" smtClean="0">
                <a:latin typeface="Arial" pitchFamily="34" charset="0"/>
              </a:rPr>
              <a:t>R</a:t>
            </a:r>
            <a:r>
              <a:rPr lang="en-US" altLang="zh-CN" sz="2000" dirty="0">
                <a:latin typeface="Arial" pitchFamily="34" charset="0"/>
              </a:rPr>
              <a:t>: </a:t>
            </a:r>
            <a:r>
              <a:rPr lang="en-US" altLang="zh-CN" sz="2000" dirty="0" smtClean="0">
                <a:latin typeface="Arial" pitchFamily="34" charset="0"/>
              </a:rPr>
              <a:t>1000 </a:t>
            </a:r>
            <a:r>
              <a:rPr lang="en-US" altLang="zh-CN" sz="2000" dirty="0">
                <a:latin typeface="Arial" pitchFamily="34" charset="0"/>
              </a:rPr>
              <a:t>1</a:t>
            </a:r>
            <a:r>
              <a:rPr lang="en-US" altLang="zh-CN" sz="2000" dirty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</a:rPr>
              <a:t>00</a:t>
            </a:r>
          </a:p>
          <a:p>
            <a:r>
              <a:rPr lang="en-US" altLang="zh-CN" sz="2000" dirty="0">
                <a:latin typeface="Arial" pitchFamily="34" charset="0"/>
              </a:rPr>
              <a:t> 		R = R+D             </a:t>
            </a:r>
            <a:r>
              <a:rPr lang="en-US" altLang="zh-CN" sz="2000" dirty="0" smtClean="0">
                <a:latin typeface="Arial" pitchFamily="34" charset="0"/>
              </a:rPr>
              <a:t>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101 1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00</a:t>
            </a:r>
            <a:r>
              <a:rPr lang="en-US" altLang="zh-CN" sz="2000" dirty="0" smtClean="0">
                <a:latin typeface="Arial" pitchFamily="34" charset="0"/>
              </a:rPr>
              <a:t>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	          R: </a:t>
            </a:r>
            <a:r>
              <a:rPr lang="en-US" altLang="zh-CN" sz="2000" dirty="0" smtClean="0">
                <a:latin typeface="Arial" pitchFamily="34" charset="0"/>
              </a:rPr>
              <a:t>1011 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000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R = </a:t>
            </a:r>
            <a:r>
              <a:rPr lang="en-US" altLang="zh-CN" sz="2000" dirty="0" smtClean="0">
                <a:latin typeface="Arial" pitchFamily="34" charset="0"/>
              </a:rPr>
              <a:t>R+D              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latin typeface="Arial" pitchFamily="34" charset="0"/>
              </a:rPr>
              <a:t>000 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0001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33375" y="812800"/>
            <a:ext cx="6191250" cy="35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50000"/>
              </a:spcBef>
              <a:tabLst>
                <a:tab pos="1085850" algn="l"/>
                <a:tab pos="2057400" algn="l"/>
              </a:tabLst>
            </a:pP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0101 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0101 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余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810250" y="2559050"/>
            <a:ext cx="3333750" cy="1338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不恢复余数法、加减交替法</a:t>
            </a:r>
            <a:endParaRPr lang="en-US" altLang="zh-CN" sz="200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负，０，加</a:t>
            </a:r>
            <a:endParaRPr lang="en-US" altLang="zh-CN" sz="200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正，１，减</a:t>
            </a:r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4643438" y="785794"/>
            <a:ext cx="152785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Arial" pitchFamily="34" charset="0"/>
              </a:rPr>
              <a:t>–D = </a:t>
            </a:r>
            <a:r>
              <a:rPr lang="en-US" altLang="zh-CN" sz="2200" dirty="0" smtClean="0">
                <a:latin typeface="Arial" pitchFamily="34" charset="0"/>
              </a:rPr>
              <a:t>1011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137025" y="2559050"/>
            <a:ext cx="1019175" cy="2930525"/>
            <a:chOff x="2590" y="1600"/>
            <a:chExt cx="666" cy="1764"/>
          </a:xfrm>
        </p:grpSpPr>
        <p:sp>
          <p:nvSpPr>
            <p:cNvPr id="11286" name="Line 13"/>
            <p:cNvSpPr>
              <a:spLocks noChangeShapeType="1"/>
            </p:cNvSpPr>
            <p:nvPr/>
          </p:nvSpPr>
          <p:spPr bwMode="auto">
            <a:xfrm>
              <a:off x="2590" y="1600"/>
              <a:ext cx="638" cy="14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14"/>
            <p:cNvSpPr>
              <a:spLocks noChangeShapeType="1"/>
            </p:cNvSpPr>
            <p:nvPr/>
          </p:nvSpPr>
          <p:spPr bwMode="auto">
            <a:xfrm>
              <a:off x="2620" y="2152"/>
              <a:ext cx="636" cy="13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288" name="Line 15"/>
            <p:cNvSpPr>
              <a:spLocks noChangeShapeType="1"/>
            </p:cNvSpPr>
            <p:nvPr/>
          </p:nvSpPr>
          <p:spPr bwMode="auto">
            <a:xfrm>
              <a:off x="2632" y="2692"/>
              <a:ext cx="618" cy="12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16"/>
            <p:cNvSpPr>
              <a:spLocks noChangeShapeType="1"/>
            </p:cNvSpPr>
            <p:nvPr/>
          </p:nvSpPr>
          <p:spPr bwMode="auto">
            <a:xfrm>
              <a:off x="2590" y="3244"/>
              <a:ext cx="654" cy="12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5957888" y="5030788"/>
            <a:ext cx="3041650" cy="186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位商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为绿色</a:t>
            </a:r>
            <a:r>
              <a:rPr lang="en-US" altLang="zh-CN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，在最后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）被左移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出去，并加上最后一位商</a:t>
            </a:r>
            <a:endParaRPr lang="en-US" altLang="zh-CN" sz="19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且最后一次上商</a:t>
            </a:r>
            <a:r>
              <a:rPr lang="en-US" altLang="zh-CN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，余数无需恢复就是正确的。</a:t>
            </a:r>
          </a:p>
        </p:txBody>
      </p:sp>
      <p:sp>
        <p:nvSpPr>
          <p:cNvPr id="11273" name="Rectangle 19"/>
          <p:cNvSpPr>
            <a:spLocks noChangeArrowheads="1"/>
          </p:cNvSpPr>
          <p:nvPr/>
        </p:nvSpPr>
        <p:spPr bwMode="auto">
          <a:xfrm>
            <a:off x="4695825" y="5930900"/>
            <a:ext cx="601663" cy="360363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20"/>
          <p:cNvSpPr>
            <a:spLocks noChangeShapeType="1"/>
          </p:cNvSpPr>
          <p:nvPr/>
        </p:nvSpPr>
        <p:spPr bwMode="auto">
          <a:xfrm flipV="1">
            <a:off x="5207000" y="2109788"/>
            <a:ext cx="1522413" cy="6111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Text Box 22"/>
          <p:cNvSpPr txBox="1">
            <a:spLocks noChangeArrowheads="1"/>
          </p:cNvSpPr>
          <p:nvPr/>
        </p:nvSpPr>
        <p:spPr bwMode="auto">
          <a:xfrm>
            <a:off x="5837238" y="1762125"/>
            <a:ext cx="2803525" cy="67710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次上商为</a:t>
            </a:r>
            <a:r>
              <a:rPr lang="zh-CN" alt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“试商”，仅仅表示不溢出</a:t>
            </a:r>
            <a:endParaRPr lang="zh-CN" altLang="en-US" sz="19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6" name="文本框 3"/>
          <p:cNvSpPr txBox="1">
            <a:spLocks noChangeArrowheads="1"/>
          </p:cNvSpPr>
          <p:nvPr/>
        </p:nvSpPr>
        <p:spPr bwMode="auto">
          <a:xfrm>
            <a:off x="244475" y="1209675"/>
            <a:ext cx="431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：被除数（中间余数）</a:t>
            </a:r>
            <a:r>
              <a:rPr lang="en-US" altLang="zh-CN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;  D</a:t>
            </a:r>
            <a:r>
              <a:rPr lang="zh-CN" altLang="en-US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：除数</a:t>
            </a:r>
          </a:p>
        </p:txBody>
      </p:sp>
      <p:cxnSp>
        <p:nvCxnSpPr>
          <p:cNvPr id="11277" name="直接连接符 4"/>
          <p:cNvCxnSpPr>
            <a:cxnSpLocks noChangeShapeType="1"/>
          </p:cNvCxnSpPr>
          <p:nvPr/>
        </p:nvCxnSpPr>
        <p:spPr bwMode="auto">
          <a:xfrm>
            <a:off x="3521075" y="2311400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78" name="直接连接符 19"/>
          <p:cNvCxnSpPr>
            <a:cxnSpLocks noChangeShapeType="1"/>
          </p:cNvCxnSpPr>
          <p:nvPr/>
        </p:nvCxnSpPr>
        <p:spPr bwMode="auto">
          <a:xfrm>
            <a:off x="3662363" y="4135438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79" name="直接连接符 20"/>
          <p:cNvCxnSpPr>
            <a:cxnSpLocks noChangeShapeType="1"/>
          </p:cNvCxnSpPr>
          <p:nvPr/>
        </p:nvCxnSpPr>
        <p:spPr bwMode="auto">
          <a:xfrm>
            <a:off x="3595688" y="3208338"/>
            <a:ext cx="1803400" cy="79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80" name="直接连接符 21"/>
          <p:cNvCxnSpPr>
            <a:cxnSpLocks noChangeShapeType="1"/>
          </p:cNvCxnSpPr>
          <p:nvPr/>
        </p:nvCxnSpPr>
        <p:spPr bwMode="auto">
          <a:xfrm>
            <a:off x="3640138" y="5033963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81" name="直接连接符 22"/>
          <p:cNvCxnSpPr>
            <a:cxnSpLocks noChangeShapeType="1"/>
          </p:cNvCxnSpPr>
          <p:nvPr/>
        </p:nvCxnSpPr>
        <p:spPr bwMode="auto">
          <a:xfrm>
            <a:off x="3617913" y="5976938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282" name="Line 20"/>
          <p:cNvSpPr>
            <a:spLocks noChangeShapeType="1"/>
          </p:cNvSpPr>
          <p:nvPr/>
        </p:nvSpPr>
        <p:spPr bwMode="auto">
          <a:xfrm flipV="1">
            <a:off x="5324475" y="5868988"/>
            <a:ext cx="644525" cy="2397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4194175" y="6192838"/>
            <a:ext cx="1012825" cy="366712"/>
            <a:chOff x="4194198" y="6264542"/>
            <a:chExt cx="1013343" cy="295296"/>
          </a:xfrm>
        </p:grpSpPr>
        <p:cxnSp>
          <p:nvCxnSpPr>
            <p:cNvPr id="11284" name="直接连接符 18"/>
            <p:cNvCxnSpPr>
              <a:cxnSpLocks noChangeShapeType="1"/>
            </p:cNvCxnSpPr>
            <p:nvPr/>
          </p:nvCxnSpPr>
          <p:spPr bwMode="auto">
            <a:xfrm>
              <a:off x="4194198" y="6264542"/>
              <a:ext cx="539479" cy="291602"/>
            </a:xfrm>
            <a:prstGeom prst="line">
              <a:avLst/>
            </a:prstGeom>
            <a:noFill/>
            <a:ln w="28575" algn="ctr">
              <a:solidFill>
                <a:srgbClr val="FF0066"/>
              </a:solidFill>
              <a:round/>
              <a:headEnd/>
              <a:tailEnd/>
            </a:ln>
          </p:spPr>
        </p:cxn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 flipV="1">
              <a:off x="4727864" y="6290553"/>
              <a:ext cx="479677" cy="26928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00" y="142852"/>
            <a:ext cx="5111750" cy="474662"/>
          </a:xfrm>
          <a:noFill/>
        </p:spPr>
        <p:txBody>
          <a:bodyPr wrap="none">
            <a:normAutofit fontScale="90000"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可以省略第一步，也就是第一个绿色的</a:t>
            </a:r>
            <a:r>
              <a:rPr lang="en-US" altLang="zh-CN" sz="2000" b="1" dirty="0" smtClean="0">
                <a:ea typeface="宋体" pitchFamily="2" charset="-122"/>
              </a:rPr>
              <a:t>0</a:t>
            </a:r>
            <a:r>
              <a:rPr lang="zh-CN" altLang="en-US" sz="2000" b="1" dirty="0" smtClean="0">
                <a:ea typeface="宋体" pitchFamily="2" charset="-122"/>
              </a:rPr>
              <a:t>直接加入，</a:t>
            </a:r>
            <a:r>
              <a:rPr lang="en-US" altLang="zh-CN" sz="2000" b="1" dirty="0" smtClean="0">
                <a:ea typeface="宋体" pitchFamily="2" charset="-122"/>
              </a:rPr>
              <a:t/>
            </a:r>
            <a:br>
              <a:rPr lang="en-US" altLang="zh-CN" sz="2000" b="1" dirty="0" smtClean="0">
                <a:ea typeface="宋体" pitchFamily="2" charset="-122"/>
              </a:rPr>
            </a:br>
            <a:r>
              <a:rPr lang="zh-CN" altLang="en-US" sz="2000" b="1" dirty="0" smtClean="0">
                <a:ea typeface="宋体" pitchFamily="2" charset="-122"/>
              </a:rPr>
              <a:t>并把初始的余商</a:t>
            </a:r>
            <a:r>
              <a:rPr lang="en-US" altLang="zh-CN" sz="2000" b="1" dirty="0" smtClean="0">
                <a:ea typeface="宋体" pitchFamily="2" charset="-122"/>
              </a:rPr>
              <a:t>0000 0101</a:t>
            </a:r>
            <a:r>
              <a:rPr lang="zh-CN" altLang="en-US" sz="2000" b="1" dirty="0" smtClean="0">
                <a:ea typeface="宋体" pitchFamily="2" charset="-122"/>
              </a:rPr>
              <a:t>一起左移一次变成</a:t>
            </a:r>
            <a:r>
              <a:rPr lang="en-US" altLang="zh-CN" sz="2000" b="1" dirty="0" smtClean="0">
                <a:ea typeface="宋体" pitchFamily="2" charset="-122"/>
              </a:rPr>
              <a:t>0000 101</a:t>
            </a:r>
            <a:r>
              <a:rPr lang="en-US" altLang="zh-CN" sz="2000" b="1" dirty="0" smtClean="0">
                <a:solidFill>
                  <a:srgbClr val="00B05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44475" y="1658938"/>
            <a:ext cx="6484938" cy="4708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100" dirty="0">
                <a:latin typeface="Arial" pitchFamily="34" charset="0"/>
              </a:rPr>
              <a:t>	                        </a:t>
            </a:r>
            <a:r>
              <a:rPr lang="en-US" altLang="zh-CN" sz="2000" dirty="0">
                <a:latin typeface="Arial" pitchFamily="34" charset="0"/>
              </a:rPr>
              <a:t>	         R: 0000 </a:t>
            </a:r>
            <a:r>
              <a:rPr lang="en-US" altLang="zh-CN" sz="2000" dirty="0" smtClean="0">
                <a:latin typeface="Arial" pitchFamily="34" charset="0"/>
              </a:rPr>
              <a:t>101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R = R–D             </a:t>
            </a:r>
            <a:r>
              <a:rPr lang="en-US" altLang="zh-CN" sz="2000" dirty="0" smtClean="0">
                <a:latin typeface="Arial" pitchFamily="34" charset="0"/>
              </a:rPr>
              <a:t>1011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                                                    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011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</a:rPr>
              <a:t>0101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 </a:t>
            </a:r>
            <a:endParaRPr lang="en-US" altLang="zh-CN" sz="2000" dirty="0">
              <a:solidFill>
                <a:srgbClr val="CC3300"/>
              </a:solidFill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		</a:t>
            </a:r>
            <a:r>
              <a:rPr lang="en-US" altLang="zh-CN" sz="2000" dirty="0" err="1" smtClean="0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 smtClean="0">
                <a:latin typeface="Arial" pitchFamily="34" charset="0"/>
              </a:rPr>
              <a:t> 	         R: 0110 101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</a:p>
          <a:p>
            <a:r>
              <a:rPr lang="en-US" altLang="zh-CN" sz="2000" dirty="0" smtClean="0">
                <a:latin typeface="Arial" pitchFamily="34" charset="0"/>
              </a:rPr>
              <a:t>		R = R+D             0101 </a:t>
            </a:r>
          </a:p>
          <a:p>
            <a:r>
              <a:rPr lang="en-US" altLang="zh-CN" sz="2000" dirty="0" smtClean="0">
                <a:latin typeface="Arial" pitchFamily="34" charset="0"/>
              </a:rPr>
              <a:t>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011 101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endParaRPr lang="en-US" altLang="zh-CN" sz="2000" dirty="0" smtClean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            R: </a:t>
            </a:r>
            <a:r>
              <a:rPr lang="en-US" altLang="zh-CN" sz="2000" dirty="0" smtClean="0">
                <a:latin typeface="Arial" pitchFamily="34" charset="0"/>
              </a:rPr>
              <a:t>0111 01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R = R+D            </a:t>
            </a:r>
            <a:r>
              <a:rPr lang="en-US" altLang="zh-CN" sz="2000" dirty="0" smtClean="0">
                <a:latin typeface="Arial" pitchFamily="34" charset="0"/>
              </a:rPr>
              <a:t> 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100 01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	         </a:t>
            </a:r>
            <a:r>
              <a:rPr lang="en-US" altLang="zh-CN" sz="2000" dirty="0" smtClean="0">
                <a:latin typeface="Arial" pitchFamily="34" charset="0"/>
              </a:rPr>
              <a:t>R</a:t>
            </a:r>
            <a:r>
              <a:rPr lang="en-US" altLang="zh-CN" sz="2000" dirty="0">
                <a:latin typeface="Arial" pitchFamily="34" charset="0"/>
              </a:rPr>
              <a:t>: </a:t>
            </a:r>
            <a:r>
              <a:rPr lang="en-US" altLang="zh-CN" sz="2000" dirty="0" smtClean="0">
                <a:latin typeface="Arial" pitchFamily="34" charset="0"/>
              </a:rPr>
              <a:t>1000 </a:t>
            </a:r>
            <a:r>
              <a:rPr lang="en-US" altLang="zh-CN" sz="2000" dirty="0">
                <a:latin typeface="Arial" pitchFamily="34" charset="0"/>
              </a:rPr>
              <a:t>1</a:t>
            </a:r>
            <a:r>
              <a:rPr lang="en-US" altLang="zh-CN" sz="2000" dirty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latin typeface="Arial" pitchFamily="34" charset="0"/>
              </a:rPr>
              <a:t>00</a:t>
            </a:r>
          </a:p>
          <a:p>
            <a:r>
              <a:rPr lang="en-US" altLang="zh-CN" sz="2000" dirty="0">
                <a:latin typeface="Arial" pitchFamily="34" charset="0"/>
              </a:rPr>
              <a:t> 		R = R+D             </a:t>
            </a:r>
            <a:r>
              <a:rPr lang="en-US" altLang="zh-CN" sz="2000" dirty="0" smtClean="0">
                <a:latin typeface="Arial" pitchFamily="34" charset="0"/>
              </a:rPr>
              <a:t>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101 1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00</a:t>
            </a:r>
            <a:r>
              <a:rPr lang="en-US" altLang="zh-CN" sz="2000" dirty="0" smtClean="0">
                <a:latin typeface="Arial" pitchFamily="34" charset="0"/>
              </a:rPr>
              <a:t>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	          R: </a:t>
            </a:r>
            <a:r>
              <a:rPr lang="en-US" altLang="zh-CN" sz="2000" dirty="0" smtClean="0">
                <a:latin typeface="Arial" pitchFamily="34" charset="0"/>
              </a:rPr>
              <a:t>1011 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000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R = </a:t>
            </a:r>
            <a:r>
              <a:rPr lang="en-US" altLang="zh-CN" sz="2000" dirty="0" smtClean="0">
                <a:latin typeface="Arial" pitchFamily="34" charset="0"/>
              </a:rPr>
              <a:t>R+D              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latin typeface="Arial" pitchFamily="34" charset="0"/>
              </a:rPr>
              <a:t>000 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0001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33375" y="812800"/>
            <a:ext cx="6191250" cy="35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50000"/>
              </a:spcBef>
              <a:tabLst>
                <a:tab pos="1085850" algn="l"/>
                <a:tab pos="2057400" algn="l"/>
              </a:tabLst>
            </a:pP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0101 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0101 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余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810250" y="2559050"/>
            <a:ext cx="3333750" cy="1338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不恢复余数法、加减交替法</a:t>
            </a:r>
            <a:endParaRPr lang="en-US" altLang="zh-CN" sz="200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负，０，加</a:t>
            </a:r>
            <a:endParaRPr lang="en-US" altLang="zh-CN" sz="200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正，１，减</a:t>
            </a:r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4643438" y="785794"/>
            <a:ext cx="152785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Arial" pitchFamily="34" charset="0"/>
              </a:rPr>
              <a:t>–D = </a:t>
            </a:r>
            <a:r>
              <a:rPr lang="en-US" altLang="zh-CN" sz="2200" dirty="0" smtClean="0">
                <a:latin typeface="Arial" pitchFamily="34" charset="0"/>
              </a:rPr>
              <a:t>1011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137025" y="2559050"/>
            <a:ext cx="1019175" cy="2930525"/>
            <a:chOff x="2590" y="1600"/>
            <a:chExt cx="666" cy="1764"/>
          </a:xfrm>
        </p:grpSpPr>
        <p:sp>
          <p:nvSpPr>
            <p:cNvPr id="11286" name="Line 13"/>
            <p:cNvSpPr>
              <a:spLocks noChangeShapeType="1"/>
            </p:cNvSpPr>
            <p:nvPr/>
          </p:nvSpPr>
          <p:spPr bwMode="auto">
            <a:xfrm>
              <a:off x="2590" y="1600"/>
              <a:ext cx="638" cy="14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14"/>
            <p:cNvSpPr>
              <a:spLocks noChangeShapeType="1"/>
            </p:cNvSpPr>
            <p:nvPr/>
          </p:nvSpPr>
          <p:spPr bwMode="auto">
            <a:xfrm>
              <a:off x="2620" y="2152"/>
              <a:ext cx="636" cy="13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288" name="Line 15"/>
            <p:cNvSpPr>
              <a:spLocks noChangeShapeType="1"/>
            </p:cNvSpPr>
            <p:nvPr/>
          </p:nvSpPr>
          <p:spPr bwMode="auto">
            <a:xfrm>
              <a:off x="2632" y="2692"/>
              <a:ext cx="618" cy="12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16"/>
            <p:cNvSpPr>
              <a:spLocks noChangeShapeType="1"/>
            </p:cNvSpPr>
            <p:nvPr/>
          </p:nvSpPr>
          <p:spPr bwMode="auto">
            <a:xfrm>
              <a:off x="2590" y="3244"/>
              <a:ext cx="654" cy="12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5957888" y="5030788"/>
            <a:ext cx="3041650" cy="186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位商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为绿色</a:t>
            </a:r>
            <a:r>
              <a:rPr lang="en-US" altLang="zh-CN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，在最后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次）被左移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出去，并加上最后一位商</a:t>
            </a:r>
            <a:endParaRPr lang="en-US" altLang="zh-CN" sz="19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且最后一次上商</a:t>
            </a:r>
            <a:r>
              <a:rPr lang="en-US" altLang="zh-CN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，余数无需恢复就是正确的。</a:t>
            </a:r>
          </a:p>
        </p:txBody>
      </p:sp>
      <p:sp>
        <p:nvSpPr>
          <p:cNvPr id="11273" name="Rectangle 19"/>
          <p:cNvSpPr>
            <a:spLocks noChangeArrowheads="1"/>
          </p:cNvSpPr>
          <p:nvPr/>
        </p:nvSpPr>
        <p:spPr bwMode="auto">
          <a:xfrm>
            <a:off x="4695825" y="5930900"/>
            <a:ext cx="601663" cy="360363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20"/>
          <p:cNvSpPr>
            <a:spLocks noChangeShapeType="1"/>
          </p:cNvSpPr>
          <p:nvPr/>
        </p:nvSpPr>
        <p:spPr bwMode="auto">
          <a:xfrm>
            <a:off x="5286380" y="1857364"/>
            <a:ext cx="1443033" cy="25242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Text Box 22"/>
          <p:cNvSpPr txBox="1">
            <a:spLocks noChangeArrowheads="1"/>
          </p:cNvSpPr>
          <p:nvPr/>
        </p:nvSpPr>
        <p:spPr bwMode="auto">
          <a:xfrm>
            <a:off x="5837238" y="1762125"/>
            <a:ext cx="2803525" cy="67710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次直接上商</a:t>
            </a:r>
            <a:r>
              <a:rPr lang="en-US" altLang="zh-CN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并左移，因为肯定不溢出</a:t>
            </a:r>
            <a:endParaRPr lang="zh-CN" altLang="en-US" sz="19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6" name="文本框 3"/>
          <p:cNvSpPr txBox="1">
            <a:spLocks noChangeArrowheads="1"/>
          </p:cNvSpPr>
          <p:nvPr/>
        </p:nvSpPr>
        <p:spPr bwMode="auto">
          <a:xfrm>
            <a:off x="244475" y="1209675"/>
            <a:ext cx="431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：被除数（中间余数）</a:t>
            </a:r>
            <a:r>
              <a:rPr lang="en-US" altLang="zh-CN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;  D</a:t>
            </a:r>
            <a:r>
              <a:rPr lang="zh-CN" altLang="en-US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：除数</a:t>
            </a:r>
          </a:p>
        </p:txBody>
      </p:sp>
      <p:cxnSp>
        <p:nvCxnSpPr>
          <p:cNvPr id="11277" name="直接连接符 4"/>
          <p:cNvCxnSpPr>
            <a:cxnSpLocks noChangeShapeType="1"/>
          </p:cNvCxnSpPr>
          <p:nvPr/>
        </p:nvCxnSpPr>
        <p:spPr bwMode="auto">
          <a:xfrm>
            <a:off x="3521075" y="2311400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78" name="直接连接符 19"/>
          <p:cNvCxnSpPr>
            <a:cxnSpLocks noChangeShapeType="1"/>
          </p:cNvCxnSpPr>
          <p:nvPr/>
        </p:nvCxnSpPr>
        <p:spPr bwMode="auto">
          <a:xfrm>
            <a:off x="3662363" y="4135438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79" name="直接连接符 20"/>
          <p:cNvCxnSpPr>
            <a:cxnSpLocks noChangeShapeType="1"/>
          </p:cNvCxnSpPr>
          <p:nvPr/>
        </p:nvCxnSpPr>
        <p:spPr bwMode="auto">
          <a:xfrm>
            <a:off x="3595688" y="3208338"/>
            <a:ext cx="1803400" cy="79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80" name="直接连接符 21"/>
          <p:cNvCxnSpPr>
            <a:cxnSpLocks noChangeShapeType="1"/>
          </p:cNvCxnSpPr>
          <p:nvPr/>
        </p:nvCxnSpPr>
        <p:spPr bwMode="auto">
          <a:xfrm>
            <a:off x="3640138" y="5033963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81" name="直接连接符 22"/>
          <p:cNvCxnSpPr>
            <a:cxnSpLocks noChangeShapeType="1"/>
          </p:cNvCxnSpPr>
          <p:nvPr/>
        </p:nvCxnSpPr>
        <p:spPr bwMode="auto">
          <a:xfrm>
            <a:off x="3617913" y="5976938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1282" name="Line 20"/>
          <p:cNvSpPr>
            <a:spLocks noChangeShapeType="1"/>
          </p:cNvSpPr>
          <p:nvPr/>
        </p:nvSpPr>
        <p:spPr bwMode="auto">
          <a:xfrm flipV="1">
            <a:off x="5324475" y="5868988"/>
            <a:ext cx="644525" cy="2397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4194175" y="6192838"/>
            <a:ext cx="1012825" cy="366712"/>
            <a:chOff x="4194198" y="6264542"/>
            <a:chExt cx="1013343" cy="295296"/>
          </a:xfrm>
        </p:grpSpPr>
        <p:cxnSp>
          <p:nvCxnSpPr>
            <p:cNvPr id="11284" name="直接连接符 18"/>
            <p:cNvCxnSpPr>
              <a:cxnSpLocks noChangeShapeType="1"/>
            </p:cNvCxnSpPr>
            <p:nvPr/>
          </p:nvCxnSpPr>
          <p:spPr bwMode="auto">
            <a:xfrm>
              <a:off x="4194198" y="6264542"/>
              <a:ext cx="539479" cy="291602"/>
            </a:xfrm>
            <a:prstGeom prst="line">
              <a:avLst/>
            </a:prstGeom>
            <a:noFill/>
            <a:ln w="28575" algn="ctr">
              <a:solidFill>
                <a:srgbClr val="FF0066"/>
              </a:solidFill>
              <a:round/>
              <a:headEnd/>
              <a:tailEnd/>
            </a:ln>
          </p:spPr>
        </p:cxn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 flipV="1">
              <a:off x="4727864" y="6290553"/>
              <a:ext cx="479677" cy="269285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1928794" y="2357430"/>
            <a:ext cx="3571900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98438"/>
            <a:ext cx="7558114" cy="474662"/>
          </a:xfrm>
          <a:noFill/>
        </p:spPr>
        <p:txBody>
          <a:bodyPr wrap="none">
            <a:noAutofit/>
          </a:bodyPr>
          <a:lstStyle/>
          <a:p>
            <a:r>
              <a:rPr lang="zh-CN" altLang="en-US" sz="2000" b="1" dirty="0" smtClean="0">
                <a:ea typeface="宋体" pitchFamily="2" charset="-122"/>
              </a:rPr>
              <a:t>还可以这样做：为了实现补码加减，余数补足</a:t>
            </a:r>
            <a:r>
              <a:rPr lang="en-US" altLang="zh-CN" sz="2000" b="1" dirty="0" smtClean="0">
                <a:ea typeface="宋体" pitchFamily="2" charset="-122"/>
              </a:rPr>
              <a:t>4</a:t>
            </a:r>
            <a:r>
              <a:rPr lang="zh-CN" altLang="en-US" sz="2000" b="1" dirty="0" smtClean="0">
                <a:ea typeface="宋体" pitchFamily="2" charset="-122"/>
              </a:rPr>
              <a:t>位，商仅用</a:t>
            </a:r>
            <a:r>
              <a:rPr lang="en-US" altLang="zh-CN" sz="2000" b="1" dirty="0" smtClean="0">
                <a:ea typeface="宋体" pitchFamily="2" charset="-122"/>
              </a:rPr>
              <a:t>3</a:t>
            </a:r>
            <a:r>
              <a:rPr lang="zh-CN" altLang="en-US" sz="2000" b="1" dirty="0" smtClean="0">
                <a:ea typeface="宋体" pitchFamily="2" charset="-122"/>
              </a:rPr>
              <a:t>位</a:t>
            </a:r>
            <a:r>
              <a:rPr lang="en-US" altLang="zh-CN" sz="2000" b="1" dirty="0" smtClean="0">
                <a:ea typeface="宋体" pitchFamily="2" charset="-122"/>
              </a:rPr>
              <a:t/>
            </a:r>
            <a:br>
              <a:rPr lang="en-US" altLang="zh-CN" sz="2000" b="1" dirty="0" smtClean="0">
                <a:ea typeface="宋体" pitchFamily="2" charset="-122"/>
              </a:rPr>
            </a:br>
            <a:r>
              <a:rPr lang="zh-CN" altLang="en-US" sz="2000" b="1" dirty="0" smtClean="0">
                <a:ea typeface="宋体" pitchFamily="2" charset="-122"/>
              </a:rPr>
              <a:t>最后获得三位商均为数值位。第一个绿色的</a:t>
            </a:r>
            <a:r>
              <a:rPr lang="en-US" altLang="zh-CN" sz="2000" b="1" dirty="0" smtClean="0">
                <a:ea typeface="宋体" pitchFamily="2" charset="-122"/>
              </a:rPr>
              <a:t>0</a:t>
            </a:r>
            <a:r>
              <a:rPr lang="zh-CN" altLang="en-US" sz="2000" b="1" dirty="0" smtClean="0">
                <a:ea typeface="宋体" pitchFamily="2" charset="-122"/>
              </a:rPr>
              <a:t>代表不溢出。</a:t>
            </a:r>
            <a:endParaRPr lang="en-US" altLang="zh-CN" sz="2000" b="1" dirty="0" smtClean="0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44475" y="1658938"/>
            <a:ext cx="6484938" cy="4708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100" dirty="0">
                <a:latin typeface="Arial" pitchFamily="34" charset="0"/>
              </a:rPr>
              <a:t>	                        </a:t>
            </a:r>
            <a:r>
              <a:rPr lang="en-US" altLang="zh-CN" sz="2000" dirty="0">
                <a:latin typeface="Arial" pitchFamily="34" charset="0"/>
              </a:rPr>
              <a:t>	         R: 0000 </a:t>
            </a:r>
            <a:r>
              <a:rPr lang="en-US" altLang="zh-CN" sz="2000" dirty="0" smtClean="0">
                <a:latin typeface="Arial" pitchFamily="34" charset="0"/>
              </a:rPr>
              <a:t>101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R = R–D             </a:t>
            </a:r>
            <a:r>
              <a:rPr lang="en-US" altLang="zh-CN" sz="2000" dirty="0" smtClean="0">
                <a:latin typeface="Arial" pitchFamily="34" charset="0"/>
              </a:rPr>
              <a:t>1011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                                                    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011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</a:rPr>
              <a:t>101</a:t>
            </a:r>
            <a:r>
              <a:rPr lang="en-US" altLang="zh-CN" sz="2000" dirty="0" smtClean="0">
                <a:solidFill>
                  <a:srgbClr val="CC3300"/>
                </a:solidFill>
                <a:latin typeface="Arial" pitchFamily="34" charset="0"/>
              </a:rPr>
              <a:t> </a:t>
            </a:r>
            <a:endParaRPr lang="en-US" altLang="zh-CN" sz="2000" dirty="0">
              <a:solidFill>
                <a:srgbClr val="CC3300"/>
              </a:solidFill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 	         R: </a:t>
            </a:r>
            <a:r>
              <a:rPr lang="en-US" altLang="zh-CN" sz="2000" dirty="0" smtClean="0">
                <a:latin typeface="Arial" pitchFamily="34" charset="0"/>
              </a:rPr>
              <a:t>0111  01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endParaRPr lang="en-US" altLang="zh-CN" sz="2000" dirty="0">
              <a:solidFill>
                <a:srgbClr val="00B050"/>
              </a:solidFill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R = R+D             </a:t>
            </a:r>
            <a:r>
              <a:rPr lang="en-US" altLang="zh-CN" sz="2000" dirty="0" smtClean="0">
                <a:latin typeface="Arial" pitchFamily="34" charset="0"/>
              </a:rPr>
              <a:t>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100 01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            R: </a:t>
            </a:r>
            <a:r>
              <a:rPr lang="en-US" altLang="zh-CN" sz="2000" dirty="0" smtClean="0">
                <a:latin typeface="Arial" pitchFamily="34" charset="0"/>
              </a:rPr>
              <a:t>1000 1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R = R+D            </a:t>
            </a:r>
            <a:r>
              <a:rPr lang="en-US" altLang="zh-CN" sz="2000" dirty="0" smtClean="0">
                <a:latin typeface="Arial" pitchFamily="34" charset="0"/>
              </a:rPr>
              <a:t> 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1</a:t>
            </a:r>
            <a:r>
              <a:rPr lang="en-US" altLang="zh-CN" sz="2000" dirty="0" smtClean="0">
                <a:latin typeface="Arial" pitchFamily="34" charset="0"/>
              </a:rPr>
              <a:t>101 1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	         </a:t>
            </a:r>
            <a:r>
              <a:rPr lang="en-US" altLang="zh-CN" sz="2000" dirty="0" smtClean="0">
                <a:latin typeface="Arial" pitchFamily="34" charset="0"/>
              </a:rPr>
              <a:t>R</a:t>
            </a:r>
            <a:r>
              <a:rPr lang="en-US" altLang="zh-CN" sz="2000" dirty="0">
                <a:latin typeface="Arial" pitchFamily="34" charset="0"/>
              </a:rPr>
              <a:t>: </a:t>
            </a:r>
            <a:r>
              <a:rPr lang="en-US" altLang="zh-CN" sz="2000" dirty="0" smtClean="0">
                <a:latin typeface="Arial" pitchFamily="34" charset="0"/>
              </a:rPr>
              <a:t>1011  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00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		R = R+D             </a:t>
            </a:r>
            <a:r>
              <a:rPr lang="en-US" altLang="zh-CN" sz="2000" dirty="0" smtClean="0">
                <a:latin typeface="Arial" pitchFamily="34" charset="0"/>
              </a:rPr>
              <a:t>0101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 </a:t>
            </a:r>
            <a:r>
              <a:rPr lang="en-US" altLang="zh-CN" sz="2000" dirty="0" smtClean="0">
                <a:solidFill>
                  <a:srgbClr val="C0000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latin typeface="Arial" pitchFamily="34" charset="0"/>
              </a:rPr>
              <a:t>000 </a:t>
            </a:r>
            <a:r>
              <a:rPr lang="en-US" altLang="zh-CN" sz="2000" dirty="0" smtClean="0">
                <a:solidFill>
                  <a:srgbClr val="00B050"/>
                </a:solidFill>
                <a:latin typeface="Arial" pitchFamily="34" charset="0"/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00</a:t>
            </a:r>
            <a:r>
              <a:rPr lang="en-US" altLang="zh-CN" sz="2000" dirty="0" smtClean="0">
                <a:latin typeface="Arial" pitchFamily="34" charset="0"/>
              </a:rPr>
              <a:t> </a:t>
            </a:r>
            <a:endParaRPr lang="en-US" altLang="zh-CN" sz="2000" dirty="0">
              <a:latin typeface="Arial" pitchFamily="34" charset="0"/>
            </a:endParaRPr>
          </a:p>
          <a:p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		</a:t>
            </a:r>
            <a:r>
              <a:rPr lang="en-US" altLang="zh-CN" sz="2000" dirty="0" err="1">
                <a:solidFill>
                  <a:srgbClr val="CC3300"/>
                </a:solidFill>
                <a:latin typeface="Arial" pitchFamily="34" charset="0"/>
              </a:rPr>
              <a:t>sl</a:t>
            </a:r>
            <a:r>
              <a:rPr lang="en-US" altLang="zh-CN" sz="2000" dirty="0">
                <a:solidFill>
                  <a:srgbClr val="CC3300"/>
                </a:solidFill>
                <a:latin typeface="Arial" pitchFamily="34" charset="0"/>
              </a:rPr>
              <a:t> R, 0</a:t>
            </a:r>
            <a:r>
              <a:rPr lang="en-US" altLang="zh-CN" sz="2000" dirty="0">
                <a:latin typeface="Arial" pitchFamily="34" charset="0"/>
              </a:rPr>
              <a:t>	          R: </a:t>
            </a:r>
            <a:r>
              <a:rPr lang="en-US" altLang="zh-CN" sz="2000" dirty="0" smtClean="0">
                <a:latin typeface="Arial" pitchFamily="34" charset="0"/>
              </a:rPr>
              <a:t>0000 </a:t>
            </a: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</a:rPr>
              <a:t>001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  <a:p>
            <a:r>
              <a:rPr lang="en-US" altLang="zh-CN" sz="2000" dirty="0">
                <a:latin typeface="Arial" pitchFamily="34" charset="0"/>
              </a:rPr>
              <a:t>		</a:t>
            </a:r>
          </a:p>
          <a:p>
            <a:r>
              <a:rPr lang="en-US" altLang="zh-CN" sz="2000" dirty="0">
                <a:latin typeface="Arial" pitchFamily="34" charset="0"/>
              </a:rPr>
              <a:t>                                                      </a:t>
            </a:r>
            <a:endParaRPr lang="en-US" altLang="zh-CN" sz="200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33375" y="812800"/>
            <a:ext cx="6191250" cy="358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50000"/>
              </a:spcBef>
              <a:tabLst>
                <a:tab pos="1085850" algn="l"/>
                <a:tab pos="2057400" algn="l"/>
              </a:tabLst>
            </a:pP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en-US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0101 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0101 </a:t>
            </a:r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余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0 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810250" y="2559050"/>
            <a:ext cx="3333750" cy="1338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不恢复余数法、加减交替法</a:t>
            </a:r>
            <a:endParaRPr lang="en-US" altLang="zh-CN" sz="200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负，０，加</a:t>
            </a:r>
            <a:endParaRPr lang="en-US" altLang="zh-CN" sz="200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00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正，１，减</a:t>
            </a:r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4643438" y="785794"/>
            <a:ext cx="152785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Arial" pitchFamily="34" charset="0"/>
              </a:rPr>
              <a:t>–D = </a:t>
            </a:r>
            <a:r>
              <a:rPr lang="en-US" altLang="zh-CN" sz="2200" dirty="0" smtClean="0">
                <a:latin typeface="Arial" pitchFamily="34" charset="0"/>
              </a:rPr>
              <a:t>1011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052891" y="2500306"/>
            <a:ext cx="1019175" cy="2930525"/>
            <a:chOff x="2590" y="1600"/>
            <a:chExt cx="666" cy="1764"/>
          </a:xfrm>
        </p:grpSpPr>
        <p:sp>
          <p:nvSpPr>
            <p:cNvPr id="11286" name="Line 13"/>
            <p:cNvSpPr>
              <a:spLocks noChangeShapeType="1"/>
            </p:cNvSpPr>
            <p:nvPr/>
          </p:nvSpPr>
          <p:spPr bwMode="auto">
            <a:xfrm>
              <a:off x="2590" y="1600"/>
              <a:ext cx="638" cy="14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14"/>
            <p:cNvSpPr>
              <a:spLocks noChangeShapeType="1"/>
            </p:cNvSpPr>
            <p:nvPr/>
          </p:nvSpPr>
          <p:spPr bwMode="auto">
            <a:xfrm>
              <a:off x="2620" y="2152"/>
              <a:ext cx="636" cy="13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1288" name="Line 15"/>
            <p:cNvSpPr>
              <a:spLocks noChangeShapeType="1"/>
            </p:cNvSpPr>
            <p:nvPr/>
          </p:nvSpPr>
          <p:spPr bwMode="auto">
            <a:xfrm>
              <a:off x="2632" y="2692"/>
              <a:ext cx="618" cy="12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16"/>
            <p:cNvSpPr>
              <a:spLocks noChangeShapeType="1"/>
            </p:cNvSpPr>
            <p:nvPr/>
          </p:nvSpPr>
          <p:spPr bwMode="auto">
            <a:xfrm>
              <a:off x="2590" y="3244"/>
              <a:ext cx="654" cy="12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5857884" y="4643446"/>
            <a:ext cx="3041650" cy="186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位商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为绿色</a:t>
            </a:r>
            <a:r>
              <a:rPr lang="en-US" altLang="zh-CN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，在最后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900" dirty="0" smtClean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次）被左移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出去，并加上最后一位商</a:t>
            </a:r>
            <a:endParaRPr lang="en-US" altLang="zh-CN" sz="1900" dirty="0">
              <a:solidFill>
                <a:srgbClr val="3333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且最后一次上商</a:t>
            </a:r>
            <a:r>
              <a:rPr lang="en-US" altLang="zh-CN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，余数无需恢复就是正确的。</a:t>
            </a:r>
          </a:p>
        </p:txBody>
      </p:sp>
      <p:sp>
        <p:nvSpPr>
          <p:cNvPr id="11274" name="Line 20"/>
          <p:cNvSpPr>
            <a:spLocks noChangeShapeType="1"/>
          </p:cNvSpPr>
          <p:nvPr/>
        </p:nvSpPr>
        <p:spPr bwMode="auto">
          <a:xfrm flipV="1">
            <a:off x="5207000" y="2109788"/>
            <a:ext cx="1522413" cy="6111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5" name="Text Box 22"/>
          <p:cNvSpPr txBox="1">
            <a:spLocks noChangeArrowheads="1"/>
          </p:cNvSpPr>
          <p:nvPr/>
        </p:nvSpPr>
        <p:spPr bwMode="auto">
          <a:xfrm>
            <a:off x="5837238" y="1762125"/>
            <a:ext cx="2803525" cy="67710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次上商为</a:t>
            </a:r>
            <a:r>
              <a:rPr lang="zh-CN" altLang="en-US" sz="19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“试商”，仅仅表示不溢出</a:t>
            </a:r>
            <a:endParaRPr lang="zh-CN" altLang="en-US" sz="19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76" name="文本框 3"/>
          <p:cNvSpPr txBox="1">
            <a:spLocks noChangeArrowheads="1"/>
          </p:cNvSpPr>
          <p:nvPr/>
        </p:nvSpPr>
        <p:spPr bwMode="auto">
          <a:xfrm>
            <a:off x="244475" y="1209675"/>
            <a:ext cx="431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：被除数（中间余数）</a:t>
            </a:r>
            <a:r>
              <a:rPr lang="en-US" altLang="zh-CN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;  D</a:t>
            </a:r>
            <a:r>
              <a:rPr lang="zh-CN" altLang="en-US" sz="200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：除数</a:t>
            </a:r>
          </a:p>
        </p:txBody>
      </p:sp>
      <p:cxnSp>
        <p:nvCxnSpPr>
          <p:cNvPr id="11277" name="直接连接符 4"/>
          <p:cNvCxnSpPr>
            <a:cxnSpLocks noChangeShapeType="1"/>
          </p:cNvCxnSpPr>
          <p:nvPr/>
        </p:nvCxnSpPr>
        <p:spPr bwMode="auto">
          <a:xfrm>
            <a:off x="3521075" y="2311400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78" name="直接连接符 19"/>
          <p:cNvCxnSpPr>
            <a:cxnSpLocks noChangeShapeType="1"/>
          </p:cNvCxnSpPr>
          <p:nvPr/>
        </p:nvCxnSpPr>
        <p:spPr bwMode="auto">
          <a:xfrm>
            <a:off x="3662363" y="4135438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79" name="直接连接符 20"/>
          <p:cNvCxnSpPr>
            <a:cxnSpLocks noChangeShapeType="1"/>
          </p:cNvCxnSpPr>
          <p:nvPr/>
        </p:nvCxnSpPr>
        <p:spPr bwMode="auto">
          <a:xfrm>
            <a:off x="3595688" y="3208338"/>
            <a:ext cx="1803400" cy="79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1280" name="直接连接符 21"/>
          <p:cNvCxnSpPr>
            <a:cxnSpLocks noChangeShapeType="1"/>
          </p:cNvCxnSpPr>
          <p:nvPr/>
        </p:nvCxnSpPr>
        <p:spPr bwMode="auto">
          <a:xfrm>
            <a:off x="3640138" y="5033963"/>
            <a:ext cx="1803400" cy="63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528641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5</a:t>
            </a:r>
            <a:r>
              <a:rPr lang="zh-CN" altLang="en-US" dirty="0" smtClean="0"/>
              <a:t>）</a:t>
            </a:r>
            <a:r>
              <a:rPr lang="en-US" dirty="0" smtClean="0"/>
              <a:t>[</a:t>
            </a:r>
            <a:r>
              <a:rPr lang="pt-BR" dirty="0" smtClean="0"/>
              <a:t>x</a:t>
            </a:r>
            <a:r>
              <a:rPr lang="en-US" dirty="0" smtClean="0"/>
              <a:t>]</a:t>
            </a:r>
            <a:r>
              <a:rPr lang="zh-CN" altLang="en-US" baseline="-25000" dirty="0" smtClean="0"/>
              <a:t>补</a:t>
            </a:r>
            <a:r>
              <a:rPr lang="en-US" dirty="0" smtClean="0"/>
              <a:t>=0101B</a:t>
            </a:r>
            <a:r>
              <a:rPr lang="zh-CN" altLang="en-US" dirty="0" smtClean="0"/>
              <a:t>，</a:t>
            </a:r>
            <a:r>
              <a:rPr lang="en-US" dirty="0" smtClean="0"/>
              <a:t>[</a:t>
            </a:r>
            <a:r>
              <a:rPr lang="pt-BR" dirty="0" smtClean="0"/>
              <a:t>y</a:t>
            </a:r>
            <a:r>
              <a:rPr lang="en-US" dirty="0" smtClean="0"/>
              <a:t>]</a:t>
            </a:r>
            <a:r>
              <a:rPr lang="zh-CN" altLang="en-US" baseline="-25000" dirty="0" smtClean="0"/>
              <a:t>补</a:t>
            </a:r>
            <a:r>
              <a:rPr lang="en-US" dirty="0" smtClean="0"/>
              <a:t>=1101B</a:t>
            </a:r>
            <a:r>
              <a:rPr lang="zh-CN" altLang="en-US" dirty="0" smtClean="0"/>
              <a:t>。</a:t>
            </a:r>
            <a:r>
              <a:rPr lang="en-US" dirty="0" smtClean="0"/>
              <a:t> 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         +y </a:t>
            </a:r>
            <a:r>
              <a:rPr lang="zh-CN" altLang="en-US" dirty="0" smtClean="0"/>
              <a:t>即为</a:t>
            </a:r>
            <a:r>
              <a:rPr lang="en-US" dirty="0" smtClean="0"/>
              <a:t>+[1101]</a:t>
            </a:r>
            <a:r>
              <a:rPr lang="zh-CN" altLang="en-US" dirty="0" smtClean="0"/>
              <a:t>， </a:t>
            </a:r>
            <a:r>
              <a:rPr lang="en-US" dirty="0" smtClean="0"/>
              <a:t>-y </a:t>
            </a:r>
            <a:r>
              <a:rPr lang="zh-CN" altLang="en-US" dirty="0" smtClean="0"/>
              <a:t>即为</a:t>
            </a:r>
            <a:r>
              <a:rPr lang="en-US" dirty="0" smtClean="0"/>
              <a:t>+[0011]</a:t>
            </a:r>
            <a:endParaRPr lang="zh-CN" altLang="en-US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00B050"/>
                </a:solidFill>
              </a:rPr>
              <a:t>补码不恢复余数除法</a:t>
            </a:r>
            <a:r>
              <a:rPr lang="zh-CN" altLang="en-US" sz="2600" dirty="0" smtClean="0">
                <a:solidFill>
                  <a:srgbClr val="FF0000"/>
                </a:solidFill>
              </a:rPr>
              <a:t>过程描述如下：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初始中间余数（被除数）高位补</a:t>
            </a:r>
            <a:r>
              <a:rPr lang="en-US" altLang="zh-CN" sz="2600" b="1" dirty="0" smtClean="0">
                <a:solidFill>
                  <a:srgbClr val="00B050"/>
                </a:solidFill>
              </a:rPr>
              <a:t>0</a:t>
            </a:r>
            <a:r>
              <a:rPr lang="zh-CN" altLang="en-US" sz="2600" dirty="0" smtClean="0">
                <a:solidFill>
                  <a:srgbClr val="FF0000"/>
                </a:solidFill>
              </a:rPr>
              <a:t>后为</a:t>
            </a:r>
            <a:r>
              <a:rPr lang="en-US" sz="2600" dirty="0" smtClean="0">
                <a:solidFill>
                  <a:srgbClr val="FF0000"/>
                </a:solidFill>
              </a:rPr>
              <a:t>0000 0101</a:t>
            </a:r>
            <a:r>
              <a:rPr lang="zh-CN" altLang="en-US" sz="2600" dirty="0" smtClean="0">
                <a:solidFill>
                  <a:srgbClr val="FF0000"/>
                </a:solidFill>
              </a:rPr>
              <a:t>，整个循环内执行的要点是“同、</a:t>
            </a:r>
            <a:r>
              <a:rPr lang="en-US" sz="2600" dirty="0" smtClean="0">
                <a:solidFill>
                  <a:srgbClr val="FF0000"/>
                </a:solidFill>
              </a:rPr>
              <a:t>1</a:t>
            </a:r>
            <a:r>
              <a:rPr lang="zh-CN" altLang="en-US" sz="2600" dirty="0" smtClean="0">
                <a:solidFill>
                  <a:srgbClr val="FF0000"/>
                </a:solidFill>
              </a:rPr>
              <a:t>、减；异、</a:t>
            </a:r>
            <a:r>
              <a:rPr lang="en-US" sz="2600" dirty="0" smtClean="0">
                <a:solidFill>
                  <a:srgbClr val="FF0000"/>
                </a:solidFill>
              </a:rPr>
              <a:t>0</a:t>
            </a:r>
            <a:r>
              <a:rPr lang="zh-CN" altLang="en-US" sz="2600" dirty="0" smtClean="0">
                <a:solidFill>
                  <a:srgbClr val="FF0000"/>
                </a:solidFill>
              </a:rPr>
              <a:t>、加”。共循环</a:t>
            </a:r>
            <a:r>
              <a:rPr lang="en-US" sz="2600" dirty="0" smtClean="0">
                <a:solidFill>
                  <a:srgbClr val="FF0000"/>
                </a:solidFill>
              </a:rPr>
              <a:t>4</a:t>
            </a:r>
            <a:r>
              <a:rPr lang="zh-CN" altLang="en-US" sz="2600" dirty="0" smtClean="0">
                <a:solidFill>
                  <a:srgbClr val="FF0000"/>
                </a:solidFill>
              </a:rPr>
              <a:t>次，得到商</a:t>
            </a:r>
            <a:r>
              <a:rPr lang="en-US" sz="2600" dirty="0" smtClean="0">
                <a:solidFill>
                  <a:srgbClr val="FF0000"/>
                </a:solidFill>
              </a:rPr>
              <a:t>1110</a:t>
            </a:r>
            <a:r>
              <a:rPr lang="zh-CN" altLang="en-US" sz="2600" dirty="0" smtClean="0">
                <a:solidFill>
                  <a:srgbClr val="FF0000"/>
                </a:solidFill>
              </a:rPr>
              <a:t>和余数</a:t>
            </a:r>
            <a:r>
              <a:rPr lang="en-US" sz="2600" dirty="0" smtClean="0">
                <a:solidFill>
                  <a:srgbClr val="FF0000"/>
                </a:solidFill>
              </a:rPr>
              <a:t>0010</a:t>
            </a:r>
            <a:r>
              <a:rPr lang="zh-CN" altLang="en-US" sz="2600" dirty="0" smtClean="0">
                <a:solidFill>
                  <a:srgbClr val="FF0000"/>
                </a:solidFill>
              </a:rPr>
              <a:t>。最终根据情况需要对商和余数进行修正。（</a:t>
            </a:r>
            <a:r>
              <a:rPr lang="en-US" sz="2600" b="1" dirty="0" smtClean="0">
                <a:solidFill>
                  <a:srgbClr val="00B050"/>
                </a:solidFill>
              </a:rPr>
              <a:t>Y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符号为</a:t>
            </a:r>
            <a:r>
              <a:rPr lang="en-US" sz="26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，每次判断中间余数和</a:t>
            </a:r>
            <a:r>
              <a:rPr lang="en-US" sz="2600" b="1" dirty="0" smtClean="0">
                <a:solidFill>
                  <a:srgbClr val="00B050"/>
                </a:solidFill>
              </a:rPr>
              <a:t>1</a:t>
            </a:r>
            <a:r>
              <a:rPr lang="zh-CN" altLang="en-US" sz="2600" b="1" dirty="0" smtClean="0">
                <a:solidFill>
                  <a:srgbClr val="00B050"/>
                </a:solidFill>
              </a:rPr>
              <a:t>的同异</a:t>
            </a:r>
            <a:r>
              <a:rPr lang="zh-CN" altLang="en-US" sz="2600" dirty="0" smtClean="0">
                <a:solidFill>
                  <a:srgbClr val="FF0000"/>
                </a:solidFill>
              </a:rPr>
              <a:t>，同则商为</a:t>
            </a:r>
            <a:r>
              <a:rPr lang="en-US" sz="2600" dirty="0" smtClean="0">
                <a:solidFill>
                  <a:srgbClr val="FF0000"/>
                </a:solidFill>
              </a:rPr>
              <a:t>1</a:t>
            </a:r>
            <a:r>
              <a:rPr lang="zh-CN" altLang="en-US" sz="2600" dirty="0" smtClean="0">
                <a:solidFill>
                  <a:srgbClr val="FF0000"/>
                </a:solidFill>
              </a:rPr>
              <a:t>，然后左移，然后减法。 异号则商为</a:t>
            </a:r>
            <a:r>
              <a:rPr lang="en-US" sz="2600" dirty="0" smtClean="0">
                <a:solidFill>
                  <a:srgbClr val="FF0000"/>
                </a:solidFill>
              </a:rPr>
              <a:t>0</a:t>
            </a:r>
            <a:r>
              <a:rPr lang="zh-CN" altLang="en-US" sz="2600" dirty="0" smtClean="0">
                <a:solidFill>
                  <a:srgbClr val="FF0000"/>
                </a:solidFill>
              </a:rPr>
              <a:t>，然后左移，然后加法。）</a:t>
            </a:r>
          </a:p>
          <a:p>
            <a:pPr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5719911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0694" y="357166"/>
            <a:ext cx="3500462" cy="564360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商的修正：最后一次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</a:rPr>
              <a:t>寄存器左移一位，将最高位</a:t>
            </a:r>
            <a:r>
              <a:rPr lang="en-US" dirty="0" err="1" smtClean="0">
                <a:solidFill>
                  <a:srgbClr val="FF0000"/>
                </a:solidFill>
              </a:rPr>
              <a:t>q</a:t>
            </a:r>
            <a:r>
              <a:rPr lang="en-US" baseline="-25000" dirty="0" err="1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移出，最低位置商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=0</a:t>
            </a:r>
            <a:r>
              <a:rPr lang="zh-CN" altLang="en-US" dirty="0" smtClean="0">
                <a:solidFill>
                  <a:srgbClr val="FF0000"/>
                </a:solidFill>
              </a:rPr>
              <a:t>。若被除数与除数同号，</a:t>
            </a:r>
            <a:r>
              <a:rPr lang="en-US" dirty="0" smtClean="0">
                <a:solidFill>
                  <a:srgbClr val="FF0000"/>
                </a:solidFill>
              </a:rPr>
              <a:t> Q</a:t>
            </a:r>
            <a:r>
              <a:rPr lang="zh-CN" altLang="en-US" dirty="0" smtClean="0">
                <a:solidFill>
                  <a:srgbClr val="FF0000"/>
                </a:solidFill>
              </a:rPr>
              <a:t>中就是真正的商；否则，将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</a:rPr>
              <a:t>中商的末位加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。故商为</a:t>
            </a:r>
            <a:r>
              <a:rPr lang="en-US" dirty="0" smtClean="0">
                <a:solidFill>
                  <a:srgbClr val="FF0000"/>
                </a:solidFill>
              </a:rPr>
              <a:t>1110+1=1111B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余数的修正：若余数符号同被除数符号，则不需修正；否则，按下列规则进行修正：当被除数和除数符号相同时，最后余数加除数；否则，最后余数减除数。故余数为</a:t>
            </a:r>
            <a:r>
              <a:rPr lang="en-US" dirty="0" smtClean="0">
                <a:solidFill>
                  <a:srgbClr val="FF0000"/>
                </a:solidFill>
              </a:rPr>
              <a:t>0010B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商的为</a:t>
            </a:r>
            <a:r>
              <a:rPr lang="en-US" dirty="0" smtClean="0">
                <a:solidFill>
                  <a:srgbClr val="FF0000"/>
                </a:solidFill>
              </a:rPr>
              <a:t>1111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dirty="0" smtClean="0">
                <a:solidFill>
                  <a:srgbClr val="FF0000"/>
                </a:solidFill>
              </a:rPr>
              <a:t>-1</a:t>
            </a:r>
            <a:r>
              <a:rPr lang="zh-CN" altLang="en-US" dirty="0" smtClean="0">
                <a:solidFill>
                  <a:srgbClr val="FF0000"/>
                </a:solidFill>
              </a:rPr>
              <a:t>），余数为</a:t>
            </a:r>
            <a:r>
              <a:rPr lang="en-US" dirty="0" smtClean="0">
                <a:solidFill>
                  <a:srgbClr val="FF0000"/>
                </a:solidFill>
              </a:rPr>
              <a:t>0010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）。验证：“除数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r>
              <a:rPr lang="zh-CN" altLang="en-US" dirty="0" smtClean="0">
                <a:solidFill>
                  <a:srgbClr val="FF0000"/>
                </a:solidFill>
              </a:rPr>
              <a:t>商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余数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zh-CN" altLang="en-US" dirty="0" smtClean="0">
                <a:solidFill>
                  <a:srgbClr val="FF0000"/>
                </a:solidFill>
              </a:rPr>
              <a:t>被除数”进行验证，得</a:t>
            </a:r>
            <a:r>
              <a:rPr lang="en-US" dirty="0" smtClean="0">
                <a:solidFill>
                  <a:srgbClr val="FF0000"/>
                </a:solidFill>
              </a:rPr>
              <a:t>(-3)</a:t>
            </a:r>
            <a:r>
              <a:rPr lang="en-US" altLang="zh-CN" dirty="0" smtClean="0">
                <a:solidFill>
                  <a:srgbClr val="FF0000"/>
                </a:solidFill>
              </a:rPr>
              <a:t>×</a:t>
            </a:r>
            <a:r>
              <a:rPr lang="en-US" dirty="0" smtClean="0">
                <a:solidFill>
                  <a:srgbClr val="FF0000"/>
                </a:solidFill>
              </a:rPr>
              <a:t>(-1) +2 =5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214290"/>
            <a:ext cx="7943848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阶码为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位移码（偏置常数为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）。尾数是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位补码（采用双符号位）。分别计算不采用附加位、采用两位附加位（保护位、舍入位）这两种情况下的结果。（对阶和右规时采用就近舍入到偶数的方式）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62598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(15/16)*2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 – (2/16)*2</a:t>
            </a:r>
            <a:r>
              <a:rPr lang="en-US" altLang="zh-CN" baseline="30000" dirty="0" smtClean="0"/>
              <a:t>7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0.1111</a:t>
            </a:r>
            <a:r>
              <a:rPr lang="zh-CN" altLang="en-US" dirty="0" smtClean="0"/>
              <a:t>，双符号位补码 </a:t>
            </a:r>
            <a:r>
              <a:rPr lang="en-US" altLang="zh-CN" dirty="0" smtClean="0"/>
              <a:t>00 1111</a:t>
            </a:r>
          </a:p>
          <a:p>
            <a:r>
              <a:rPr lang="en-US" altLang="zh-CN" dirty="0" smtClean="0"/>
              <a:t>5+8=13 </a:t>
            </a:r>
            <a:r>
              <a:rPr lang="zh-CN" altLang="en-US" dirty="0" smtClean="0"/>
              <a:t>阶码</a:t>
            </a:r>
            <a:r>
              <a:rPr lang="en-US" altLang="zh-CN" dirty="0" smtClean="0"/>
              <a:t>1101</a:t>
            </a:r>
          </a:p>
          <a:p>
            <a:r>
              <a:rPr lang="zh-CN" altLang="en-US" dirty="0" smtClean="0"/>
              <a:t>对阶后，尾数变为</a:t>
            </a:r>
            <a:r>
              <a:rPr lang="en-US" altLang="zh-CN" dirty="0" smtClean="0"/>
              <a:t>00 0011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zh-CN" altLang="en-US" dirty="0" smtClean="0"/>
              <a:t>，阶码变为</a:t>
            </a:r>
            <a:r>
              <a:rPr lang="en-US" altLang="zh-CN" dirty="0" smtClean="0"/>
              <a:t>1111</a:t>
            </a:r>
          </a:p>
          <a:p>
            <a:r>
              <a:rPr lang="en-US" altLang="zh-CN" dirty="0" smtClean="0"/>
              <a:t>0.001</a:t>
            </a:r>
            <a:r>
              <a:rPr lang="zh-CN" altLang="en-US" dirty="0" smtClean="0"/>
              <a:t>，双符号位补码 </a:t>
            </a:r>
            <a:r>
              <a:rPr lang="en-US" altLang="zh-CN" dirty="0" smtClean="0"/>
              <a:t>00 0010</a:t>
            </a:r>
          </a:p>
          <a:p>
            <a:r>
              <a:rPr lang="en-US" altLang="zh-CN" dirty="0" smtClean="0"/>
              <a:t>7+8=15 </a:t>
            </a:r>
            <a:r>
              <a:rPr lang="zh-CN" altLang="en-US" dirty="0" smtClean="0"/>
              <a:t>阶码</a:t>
            </a:r>
            <a:r>
              <a:rPr lang="en-US" altLang="zh-CN" dirty="0" smtClean="0"/>
              <a:t>1111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计算 </a:t>
            </a:r>
            <a:r>
              <a:rPr lang="en-US" altLang="zh-CN" dirty="0" smtClean="0"/>
              <a:t>00 0011 </a:t>
            </a:r>
            <a:r>
              <a:rPr lang="en-US" altLang="zh-CN" dirty="0" smtClean="0">
                <a:solidFill>
                  <a:srgbClr val="FF0000"/>
                </a:solidFill>
              </a:rPr>
              <a:t>11</a:t>
            </a:r>
            <a:r>
              <a:rPr lang="en-US" altLang="zh-CN" dirty="0" smtClean="0"/>
              <a:t> – 00 0010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使用补码其实是计算 </a:t>
            </a:r>
            <a:r>
              <a:rPr lang="en-US" altLang="zh-CN" dirty="0" smtClean="0"/>
              <a:t>00 0011 </a:t>
            </a:r>
            <a:r>
              <a:rPr lang="en-US" altLang="zh-CN" dirty="0" smtClean="0">
                <a:solidFill>
                  <a:srgbClr val="FF0000"/>
                </a:solidFill>
              </a:rPr>
              <a:t>11 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                                   +  </a:t>
            </a:r>
            <a:r>
              <a:rPr lang="en-US" altLang="zh-CN" dirty="0" smtClean="0"/>
              <a:t>11 1110 </a:t>
            </a:r>
          </a:p>
          <a:p>
            <a:r>
              <a:rPr lang="en-US" altLang="zh-CN" dirty="0" smtClean="0"/>
              <a:t>                                    =  00 0001 </a:t>
            </a:r>
            <a:r>
              <a:rPr lang="en-US" altLang="zh-CN" dirty="0" smtClean="0">
                <a:solidFill>
                  <a:srgbClr val="FF0000"/>
                </a:solidFill>
              </a:rPr>
              <a:t>11 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如果不用附加位，尾数就是</a:t>
            </a:r>
            <a:r>
              <a:rPr lang="en-US" altLang="zh-CN" dirty="0" smtClean="0">
                <a:solidFill>
                  <a:srgbClr val="FF0000"/>
                </a:solidFill>
              </a:rPr>
              <a:t>00 0001 </a:t>
            </a:r>
            <a:r>
              <a:rPr lang="zh-CN" altLang="en-US" dirty="0" smtClean="0">
                <a:solidFill>
                  <a:srgbClr val="FF0000"/>
                </a:solidFill>
              </a:rPr>
              <a:t>结果就是</a:t>
            </a:r>
            <a:r>
              <a:rPr lang="en-US" altLang="zh-CN" dirty="0" smtClean="0">
                <a:solidFill>
                  <a:srgbClr val="FF0000"/>
                </a:solidFill>
              </a:rPr>
              <a:t>(1/16)*2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7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如果用两位附加位，就会进位，尾数变成</a:t>
            </a:r>
            <a:r>
              <a:rPr lang="en-US" altLang="zh-CN" dirty="0" smtClean="0">
                <a:solidFill>
                  <a:srgbClr val="FF0000"/>
                </a:solidFill>
              </a:rPr>
              <a:t>00 0010 </a:t>
            </a:r>
            <a:r>
              <a:rPr lang="zh-CN" altLang="en-US" dirty="0" smtClean="0">
                <a:solidFill>
                  <a:srgbClr val="FF0000"/>
                </a:solidFill>
              </a:rPr>
              <a:t>结果就是</a:t>
            </a:r>
            <a:r>
              <a:rPr lang="en-US" altLang="zh-CN" dirty="0" smtClean="0">
                <a:solidFill>
                  <a:srgbClr val="FF0000"/>
                </a:solidFill>
              </a:rPr>
              <a:t>(2/16)*2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/>
              <a:t>后者更准确一点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14290"/>
            <a:ext cx="9286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因为逻辑左移和算术左移的结果完全相同，所以，函数</a:t>
            </a:r>
            <a:r>
              <a:rPr lang="en-US" dirty="0" smtClean="0"/>
              <a:t>func1</a:t>
            </a:r>
            <a:r>
              <a:rPr lang="zh-CN" altLang="en-US" dirty="0" smtClean="0"/>
              <a:t>和</a:t>
            </a:r>
            <a:r>
              <a:rPr lang="en-US" dirty="0" smtClean="0"/>
              <a:t>func2</a:t>
            </a:r>
            <a:r>
              <a:rPr lang="zh-CN" altLang="en-US" dirty="0" smtClean="0"/>
              <a:t>中第一步左移</a:t>
            </a:r>
            <a:r>
              <a:rPr lang="en-US" dirty="0" smtClean="0"/>
              <a:t>24</a:t>
            </a:r>
            <a:r>
              <a:rPr lang="zh-CN" altLang="en-US" dirty="0" smtClean="0"/>
              <a:t>位得到的结果完全相同，所不同的是右移</a:t>
            </a:r>
            <a:r>
              <a:rPr lang="en-US" dirty="0" smtClean="0"/>
              <a:t>24</a:t>
            </a:r>
            <a:r>
              <a:rPr lang="zh-CN" altLang="en-US" dirty="0" smtClean="0"/>
              <a:t>位后带来</a:t>
            </a:r>
            <a:r>
              <a:rPr lang="zh-CN" altLang="en-US" smtClean="0"/>
              <a:t>的</a:t>
            </a:r>
            <a:r>
              <a:rPr lang="zh-CN" altLang="en-US" smtClean="0"/>
              <a:t>结果 。</a:t>
            </a:r>
            <a:endParaRPr lang="zh-CN" altLang="en-US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/>
              <a:t>上述表中，蓝色数据是一些“异常”结果。当</a:t>
            </a:r>
            <a:r>
              <a:rPr lang="en-US" dirty="0" smtClean="0"/>
              <a:t>w=128</a:t>
            </a:r>
            <a:r>
              <a:rPr lang="zh-CN" altLang="en-US" dirty="0" smtClean="0"/>
              <a:t>和</a:t>
            </a:r>
            <a:r>
              <a:rPr lang="en-US" dirty="0" smtClean="0"/>
              <a:t>255</a:t>
            </a:r>
            <a:r>
              <a:rPr lang="zh-CN" altLang="en-US" dirty="0" smtClean="0"/>
              <a:t>时，第</a:t>
            </a:r>
            <a:r>
              <a:rPr lang="en-US" dirty="0" smtClean="0"/>
              <a:t>25</a:t>
            </a:r>
            <a:r>
              <a:rPr lang="zh-CN" altLang="en-US" dirty="0" smtClean="0"/>
              <a:t>位正好是</a:t>
            </a:r>
            <a:r>
              <a:rPr lang="en-US" dirty="0" smtClean="0"/>
              <a:t>1</a:t>
            </a:r>
            <a:r>
              <a:rPr lang="zh-CN" altLang="en-US" dirty="0" smtClean="0"/>
              <a:t>，因此函数</a:t>
            </a:r>
            <a:r>
              <a:rPr lang="en-US" dirty="0" smtClean="0"/>
              <a:t>func2</a:t>
            </a:r>
            <a:r>
              <a:rPr lang="zh-CN" altLang="en-US" dirty="0" smtClean="0"/>
              <a:t>执行的结果为一个负数，出现了“异常”。当</a:t>
            </a:r>
            <a:r>
              <a:rPr lang="en-US" dirty="0" smtClean="0"/>
              <a:t>w=256</a:t>
            </a:r>
            <a:r>
              <a:rPr lang="zh-CN" altLang="en-US" dirty="0" smtClean="0"/>
              <a:t>时，低</a:t>
            </a:r>
            <a:r>
              <a:rPr lang="en-US" dirty="0" smtClean="0"/>
              <a:t>8</a:t>
            </a:r>
            <a:r>
              <a:rPr lang="zh-CN" altLang="en-US" dirty="0" smtClean="0"/>
              <a:t>位为</a:t>
            </a:r>
            <a:r>
              <a:rPr lang="en-US" dirty="0" smtClean="0"/>
              <a:t>00</a:t>
            </a:r>
            <a:r>
              <a:rPr lang="zh-CN" altLang="en-US" dirty="0" smtClean="0"/>
              <a:t>，高</a:t>
            </a:r>
            <a:r>
              <a:rPr lang="en-US" dirty="0" smtClean="0"/>
              <a:t>24</a:t>
            </a:r>
            <a:r>
              <a:rPr lang="zh-CN" altLang="en-US" dirty="0" smtClean="0"/>
              <a:t>位为非</a:t>
            </a:r>
            <a:r>
              <a:rPr lang="en-US" dirty="0" smtClean="0"/>
              <a:t>0</a:t>
            </a:r>
            <a:r>
              <a:rPr lang="zh-CN" altLang="en-US" dirty="0" smtClean="0"/>
              <a:t>值，左移</a:t>
            </a:r>
            <a:r>
              <a:rPr lang="en-US" dirty="0" smtClean="0"/>
              <a:t>24</a:t>
            </a:r>
            <a:r>
              <a:rPr lang="zh-CN" altLang="en-US" dirty="0" smtClean="0"/>
              <a:t>位后使得有效数字被移出，因而发生了“溢出”，使得出现了“异常”结果</a:t>
            </a:r>
            <a:r>
              <a:rPr lang="en-US" dirty="0" smtClean="0"/>
              <a:t>0</a:t>
            </a:r>
            <a:r>
              <a:rPr lang="zh-CN" altLang="en-US" dirty="0" smtClean="0"/>
              <a:t>。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0"/>
            <a:ext cx="8686800" cy="57150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填表，对比无符号数和带符号整数的乘法结果，以及截断操作前、后的结果</a:t>
            </a:r>
            <a:endParaRPr lang="zh-CN" altLang="en-US" sz="2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1375" y="500042"/>
          <a:ext cx="9072625" cy="3291840"/>
        </p:xfrm>
        <a:graphic>
          <a:graphicData uri="http://schemas.openxmlformats.org/drawingml/2006/table">
            <a:tbl>
              <a:tblPr/>
              <a:tblGrid>
                <a:gridCol w="1290207"/>
                <a:gridCol w="833340"/>
                <a:gridCol w="834320"/>
                <a:gridCol w="834320"/>
                <a:gridCol w="1250992"/>
                <a:gridCol w="1250992"/>
                <a:gridCol w="972557"/>
                <a:gridCol w="972557"/>
                <a:gridCol w="833340"/>
              </a:tblGrid>
              <a:tr h="30659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x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y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x×y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（截断前）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x×y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（截断后）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65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机器数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机器数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机器数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机器数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无符号数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6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2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001100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12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100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4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二进制补码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–2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+2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111100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–4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100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–4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无符号数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7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000111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7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111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7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二进制补码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001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+1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–1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111111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–1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111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–1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无符号数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7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111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7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110001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49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001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B0F0"/>
                          </a:solidFill>
                          <a:latin typeface="Times New Roman"/>
                          <a:ea typeface="宋体"/>
                        </a:rPr>
                        <a:t>1</a:t>
                      </a:r>
                      <a:endParaRPr lang="zh-CN" sz="1800" kern="100" dirty="0">
                        <a:solidFill>
                          <a:srgbClr val="00B0F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6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二进制补码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111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–1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111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–1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000001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+1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001</a:t>
                      </a:r>
                      <a:endParaRPr lang="zh-CN" sz="1800" kern="10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+1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3857628"/>
            <a:ext cx="85725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 smtClean="0"/>
              <a:t>①</a:t>
            </a:r>
            <a:r>
              <a:rPr lang="zh-CN" altLang="en-US" b="1" dirty="0" smtClean="0">
                <a:solidFill>
                  <a:srgbClr val="FF0000"/>
                </a:solidFill>
              </a:rPr>
              <a:t>对于两个相同的机器数</a:t>
            </a:r>
            <a:r>
              <a:rPr lang="zh-CN" altLang="en-US" b="1" dirty="0" smtClean="0"/>
              <a:t>，作为</a:t>
            </a:r>
            <a:r>
              <a:rPr lang="zh-CN" altLang="en-US" b="1" dirty="0" smtClean="0">
                <a:solidFill>
                  <a:srgbClr val="00B050"/>
                </a:solidFill>
              </a:rPr>
              <a:t>无符号数</a:t>
            </a:r>
            <a:r>
              <a:rPr lang="zh-CN" altLang="en-US" b="1" dirty="0" smtClean="0"/>
              <a:t>进行乘法运算和作为</a:t>
            </a:r>
            <a:r>
              <a:rPr lang="zh-CN" altLang="en-US" b="1" dirty="0" smtClean="0">
                <a:solidFill>
                  <a:srgbClr val="00B050"/>
                </a:solidFill>
              </a:rPr>
              <a:t>带符号整数</a:t>
            </a:r>
            <a:r>
              <a:rPr lang="zh-CN" altLang="en-US" b="1" dirty="0" smtClean="0"/>
              <a:t>进行乘法运算，因为其所用的</a:t>
            </a:r>
            <a:r>
              <a:rPr lang="zh-CN" altLang="en-US" b="1" dirty="0" smtClean="0">
                <a:solidFill>
                  <a:srgbClr val="00B050"/>
                </a:solidFill>
              </a:rPr>
              <a:t>乘法算法不同</a:t>
            </a:r>
            <a:r>
              <a:rPr lang="zh-CN" altLang="en-US" b="1" dirty="0" smtClean="0"/>
              <a:t>，所以，</a:t>
            </a:r>
            <a:r>
              <a:rPr lang="zh-CN" altLang="en-US" b="1" dirty="0" smtClean="0">
                <a:solidFill>
                  <a:srgbClr val="FF0000"/>
                </a:solidFill>
              </a:rPr>
              <a:t>乘积的机器数可能不同</a:t>
            </a:r>
            <a:r>
              <a:rPr lang="zh-CN" altLang="en-US" b="1" dirty="0" smtClean="0"/>
              <a:t>。但是，</a:t>
            </a:r>
            <a:r>
              <a:rPr lang="zh-CN" altLang="en-US" b="1" dirty="0" smtClean="0">
                <a:solidFill>
                  <a:srgbClr val="00B050"/>
                </a:solidFill>
              </a:rPr>
              <a:t>不同的仅是乘积中的高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zh-CN" altLang="en-US" b="1" dirty="0" smtClean="0">
                <a:solidFill>
                  <a:srgbClr val="00B050"/>
                </a:solidFill>
              </a:rPr>
              <a:t>位，而低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zh-CN" altLang="en-US" b="1" dirty="0" smtClean="0">
                <a:solidFill>
                  <a:srgbClr val="00B050"/>
                </a:solidFill>
              </a:rPr>
              <a:t>位完全一样。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/>
              <a:t>②对于</a:t>
            </a:r>
            <a:r>
              <a:rPr lang="en-US" b="1" dirty="0" smtClean="0"/>
              <a:t>n</a:t>
            </a:r>
            <a:r>
              <a:rPr lang="zh-CN" altLang="en-US" b="1" dirty="0" smtClean="0"/>
              <a:t>位乘法运算，若截取</a:t>
            </a:r>
            <a:r>
              <a:rPr lang="en-US" b="1" dirty="0" smtClean="0"/>
              <a:t>2n</a:t>
            </a:r>
            <a:r>
              <a:rPr lang="zh-CN" altLang="en-US" b="1" dirty="0" smtClean="0"/>
              <a:t>位乘积的</a:t>
            </a:r>
            <a:r>
              <a:rPr lang="zh-CN" altLang="en-US" b="1" dirty="0" smtClean="0">
                <a:solidFill>
                  <a:srgbClr val="FF0000"/>
                </a:solidFill>
              </a:rPr>
              <a:t>低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zh-CN" altLang="en-US" b="1" dirty="0" smtClean="0">
                <a:solidFill>
                  <a:srgbClr val="FF0000"/>
                </a:solidFill>
              </a:rPr>
              <a:t>位作为最终结果，</a:t>
            </a:r>
            <a:r>
              <a:rPr lang="zh-CN" altLang="en-US" b="1" dirty="0" smtClean="0"/>
              <a:t>则</a:t>
            </a:r>
            <a:r>
              <a:rPr lang="zh-CN" altLang="en-US" b="1" dirty="0" smtClean="0">
                <a:solidFill>
                  <a:srgbClr val="FF0000"/>
                </a:solidFill>
              </a:rPr>
              <a:t>都有可能结果溢出</a:t>
            </a:r>
            <a:r>
              <a:rPr lang="zh-CN" altLang="en-US" b="1" dirty="0" smtClean="0"/>
              <a:t>，即</a:t>
            </a:r>
            <a:r>
              <a:rPr lang="en-US" b="1" dirty="0" smtClean="0"/>
              <a:t>n</a:t>
            </a:r>
            <a:r>
              <a:rPr lang="zh-CN" altLang="en-US" b="1" dirty="0" smtClean="0"/>
              <a:t>位数字无法表示正确的乘积。带符号整数乘积截断后也可能溢出，例如，</a:t>
            </a:r>
            <a:r>
              <a:rPr lang="en-US" b="1" dirty="0" smtClean="0"/>
              <a:t>011×011=001001</a:t>
            </a:r>
            <a:r>
              <a:rPr lang="zh-CN" altLang="en-US" b="1" dirty="0" smtClean="0"/>
              <a:t>，截断后</a:t>
            </a:r>
            <a:r>
              <a:rPr lang="en-US" b="1" dirty="0" smtClean="0"/>
              <a:t>011×011=001</a:t>
            </a:r>
            <a:r>
              <a:rPr lang="zh-CN" altLang="en-US" b="1" dirty="0" smtClean="0"/>
              <a:t>，显然截断后的结果发生了溢出。</a:t>
            </a:r>
          </a:p>
          <a:p>
            <a:pPr>
              <a:spcBef>
                <a:spcPts val="600"/>
              </a:spcBef>
            </a:pPr>
            <a:r>
              <a:rPr lang="zh-CN" altLang="en-US" b="1" dirty="0" smtClean="0"/>
              <a:t>③表中蓝色是截断后发生溢出的情况。</a:t>
            </a:r>
            <a:r>
              <a:rPr lang="zh-CN" altLang="en-US" b="1" dirty="0" smtClean="0">
                <a:solidFill>
                  <a:srgbClr val="FF0000"/>
                </a:solidFill>
              </a:rPr>
              <a:t>溢出判断方法：</a:t>
            </a:r>
            <a:r>
              <a:rPr lang="zh-CN" altLang="en-US" b="1" dirty="0" smtClean="0"/>
              <a:t>无符号整数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若乘积中高</a:t>
            </a:r>
            <a:r>
              <a:rPr lang="en-US" b="1" dirty="0" smtClean="0"/>
              <a:t>n</a:t>
            </a:r>
            <a:r>
              <a:rPr lang="zh-CN" altLang="en-US" b="1" dirty="0" smtClean="0"/>
              <a:t>位为全</a:t>
            </a:r>
            <a:r>
              <a:rPr lang="en-US" b="1" dirty="0" smtClean="0"/>
              <a:t>0</a:t>
            </a:r>
            <a:r>
              <a:rPr lang="zh-CN" altLang="en-US" b="1" dirty="0" smtClean="0"/>
              <a:t>，则截断后的低</a:t>
            </a:r>
            <a:r>
              <a:rPr lang="en-US" b="1" dirty="0" smtClean="0"/>
              <a:t>n</a:t>
            </a:r>
            <a:r>
              <a:rPr lang="zh-CN" altLang="en-US" b="1" dirty="0" smtClean="0"/>
              <a:t>位乘积不发生溢出，否则溢出；带符号整数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若高</a:t>
            </a:r>
            <a:r>
              <a:rPr lang="en-US" b="1" dirty="0" smtClean="0"/>
              <a:t>n</a:t>
            </a:r>
            <a:r>
              <a:rPr lang="zh-CN" altLang="en-US" b="1" dirty="0" smtClean="0"/>
              <a:t>位中的每一位都等于低</a:t>
            </a:r>
            <a:r>
              <a:rPr lang="en-US" b="1" dirty="0" smtClean="0"/>
              <a:t>n</a:t>
            </a:r>
            <a:r>
              <a:rPr lang="zh-CN" altLang="en-US" b="1" dirty="0" smtClean="0"/>
              <a:t>位中的第一位，则截断后的低</a:t>
            </a:r>
            <a:r>
              <a:rPr lang="en-US" b="1" dirty="0" smtClean="0"/>
              <a:t>n</a:t>
            </a:r>
            <a:r>
              <a:rPr lang="zh-CN" altLang="en-US" b="1" dirty="0" smtClean="0"/>
              <a:t>位乘积不发生溢出，否则溢出。</a:t>
            </a:r>
            <a:endParaRPr lang="zh-CN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4290"/>
            <a:ext cx="35715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6286544"/>
          </a:xfrm>
        </p:spPr>
        <p:txBody>
          <a:bodyPr>
            <a:normAutofit fontScale="40000" lnSpcReduction="20000"/>
          </a:bodyPr>
          <a:lstStyle/>
          <a:p>
            <a:pPr lvl="0">
              <a:lnSpc>
                <a:spcPct val="120000"/>
              </a:lnSpc>
              <a:buNone/>
            </a:pPr>
            <a:r>
              <a:rPr lang="zh-CN" altLang="en-US" sz="4500" dirty="0" smtClean="0"/>
              <a:t>以下是两段</a:t>
            </a:r>
            <a:r>
              <a:rPr lang="en-US" sz="4500" dirty="0" smtClean="0"/>
              <a:t>C</a:t>
            </a:r>
            <a:r>
              <a:rPr lang="zh-CN" altLang="en-US" sz="4500" dirty="0" smtClean="0"/>
              <a:t>语言代码，函数</a:t>
            </a:r>
            <a:r>
              <a:rPr lang="en-US" sz="4500" dirty="0" err="1" smtClean="0"/>
              <a:t>arith</a:t>
            </a:r>
            <a:r>
              <a:rPr lang="en-US" sz="4500" dirty="0" smtClean="0"/>
              <a:t>( )</a:t>
            </a:r>
            <a:r>
              <a:rPr lang="zh-CN" altLang="en-US" sz="4500" dirty="0" smtClean="0"/>
              <a:t>是直接用</a:t>
            </a:r>
            <a:r>
              <a:rPr lang="en-US" sz="4500" dirty="0" smtClean="0"/>
              <a:t>C</a:t>
            </a:r>
            <a:r>
              <a:rPr lang="zh-CN" altLang="en-US" sz="4500" dirty="0" smtClean="0"/>
              <a:t>语言写的，而</a:t>
            </a:r>
            <a:r>
              <a:rPr lang="en-US" sz="4500" dirty="0" err="1" smtClean="0"/>
              <a:t>optarith</a:t>
            </a:r>
            <a:r>
              <a:rPr lang="en-US" sz="4500" dirty="0" smtClean="0"/>
              <a:t>( )</a:t>
            </a:r>
            <a:r>
              <a:rPr lang="zh-CN" altLang="en-US" sz="4500" dirty="0" smtClean="0"/>
              <a:t>是对</a:t>
            </a:r>
            <a:r>
              <a:rPr lang="en-US" sz="4500" dirty="0" err="1" smtClean="0"/>
              <a:t>arith</a:t>
            </a:r>
            <a:r>
              <a:rPr lang="en-US" sz="4500" dirty="0" smtClean="0"/>
              <a:t>( )</a:t>
            </a:r>
            <a:r>
              <a:rPr lang="zh-CN" altLang="en-US" sz="4500" dirty="0" smtClean="0"/>
              <a:t>函数以某个确定的</a:t>
            </a:r>
            <a:r>
              <a:rPr lang="en-US" sz="4500" dirty="0" smtClean="0"/>
              <a:t>M</a:t>
            </a:r>
            <a:r>
              <a:rPr lang="zh-CN" altLang="en-US" sz="4500" dirty="0" smtClean="0"/>
              <a:t>和</a:t>
            </a:r>
            <a:r>
              <a:rPr lang="en-US" sz="4500" dirty="0" smtClean="0"/>
              <a:t>N</a:t>
            </a:r>
            <a:r>
              <a:rPr lang="zh-CN" altLang="en-US" sz="4500" b="1" dirty="0" smtClean="0">
                <a:solidFill>
                  <a:srgbClr val="0000FF"/>
                </a:solidFill>
              </a:rPr>
              <a:t>编译生成的机器代码反编译</a:t>
            </a:r>
            <a:r>
              <a:rPr lang="zh-CN" altLang="en-US" sz="4500" dirty="0" smtClean="0"/>
              <a:t>生成的。根据</a:t>
            </a:r>
            <a:r>
              <a:rPr lang="en-US" sz="4500" dirty="0" err="1" smtClean="0"/>
              <a:t>optarith</a:t>
            </a:r>
            <a:r>
              <a:rPr lang="en-US" sz="4500" dirty="0" smtClean="0"/>
              <a:t>( )</a:t>
            </a:r>
            <a:r>
              <a:rPr lang="zh-CN" altLang="en-US" sz="4500" dirty="0" smtClean="0"/>
              <a:t>，可以推断函数</a:t>
            </a:r>
            <a:r>
              <a:rPr lang="en-US" sz="4500" dirty="0" err="1" smtClean="0"/>
              <a:t>arith</a:t>
            </a:r>
            <a:r>
              <a:rPr lang="en-US" sz="4500" dirty="0" smtClean="0"/>
              <a:t>( ) </a:t>
            </a:r>
            <a:r>
              <a:rPr lang="zh-CN" altLang="en-US" sz="4500" dirty="0" smtClean="0"/>
              <a:t>中</a:t>
            </a:r>
            <a:r>
              <a:rPr lang="en-US" sz="4500" dirty="0" smtClean="0"/>
              <a:t>M</a:t>
            </a:r>
            <a:r>
              <a:rPr lang="zh-CN" altLang="en-US" sz="4500" dirty="0" smtClean="0"/>
              <a:t>和</a:t>
            </a:r>
            <a:r>
              <a:rPr lang="en-US" sz="4500" dirty="0" smtClean="0"/>
              <a:t>N</a:t>
            </a:r>
            <a:r>
              <a:rPr lang="zh-CN" altLang="en-US" sz="4500" dirty="0" smtClean="0"/>
              <a:t>的值各是多少？</a:t>
            </a:r>
          </a:p>
          <a:p>
            <a:pPr>
              <a:buNone/>
            </a:pPr>
            <a:r>
              <a:rPr lang="en-US" sz="4500" dirty="0" smtClean="0"/>
              <a:t>#define 	M	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#define 	N	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err="1" smtClean="0"/>
              <a:t>int</a:t>
            </a:r>
            <a:r>
              <a:rPr lang="en-US" sz="4500" dirty="0" smtClean="0"/>
              <a:t> 	</a:t>
            </a:r>
            <a:r>
              <a:rPr lang="en-US" sz="4500" dirty="0" err="1" smtClean="0"/>
              <a:t>arith</a:t>
            </a:r>
            <a:r>
              <a:rPr lang="en-US" sz="4500" dirty="0" smtClean="0"/>
              <a:t>	(</a:t>
            </a:r>
            <a:r>
              <a:rPr lang="en-US" sz="4500" dirty="0" err="1" smtClean="0"/>
              <a:t>int</a:t>
            </a:r>
            <a:r>
              <a:rPr lang="en-US" sz="4500" dirty="0" smtClean="0"/>
              <a:t> x,  </a:t>
            </a:r>
            <a:r>
              <a:rPr lang="en-US" sz="4500" dirty="0" err="1" smtClean="0"/>
              <a:t>int</a:t>
            </a:r>
            <a:r>
              <a:rPr lang="en-US" sz="4500" dirty="0" smtClean="0"/>
              <a:t> y)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{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	</a:t>
            </a:r>
            <a:r>
              <a:rPr lang="en-US" sz="4500" dirty="0" err="1" smtClean="0"/>
              <a:t>int</a:t>
            </a:r>
            <a:r>
              <a:rPr lang="en-US" sz="4500" dirty="0" smtClean="0"/>
              <a:t>  result = 0 ;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	result = x*M + y/N;   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	return result;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}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 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err="1" smtClean="0"/>
              <a:t>int</a:t>
            </a:r>
            <a:r>
              <a:rPr lang="en-US" sz="4500" dirty="0" smtClean="0"/>
              <a:t> </a:t>
            </a:r>
            <a:r>
              <a:rPr lang="en-US" sz="4500" dirty="0" err="1" smtClean="0"/>
              <a:t>optarith</a:t>
            </a:r>
            <a:r>
              <a:rPr lang="en-US" sz="4500" dirty="0" smtClean="0"/>
              <a:t> ( </a:t>
            </a:r>
            <a:r>
              <a:rPr lang="en-US" sz="4500" dirty="0" err="1" smtClean="0"/>
              <a:t>int</a:t>
            </a:r>
            <a:r>
              <a:rPr lang="en-US" sz="4500" dirty="0" smtClean="0"/>
              <a:t> x,  </a:t>
            </a:r>
            <a:r>
              <a:rPr lang="en-US" sz="4500" dirty="0" err="1" smtClean="0"/>
              <a:t>int</a:t>
            </a:r>
            <a:r>
              <a:rPr lang="en-US" sz="4500" dirty="0" smtClean="0"/>
              <a:t> y)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{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	</a:t>
            </a:r>
            <a:r>
              <a:rPr lang="en-US" sz="4500" dirty="0" err="1" smtClean="0"/>
              <a:t>int</a:t>
            </a:r>
            <a:r>
              <a:rPr lang="en-US" sz="4500" dirty="0" smtClean="0"/>
              <a:t>  t = x;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	x &lt;&lt; = 4;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	x–= t;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	if ( y &lt; 0 )  y+= 3;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y&gt;&gt;=2;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	return </a:t>
            </a:r>
            <a:r>
              <a:rPr lang="en-US" sz="4500" dirty="0" err="1" smtClean="0"/>
              <a:t>x+y</a:t>
            </a:r>
            <a:r>
              <a:rPr lang="en-US" sz="4500" dirty="0" smtClean="0"/>
              <a:t>;</a:t>
            </a:r>
            <a:endParaRPr lang="zh-CN" altLang="en-US" sz="4500" dirty="0" smtClean="0"/>
          </a:p>
          <a:p>
            <a:pPr>
              <a:buNone/>
            </a:pPr>
            <a:r>
              <a:rPr lang="en-US" sz="4500" dirty="0" smtClean="0"/>
              <a:t>		}</a:t>
            </a:r>
            <a:endParaRPr lang="zh-CN" altLang="en-US" sz="45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1500174"/>
            <a:ext cx="6000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对于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</a:rPr>
              <a:t>， “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</a:rPr>
              <a:t>左移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位” 即：</a:t>
            </a:r>
            <a:r>
              <a:rPr lang="en-US" b="1" dirty="0" smtClean="0">
                <a:solidFill>
                  <a:srgbClr val="FF0000"/>
                </a:solidFill>
              </a:rPr>
              <a:t>x=16x</a:t>
            </a:r>
            <a:r>
              <a:rPr lang="zh-CN" altLang="en-US" b="1" dirty="0" smtClean="0">
                <a:solidFill>
                  <a:srgbClr val="FF0000"/>
                </a:solidFill>
              </a:rPr>
              <a:t>，然后有一条“减法”指令，即</a:t>
            </a:r>
            <a:r>
              <a:rPr lang="en-US" b="1" dirty="0" smtClean="0">
                <a:solidFill>
                  <a:srgbClr val="FF0000"/>
                </a:solidFill>
              </a:rPr>
              <a:t>x=16x–x=15x</a:t>
            </a:r>
            <a:r>
              <a:rPr lang="zh-CN" altLang="en-US" b="1" dirty="0" smtClean="0">
                <a:solidFill>
                  <a:srgbClr val="FF0000"/>
                </a:solidFill>
              </a:rPr>
              <a:t>，根据源程序知</a:t>
            </a:r>
            <a:r>
              <a:rPr lang="en-US" b="1" dirty="0" smtClean="0">
                <a:solidFill>
                  <a:srgbClr val="FF0000"/>
                </a:solidFill>
              </a:rPr>
              <a:t>M=15</a:t>
            </a:r>
            <a:r>
              <a:rPr lang="zh-CN" altLang="en-US" b="1" dirty="0" smtClean="0">
                <a:solidFill>
                  <a:srgbClr val="FF0000"/>
                </a:solidFill>
              </a:rPr>
              <a:t>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对于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zh-CN" altLang="en-US" b="1" dirty="0" smtClean="0">
                <a:solidFill>
                  <a:srgbClr val="FF0000"/>
                </a:solidFill>
              </a:rPr>
              <a:t>，有一条“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zh-CN" altLang="en-US" b="1" dirty="0" smtClean="0">
                <a:solidFill>
                  <a:srgbClr val="FF0000"/>
                </a:solidFill>
              </a:rPr>
              <a:t>右移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位”指令，即</a:t>
            </a:r>
            <a:r>
              <a:rPr lang="en-US" b="1" dirty="0" smtClean="0">
                <a:solidFill>
                  <a:srgbClr val="FF0000"/>
                </a:solidFill>
              </a:rPr>
              <a:t>y=y/4</a:t>
            </a:r>
            <a:r>
              <a:rPr lang="zh-CN" altLang="en-US" b="1" dirty="0" smtClean="0">
                <a:solidFill>
                  <a:srgbClr val="FF0000"/>
                </a:solidFill>
              </a:rPr>
              <a:t>，根据源程序知</a:t>
            </a:r>
            <a:r>
              <a:rPr lang="en-US" b="1" dirty="0" smtClean="0">
                <a:solidFill>
                  <a:srgbClr val="FF0000"/>
                </a:solidFill>
              </a:rPr>
              <a:t>N=4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但是，对于带符号整数来说，采用算术右移时，高位补符号，低位移出。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因此，当符号位为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时，与无符号整数相同，采用移位方式和直接相除得到的商完全一样。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当符号位为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时，若低位移出的是非全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zh-CN" altLang="en-US" dirty="0" smtClean="0">
                <a:solidFill>
                  <a:srgbClr val="00B050"/>
                </a:solidFill>
              </a:rPr>
              <a:t>，则说明不能整除。这种情况下，移位得到的商与直接相除得到的商不一样，需要进行校正（</a:t>
            </a:r>
            <a:r>
              <a:rPr lang="zh-CN" altLang="en-US" dirty="0" smtClean="0">
                <a:solidFill>
                  <a:srgbClr val="FF0000"/>
                </a:solidFill>
              </a:rPr>
              <a:t>在右移前，先将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加上偏移量</a:t>
            </a:r>
            <a:r>
              <a:rPr lang="en-US" dirty="0" smtClean="0">
                <a:solidFill>
                  <a:srgbClr val="FF0000"/>
                </a:solidFill>
              </a:rPr>
              <a:t>(2</a:t>
            </a:r>
            <a:r>
              <a:rPr lang="en-US" i="1" baseline="300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-1)</a:t>
            </a:r>
            <a:r>
              <a:rPr lang="zh-CN" altLang="en-US" dirty="0" smtClean="0">
                <a:solidFill>
                  <a:srgbClr val="FF0000"/>
                </a:solidFill>
              </a:rPr>
              <a:t>，然后再右移</a:t>
            </a:r>
            <a:r>
              <a:rPr lang="en-US" i="1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</a:rPr>
              <a:t>位）。 例如，上述函数</a:t>
            </a:r>
            <a:r>
              <a:rPr lang="en-US" dirty="0" err="1" smtClean="0">
                <a:solidFill>
                  <a:srgbClr val="FF0000"/>
                </a:solidFill>
              </a:rPr>
              <a:t>optarith</a:t>
            </a:r>
            <a:r>
              <a:rPr lang="zh-CN" altLang="en-US" dirty="0" smtClean="0">
                <a:solidFill>
                  <a:srgbClr val="FF0000"/>
                </a:solidFill>
              </a:rPr>
              <a:t>中，在执行</a:t>
            </a:r>
            <a:r>
              <a:rPr lang="en-US" dirty="0" smtClean="0">
                <a:solidFill>
                  <a:srgbClr val="FF0000"/>
                </a:solidFill>
              </a:rPr>
              <a:t>y&gt;&gt;2</a:t>
            </a:r>
            <a:r>
              <a:rPr lang="zh-CN" altLang="en-US" dirty="0" smtClean="0">
                <a:solidFill>
                  <a:srgbClr val="FF0000"/>
                </a:solidFill>
              </a:rPr>
              <a:t>之前加了一条语句“</a:t>
            </a:r>
            <a:r>
              <a:rPr lang="en-US" dirty="0" smtClean="0">
                <a:solidFill>
                  <a:srgbClr val="FF0000"/>
                </a:solidFill>
              </a:rPr>
              <a:t>if ( y &lt; 0 ) y+= 3;</a:t>
            </a:r>
            <a:r>
              <a:rPr lang="zh-CN" altLang="en-US" dirty="0" smtClean="0">
                <a:solidFill>
                  <a:srgbClr val="FF0000"/>
                </a:solidFill>
              </a:rPr>
              <a:t>”，以对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进行校正。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4290"/>
            <a:ext cx="35715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42852"/>
            <a:ext cx="8229600" cy="4525963"/>
          </a:xfrm>
        </p:spPr>
        <p:txBody>
          <a:bodyPr/>
          <a:lstStyle/>
          <a:p>
            <a:pPr lvl="0"/>
            <a:r>
              <a:rPr lang="zh-CN" altLang="en-US" dirty="0" smtClean="0"/>
              <a:t>设</a:t>
            </a:r>
            <a:r>
              <a:rPr lang="en-US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>
                <a:sym typeface="Symbol"/>
              </a:rPr>
              <a:t>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zh-CN" altLang="en-US" dirty="0" smtClean="0"/>
              <a:t>和</a:t>
            </a:r>
            <a:r>
              <a:rPr lang="en-US" dirty="0" smtClean="0"/>
              <a:t>B</a:t>
            </a:r>
            <a:r>
              <a:rPr lang="en-US" baseline="-25000" dirty="0" smtClean="0"/>
              <a:t>4</a:t>
            </a:r>
            <a:r>
              <a:rPr lang="en-US" dirty="0" smtClean="0">
                <a:sym typeface="Symbol"/>
              </a:rPr>
              <a:t>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zh-CN" altLang="en-US" dirty="0" smtClean="0"/>
              <a:t>分别是</a:t>
            </a:r>
            <a:r>
              <a:rPr lang="en-US" dirty="0" smtClean="0"/>
              <a:t>4</a:t>
            </a:r>
            <a:r>
              <a:rPr lang="zh-CN" altLang="en-US" dirty="0" smtClean="0"/>
              <a:t>位加法器的两组输入，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r>
              <a:rPr lang="zh-CN" altLang="en-US" dirty="0" smtClean="0"/>
              <a:t>为低位来的进位。当加法器分别采用串行进位和先行进位时，写出</a:t>
            </a:r>
            <a:r>
              <a:rPr lang="en-US" dirty="0" smtClean="0"/>
              <a:t>4</a:t>
            </a:r>
            <a:r>
              <a:rPr lang="zh-CN" altLang="en-US" dirty="0" smtClean="0"/>
              <a:t>个进位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>
                <a:sym typeface="Symbol"/>
              </a:rPr>
              <a:t>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zh-CN" altLang="en-US" dirty="0" smtClean="0"/>
              <a:t>的逻辑表达式。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9256" y="1857364"/>
            <a:ext cx="21431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串行进位：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=A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+A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=A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=A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+A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=A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+A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3718679"/>
            <a:ext cx="6572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并行进位：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=A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+(A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=A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+(A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+(A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)(A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=A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+(A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+(A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)(A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 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+(A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)(A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)(A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+B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)C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=A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+(A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)A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+(A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)(A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)A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+(A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)(A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)(A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)A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r>
              <a:rPr lang="pt-BR" dirty="0" smtClean="0">
                <a:solidFill>
                  <a:srgbClr val="FF0000"/>
                </a:solidFill>
              </a:rPr>
              <a:t>B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 smtClean="0">
                <a:solidFill>
                  <a:srgbClr val="FF0000"/>
                </a:solidFill>
              </a:rPr>
              <a:t>+(A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4</a:t>
            </a:r>
            <a:r>
              <a:rPr lang="pt-BR" dirty="0" smtClean="0">
                <a:solidFill>
                  <a:srgbClr val="FF0000"/>
                </a:solidFill>
              </a:rPr>
              <a:t>) (A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3</a:t>
            </a:r>
            <a:r>
              <a:rPr lang="pt-BR" dirty="0" smtClean="0">
                <a:solidFill>
                  <a:srgbClr val="FF0000"/>
                </a:solidFill>
              </a:rPr>
              <a:t>)(A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)(A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r>
              <a:rPr lang="pt-BR" dirty="0" smtClean="0">
                <a:solidFill>
                  <a:srgbClr val="FF0000"/>
                </a:solidFill>
              </a:rPr>
              <a:t>+B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r>
              <a:rPr lang="pt-BR" dirty="0" smtClean="0">
                <a:solidFill>
                  <a:srgbClr val="FF0000"/>
                </a:solidFill>
              </a:rPr>
              <a:t>)C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14290"/>
            <a:ext cx="35715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57689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</a:t>
            </a:r>
            <a:r>
              <a:rPr lang="en-US" dirty="0" smtClean="0"/>
              <a:t>[</a:t>
            </a:r>
            <a:r>
              <a:rPr lang="pt-BR" dirty="0" smtClean="0"/>
              <a:t>x</a:t>
            </a:r>
            <a:r>
              <a:rPr lang="en-US" dirty="0" smtClean="0"/>
              <a:t>]</a:t>
            </a:r>
            <a:r>
              <a:rPr lang="zh-CN" altLang="en-US" baseline="-25000" dirty="0" smtClean="0"/>
              <a:t>补</a:t>
            </a:r>
            <a:r>
              <a:rPr lang="en-US" dirty="0" smtClean="0"/>
              <a:t>=0101B</a:t>
            </a:r>
            <a:r>
              <a:rPr lang="zh-CN" altLang="en-US" dirty="0" smtClean="0"/>
              <a:t>，</a:t>
            </a:r>
            <a:r>
              <a:rPr lang="en-US" dirty="0" smtClean="0"/>
              <a:t>[</a:t>
            </a:r>
            <a:r>
              <a:rPr lang="pt-BR" dirty="0" smtClean="0"/>
              <a:t>y</a:t>
            </a:r>
            <a:r>
              <a:rPr lang="en-US" dirty="0" smtClean="0"/>
              <a:t>]</a:t>
            </a:r>
            <a:r>
              <a:rPr lang="zh-CN" altLang="en-US" baseline="-25000" dirty="0" smtClean="0"/>
              <a:t>补</a:t>
            </a:r>
            <a:r>
              <a:rPr lang="en-US" dirty="0" smtClean="0"/>
              <a:t>=1101B</a:t>
            </a:r>
            <a:r>
              <a:rPr lang="zh-CN" altLang="en-US" dirty="0" smtClean="0"/>
              <a:t>，</a:t>
            </a:r>
            <a:r>
              <a:rPr lang="en-US" dirty="0" smtClean="0"/>
              <a:t>[–y]</a:t>
            </a:r>
            <a:r>
              <a:rPr lang="zh-CN" altLang="en-US" baseline="-25000" dirty="0" smtClean="0"/>
              <a:t>补</a:t>
            </a:r>
            <a:r>
              <a:rPr lang="en-US" dirty="0" smtClean="0"/>
              <a:t>=0011B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验证真值：</a:t>
            </a:r>
            <a:r>
              <a:rPr lang="en-US" dirty="0" smtClean="0">
                <a:solidFill>
                  <a:srgbClr val="FF0000"/>
                </a:solidFill>
              </a:rPr>
              <a:t>x=+5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dirty="0" smtClean="0">
                <a:solidFill>
                  <a:srgbClr val="FF0000"/>
                </a:solidFill>
              </a:rPr>
              <a:t>y=</a:t>
            </a:r>
            <a:r>
              <a:rPr lang="pt-BR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dirty="0" err="1" smtClean="0">
                <a:solidFill>
                  <a:srgbClr val="FF0000"/>
                </a:solidFill>
              </a:rPr>
              <a:t>x+y</a:t>
            </a:r>
            <a:r>
              <a:rPr lang="en-US" dirty="0" smtClean="0">
                <a:solidFill>
                  <a:srgbClr val="FF0000"/>
                </a:solidFill>
              </a:rPr>
              <a:t>=2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x-y=8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pt-BR" b="1" dirty="0" smtClean="0">
                <a:solidFill>
                  <a:srgbClr val="FF0000"/>
                </a:solidFill>
              </a:rPr>
              <a:t>x+y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baseline="-25000" dirty="0" smtClean="0">
                <a:solidFill>
                  <a:srgbClr val="FF0000"/>
                </a:solidFill>
              </a:rPr>
              <a:t>补</a:t>
            </a:r>
            <a:r>
              <a:rPr lang="en-US" b="1" dirty="0" smtClean="0">
                <a:solidFill>
                  <a:srgbClr val="FF0000"/>
                </a:solidFill>
              </a:rPr>
              <a:t>= [</a:t>
            </a:r>
            <a:r>
              <a:rPr lang="pt-BR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baseline="-25000" dirty="0" smtClean="0">
                <a:solidFill>
                  <a:srgbClr val="FF0000"/>
                </a:solidFill>
              </a:rPr>
              <a:t>补</a:t>
            </a:r>
            <a:r>
              <a:rPr lang="en-US" b="1" dirty="0" smtClean="0">
                <a:solidFill>
                  <a:srgbClr val="FF0000"/>
                </a:solidFill>
              </a:rPr>
              <a:t>+[</a:t>
            </a:r>
            <a:r>
              <a:rPr lang="pt-BR" b="1" dirty="0" smtClean="0">
                <a:solidFill>
                  <a:srgbClr val="FF0000"/>
                </a:solidFill>
              </a:rPr>
              <a:t>y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baseline="-25000" dirty="0" smtClean="0">
                <a:solidFill>
                  <a:srgbClr val="FF0000"/>
                </a:solidFill>
              </a:rPr>
              <a:t>补</a:t>
            </a:r>
            <a:r>
              <a:rPr lang="en-US" dirty="0" smtClean="0">
                <a:solidFill>
                  <a:srgbClr val="FF0000"/>
                </a:solidFill>
              </a:rPr>
              <a:t>=0101B +1101B =(1)0010B</a:t>
            </a:r>
            <a:r>
              <a:rPr lang="zh-CN" altLang="en-US" dirty="0" smtClean="0">
                <a:solidFill>
                  <a:srgbClr val="FF0000"/>
                </a:solidFill>
              </a:rPr>
              <a:t>，因此，</a:t>
            </a:r>
            <a:r>
              <a:rPr lang="en-US" dirty="0" err="1" smtClean="0">
                <a:solidFill>
                  <a:srgbClr val="FF0000"/>
                </a:solidFill>
              </a:rPr>
              <a:t>x+y</a:t>
            </a:r>
            <a:r>
              <a:rPr lang="en-US" dirty="0" smtClean="0">
                <a:solidFill>
                  <a:srgbClr val="FF0000"/>
                </a:solidFill>
              </a:rPr>
              <a:t>=2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两个不同符号数相加，结果一定不会溢出。。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pt-BR" b="1" dirty="0" smtClean="0">
                <a:solidFill>
                  <a:srgbClr val="FF0000"/>
                </a:solidFill>
              </a:rPr>
              <a:t>x–y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baseline="-25000" dirty="0" smtClean="0">
                <a:solidFill>
                  <a:srgbClr val="FF0000"/>
                </a:solidFill>
              </a:rPr>
              <a:t>补</a:t>
            </a:r>
            <a:r>
              <a:rPr lang="en-US" b="1" dirty="0" smtClean="0">
                <a:solidFill>
                  <a:srgbClr val="FF0000"/>
                </a:solidFill>
              </a:rPr>
              <a:t>= [</a:t>
            </a:r>
            <a:r>
              <a:rPr lang="pt-BR" b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baseline="-25000" dirty="0" smtClean="0">
                <a:solidFill>
                  <a:srgbClr val="FF0000"/>
                </a:solidFill>
              </a:rPr>
              <a:t>补</a:t>
            </a:r>
            <a:r>
              <a:rPr lang="en-US" b="1" dirty="0" smtClean="0">
                <a:solidFill>
                  <a:srgbClr val="FF0000"/>
                </a:solidFill>
              </a:rPr>
              <a:t>+[</a:t>
            </a:r>
            <a:r>
              <a:rPr lang="pt-BR" b="1" dirty="0" smtClean="0">
                <a:solidFill>
                  <a:srgbClr val="FF0000"/>
                </a:solidFill>
              </a:rPr>
              <a:t>–y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baseline="-25000" dirty="0" smtClean="0">
                <a:solidFill>
                  <a:srgbClr val="FF0000"/>
                </a:solidFill>
              </a:rPr>
              <a:t>补</a:t>
            </a:r>
            <a:r>
              <a:rPr lang="en-US" dirty="0" smtClean="0">
                <a:solidFill>
                  <a:srgbClr val="FF0000"/>
                </a:solidFill>
              </a:rPr>
              <a:t>=0101B +0011B = (0)1 000B</a:t>
            </a:r>
            <a:r>
              <a:rPr lang="zh-CN" altLang="en-US" dirty="0" smtClean="0">
                <a:solidFill>
                  <a:srgbClr val="FF0000"/>
                </a:solidFill>
              </a:rPr>
              <a:t>，因此，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pt-BR" dirty="0" smtClean="0">
                <a:solidFill>
                  <a:srgbClr val="FF0000"/>
                </a:solidFill>
              </a:rPr>
              <a:t>–</a:t>
            </a:r>
            <a:r>
              <a:rPr lang="en-US" dirty="0" smtClean="0">
                <a:solidFill>
                  <a:srgbClr val="FF0000"/>
                </a:solidFill>
              </a:rPr>
              <a:t>y=</a:t>
            </a:r>
            <a:r>
              <a:rPr lang="pt-BR" dirty="0" smtClean="0">
                <a:solidFill>
                  <a:srgbClr val="FF0000"/>
                </a:solidFill>
              </a:rPr>
              <a:t>–8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两个正数相加结果为负，发生了溢出。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验证：</a:t>
            </a:r>
            <a:r>
              <a:rPr lang="en-US" dirty="0" smtClean="0">
                <a:solidFill>
                  <a:srgbClr val="FF0000"/>
                </a:solidFill>
              </a:rPr>
              <a:t>8&gt;</a:t>
            </a:r>
            <a:r>
              <a:rPr lang="zh-CN" altLang="en-US" b="1" dirty="0" smtClean="0">
                <a:solidFill>
                  <a:srgbClr val="00B050"/>
                </a:solidFill>
              </a:rPr>
              <a:t>最大可表示数</a:t>
            </a:r>
            <a:r>
              <a:rPr lang="en-US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，故溢出。</a:t>
            </a:r>
          </a:p>
          <a:p>
            <a:pPr>
              <a:lnSpc>
                <a:spcPct val="120000"/>
              </a:lnSpc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14290"/>
            <a:ext cx="35715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14291"/>
            <a:ext cx="8229600" cy="15001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</a:t>
            </a:r>
            <a:r>
              <a:rPr lang="en-US" dirty="0" smtClean="0"/>
              <a:t>[</a:t>
            </a:r>
            <a:r>
              <a:rPr lang="pt-BR" dirty="0" smtClean="0"/>
              <a:t>x</a:t>
            </a:r>
            <a:r>
              <a:rPr lang="en-US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dirty="0" smtClean="0"/>
              <a:t>=0101B</a:t>
            </a:r>
            <a:r>
              <a:rPr lang="zh-CN" altLang="en-US" dirty="0" smtClean="0"/>
              <a:t>，</a:t>
            </a:r>
            <a:r>
              <a:rPr lang="en-US" dirty="0" smtClean="0"/>
              <a:t>[</a:t>
            </a:r>
            <a:r>
              <a:rPr lang="pt-BR" dirty="0" smtClean="0"/>
              <a:t>y</a:t>
            </a:r>
            <a:r>
              <a:rPr lang="en-US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dirty="0" smtClean="0"/>
              <a:t>=1101B</a:t>
            </a:r>
            <a:r>
              <a:rPr lang="zh-CN" altLang="en-US" dirty="0" smtClean="0"/>
              <a:t>。将符号和数值部分分开处理。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乘积的符号为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⊕</a:t>
            </a:r>
            <a:r>
              <a:rPr lang="en-US" dirty="0" smtClean="0">
                <a:solidFill>
                  <a:srgbClr val="FF0000"/>
                </a:solidFill>
              </a:rPr>
              <a:t>1=1</a:t>
            </a:r>
            <a:r>
              <a:rPr lang="zh-CN" altLang="en-US" dirty="0" smtClean="0">
                <a:solidFill>
                  <a:srgbClr val="FF0000"/>
                </a:solidFill>
              </a:rPr>
              <a:t>，数值部分采用</a:t>
            </a:r>
            <a:r>
              <a:rPr lang="zh-CN" altLang="en-US" b="1" dirty="0" smtClean="0">
                <a:solidFill>
                  <a:srgbClr val="00B050"/>
                </a:solidFill>
              </a:rPr>
              <a:t>无符号数乘法算法</a:t>
            </a:r>
            <a:r>
              <a:rPr lang="zh-CN" altLang="en-US" dirty="0" smtClean="0">
                <a:solidFill>
                  <a:srgbClr val="FF0000"/>
                </a:solidFill>
              </a:rPr>
              <a:t>计算</a:t>
            </a:r>
            <a:r>
              <a:rPr lang="en-US" dirty="0" smtClean="0">
                <a:solidFill>
                  <a:srgbClr val="FF0000"/>
                </a:solidFill>
              </a:rPr>
              <a:t>101×101</a:t>
            </a:r>
            <a:r>
              <a:rPr lang="zh-CN" altLang="en-US" dirty="0" smtClean="0">
                <a:solidFill>
                  <a:srgbClr val="FF0000"/>
                </a:solidFill>
              </a:rPr>
              <a:t>的乘积。共循环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次，最终得到一个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位无符号数表示的乘积</a:t>
            </a:r>
            <a:r>
              <a:rPr lang="en-US" dirty="0" smtClean="0">
                <a:solidFill>
                  <a:srgbClr val="FF0000"/>
                </a:solidFill>
              </a:rPr>
              <a:t>1 0011001B</a:t>
            </a:r>
            <a:r>
              <a:rPr lang="zh-CN" altLang="en-US" dirty="0" smtClean="0">
                <a:solidFill>
                  <a:srgbClr val="FF0000"/>
                </a:solidFill>
              </a:rPr>
              <a:t>。（</a:t>
            </a:r>
            <a:r>
              <a:rPr lang="zh-CN" altLang="en-US" dirty="0" smtClean="0">
                <a:solidFill>
                  <a:srgbClr val="00B050"/>
                </a:solidFill>
              </a:rPr>
              <a:t>自动补齐</a:t>
            </a:r>
            <a:r>
              <a:rPr lang="en-US" altLang="zh-CN" dirty="0" smtClean="0">
                <a:solidFill>
                  <a:srgbClr val="00B050"/>
                </a:solidFill>
              </a:rPr>
              <a:t>8</a:t>
            </a:r>
            <a:r>
              <a:rPr lang="zh-CN" altLang="en-US" dirty="0" smtClean="0">
                <a:solidFill>
                  <a:srgbClr val="00B050"/>
                </a:solidFill>
              </a:rPr>
              <a:t>位，最高位数值位直接添加</a:t>
            </a:r>
            <a:r>
              <a:rPr lang="en-US" altLang="zh-CN" dirty="0" smtClean="0">
                <a:solidFill>
                  <a:srgbClr val="00B05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20000"/>
              </a:lnSpc>
              <a:buNone/>
            </a:pPr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546850" cy="349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5286388"/>
            <a:ext cx="814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符号位为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，因此，［</a:t>
            </a:r>
            <a:r>
              <a:rPr lang="en-US" i="1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>
                <a:solidFill>
                  <a:srgbClr val="FF0000"/>
                </a:solidFill>
              </a:rPr>
              <a:t>×</a:t>
            </a:r>
            <a:r>
              <a:rPr lang="en-US" i="1" dirty="0" err="1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］</a:t>
            </a:r>
            <a:r>
              <a:rPr lang="zh-CN" altLang="en-US" baseline="-25000" dirty="0" smtClean="0">
                <a:solidFill>
                  <a:srgbClr val="FF0000"/>
                </a:solidFill>
              </a:rPr>
              <a:t>原</a:t>
            </a:r>
            <a:r>
              <a:rPr lang="en-US" dirty="0" smtClean="0">
                <a:solidFill>
                  <a:srgbClr val="FF0000"/>
                </a:solidFill>
              </a:rPr>
              <a:t>=1 0011001</a:t>
            </a:r>
            <a:r>
              <a:rPr lang="zh-CN" altLang="en-US" dirty="0" smtClean="0">
                <a:solidFill>
                  <a:srgbClr val="FF0000"/>
                </a:solidFill>
              </a:rPr>
              <a:t>，因此，</a:t>
            </a:r>
            <a:r>
              <a:rPr lang="en-US" dirty="0" err="1" smtClean="0">
                <a:solidFill>
                  <a:srgbClr val="FF0000"/>
                </a:solidFill>
              </a:rPr>
              <a:t>x×y</a:t>
            </a:r>
            <a:r>
              <a:rPr lang="en-US" dirty="0" smtClean="0">
                <a:solidFill>
                  <a:srgbClr val="FF0000"/>
                </a:solidFill>
              </a:rPr>
              <a:t>=–25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若结果取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位原码</a:t>
            </a:r>
            <a:r>
              <a:rPr lang="en-US" dirty="0" smtClean="0">
                <a:solidFill>
                  <a:srgbClr val="FF0000"/>
                </a:solidFill>
              </a:rPr>
              <a:t>1 001</a:t>
            </a:r>
            <a:r>
              <a:rPr lang="zh-CN" altLang="en-US" dirty="0" smtClean="0">
                <a:solidFill>
                  <a:srgbClr val="FF0000"/>
                </a:solidFill>
              </a:rPr>
              <a:t>，则因为乘积数值部分高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位为</a:t>
            </a:r>
            <a:r>
              <a:rPr lang="en-US" dirty="0" smtClean="0">
                <a:solidFill>
                  <a:srgbClr val="FF0000"/>
                </a:solidFill>
              </a:rPr>
              <a:t>011</a:t>
            </a:r>
            <a:r>
              <a:rPr lang="zh-CN" altLang="en-US" dirty="0" smtClean="0">
                <a:solidFill>
                  <a:srgbClr val="FF0000"/>
                </a:solidFill>
              </a:rPr>
              <a:t>，是一个非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数，所以，结果溢出。验证：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位原码的表示范围为</a:t>
            </a:r>
            <a:r>
              <a:rPr lang="en-US" dirty="0" smtClean="0">
                <a:solidFill>
                  <a:srgbClr val="FF0000"/>
                </a:solidFill>
              </a:rPr>
              <a:t>-7</a:t>
            </a:r>
            <a:r>
              <a:rPr lang="zh-CN" altLang="en-US" dirty="0" smtClean="0">
                <a:solidFill>
                  <a:srgbClr val="FF0000"/>
                </a:solidFill>
              </a:rPr>
              <a:t>～</a:t>
            </a:r>
            <a:r>
              <a:rPr lang="en-US" dirty="0" smtClean="0">
                <a:solidFill>
                  <a:srgbClr val="FF0000"/>
                </a:solidFill>
              </a:rPr>
              <a:t>+7</a:t>
            </a:r>
            <a:r>
              <a:rPr lang="zh-CN" altLang="en-US" dirty="0" smtClean="0">
                <a:solidFill>
                  <a:srgbClr val="FF0000"/>
                </a:solidFill>
              </a:rPr>
              <a:t>，显然乘积</a:t>
            </a:r>
            <a:r>
              <a:rPr lang="en-US" dirty="0" smtClean="0">
                <a:solidFill>
                  <a:srgbClr val="FF0000"/>
                </a:solidFill>
              </a:rPr>
              <a:t>–25</a:t>
            </a:r>
            <a:r>
              <a:rPr lang="zh-CN" altLang="en-US" dirty="0" smtClean="0">
                <a:solidFill>
                  <a:srgbClr val="FF0000"/>
                </a:solidFill>
              </a:rPr>
              <a:t>不在其范围内，结果应该溢出。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290"/>
            <a:ext cx="8229600" cy="285751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</a:t>
            </a:r>
            <a:r>
              <a:rPr lang="en-US" dirty="0" smtClean="0"/>
              <a:t>[</a:t>
            </a:r>
            <a:r>
              <a:rPr lang="pt-BR" dirty="0" smtClean="0"/>
              <a:t>x</a:t>
            </a:r>
            <a:r>
              <a:rPr lang="en-US" dirty="0" smtClean="0"/>
              <a:t>]</a:t>
            </a:r>
            <a:r>
              <a:rPr lang="zh-CN" altLang="en-US" baseline="-25000" dirty="0" smtClean="0"/>
              <a:t>补</a:t>
            </a:r>
            <a:r>
              <a:rPr lang="en-US" dirty="0" smtClean="0"/>
              <a:t>=0 101B</a:t>
            </a:r>
            <a:r>
              <a:rPr lang="zh-CN" altLang="en-US" dirty="0" smtClean="0"/>
              <a:t>，</a:t>
            </a:r>
            <a:r>
              <a:rPr lang="en-US" dirty="0" smtClean="0"/>
              <a:t>[–x]</a:t>
            </a:r>
            <a:r>
              <a:rPr lang="zh-CN" altLang="en-US" baseline="-25000" dirty="0" smtClean="0"/>
              <a:t>补</a:t>
            </a:r>
            <a:r>
              <a:rPr lang="en-US" dirty="0" smtClean="0"/>
              <a:t>=1011B</a:t>
            </a:r>
            <a:r>
              <a:rPr lang="zh-CN" altLang="en-US" dirty="0" smtClean="0"/>
              <a:t>，</a:t>
            </a:r>
            <a:r>
              <a:rPr lang="en-US" dirty="0" smtClean="0"/>
              <a:t> [</a:t>
            </a:r>
            <a:r>
              <a:rPr lang="pt-BR" dirty="0" smtClean="0"/>
              <a:t>y</a:t>
            </a:r>
            <a:r>
              <a:rPr lang="en-US" dirty="0" smtClean="0"/>
              <a:t>]</a:t>
            </a:r>
            <a:r>
              <a:rPr lang="zh-CN" altLang="en-US" baseline="-25000" dirty="0" smtClean="0"/>
              <a:t>补</a:t>
            </a:r>
            <a:r>
              <a:rPr lang="en-US" dirty="0" smtClean="0"/>
              <a:t>=1101B</a:t>
            </a:r>
            <a:r>
              <a:rPr lang="zh-CN" altLang="en-US" dirty="0" smtClean="0"/>
              <a:t>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采用</a:t>
            </a:r>
            <a:r>
              <a:rPr lang="en-US" b="1" dirty="0" smtClean="0">
                <a:solidFill>
                  <a:srgbClr val="00B050"/>
                </a:solidFill>
              </a:rPr>
              <a:t>MBA</a:t>
            </a:r>
            <a:r>
              <a:rPr lang="zh-CN" altLang="en-US" b="1" dirty="0" smtClean="0">
                <a:solidFill>
                  <a:srgbClr val="00B050"/>
                </a:solidFill>
              </a:rPr>
              <a:t>（基</a:t>
            </a:r>
            <a:r>
              <a:rPr lang="en-US" altLang="zh-CN" b="1" dirty="0" smtClean="0">
                <a:solidFill>
                  <a:srgbClr val="00B050"/>
                </a:solidFill>
              </a:rPr>
              <a:t>4</a:t>
            </a:r>
            <a:r>
              <a:rPr lang="zh-CN" altLang="en-US" b="1" dirty="0" smtClean="0">
                <a:solidFill>
                  <a:srgbClr val="00B050"/>
                </a:solidFill>
              </a:rPr>
              <a:t>布斯）算法</a:t>
            </a:r>
            <a:r>
              <a:rPr lang="zh-CN" altLang="en-US" dirty="0" smtClean="0">
                <a:solidFill>
                  <a:srgbClr val="FF0000"/>
                </a:solidFill>
              </a:rPr>
              <a:t>时，符号和数值部分一起参加运算，在乘数后面添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，初始部分积为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，并在部分积前加一位补充符号位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那一列）。每次循环先根据乘积寄存器中最低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位决定执行</a:t>
            </a:r>
            <a:r>
              <a:rPr lang="en-US" dirty="0" smtClean="0">
                <a:solidFill>
                  <a:srgbClr val="FF0000"/>
                </a:solidFill>
              </a:rPr>
              <a:t>+X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dirty="0" smtClean="0">
                <a:solidFill>
                  <a:srgbClr val="FF0000"/>
                </a:solidFill>
              </a:rPr>
              <a:t>+2X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dirty="0" smtClean="0">
                <a:solidFill>
                  <a:srgbClr val="FF0000"/>
                </a:solidFill>
              </a:rPr>
              <a:t>–X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dirty="0" smtClean="0">
                <a:solidFill>
                  <a:srgbClr val="FF0000"/>
                </a:solidFill>
              </a:rPr>
              <a:t>–2X</a:t>
            </a:r>
            <a:r>
              <a:rPr lang="zh-CN" altLang="en-US" dirty="0" smtClean="0">
                <a:solidFill>
                  <a:srgbClr val="FF0000"/>
                </a:solidFill>
              </a:rPr>
              <a:t>、还是</a:t>
            </a:r>
            <a:r>
              <a:rPr lang="en-US" dirty="0" smtClean="0">
                <a:solidFill>
                  <a:srgbClr val="FF0000"/>
                </a:solidFill>
              </a:rPr>
              <a:t>+0</a:t>
            </a:r>
            <a:r>
              <a:rPr lang="zh-CN" altLang="en-US" dirty="0" smtClean="0">
                <a:solidFill>
                  <a:srgbClr val="FF0000"/>
                </a:solidFill>
              </a:rPr>
              <a:t>操作，然后将得到的新的部分积和乘数寄存器中的部分乘数</a:t>
            </a:r>
            <a:r>
              <a:rPr lang="zh-CN" altLang="en-US" b="1" dirty="0" smtClean="0">
                <a:solidFill>
                  <a:srgbClr val="00B050"/>
                </a:solidFill>
              </a:rPr>
              <a:t>一起算术右移两位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en-US" dirty="0" smtClean="0">
                <a:solidFill>
                  <a:srgbClr val="FF0000"/>
                </a:solidFill>
              </a:rPr>
              <a:t>–X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dirty="0" smtClean="0">
                <a:solidFill>
                  <a:srgbClr val="FF0000"/>
                </a:solidFill>
              </a:rPr>
              <a:t>–2X</a:t>
            </a:r>
            <a:r>
              <a:rPr lang="zh-CN" altLang="en-US" dirty="0" smtClean="0">
                <a:solidFill>
                  <a:srgbClr val="FF0000"/>
                </a:solidFill>
              </a:rPr>
              <a:t>分别采用</a:t>
            </a:r>
            <a:r>
              <a:rPr lang="en-US" dirty="0" smtClean="0">
                <a:solidFill>
                  <a:srgbClr val="FF0000"/>
                </a:solidFill>
              </a:rPr>
              <a:t>+[–x]</a:t>
            </a:r>
            <a:r>
              <a:rPr lang="zh-CN" altLang="en-US" baseline="-25000" dirty="0" smtClean="0">
                <a:solidFill>
                  <a:srgbClr val="FF0000"/>
                </a:solidFill>
              </a:rPr>
              <a:t>补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dirty="0" smtClean="0">
                <a:solidFill>
                  <a:srgbClr val="FF0000"/>
                </a:solidFill>
              </a:rPr>
              <a:t>+2[–x]</a:t>
            </a:r>
            <a:r>
              <a:rPr lang="zh-CN" altLang="en-US" baseline="-25000" dirty="0" smtClean="0">
                <a:solidFill>
                  <a:srgbClr val="FF0000"/>
                </a:solidFill>
              </a:rPr>
              <a:t>补</a:t>
            </a:r>
            <a:r>
              <a:rPr lang="zh-CN" altLang="en-US" dirty="0" smtClean="0">
                <a:solidFill>
                  <a:srgbClr val="FF0000"/>
                </a:solidFill>
              </a:rPr>
              <a:t>的方式进行。共循环两次。最终得到一个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位补码表示的乘积</a:t>
            </a:r>
            <a:r>
              <a:rPr lang="en-US" dirty="0" smtClean="0">
                <a:solidFill>
                  <a:srgbClr val="FF0000"/>
                </a:solidFill>
              </a:rPr>
              <a:t>1111 0001 B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［</a:t>
            </a:r>
            <a:r>
              <a:rPr lang="en-US" i="1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>
                <a:solidFill>
                  <a:srgbClr val="FF0000"/>
                </a:solidFill>
              </a:rPr>
              <a:t>×</a:t>
            </a:r>
            <a:r>
              <a:rPr lang="en-US" i="1" dirty="0" err="1" smtClean="0">
                <a:solidFill>
                  <a:srgbClr val="FF0000"/>
                </a:solidFill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</a:rPr>
              <a:t>］</a:t>
            </a:r>
            <a:r>
              <a:rPr lang="zh-CN" altLang="en-US" baseline="-25000" dirty="0" smtClean="0">
                <a:solidFill>
                  <a:srgbClr val="FF0000"/>
                </a:solidFill>
              </a:rPr>
              <a:t>补</a:t>
            </a:r>
            <a:r>
              <a:rPr lang="en-US" dirty="0" smtClean="0">
                <a:solidFill>
                  <a:srgbClr val="FF0000"/>
                </a:solidFill>
              </a:rPr>
              <a:t>=1111 0001</a:t>
            </a:r>
            <a:r>
              <a:rPr lang="zh-CN" altLang="en-US" dirty="0" smtClean="0">
                <a:solidFill>
                  <a:srgbClr val="FF0000"/>
                </a:solidFill>
              </a:rPr>
              <a:t>，因此，</a:t>
            </a:r>
            <a:r>
              <a:rPr lang="en-US" dirty="0" err="1" smtClean="0">
                <a:solidFill>
                  <a:srgbClr val="FF0000"/>
                </a:solidFill>
              </a:rPr>
              <a:t>x×y</a:t>
            </a:r>
            <a:r>
              <a:rPr lang="en-US" dirty="0" smtClean="0">
                <a:solidFill>
                  <a:srgbClr val="FF0000"/>
                </a:solidFill>
              </a:rPr>
              <a:t>= –15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en-US" altLang="zh-CN" b="1" dirty="0" smtClean="0">
                <a:solidFill>
                  <a:srgbClr val="00B050"/>
                </a:solidFill>
              </a:rPr>
              <a:t>	</a:t>
            </a:r>
            <a:r>
              <a:rPr lang="zh-CN" altLang="en-US" b="1" dirty="0" smtClean="0">
                <a:solidFill>
                  <a:srgbClr val="00B050"/>
                </a:solidFill>
              </a:rPr>
              <a:t>如果仅保留低</a:t>
            </a:r>
            <a:r>
              <a:rPr lang="en-US" altLang="zh-CN" b="1" dirty="0" smtClean="0">
                <a:solidFill>
                  <a:srgbClr val="00B050"/>
                </a:solidFill>
              </a:rPr>
              <a:t>4</a:t>
            </a:r>
            <a:r>
              <a:rPr lang="zh-CN" altLang="en-US" b="1" dirty="0" smtClean="0">
                <a:solidFill>
                  <a:srgbClr val="00B050"/>
                </a:solidFill>
              </a:rPr>
              <a:t>位，则溢出</a:t>
            </a:r>
          </a:p>
          <a:p>
            <a:pPr>
              <a:lnSpc>
                <a:spcPct val="120000"/>
              </a:lnSpc>
              <a:buNone/>
            </a:pPr>
            <a:endParaRPr lang="zh-CN" altLang="en-US" dirty="0" smtClean="0"/>
          </a:p>
          <a:p>
            <a:pPr>
              <a:lnSpc>
                <a:spcPct val="120000"/>
              </a:lnSpc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357562"/>
            <a:ext cx="6756400" cy="2825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2864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4</a:t>
            </a:r>
            <a:r>
              <a:rPr lang="zh-CN" altLang="en-US" dirty="0" smtClean="0"/>
              <a:t>）</a:t>
            </a:r>
            <a:r>
              <a:rPr lang="en-US" dirty="0" smtClean="0"/>
              <a:t>[</a:t>
            </a:r>
            <a:r>
              <a:rPr lang="pt-BR" dirty="0" smtClean="0"/>
              <a:t>x</a:t>
            </a:r>
            <a:r>
              <a:rPr lang="en-US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dirty="0" smtClean="0"/>
              <a:t>=0101B</a:t>
            </a:r>
            <a:r>
              <a:rPr lang="zh-CN" altLang="en-US" dirty="0" smtClean="0"/>
              <a:t>，</a:t>
            </a:r>
            <a:r>
              <a:rPr lang="en-US" dirty="0" smtClean="0"/>
              <a:t>[</a:t>
            </a:r>
            <a:r>
              <a:rPr lang="pt-BR" dirty="0" smtClean="0"/>
              <a:t>y</a:t>
            </a:r>
            <a:r>
              <a:rPr lang="en-US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dirty="0" smtClean="0"/>
              <a:t>=1101B</a:t>
            </a:r>
            <a:r>
              <a:rPr lang="zh-CN" altLang="en-US" dirty="0" smtClean="0"/>
              <a:t>。将符号和数值部分分开处理。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将符号和数值部分分开处理。商的符号为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</a:rPr>
              <a:t>⊕</a:t>
            </a:r>
            <a:r>
              <a:rPr lang="en-US" sz="2400" dirty="0" smtClean="0">
                <a:solidFill>
                  <a:srgbClr val="FF0000"/>
                </a:solidFill>
              </a:rPr>
              <a:t>1=1</a:t>
            </a:r>
            <a:r>
              <a:rPr lang="zh-CN" altLang="en-US" sz="2400" dirty="0" smtClean="0">
                <a:solidFill>
                  <a:srgbClr val="FF0000"/>
                </a:solidFill>
              </a:rPr>
              <a:t>，数值部分采用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无符号数除法算法</a:t>
            </a:r>
            <a:r>
              <a:rPr lang="zh-CN" altLang="en-US" sz="2400" dirty="0" smtClean="0">
                <a:solidFill>
                  <a:srgbClr val="FF0000"/>
                </a:solidFill>
              </a:rPr>
              <a:t>计算</a:t>
            </a:r>
            <a:r>
              <a:rPr lang="en-US" sz="2400" dirty="0" smtClean="0">
                <a:solidFill>
                  <a:srgbClr val="FF0000"/>
                </a:solidFill>
              </a:rPr>
              <a:t>101B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sz="2400" dirty="0" smtClean="0">
                <a:solidFill>
                  <a:srgbClr val="FF0000"/>
                </a:solidFill>
              </a:rPr>
              <a:t>101B</a:t>
            </a:r>
            <a:r>
              <a:rPr lang="zh-CN" altLang="en-US" sz="2400" dirty="0" smtClean="0">
                <a:solidFill>
                  <a:srgbClr val="FF0000"/>
                </a:solidFill>
              </a:rPr>
              <a:t>的商和余数。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最高位需添加符号位，</a:t>
            </a:r>
            <a:endParaRPr lang="en-US" altLang="zh-CN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 smtClean="0">
                <a:solidFill>
                  <a:srgbClr val="00B050"/>
                </a:solidFill>
              </a:rPr>
              <a:t> 	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整数除法，所以被除数高位补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0</a:t>
            </a:r>
            <a:endParaRPr lang="zh-CN" altLang="en-US" sz="2400" b="1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2313</Words>
  <Application>Microsoft Office PowerPoint</Application>
  <PresentationFormat>全屏显示(4:3)</PresentationFormat>
  <Paragraphs>276</Paragraphs>
  <Slides>15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填表，对比无符号数和带符号整数的乘法结果，以及截断操作前、后的结果</vt:lpstr>
      <vt:lpstr>幻灯片 4</vt:lpstr>
      <vt:lpstr>幻灯片 5</vt:lpstr>
      <vt:lpstr>幻灯片 6</vt:lpstr>
      <vt:lpstr>幻灯片 7</vt:lpstr>
      <vt:lpstr>幻灯片 8</vt:lpstr>
      <vt:lpstr>幻灯片 9</vt:lpstr>
      <vt:lpstr>为了实现补码加减，余商都补足4位，但其实商只有最后三位是有意义的。 第一个绿色的0代表不溢出。第一个红色的0相当于符号位，而且肯定是0</vt:lpstr>
      <vt:lpstr>可以省略第一步，也就是第一个绿色的0直接加入， 并把初始的余商0000 0101一起左移一次变成0000 1010</vt:lpstr>
      <vt:lpstr>还可以这样做：为了实现补码加减，余数补足4位，商仅用3位 最后获得三位商均为数值位。第一个绿色的0代表不溢出。</vt:lpstr>
      <vt:lpstr>幻灯片 13</vt:lpstr>
      <vt:lpstr>幻灯片 14</vt:lpstr>
      <vt:lpstr>阶码为4位移码（偏置常数为8）。尾数是6位补码（采用双符号位）。分别计算不采用附加位、采用两位附加位（保护位、舍入位）这两种情况下的结果。（对阶和右规时采用就近舍入到偶数的方式）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yry</dc:creator>
  <cp:lastModifiedBy>yry</cp:lastModifiedBy>
  <cp:revision>46</cp:revision>
  <dcterms:created xsi:type="dcterms:W3CDTF">2022-11-07T10:43:21Z</dcterms:created>
  <dcterms:modified xsi:type="dcterms:W3CDTF">2025-04-22T00:09:50Z</dcterms:modified>
</cp:coreProperties>
</file>