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A3DF8-570A-48A4-B3A2-A3AA764F572F}" type="datetimeFigureOut">
              <a:rPr lang="zh-CN" altLang="en-US" smtClean="0"/>
              <a:pPr/>
              <a:t>2025/5/6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18E9C-846E-4397-A68A-A2E9362514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D820-57D5-46B0-83CA-422D351C3758}" type="datetimeFigureOut">
              <a:rPr lang="zh-CN" altLang="en-US" smtClean="0"/>
              <a:pPr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ED820-57D5-46B0-83CA-422D351C3758}" type="datetimeFigureOut">
              <a:rPr lang="zh-CN" altLang="en-US" smtClean="0"/>
              <a:pPr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947C-B002-4E3C-BB2C-63687496A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8596" y="500042"/>
            <a:ext cx="8358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r>
              <a:rPr lang="zh-CN" altLang="en-US" dirty="0" smtClean="0"/>
              <a:t>（</a:t>
            </a:r>
            <a:r>
              <a:rPr lang="en-US" dirty="0" smtClean="0"/>
              <a:t>4</a:t>
            </a:r>
            <a:r>
              <a:rPr lang="zh-CN" altLang="en-US" dirty="0" smtClean="0"/>
              <a:t>）哪些寻址方式下的操作数在寄存器中？哪些寻址方式下的操作数在存储器中？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寄存器直接寻址、的操作数在寄存器中。 （立即寻址的操作数在特殊寄存器</a:t>
            </a:r>
            <a:r>
              <a:rPr lang="en-US" altLang="zh-CN" b="1" dirty="0" smtClean="0">
                <a:solidFill>
                  <a:srgbClr val="FF0000"/>
                </a:solidFill>
              </a:rPr>
              <a:t>IR</a:t>
            </a:r>
            <a:r>
              <a:rPr lang="zh-CN" altLang="en-US" b="1" dirty="0" smtClean="0">
                <a:solidFill>
                  <a:srgbClr val="FF0000"/>
                </a:solidFill>
              </a:rPr>
              <a:t>中，可算可不算）</a:t>
            </a: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寄存器间接、直接、间接、偏移（基址、变址、相对）这几种寻址方式的操作数都在存储器中。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zh-CN" altLang="en-US" b="1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714620"/>
            <a:ext cx="82153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r>
              <a:rPr lang="zh-CN" altLang="en-US" dirty="0" smtClean="0"/>
              <a:t>（</a:t>
            </a:r>
            <a:r>
              <a:rPr lang="en-US" dirty="0" smtClean="0"/>
              <a:t>9</a:t>
            </a:r>
            <a:r>
              <a:rPr lang="zh-CN" altLang="en-US" dirty="0" smtClean="0"/>
              <a:t>）转移跳转和调用指令的区别是什么？返回指令是否需要有地址码字段？</a:t>
            </a:r>
          </a:p>
          <a:p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转移（跳转）指令执行后，</a:t>
            </a:r>
            <a:r>
              <a:rPr lang="en-US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将跳转到目标指令地址中</a:t>
            </a:r>
            <a:r>
              <a:rPr lang="zh-CN" altLang="en-US" b="1" smtClean="0">
                <a:solidFill>
                  <a:srgbClr val="FF0000"/>
                </a:solidFill>
              </a:rPr>
              <a:t>执行</a:t>
            </a:r>
            <a:r>
              <a:rPr lang="zh-CN" altLang="en-US" b="1" smtClean="0">
                <a:solidFill>
                  <a:srgbClr val="FF0000"/>
                </a:solidFill>
              </a:rPr>
              <a:t>，  </a:t>
            </a:r>
            <a:r>
              <a:rPr lang="zh-CN" altLang="en-US" b="1" smtClean="0">
                <a:solidFill>
                  <a:srgbClr val="00B050"/>
                </a:solidFill>
              </a:rPr>
              <a:t>无需</a:t>
            </a:r>
            <a:r>
              <a:rPr lang="zh-CN" altLang="en-US" b="1" dirty="0" smtClean="0">
                <a:solidFill>
                  <a:srgbClr val="00B050"/>
                </a:solidFill>
              </a:rPr>
              <a:t>返回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调用指令执行后，</a:t>
            </a:r>
            <a:r>
              <a:rPr lang="zh-CN" altLang="en-US" b="1" dirty="0" smtClean="0">
                <a:solidFill>
                  <a:srgbClr val="00B050"/>
                </a:solidFill>
              </a:rPr>
              <a:t>其返回地址（即调用指令的下条指令的地址）会保存到栈中或特定的寄存器中</a:t>
            </a:r>
            <a:r>
              <a:rPr lang="zh-CN" altLang="en-US" b="1" dirty="0" smtClean="0">
                <a:solidFill>
                  <a:srgbClr val="FF0000"/>
                </a:solidFill>
              </a:rPr>
              <a:t>，然后再跳转到目标指令（被调用过程第一条指令）处执行，因此，被调用过程执行结束时会执行一条返回指令，返回指令将取出返回地址并置入</a:t>
            </a:r>
            <a:r>
              <a:rPr lang="en-US" b="1" dirty="0" smtClean="0">
                <a:solidFill>
                  <a:srgbClr val="FF0000"/>
                </a:solidFill>
              </a:rPr>
              <a:t>PC</a:t>
            </a:r>
            <a:r>
              <a:rPr lang="zh-CN" altLang="en-US" b="1" dirty="0" smtClean="0">
                <a:solidFill>
                  <a:srgbClr val="FF0000"/>
                </a:solidFill>
              </a:rPr>
              <a:t>，从而使</a:t>
            </a:r>
            <a:r>
              <a:rPr lang="en-US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返回到调用指令处继续往后执行。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如果返回地址存放在栈中或特定的寄存器中，则返回指令中可以不需要地址码；如果返回地址存放在某个通用寄存器中，则返回指令中需要给出通用寄存器编号（地址码）。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00042"/>
            <a:ext cx="8572560" cy="5929354"/>
          </a:xfrm>
        </p:spPr>
        <p:txBody>
          <a:bodyPr>
            <a:noAutofit/>
          </a:bodyPr>
          <a:lstStyle/>
          <a:p>
            <a:pPr lvl="0">
              <a:lnSpc>
                <a:spcPct val="120000"/>
              </a:lnSpc>
              <a:buNone/>
            </a:pPr>
            <a:r>
              <a:rPr lang="zh-CN" altLang="en-US" sz="2000" dirty="0" smtClean="0"/>
              <a:t>对于远距离的过程调用，使用伪指令“</a:t>
            </a:r>
            <a:r>
              <a:rPr lang="en-US" sz="2000" dirty="0" smtClean="0"/>
              <a:t>call offset</a:t>
            </a:r>
            <a:r>
              <a:rPr lang="zh-CN" altLang="en-US" sz="2000" dirty="0" smtClean="0"/>
              <a:t>”作为调用指令，它对应以下两条真实指令：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 err="1" smtClean="0"/>
              <a:t>auipc</a:t>
            </a:r>
            <a:r>
              <a:rPr lang="en-US" sz="2000" dirty="0" smtClean="0"/>
              <a:t> x1, offset[31:12]+offset[11]	# R[x1]</a:t>
            </a:r>
            <a:r>
              <a:rPr lang="zh-CN" altLang="en-US" sz="2000" dirty="0" smtClean="0"/>
              <a:t>←</a:t>
            </a:r>
            <a:r>
              <a:rPr lang="en-US" sz="2000" dirty="0" smtClean="0"/>
              <a:t>PC+(offset[31:12]+offset[11]) &lt;&lt;12</a:t>
            </a:r>
            <a:endParaRPr lang="zh-CN" altLang="en-US" sz="2000" dirty="0" smtClean="0"/>
          </a:p>
          <a:p>
            <a:pPr>
              <a:lnSpc>
                <a:spcPct val="120000"/>
              </a:lnSpc>
              <a:buNone/>
            </a:pPr>
            <a:r>
              <a:rPr lang="en-US" sz="2000" dirty="0" err="1" smtClean="0"/>
              <a:t>jalr</a:t>
            </a:r>
            <a:r>
              <a:rPr lang="en-US" sz="2000" dirty="0" smtClean="0"/>
              <a:t>   x1, x1, offset[11:0] 		# PC</a:t>
            </a:r>
            <a:r>
              <a:rPr lang="zh-CN" altLang="en-US" sz="2000" dirty="0" smtClean="0"/>
              <a:t>←</a:t>
            </a:r>
            <a:r>
              <a:rPr lang="en-US" sz="2000" dirty="0" smtClean="0"/>
              <a:t>R[x1]+offset[11:0]</a:t>
            </a:r>
            <a:r>
              <a:rPr lang="zh-CN" altLang="en-US" sz="2000" dirty="0" smtClean="0"/>
              <a:t>，</a:t>
            </a:r>
            <a:r>
              <a:rPr lang="en-US" sz="2000" dirty="0" smtClean="0"/>
              <a:t>R[x1]</a:t>
            </a:r>
            <a:r>
              <a:rPr lang="zh-CN" altLang="en-US" sz="2000" dirty="0" smtClean="0"/>
              <a:t>←</a:t>
            </a:r>
            <a:r>
              <a:rPr lang="en-US" sz="2000" dirty="0" smtClean="0"/>
              <a:t>PC+4</a:t>
            </a:r>
            <a:endParaRPr lang="zh-CN" altLang="en-US" sz="2000" dirty="0" smtClean="0"/>
          </a:p>
          <a:p>
            <a:pPr>
              <a:lnSpc>
                <a:spcPct val="120000"/>
              </a:lnSpc>
              <a:buNone/>
            </a:pPr>
            <a:r>
              <a:rPr lang="zh-CN" altLang="en-US" sz="2000" dirty="0" smtClean="0"/>
              <a:t>请说明为什么在</a:t>
            </a:r>
            <a:r>
              <a:rPr lang="en-US" sz="2000" dirty="0" err="1" smtClean="0"/>
              <a:t>auipc</a:t>
            </a:r>
            <a:r>
              <a:rPr lang="zh-CN" altLang="en-US" sz="2000" dirty="0" smtClean="0"/>
              <a:t>指令中高</a:t>
            </a:r>
            <a:r>
              <a:rPr lang="en-US" sz="2000" dirty="0" smtClean="0"/>
              <a:t>20</a:t>
            </a:r>
            <a:r>
              <a:rPr lang="zh-CN" altLang="en-US" sz="2000" dirty="0" smtClean="0"/>
              <a:t>位的位移量计算时</a:t>
            </a:r>
            <a:r>
              <a:rPr lang="en-US" sz="2000" dirty="0" smtClean="0"/>
              <a:t>offset[31:12]</a:t>
            </a:r>
            <a:r>
              <a:rPr lang="zh-CN" altLang="en-US" sz="2000" dirty="0" smtClean="0"/>
              <a:t>需要加上</a:t>
            </a:r>
            <a:r>
              <a:rPr lang="en-US" sz="2000" dirty="0" smtClean="0"/>
              <a:t>offset[11]</a:t>
            </a:r>
            <a:r>
              <a:rPr lang="zh-CN" altLang="en-US" sz="2000" dirty="0" smtClean="0"/>
              <a:t>？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因为上述</a:t>
            </a:r>
            <a:r>
              <a:rPr lang="en-US" sz="2000" b="1" dirty="0" err="1" smtClean="0">
                <a:solidFill>
                  <a:srgbClr val="FF0000"/>
                </a:solidFill>
              </a:rPr>
              <a:t>jalr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指令进行加法运算时，需要对</a:t>
            </a:r>
            <a:r>
              <a:rPr lang="en-US" sz="2000" b="1" dirty="0" smtClean="0">
                <a:solidFill>
                  <a:srgbClr val="FF0000"/>
                </a:solidFill>
              </a:rPr>
              <a:t>x1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寄存器中的</a:t>
            </a:r>
            <a:r>
              <a:rPr lang="en-US" sz="2000" b="1" dirty="0" smtClean="0">
                <a:solidFill>
                  <a:srgbClr val="FF0000"/>
                </a:solidFill>
              </a:rPr>
              <a:t>PC+(offset[31:12]+offset[11]) &lt;&lt;12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与</a:t>
            </a:r>
            <a:r>
              <a:rPr lang="en-US" sz="2000" b="1" dirty="0" smtClean="0">
                <a:solidFill>
                  <a:srgbClr val="FF0000"/>
                </a:solidFill>
              </a:rPr>
              <a:t>offset[11:0]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符号扩展结果进行相加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zh-CN" altLang="en-US" sz="20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----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若</a:t>
            </a:r>
            <a:r>
              <a:rPr lang="en-US" sz="2000" b="1" dirty="0" smtClean="0">
                <a:solidFill>
                  <a:srgbClr val="FF0000"/>
                </a:solidFill>
              </a:rPr>
              <a:t>offset[11:0]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的最高位</a:t>
            </a:r>
            <a:r>
              <a:rPr lang="en-US" sz="2000" b="1" dirty="0" smtClean="0">
                <a:solidFill>
                  <a:srgbClr val="FF0000"/>
                </a:solidFill>
              </a:rPr>
              <a:t>offset[11]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（看成是低</a:t>
            </a:r>
            <a:r>
              <a:rPr lang="en-US" sz="2000" b="1" dirty="0" smtClean="0">
                <a:solidFill>
                  <a:srgbClr val="FF0000"/>
                </a:solidFill>
              </a:rPr>
              <a:t>12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位数的符号位）是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，则</a:t>
            </a:r>
            <a:r>
              <a:rPr lang="en-US" sz="2000" b="1" dirty="0" smtClean="0">
                <a:solidFill>
                  <a:srgbClr val="FF0000"/>
                </a:solidFill>
              </a:rPr>
              <a:t>PC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所加的高</a:t>
            </a:r>
            <a:r>
              <a:rPr lang="en-US" sz="2000" b="1" dirty="0" smtClean="0">
                <a:solidFill>
                  <a:srgbClr val="FF0000"/>
                </a:solidFill>
              </a:rPr>
              <a:t>20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位应该是</a:t>
            </a:r>
            <a:r>
              <a:rPr lang="en-US" sz="2000" b="1" dirty="0" smtClean="0">
                <a:solidFill>
                  <a:srgbClr val="FF0000"/>
                </a:solidFill>
              </a:rPr>
              <a:t>offset[31:12]+0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；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 smtClean="0">
                <a:solidFill>
                  <a:srgbClr val="FF0000"/>
                </a:solidFill>
              </a:rPr>
              <a:t>----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若</a:t>
            </a:r>
            <a:r>
              <a:rPr lang="en-US" sz="2000" b="1" dirty="0" smtClean="0">
                <a:solidFill>
                  <a:srgbClr val="FF0000"/>
                </a:solidFill>
              </a:rPr>
              <a:t>offset[11]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是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，则</a:t>
            </a:r>
            <a:r>
              <a:rPr lang="en-US" sz="2000" b="1" dirty="0" smtClean="0">
                <a:solidFill>
                  <a:srgbClr val="FF0000"/>
                </a:solidFill>
              </a:rPr>
              <a:t>offset[11:0]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符号扩展后高</a:t>
            </a:r>
            <a:r>
              <a:rPr lang="en-US" sz="2000" b="1" dirty="0" smtClean="0">
                <a:solidFill>
                  <a:srgbClr val="FF0000"/>
                </a:solidFill>
              </a:rPr>
              <a:t>20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位为全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，此时，</a:t>
            </a:r>
            <a:r>
              <a:rPr lang="en-US" sz="2000" b="1" dirty="0" smtClean="0">
                <a:solidFill>
                  <a:srgbClr val="FF0000"/>
                </a:solidFill>
              </a:rPr>
              <a:t>PC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所加的高</a:t>
            </a:r>
            <a:r>
              <a:rPr lang="en-US" sz="2000" b="1" dirty="0" smtClean="0">
                <a:solidFill>
                  <a:srgbClr val="FF0000"/>
                </a:solidFill>
              </a:rPr>
              <a:t>20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位应为</a:t>
            </a:r>
            <a:r>
              <a:rPr lang="en-US" sz="2000" b="1" dirty="0" smtClean="0">
                <a:solidFill>
                  <a:srgbClr val="FF0000"/>
                </a:solidFill>
              </a:rPr>
              <a:t>offset[31:12]+1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（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全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加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之后变成全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，保持正确性）。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2000" b="1" dirty="0" smtClean="0">
                <a:solidFill>
                  <a:srgbClr val="FF0000"/>
                </a:solidFill>
              </a:rPr>
              <a:t>综上所述，</a:t>
            </a:r>
            <a:r>
              <a:rPr lang="en-US" sz="2000" b="1" dirty="0" smtClean="0">
                <a:solidFill>
                  <a:srgbClr val="FF0000"/>
                </a:solidFill>
              </a:rPr>
              <a:t>PC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所加的高</a:t>
            </a:r>
            <a:r>
              <a:rPr lang="en-US" sz="2000" b="1" dirty="0" smtClean="0">
                <a:solidFill>
                  <a:srgbClr val="FF0000"/>
                </a:solidFill>
              </a:rPr>
              <a:t>20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位应该为</a:t>
            </a:r>
            <a:r>
              <a:rPr lang="en-US" sz="2000" b="1" dirty="0" smtClean="0">
                <a:solidFill>
                  <a:srgbClr val="FF0000"/>
                </a:solidFill>
              </a:rPr>
              <a:t>offset[31:12]+offset[11]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120000"/>
              </a:lnSpc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>
            <a:normAutofit fontScale="70000" lnSpcReduction="20000"/>
          </a:bodyPr>
          <a:lstStyle/>
          <a:p>
            <a:pPr lvl="0">
              <a:lnSpc>
                <a:spcPct val="120000"/>
              </a:lnSpc>
            </a:pPr>
            <a:r>
              <a:rPr lang="zh-CN" altLang="en-US" dirty="0" smtClean="0"/>
              <a:t>除了硬件乘法器外，还可以用移位和加法指令来实现乘法运算。在乘以较小的常数时，这种办法很有效。在不考虑溢出的情况下，假设要将</a:t>
            </a:r>
            <a:r>
              <a:rPr lang="en-US" dirty="0" smtClean="0"/>
              <a:t>t0</a:t>
            </a:r>
            <a:r>
              <a:rPr lang="zh-CN" altLang="en-US" dirty="0" smtClean="0"/>
              <a:t>的内容与</a:t>
            </a:r>
            <a:r>
              <a:rPr lang="en-US" dirty="0" smtClean="0"/>
              <a:t>7</a:t>
            </a:r>
            <a:r>
              <a:rPr lang="zh-CN" altLang="en-US" dirty="0" smtClean="0"/>
              <a:t>相乘，乘积存入</a:t>
            </a:r>
            <a:r>
              <a:rPr lang="en-US" dirty="0" smtClean="0"/>
              <a:t>t1</a:t>
            </a:r>
            <a:r>
              <a:rPr lang="zh-CN" altLang="en-US" dirty="0" smtClean="0"/>
              <a:t>中。请写出一段指令条数最少且不包括乘法指令的</a:t>
            </a:r>
            <a:r>
              <a:rPr lang="en-US" dirty="0" smtClean="0"/>
              <a:t>RV32I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pPr lvl="0">
              <a:lnSpc>
                <a:spcPct val="120000"/>
              </a:lnSpc>
            </a:pPr>
            <a:endParaRPr lang="zh-CN" altLang="en-US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一个数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zh-CN" altLang="en-US" b="1" dirty="0" smtClean="0">
                <a:solidFill>
                  <a:srgbClr val="FF0000"/>
                </a:solidFill>
              </a:rPr>
              <a:t>乘以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  <a:r>
              <a:rPr lang="zh-CN" altLang="en-US" b="1" dirty="0" smtClean="0">
                <a:solidFill>
                  <a:srgbClr val="FF0000"/>
                </a:solidFill>
              </a:rPr>
              <a:t>，相当于</a:t>
            </a:r>
            <a:r>
              <a:rPr lang="en-US" b="1" dirty="0" smtClean="0">
                <a:solidFill>
                  <a:srgbClr val="FF0000"/>
                </a:solidFill>
              </a:rPr>
              <a:t>8x-x</a:t>
            </a:r>
            <a:r>
              <a:rPr lang="zh-CN" altLang="en-US" b="1" dirty="0" smtClean="0">
                <a:solidFill>
                  <a:srgbClr val="FF0000"/>
                </a:solidFill>
              </a:rPr>
              <a:t>，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8x</a:t>
            </a:r>
            <a:r>
              <a:rPr lang="zh-CN" altLang="en-US" b="1" dirty="0" smtClean="0">
                <a:solidFill>
                  <a:srgbClr val="FF0000"/>
                </a:solidFill>
              </a:rPr>
              <a:t>可以通过将</a:t>
            </a:r>
            <a:r>
              <a:rPr lang="en-US" b="1" dirty="0" smtClean="0">
                <a:solidFill>
                  <a:srgbClr val="FF0000"/>
                </a:solidFill>
              </a:rPr>
              <a:t>x</a:t>
            </a:r>
            <a:r>
              <a:rPr lang="zh-CN" altLang="en-US" b="1" dirty="0" smtClean="0">
                <a:solidFill>
                  <a:srgbClr val="FF0000"/>
                </a:solidFill>
              </a:rPr>
              <a:t>左移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位来实现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以此类推，当乘以一个较小的常数时，只要将这个较小的常数分解成若干个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的幂次相加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减，就可以用若干条左移指令和一条加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</a:rPr>
              <a:t>减法指令来实现乘法运算。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sll</a:t>
            </a:r>
            <a:r>
              <a:rPr lang="en-US" b="1" dirty="0" smtClean="0">
                <a:solidFill>
                  <a:srgbClr val="FF0000"/>
                </a:solidFill>
              </a:rPr>
              <a:t>   t1,  t0, 3 		#</a:t>
            </a:r>
            <a:r>
              <a:rPr lang="zh-CN" altLang="en-US" b="1" dirty="0" smtClean="0">
                <a:solidFill>
                  <a:srgbClr val="FF0000"/>
                </a:solidFill>
              </a:rPr>
              <a:t>将</a:t>
            </a:r>
            <a:r>
              <a:rPr lang="en-US" b="1" dirty="0" smtClean="0">
                <a:solidFill>
                  <a:srgbClr val="FF0000"/>
                </a:solidFill>
              </a:rPr>
              <a:t>t0</a:t>
            </a:r>
            <a:r>
              <a:rPr lang="zh-CN" altLang="en-US" b="1" dirty="0" smtClean="0">
                <a:solidFill>
                  <a:srgbClr val="FF0000"/>
                </a:solidFill>
              </a:rPr>
              <a:t>的内容左移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位，送</a:t>
            </a:r>
            <a:r>
              <a:rPr lang="en-US" b="1" dirty="0" smtClean="0">
                <a:solidFill>
                  <a:srgbClr val="FF0000"/>
                </a:solidFill>
              </a:rPr>
              <a:t>t1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sub  t1,  t1,  t0	#</a:t>
            </a:r>
            <a:r>
              <a:rPr lang="zh-CN" altLang="en-US" b="1" dirty="0" smtClean="0">
                <a:solidFill>
                  <a:srgbClr val="FF0000"/>
                </a:solidFill>
              </a:rPr>
              <a:t>将</a:t>
            </a:r>
            <a:r>
              <a:rPr lang="en-US" b="1" dirty="0" smtClean="0">
                <a:solidFill>
                  <a:srgbClr val="FF0000"/>
                </a:solidFill>
              </a:rPr>
              <a:t>t1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b="1" dirty="0" smtClean="0">
                <a:solidFill>
                  <a:srgbClr val="FF0000"/>
                </a:solidFill>
              </a:rPr>
              <a:t>t0</a:t>
            </a:r>
            <a:r>
              <a:rPr lang="zh-CN" altLang="en-US" b="1" dirty="0" smtClean="0">
                <a:solidFill>
                  <a:srgbClr val="FF0000"/>
                </a:solidFill>
              </a:rPr>
              <a:t>的内容相减，送</a:t>
            </a:r>
            <a:r>
              <a:rPr lang="en-US" b="1" dirty="0" smtClean="0">
                <a:solidFill>
                  <a:srgbClr val="FF0000"/>
                </a:solidFill>
              </a:rPr>
              <a:t>t1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857232"/>
            <a:ext cx="3714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以下程序段是某个过程对应的指令序列。入口参数</a:t>
            </a:r>
            <a:r>
              <a:rPr lang="en-US" dirty="0" err="1" smtClean="0"/>
              <a:t>int</a:t>
            </a:r>
            <a:r>
              <a:rPr lang="en-US" dirty="0" smtClean="0"/>
              <a:t> a</a:t>
            </a:r>
            <a:r>
              <a:rPr lang="zh-CN" altLang="en-US" dirty="0" smtClean="0"/>
              <a:t>和</a:t>
            </a:r>
            <a:r>
              <a:rPr lang="en-US" dirty="0" err="1" smtClean="0"/>
              <a:t>int</a:t>
            </a:r>
            <a:r>
              <a:rPr lang="en-US" dirty="0" smtClean="0"/>
              <a:t> b</a:t>
            </a:r>
            <a:r>
              <a:rPr lang="zh-CN" altLang="en-US" dirty="0" smtClean="0"/>
              <a:t>分别置于</a:t>
            </a:r>
            <a:r>
              <a:rPr lang="en-US" dirty="0" smtClean="0"/>
              <a:t>a0</a:t>
            </a:r>
            <a:r>
              <a:rPr lang="zh-CN" altLang="en-US" dirty="0" smtClean="0"/>
              <a:t>和</a:t>
            </a:r>
            <a:r>
              <a:rPr lang="en-US" dirty="0" smtClean="0"/>
              <a:t>a1</a:t>
            </a:r>
            <a:r>
              <a:rPr lang="zh-CN" altLang="en-US" dirty="0" smtClean="0"/>
              <a:t>中，返回参数是该过程的结果，置于</a:t>
            </a:r>
            <a:r>
              <a:rPr lang="en-US" dirty="0" smtClean="0"/>
              <a:t>a0</a:t>
            </a:r>
            <a:r>
              <a:rPr lang="zh-CN" altLang="en-US" dirty="0" smtClean="0"/>
              <a:t>中。要求为以下</a:t>
            </a:r>
            <a:r>
              <a:rPr lang="en-US" dirty="0" smtClean="0"/>
              <a:t>RV32I</a:t>
            </a:r>
            <a:r>
              <a:rPr lang="zh-CN" altLang="en-US" dirty="0" smtClean="0"/>
              <a:t>指令序列加注释，并简单说明该过程的功能。</a:t>
            </a:r>
          </a:p>
          <a:p>
            <a:r>
              <a:rPr lang="en-US" dirty="0" smtClean="0"/>
              <a:t>				</a:t>
            </a:r>
            <a:r>
              <a:rPr lang="pt-BR" dirty="0" smtClean="0"/>
              <a:t>add  t0, zero, zero</a:t>
            </a:r>
            <a:endParaRPr lang="zh-CN" altLang="en-US" dirty="0" smtClean="0"/>
          </a:p>
          <a:p>
            <a:r>
              <a:rPr lang="pt-BR" dirty="0" smtClean="0"/>
              <a:t>loop</a:t>
            </a:r>
            <a:r>
              <a:rPr lang="zh-CN" altLang="en-US" dirty="0" smtClean="0"/>
              <a:t>：</a:t>
            </a:r>
            <a:r>
              <a:rPr lang="pt-BR" dirty="0" smtClean="0"/>
              <a:t>	beq  a1, zero, finish</a:t>
            </a:r>
            <a:endParaRPr lang="zh-CN" altLang="en-US" dirty="0" smtClean="0"/>
          </a:p>
          <a:p>
            <a:r>
              <a:rPr lang="pt-BR" dirty="0" smtClean="0"/>
              <a:t>	</a:t>
            </a:r>
            <a:r>
              <a:rPr lang="en-US" dirty="0" smtClean="0"/>
              <a:t>add  t0, t0, a0		</a:t>
            </a:r>
            <a:r>
              <a:rPr lang="en-US" dirty="0" err="1" smtClean="0"/>
              <a:t>addi</a:t>
            </a:r>
            <a:r>
              <a:rPr lang="en-US" dirty="0" smtClean="0"/>
              <a:t>  a1, a1, -1		j         loop		#</a:t>
            </a:r>
            <a:r>
              <a:rPr lang="zh-CN" altLang="en-US" dirty="0" smtClean="0"/>
              <a:t>“</a:t>
            </a:r>
            <a:r>
              <a:rPr lang="en-US" dirty="0" err="1" smtClean="0"/>
              <a:t>jal</a:t>
            </a:r>
            <a:r>
              <a:rPr lang="en-US" dirty="0" smtClean="0"/>
              <a:t> x0, loop</a:t>
            </a:r>
            <a:r>
              <a:rPr lang="zh-CN" altLang="en-US" dirty="0" smtClean="0"/>
              <a:t>”的伪指令</a:t>
            </a:r>
          </a:p>
          <a:p>
            <a:r>
              <a:rPr lang="de-DE" dirty="0" smtClean="0"/>
              <a:t>finish</a:t>
            </a:r>
            <a:r>
              <a:rPr lang="zh-CN" altLang="en-US" dirty="0" smtClean="0"/>
              <a:t>：</a:t>
            </a:r>
            <a:r>
              <a:rPr lang="de-DE" dirty="0" smtClean="0"/>
              <a:t>	addi  t0, t0, 100</a:t>
            </a:r>
            <a:endParaRPr lang="zh-CN" altLang="en-US" dirty="0" smtClean="0"/>
          </a:p>
          <a:p>
            <a:r>
              <a:rPr lang="de-DE" dirty="0" smtClean="0"/>
              <a:t>	add  a0, t0, zero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4357686" y="2786058"/>
            <a:ext cx="40005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将寄存器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t0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置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a1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的值等于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，则转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finish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t0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a0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的内容相加，送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t0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a1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的值减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无条件转到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loop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处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t0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的内容加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#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t0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的内容送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a0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357422" y="5500702"/>
            <a:ext cx="45005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该过程的功能是计算“</a:t>
            </a: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a×b+100”</a:t>
            </a: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 </a:t>
            </a:r>
            <a:r>
              <a:rPr lang="zh-CN" altLang="en-US" dirty="0" smtClean="0"/>
              <a:t>假定编译器将</a:t>
            </a:r>
            <a:r>
              <a:rPr lang="en-US" dirty="0" smtClean="0"/>
              <a:t>a</a:t>
            </a:r>
            <a:r>
              <a:rPr lang="zh-CN" altLang="en-US" dirty="0" smtClean="0"/>
              <a:t>和</a:t>
            </a:r>
            <a:r>
              <a:rPr lang="en-US" dirty="0" smtClean="0"/>
              <a:t>b</a:t>
            </a:r>
            <a:r>
              <a:rPr lang="zh-CN" altLang="en-US" dirty="0" smtClean="0"/>
              <a:t>分别分配到</a:t>
            </a:r>
            <a:r>
              <a:rPr lang="en-US" dirty="0" smtClean="0"/>
              <a:t>t0</a:t>
            </a:r>
            <a:r>
              <a:rPr lang="zh-CN" altLang="en-US" dirty="0" smtClean="0"/>
              <a:t>和</a:t>
            </a:r>
            <a:r>
              <a:rPr lang="en-US" dirty="0" smtClean="0"/>
              <a:t>t1</a:t>
            </a:r>
            <a:r>
              <a:rPr lang="zh-CN" altLang="en-US" dirty="0" smtClean="0"/>
              <a:t>中，用一条</a:t>
            </a:r>
            <a:r>
              <a:rPr lang="en-US" dirty="0" smtClean="0"/>
              <a:t>RV32I</a:t>
            </a:r>
            <a:r>
              <a:rPr lang="zh-CN" altLang="en-US" dirty="0" smtClean="0"/>
              <a:t>指令或最短的</a:t>
            </a:r>
            <a:r>
              <a:rPr lang="en-US" dirty="0" smtClean="0"/>
              <a:t>RV32I</a:t>
            </a:r>
            <a:r>
              <a:rPr lang="zh-CN" altLang="en-US" dirty="0" smtClean="0"/>
              <a:t>指令序列实现以下</a:t>
            </a:r>
            <a:r>
              <a:rPr lang="en-US" dirty="0" smtClean="0"/>
              <a:t>C</a:t>
            </a:r>
            <a:r>
              <a:rPr lang="zh-CN" altLang="en-US" dirty="0" smtClean="0"/>
              <a:t>语言语句：</a:t>
            </a:r>
            <a:r>
              <a:rPr lang="en-US" dirty="0" smtClean="0"/>
              <a:t>b=31&amp;a</a:t>
            </a:r>
            <a:r>
              <a:rPr lang="zh-CN" altLang="en-US" dirty="0" smtClean="0"/>
              <a:t>。如果把</a:t>
            </a:r>
            <a:r>
              <a:rPr lang="en-US" dirty="0" smtClean="0"/>
              <a:t>31</a:t>
            </a:r>
            <a:r>
              <a:rPr lang="zh-CN" altLang="en-US" dirty="0" smtClean="0"/>
              <a:t>换成</a:t>
            </a:r>
            <a:r>
              <a:rPr lang="en-US" dirty="0" smtClean="0"/>
              <a:t>65535</a:t>
            </a:r>
            <a:r>
              <a:rPr lang="zh-CN" altLang="en-US" dirty="0" smtClean="0"/>
              <a:t>，即</a:t>
            </a:r>
            <a:r>
              <a:rPr lang="en-US" dirty="0" smtClean="0"/>
              <a:t>b=65535&amp;a</a:t>
            </a:r>
            <a:r>
              <a:rPr lang="zh-CN" altLang="en-US" dirty="0" smtClean="0"/>
              <a:t>，则用</a:t>
            </a:r>
            <a:r>
              <a:rPr lang="en-US" dirty="0" smtClean="0"/>
              <a:t>RV32I</a:t>
            </a:r>
            <a:r>
              <a:rPr lang="zh-CN" altLang="en-US" dirty="0" smtClean="0"/>
              <a:t>指令或指令序列如何实现？</a:t>
            </a:r>
          </a:p>
          <a:p>
            <a:pPr>
              <a:lnSpc>
                <a:spcPct val="120000"/>
              </a:lnSpc>
            </a:pPr>
            <a:endParaRPr lang="zh-CN" altLang="en-US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只要用一条指令“</a:t>
            </a:r>
            <a:r>
              <a:rPr lang="en-US" b="1" dirty="0" err="1" smtClean="0">
                <a:solidFill>
                  <a:srgbClr val="FF0000"/>
                </a:solidFill>
              </a:rPr>
              <a:t>andi</a:t>
            </a:r>
            <a:r>
              <a:rPr lang="en-US" b="1" dirty="0" smtClean="0">
                <a:solidFill>
                  <a:srgbClr val="FF0000"/>
                </a:solidFill>
              </a:rPr>
              <a:t> t1, t0, 31</a:t>
            </a:r>
            <a:r>
              <a:rPr lang="zh-CN" altLang="en-US" b="1" dirty="0" smtClean="0">
                <a:solidFill>
                  <a:srgbClr val="FF0000"/>
                </a:solidFill>
              </a:rPr>
              <a:t>”就可实现</a:t>
            </a:r>
            <a:r>
              <a:rPr lang="en-US" b="1" dirty="0" smtClean="0">
                <a:solidFill>
                  <a:srgbClr val="FF0000"/>
                </a:solidFill>
              </a:rPr>
              <a:t>b=31&amp;a</a:t>
            </a:r>
            <a:r>
              <a:rPr lang="zh-CN" altLang="en-US" b="1" dirty="0" smtClean="0">
                <a:solidFill>
                  <a:srgbClr val="FF0000"/>
                </a:solidFill>
              </a:rPr>
              <a:t>，其中</a:t>
            </a:r>
            <a:r>
              <a:rPr lang="en-US" b="1" dirty="0" smtClean="0">
                <a:solidFill>
                  <a:srgbClr val="FF0000"/>
                </a:solidFill>
              </a:rPr>
              <a:t>12</a:t>
            </a:r>
            <a:r>
              <a:rPr lang="zh-CN" altLang="en-US" b="1" dirty="0" smtClean="0">
                <a:solidFill>
                  <a:srgbClr val="FF0000"/>
                </a:solidFill>
              </a:rPr>
              <a:t>位立即数为</a:t>
            </a:r>
            <a:r>
              <a:rPr lang="en-US" b="1" dirty="0" smtClean="0">
                <a:solidFill>
                  <a:srgbClr val="FF0000"/>
                </a:solidFill>
              </a:rPr>
              <a:t>0000 0001 1111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但是，如果把</a:t>
            </a:r>
            <a:r>
              <a:rPr lang="en-US" b="1" dirty="0" smtClean="0">
                <a:solidFill>
                  <a:srgbClr val="FF0000"/>
                </a:solidFill>
              </a:rPr>
              <a:t>31</a:t>
            </a:r>
            <a:r>
              <a:rPr lang="zh-CN" altLang="en-US" b="1" dirty="0" smtClean="0">
                <a:solidFill>
                  <a:srgbClr val="FF0000"/>
                </a:solidFill>
              </a:rPr>
              <a:t>换成</a:t>
            </a:r>
            <a:r>
              <a:rPr lang="en-US" b="1" dirty="0" smtClean="0">
                <a:solidFill>
                  <a:srgbClr val="FF0000"/>
                </a:solidFill>
              </a:rPr>
              <a:t>65535</a:t>
            </a:r>
            <a:r>
              <a:rPr lang="zh-CN" altLang="en-US" b="1" dirty="0" smtClean="0">
                <a:solidFill>
                  <a:srgbClr val="FF0000"/>
                </a:solidFill>
              </a:rPr>
              <a:t>，则不能用一条指令“</a:t>
            </a:r>
            <a:r>
              <a:rPr lang="en-US" b="1" dirty="0" err="1" smtClean="0">
                <a:solidFill>
                  <a:srgbClr val="FF0000"/>
                </a:solidFill>
              </a:rPr>
              <a:t>andi</a:t>
            </a:r>
            <a:r>
              <a:rPr lang="en-US" b="1" dirty="0" smtClean="0">
                <a:solidFill>
                  <a:srgbClr val="FF0000"/>
                </a:solidFill>
              </a:rPr>
              <a:t> t1, t0, 65535</a:t>
            </a:r>
            <a:r>
              <a:rPr lang="zh-CN" altLang="en-US" b="1" dirty="0" smtClean="0">
                <a:solidFill>
                  <a:srgbClr val="FF0000"/>
                </a:solidFill>
              </a:rPr>
              <a:t>”来实现，因为</a:t>
            </a:r>
            <a:r>
              <a:rPr lang="en-US" b="1" dirty="0" smtClean="0">
                <a:solidFill>
                  <a:srgbClr val="FF0000"/>
                </a:solidFill>
              </a:rPr>
              <a:t>65535 =1111 1111 1111 1111B</a:t>
            </a:r>
            <a:r>
              <a:rPr lang="zh-CN" altLang="en-US" b="1" dirty="0" smtClean="0">
                <a:solidFill>
                  <a:srgbClr val="FF0000"/>
                </a:solidFill>
              </a:rPr>
              <a:t>，它不能用</a:t>
            </a:r>
            <a:r>
              <a:rPr lang="en-US" b="1" dirty="0" smtClean="0">
                <a:solidFill>
                  <a:srgbClr val="FF0000"/>
                </a:solidFill>
              </a:rPr>
              <a:t>12</a:t>
            </a:r>
            <a:r>
              <a:rPr lang="zh-CN" altLang="en-US" b="1" dirty="0" smtClean="0">
                <a:solidFill>
                  <a:srgbClr val="FF0000"/>
                </a:solidFill>
              </a:rPr>
              <a:t>位立即数表示。可用以下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条指令实现</a:t>
            </a:r>
            <a:r>
              <a:rPr lang="en-US" b="1" dirty="0" smtClean="0">
                <a:solidFill>
                  <a:srgbClr val="FF0000"/>
                </a:solidFill>
              </a:rPr>
              <a:t>b=65535&amp;a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lui</a:t>
            </a:r>
            <a:r>
              <a:rPr lang="en-US" b="1" dirty="0" smtClean="0">
                <a:solidFill>
                  <a:srgbClr val="FF0000"/>
                </a:solidFill>
              </a:rPr>
              <a:t>     t1, 16		#</a:t>
            </a:r>
            <a:r>
              <a:rPr lang="zh-CN" altLang="en-US" b="1" dirty="0" smtClean="0">
                <a:solidFill>
                  <a:srgbClr val="FF0000"/>
                </a:solidFill>
              </a:rPr>
              <a:t>将</a:t>
            </a:r>
            <a:r>
              <a:rPr lang="en-US" b="1" dirty="0" smtClean="0">
                <a:solidFill>
                  <a:srgbClr val="00B050"/>
                </a:solidFill>
              </a:rPr>
              <a:t>00010</a:t>
            </a:r>
            <a:r>
              <a:rPr lang="en-US" b="1" dirty="0" smtClean="0">
                <a:solidFill>
                  <a:srgbClr val="FF0000"/>
                </a:solidFill>
              </a:rPr>
              <a:t> 000H</a:t>
            </a:r>
            <a:r>
              <a:rPr lang="zh-CN" altLang="en-US" b="1" dirty="0" smtClean="0">
                <a:solidFill>
                  <a:srgbClr val="FF0000"/>
                </a:solidFill>
              </a:rPr>
              <a:t>置于寄存器</a:t>
            </a:r>
            <a:r>
              <a:rPr lang="en-US" b="1" dirty="0" smtClean="0">
                <a:solidFill>
                  <a:srgbClr val="FF0000"/>
                </a:solidFill>
              </a:rPr>
              <a:t>t1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addi</a:t>
            </a:r>
            <a:r>
              <a:rPr lang="en-US" b="1" dirty="0" smtClean="0">
                <a:solidFill>
                  <a:srgbClr val="FF0000"/>
                </a:solidFill>
              </a:rPr>
              <a:t>  t1, t1, 4095	#</a:t>
            </a:r>
            <a:r>
              <a:rPr lang="zh-CN" altLang="en-US" b="1" dirty="0" smtClean="0">
                <a:solidFill>
                  <a:srgbClr val="FF0000"/>
                </a:solidFill>
              </a:rPr>
              <a:t>将</a:t>
            </a:r>
            <a:r>
              <a:rPr lang="en-US" b="1" dirty="0" smtClean="0">
                <a:solidFill>
                  <a:srgbClr val="FF0000"/>
                </a:solidFill>
              </a:rPr>
              <a:t>00010000H</a:t>
            </a:r>
            <a:r>
              <a:rPr lang="zh-CN" altLang="en-US" b="1" dirty="0" smtClean="0">
                <a:solidFill>
                  <a:srgbClr val="FF0000"/>
                </a:solidFill>
              </a:rPr>
              <a:t>与</a:t>
            </a:r>
            <a:r>
              <a:rPr lang="en-US" b="1" dirty="0" smtClean="0">
                <a:solidFill>
                  <a:srgbClr val="FF0000"/>
                </a:solidFill>
              </a:rPr>
              <a:t>FFFFFFFFH</a:t>
            </a:r>
            <a:r>
              <a:rPr lang="zh-CN" altLang="en-US" b="1" dirty="0" smtClean="0">
                <a:solidFill>
                  <a:srgbClr val="FF0000"/>
                </a:solidFill>
              </a:rPr>
              <a:t>相加，送</a:t>
            </a:r>
            <a:r>
              <a:rPr lang="en-US" b="1" dirty="0" smtClean="0">
                <a:solidFill>
                  <a:srgbClr val="FF0000"/>
                </a:solidFill>
              </a:rPr>
              <a:t>t1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and   t1, t0, t1	#</a:t>
            </a:r>
            <a:r>
              <a:rPr lang="zh-CN" altLang="en-US" b="1" dirty="0" smtClean="0">
                <a:solidFill>
                  <a:srgbClr val="FF0000"/>
                </a:solidFill>
              </a:rPr>
              <a:t>将</a:t>
            </a:r>
            <a:r>
              <a:rPr lang="en-US" b="1" dirty="0" smtClean="0">
                <a:solidFill>
                  <a:srgbClr val="FF0000"/>
                </a:solidFill>
              </a:rPr>
              <a:t>t0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b="1" dirty="0" smtClean="0">
                <a:solidFill>
                  <a:srgbClr val="FF0000"/>
                </a:solidFill>
              </a:rPr>
              <a:t>t1</a:t>
            </a:r>
            <a:r>
              <a:rPr lang="zh-CN" altLang="en-US" b="1" dirty="0" smtClean="0">
                <a:solidFill>
                  <a:srgbClr val="FF0000"/>
                </a:solidFill>
              </a:rPr>
              <a:t>的内容进行“与”运算，送</a:t>
            </a:r>
            <a:r>
              <a:rPr lang="en-US" b="1" dirty="0" smtClean="0">
                <a:solidFill>
                  <a:srgbClr val="FF0000"/>
                </a:solidFill>
              </a:rPr>
              <a:t>t1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1538" y="5786454"/>
            <a:ext cx="571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0000 0000 0000 0001 0000 0000 0000 0000 </a:t>
            </a:r>
          </a:p>
          <a:p>
            <a:r>
              <a:rPr lang="en-US" altLang="zh-CN" dirty="0" smtClean="0"/>
              <a:t>1111 1111 1111 1111 1111 1111 1111 1111</a:t>
            </a:r>
          </a:p>
          <a:p>
            <a:r>
              <a:rPr lang="en-US" altLang="zh-CN" dirty="0" smtClean="0"/>
              <a:t>0000 0000 0000 0000 1111 1111 1111 1111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606006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71472" y="6357958"/>
            <a:ext cx="535785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35798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smtClean="0"/>
              <a:t> 17. </a:t>
            </a:r>
            <a:r>
              <a:rPr lang="zh-CN" altLang="en-US" dirty="0" smtClean="0"/>
              <a:t>请说明</a:t>
            </a:r>
            <a:r>
              <a:rPr lang="en-US" dirty="0" smtClean="0"/>
              <a:t>RV32I</a:t>
            </a:r>
            <a:r>
              <a:rPr lang="zh-CN" altLang="en-US" dirty="0" smtClean="0"/>
              <a:t>中</a:t>
            </a:r>
            <a:r>
              <a:rPr lang="en-US" dirty="0" err="1" smtClean="0"/>
              <a:t>beq</a:t>
            </a:r>
            <a:r>
              <a:rPr lang="zh-CN" altLang="en-US" dirty="0" smtClean="0"/>
              <a:t>指令的含义，并解释为什么汇编程序在对下列汇编语言源程序中的</a:t>
            </a:r>
            <a:r>
              <a:rPr lang="en-US" dirty="0" err="1" smtClean="0"/>
              <a:t>beq</a:t>
            </a:r>
            <a:r>
              <a:rPr lang="zh-CN" altLang="en-US" dirty="0" smtClean="0"/>
              <a:t>指令进行汇编时会遇到问题，应该如何修改该程序段？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here:   </a:t>
            </a:r>
            <a:r>
              <a:rPr lang="en-US" dirty="0" err="1" smtClean="0"/>
              <a:t>beq</a:t>
            </a:r>
            <a:r>
              <a:rPr lang="en-US" dirty="0" smtClean="0"/>
              <a:t>   t0, t2, there</a:t>
            </a:r>
            <a:endParaRPr lang="zh-CN" alt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		……</a:t>
            </a:r>
            <a:endParaRPr lang="zh-CN" alt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there:	</a:t>
            </a:r>
            <a:r>
              <a:rPr lang="en-US" dirty="0" err="1" smtClean="0"/>
              <a:t>addi</a:t>
            </a:r>
            <a:r>
              <a:rPr lang="en-US" dirty="0" smtClean="0"/>
              <a:t>  t1, a0, 4</a:t>
            </a:r>
            <a:endParaRPr lang="zh-CN" altLang="en-US" dirty="0" smtClean="0"/>
          </a:p>
          <a:p>
            <a:pPr>
              <a:lnSpc>
                <a:spcPct val="120000"/>
              </a:lnSpc>
              <a:buNone/>
            </a:pPr>
            <a:endParaRPr lang="en-US" altLang="zh-CN" b="1" dirty="0" smtClean="0"/>
          </a:p>
          <a:p>
            <a:pPr>
              <a:lnSpc>
                <a:spcPct val="120000"/>
              </a:lnSpc>
              <a:buNone/>
            </a:pPr>
            <a:endParaRPr lang="en-US" altLang="zh-CN" b="1" dirty="0" smtClean="0"/>
          </a:p>
          <a:p>
            <a:pPr>
              <a:lnSpc>
                <a:spcPct val="12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在</a:t>
            </a:r>
            <a:r>
              <a:rPr lang="en-US" b="1" dirty="0" smtClean="0">
                <a:solidFill>
                  <a:srgbClr val="FF0000"/>
                </a:solidFill>
              </a:rPr>
              <a:t>RV32I</a:t>
            </a:r>
            <a:r>
              <a:rPr lang="zh-CN" altLang="en-US" b="1" dirty="0" smtClean="0">
                <a:solidFill>
                  <a:srgbClr val="FF0000"/>
                </a:solidFill>
              </a:rPr>
              <a:t>指令系统中，分支指令</a:t>
            </a:r>
            <a:r>
              <a:rPr lang="en-US" b="1" dirty="0" err="1" smtClean="0">
                <a:solidFill>
                  <a:srgbClr val="FF0000"/>
                </a:solidFill>
              </a:rPr>
              <a:t>beq</a:t>
            </a:r>
            <a:r>
              <a:rPr lang="zh-CN" altLang="en-US" b="1" dirty="0" smtClean="0">
                <a:solidFill>
                  <a:srgbClr val="FF0000"/>
                </a:solidFill>
              </a:rPr>
              <a:t>是</a:t>
            </a:r>
            <a:r>
              <a:rPr lang="en-US" b="1" dirty="0" smtClean="0">
                <a:solidFill>
                  <a:srgbClr val="FF0000"/>
                </a:solidFill>
              </a:rPr>
              <a:t>B-</a:t>
            </a:r>
            <a:r>
              <a:rPr lang="zh-CN" altLang="en-US" b="1" dirty="0" smtClean="0">
                <a:solidFill>
                  <a:srgbClr val="FF0000"/>
                </a:solidFill>
              </a:rPr>
              <a:t>型指令，其偏移量</a:t>
            </a:r>
            <a:r>
              <a:rPr lang="en-US" altLang="zh-CN" b="1" dirty="0" smtClean="0">
                <a:solidFill>
                  <a:srgbClr val="FF0000"/>
                </a:solidFill>
              </a:rPr>
              <a:t>offset</a:t>
            </a:r>
            <a:r>
              <a:rPr lang="zh-CN" altLang="en-US" b="1" dirty="0" smtClean="0">
                <a:solidFill>
                  <a:srgbClr val="FF0000"/>
                </a:solidFill>
              </a:rPr>
              <a:t>为</a:t>
            </a:r>
            <a:r>
              <a:rPr lang="en-US" b="1" dirty="0" err="1" smtClean="0">
                <a:solidFill>
                  <a:srgbClr val="FF0000"/>
                </a:solidFill>
              </a:rPr>
              <a:t>imm</a:t>
            </a:r>
            <a:r>
              <a:rPr lang="en-US" b="1" dirty="0" smtClean="0">
                <a:solidFill>
                  <a:srgbClr val="FF0000"/>
                </a:solidFill>
              </a:rPr>
              <a:t>[12:1]</a:t>
            </a:r>
            <a:r>
              <a:rPr lang="zh-CN" altLang="en-US" b="1" dirty="0" smtClean="0">
                <a:solidFill>
                  <a:srgbClr val="FF0000"/>
                </a:solidFill>
              </a:rPr>
              <a:t>乘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，再符号扩展为</a:t>
            </a:r>
            <a:r>
              <a:rPr lang="en-US" b="1" dirty="0" smtClean="0">
                <a:solidFill>
                  <a:srgbClr val="FF0000"/>
                </a:solidFill>
              </a:rPr>
              <a:t>32</a:t>
            </a:r>
            <a:r>
              <a:rPr lang="zh-CN" altLang="en-US" b="1" dirty="0" smtClean="0">
                <a:solidFill>
                  <a:srgbClr val="FF0000"/>
                </a:solidFill>
              </a:rPr>
              <a:t>位，即</a:t>
            </a:r>
            <a:r>
              <a:rPr lang="zh-CN" altLang="en-US" b="1" dirty="0" smtClean="0">
                <a:solidFill>
                  <a:srgbClr val="0000FF"/>
                </a:solidFill>
              </a:rPr>
              <a:t>转移目标地址</a:t>
            </a:r>
            <a:r>
              <a:rPr lang="en-US" b="1" dirty="0" smtClean="0">
                <a:solidFill>
                  <a:srgbClr val="0000FF"/>
                </a:solidFill>
              </a:rPr>
              <a:t>=PC+SEXT[</a:t>
            </a:r>
            <a:r>
              <a:rPr lang="en-US" b="1" dirty="0" err="1" smtClean="0">
                <a:solidFill>
                  <a:srgbClr val="0000FF"/>
                </a:solidFill>
              </a:rPr>
              <a:t>imm</a:t>
            </a:r>
            <a:r>
              <a:rPr lang="en-US" b="1" dirty="0" smtClean="0">
                <a:solidFill>
                  <a:srgbClr val="0000FF"/>
                </a:solidFill>
              </a:rPr>
              <a:t>[12:1]&lt;&lt;1]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12</a:t>
            </a:r>
            <a:r>
              <a:rPr lang="zh-CN" altLang="en-US" b="1" dirty="0" smtClean="0">
                <a:solidFill>
                  <a:srgbClr val="FF0000"/>
                </a:solidFill>
              </a:rPr>
              <a:t>位立即数用补码表示，当</a:t>
            </a:r>
            <a:r>
              <a:rPr lang="en-US" b="1" dirty="0" smtClean="0">
                <a:solidFill>
                  <a:srgbClr val="FF0000"/>
                </a:solidFill>
              </a:rPr>
              <a:t>offset</a:t>
            </a:r>
            <a:r>
              <a:rPr lang="zh-CN" altLang="en-US" b="1" dirty="0" smtClean="0">
                <a:solidFill>
                  <a:srgbClr val="FF0000"/>
                </a:solidFill>
              </a:rPr>
              <a:t>的范围为</a:t>
            </a:r>
            <a:r>
              <a:rPr lang="en-US" b="1" dirty="0" smtClean="0">
                <a:solidFill>
                  <a:srgbClr val="FF0000"/>
                </a:solidFill>
              </a:rPr>
              <a:t>0000 0000 0000 0B ~0111 1111 1111 0B</a:t>
            </a:r>
            <a:r>
              <a:rPr lang="zh-CN" altLang="en-US" b="1" dirty="0" smtClean="0">
                <a:solidFill>
                  <a:srgbClr val="FF0000"/>
                </a:solidFill>
              </a:rPr>
              <a:t>时，</a:t>
            </a:r>
            <a:r>
              <a:rPr lang="en-US" b="1" dirty="0" err="1" smtClean="0">
                <a:solidFill>
                  <a:srgbClr val="FF0000"/>
                </a:solidFill>
              </a:rPr>
              <a:t>beq</a:t>
            </a:r>
            <a:r>
              <a:rPr lang="zh-CN" altLang="en-US" b="1" dirty="0" smtClean="0">
                <a:solidFill>
                  <a:srgbClr val="FF0000"/>
                </a:solidFill>
              </a:rPr>
              <a:t>指令向后（正）跳，</a:t>
            </a:r>
            <a:r>
              <a:rPr lang="zh-CN" altLang="en-US" b="1" dirty="0" smtClean="0">
                <a:solidFill>
                  <a:srgbClr val="0000FF"/>
                </a:solidFill>
              </a:rPr>
              <a:t>最多向后跳</a:t>
            </a:r>
            <a:r>
              <a:rPr lang="en-US" b="1" dirty="0" smtClean="0">
                <a:solidFill>
                  <a:srgbClr val="0000FF"/>
                </a:solidFill>
              </a:rPr>
              <a:t>1023</a:t>
            </a:r>
            <a:r>
              <a:rPr lang="zh-CN" altLang="en-US" b="1" dirty="0" smtClean="0">
                <a:solidFill>
                  <a:srgbClr val="0000FF"/>
                </a:solidFill>
              </a:rPr>
              <a:t>条指令</a:t>
            </a:r>
            <a:r>
              <a:rPr lang="zh-CN" altLang="en-US" b="1" dirty="0" smtClean="0">
                <a:solidFill>
                  <a:srgbClr val="FF0000"/>
                </a:solidFill>
              </a:rPr>
              <a:t>；当</a:t>
            </a:r>
            <a:r>
              <a:rPr lang="en-US" b="1" dirty="0" smtClean="0">
                <a:solidFill>
                  <a:srgbClr val="FF0000"/>
                </a:solidFill>
              </a:rPr>
              <a:t>offset</a:t>
            </a:r>
            <a:r>
              <a:rPr lang="zh-CN" altLang="en-US" b="1" dirty="0" smtClean="0">
                <a:solidFill>
                  <a:srgbClr val="FF0000"/>
                </a:solidFill>
              </a:rPr>
              <a:t>的范围为</a:t>
            </a:r>
            <a:r>
              <a:rPr lang="en-US" b="1" dirty="0" smtClean="0">
                <a:solidFill>
                  <a:srgbClr val="FF0000"/>
                </a:solidFill>
              </a:rPr>
              <a:t>1000 0000 0000 0B ~1111 1111 1111 0B</a:t>
            </a:r>
            <a:r>
              <a:rPr lang="zh-CN" altLang="en-US" b="1" dirty="0" smtClean="0">
                <a:solidFill>
                  <a:srgbClr val="FF0000"/>
                </a:solidFill>
              </a:rPr>
              <a:t>时，</a:t>
            </a:r>
            <a:r>
              <a:rPr lang="en-US" b="1" dirty="0" err="1" smtClean="0">
                <a:solidFill>
                  <a:srgbClr val="FF0000"/>
                </a:solidFill>
              </a:rPr>
              <a:t>beq</a:t>
            </a:r>
            <a:r>
              <a:rPr lang="zh-CN" altLang="en-US" b="1" dirty="0" smtClean="0">
                <a:solidFill>
                  <a:srgbClr val="FF0000"/>
                </a:solidFill>
              </a:rPr>
              <a:t>指令向前（负）跳，</a:t>
            </a:r>
            <a:r>
              <a:rPr lang="zh-CN" altLang="en-US" b="1" dirty="0" smtClean="0">
                <a:solidFill>
                  <a:srgbClr val="0000FF"/>
                </a:solidFill>
              </a:rPr>
              <a:t>最多向前跳</a:t>
            </a:r>
            <a:r>
              <a:rPr lang="en-US" b="1" dirty="0" smtClean="0">
                <a:solidFill>
                  <a:srgbClr val="0000FF"/>
                </a:solidFill>
              </a:rPr>
              <a:t>1024</a:t>
            </a:r>
            <a:r>
              <a:rPr lang="zh-CN" altLang="en-US" b="1" dirty="0" smtClean="0">
                <a:solidFill>
                  <a:srgbClr val="0000FF"/>
                </a:solidFill>
              </a:rPr>
              <a:t>条指令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当上述指令序列中</a:t>
            </a:r>
            <a:r>
              <a:rPr lang="en-US" b="1" dirty="0" smtClean="0">
                <a:solidFill>
                  <a:srgbClr val="FF0000"/>
                </a:solidFill>
              </a:rPr>
              <a:t>here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b="1" dirty="0" smtClean="0">
                <a:solidFill>
                  <a:srgbClr val="FF0000"/>
                </a:solidFill>
              </a:rPr>
              <a:t>there</a:t>
            </a:r>
            <a:r>
              <a:rPr lang="zh-CN" altLang="en-US" b="1" dirty="0" smtClean="0">
                <a:solidFill>
                  <a:srgbClr val="FF0000"/>
                </a:solidFill>
              </a:rPr>
              <a:t>表示的地址相差超过上述</a:t>
            </a:r>
            <a:r>
              <a:rPr lang="en-US" b="1" dirty="0" smtClean="0">
                <a:solidFill>
                  <a:srgbClr val="FF0000"/>
                </a:solidFill>
              </a:rPr>
              <a:t>offset</a:t>
            </a:r>
            <a:r>
              <a:rPr lang="zh-CN" altLang="en-US" b="1" dirty="0" smtClean="0">
                <a:solidFill>
                  <a:srgbClr val="FF0000"/>
                </a:solidFill>
              </a:rPr>
              <a:t>的范围时，会因为无法得到正确的立即数而使得</a:t>
            </a:r>
            <a:r>
              <a:rPr lang="en-US" b="1" dirty="0" err="1" smtClean="0">
                <a:solidFill>
                  <a:srgbClr val="FF0000"/>
                </a:solidFill>
              </a:rPr>
              <a:t>beq</a:t>
            </a:r>
            <a:r>
              <a:rPr lang="zh-CN" altLang="en-US" b="1" dirty="0" smtClean="0">
                <a:solidFill>
                  <a:srgbClr val="FF0000"/>
                </a:solidFill>
              </a:rPr>
              <a:t>指令发生汇编错误。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</a:rPr>
              <a:t>here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b="1" dirty="0" smtClean="0">
                <a:solidFill>
                  <a:srgbClr val="FF0000"/>
                </a:solidFill>
              </a:rPr>
              <a:t>skip</a:t>
            </a:r>
            <a:r>
              <a:rPr lang="zh-CN" altLang="en-US" b="1" dirty="0" smtClean="0">
                <a:solidFill>
                  <a:srgbClr val="FF0000"/>
                </a:solidFill>
              </a:rPr>
              <a:t>之间仅相差两条指令，因而</a:t>
            </a:r>
            <a:r>
              <a:rPr lang="en-US" b="1" dirty="0" err="1" smtClean="0">
                <a:solidFill>
                  <a:srgbClr val="FF0000"/>
                </a:solidFill>
              </a:rPr>
              <a:t>bne</a:t>
            </a:r>
            <a:r>
              <a:rPr lang="zh-CN" altLang="en-US" b="1" dirty="0" smtClean="0">
                <a:solidFill>
                  <a:srgbClr val="FF0000"/>
                </a:solidFill>
              </a:rPr>
              <a:t>指令中的立即数不会超过可表示范围；而无条件跳转指令</a:t>
            </a:r>
            <a:r>
              <a:rPr lang="en-US" b="1" dirty="0" err="1" smtClean="0">
                <a:solidFill>
                  <a:srgbClr val="0000FF"/>
                </a:solidFill>
              </a:rPr>
              <a:t>jal</a:t>
            </a:r>
            <a:r>
              <a:rPr lang="en-US" b="1" dirty="0" smtClean="0">
                <a:solidFill>
                  <a:srgbClr val="0000FF"/>
                </a:solidFill>
              </a:rPr>
              <a:t> x0, there</a:t>
            </a:r>
            <a:r>
              <a:rPr lang="zh-CN" altLang="en-US" b="1" dirty="0" smtClean="0">
                <a:solidFill>
                  <a:srgbClr val="0000FF"/>
                </a:solidFill>
              </a:rPr>
              <a:t>中可以表示</a:t>
            </a:r>
            <a:r>
              <a:rPr lang="en-US" b="1" dirty="0" smtClean="0">
                <a:solidFill>
                  <a:srgbClr val="0000FF"/>
                </a:solidFill>
              </a:rPr>
              <a:t>20</a:t>
            </a:r>
            <a:r>
              <a:rPr lang="zh-CN" altLang="en-US" b="1" dirty="0" smtClean="0">
                <a:solidFill>
                  <a:srgbClr val="0000FF"/>
                </a:solidFill>
              </a:rPr>
              <a:t>位的立即数</a:t>
            </a:r>
            <a:r>
              <a:rPr lang="zh-CN" altLang="en-US" b="1" dirty="0" smtClean="0">
                <a:solidFill>
                  <a:srgbClr val="FF0000"/>
                </a:solidFill>
              </a:rPr>
              <a:t>，跳转范围为当前指令的前</a:t>
            </a:r>
            <a:r>
              <a:rPr lang="en-US" b="1" dirty="0" smtClean="0">
                <a:solidFill>
                  <a:srgbClr val="FF0000"/>
                </a:solidFill>
              </a:rPr>
              <a:t>262 144</a:t>
            </a:r>
            <a:r>
              <a:rPr lang="zh-CN" altLang="en-US" b="1" dirty="0" smtClean="0">
                <a:solidFill>
                  <a:srgbClr val="FF0000"/>
                </a:solidFill>
              </a:rPr>
              <a:t>到后</a:t>
            </a:r>
            <a:r>
              <a:rPr lang="en-US" b="1" dirty="0" smtClean="0">
                <a:solidFill>
                  <a:srgbClr val="FF0000"/>
                </a:solidFill>
              </a:rPr>
              <a:t>262 143</a:t>
            </a:r>
            <a:r>
              <a:rPr lang="zh-CN" altLang="en-US" b="1" dirty="0" smtClean="0">
                <a:solidFill>
                  <a:srgbClr val="FF0000"/>
                </a:solidFill>
              </a:rPr>
              <a:t>条指令），只要</a:t>
            </a:r>
            <a:r>
              <a:rPr lang="en-US" b="1" dirty="0" smtClean="0">
                <a:solidFill>
                  <a:srgbClr val="FF0000"/>
                </a:solidFill>
              </a:rPr>
              <a:t>there</a:t>
            </a:r>
            <a:r>
              <a:rPr lang="zh-CN" altLang="en-US" b="1" dirty="0" smtClean="0">
                <a:solidFill>
                  <a:srgbClr val="FF0000"/>
                </a:solidFill>
              </a:rPr>
              <a:t>处离</a:t>
            </a:r>
            <a:r>
              <a:rPr lang="en-US" b="1" dirty="0" err="1" smtClean="0">
                <a:solidFill>
                  <a:srgbClr val="FF0000"/>
                </a:solidFill>
              </a:rPr>
              <a:t>jal</a:t>
            </a:r>
            <a:r>
              <a:rPr lang="zh-CN" altLang="en-US" b="1" dirty="0" smtClean="0">
                <a:solidFill>
                  <a:srgbClr val="FF0000"/>
                </a:solidFill>
              </a:rPr>
              <a:t>指令在</a:t>
            </a:r>
            <a:r>
              <a:rPr lang="en-US" b="1" dirty="0" smtClean="0">
                <a:solidFill>
                  <a:srgbClr val="FF0000"/>
                </a:solidFill>
              </a:rPr>
              <a:t>262 143</a:t>
            </a:r>
            <a:r>
              <a:rPr lang="zh-CN" altLang="en-US" b="1" dirty="0" smtClean="0">
                <a:solidFill>
                  <a:srgbClr val="FF0000"/>
                </a:solidFill>
              </a:rPr>
              <a:t>条指令范围内，就可以直接跳转到</a:t>
            </a:r>
            <a:r>
              <a:rPr lang="en-US" b="1" dirty="0" smtClean="0">
                <a:solidFill>
                  <a:srgbClr val="FF0000"/>
                </a:solidFill>
              </a:rPr>
              <a:t>there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5429256" y="785794"/>
            <a:ext cx="2643206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here:    </a:t>
            </a:r>
            <a:r>
              <a:rPr lang="en-US" b="1" dirty="0" err="1" smtClean="0">
                <a:solidFill>
                  <a:srgbClr val="FF0000"/>
                </a:solidFill>
              </a:rPr>
              <a:t>bne</a:t>
            </a:r>
            <a:r>
              <a:rPr lang="en-US" b="1" dirty="0" smtClean="0">
                <a:solidFill>
                  <a:srgbClr val="FF0000"/>
                </a:solidFill>
              </a:rPr>
              <a:t>  t0, t2, skip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</a:t>
            </a:r>
            <a:r>
              <a:rPr lang="en-US" b="1" dirty="0" err="1" smtClean="0">
                <a:solidFill>
                  <a:srgbClr val="FF0000"/>
                </a:solidFill>
              </a:rPr>
              <a:t>jal</a:t>
            </a:r>
            <a:r>
              <a:rPr lang="en-US" b="1" dirty="0" smtClean="0">
                <a:solidFill>
                  <a:srgbClr val="FF0000"/>
                </a:solidFill>
              </a:rPr>
              <a:t> x0, there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skip:    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……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there:    </a:t>
            </a:r>
            <a:r>
              <a:rPr lang="en-US" b="1" dirty="0" err="1" smtClean="0">
                <a:solidFill>
                  <a:srgbClr val="FF0000"/>
                </a:solidFill>
              </a:rPr>
              <a:t>addi</a:t>
            </a:r>
            <a:r>
              <a:rPr lang="en-US" b="1" dirty="0" smtClean="0">
                <a:solidFill>
                  <a:srgbClr val="FF0000"/>
                </a:solidFill>
              </a:rPr>
              <a:t>  t1, a0, 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lvl="0">
              <a:lnSpc>
                <a:spcPct val="120000"/>
              </a:lnSpc>
            </a:pPr>
            <a:r>
              <a:rPr lang="zh-CN" altLang="en-US" dirty="0" smtClean="0"/>
              <a:t>假定某计算机中有一条转移指令，采用相对寻址方式，共占两个字节，第一字节是操作码，第二字节是相对位移量（用补码表示），</a:t>
            </a:r>
            <a:r>
              <a:rPr lang="en-US" dirty="0" smtClean="0"/>
              <a:t>CPU</a:t>
            </a:r>
            <a:r>
              <a:rPr lang="zh-CN" altLang="en-US" dirty="0" smtClean="0"/>
              <a:t>每次从内存只能取一个字节。假设执行到某转移指令时</a:t>
            </a:r>
            <a:r>
              <a:rPr lang="en-US" dirty="0" smtClean="0"/>
              <a:t>PC</a:t>
            </a:r>
            <a:r>
              <a:rPr lang="zh-CN" altLang="en-US" dirty="0" smtClean="0"/>
              <a:t>的内容为</a:t>
            </a:r>
            <a:r>
              <a:rPr lang="en-US" dirty="0" smtClean="0"/>
              <a:t>258</a:t>
            </a:r>
            <a:r>
              <a:rPr lang="zh-CN" altLang="en-US" dirty="0" smtClean="0"/>
              <a:t>，执行该转移指令后要求转移到</a:t>
            </a:r>
            <a:r>
              <a:rPr lang="en-US" dirty="0" smtClean="0"/>
              <a:t>220</a:t>
            </a:r>
            <a:r>
              <a:rPr lang="zh-CN" altLang="en-US" dirty="0" smtClean="0"/>
              <a:t>开始的一段程序执行，则该转移指令第二字节的内容应该是多少？</a:t>
            </a:r>
          </a:p>
          <a:p>
            <a:pPr>
              <a:lnSpc>
                <a:spcPct val="120000"/>
              </a:lnSpc>
            </a:pPr>
            <a:endParaRPr lang="zh-CN" altLang="en-US" dirty="0" smtClean="0"/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因为</a:t>
            </a:r>
            <a:r>
              <a:rPr lang="en-US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每次从内存只能取一个字节，因而它采用字节编址方式。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执行到该转移指令时</a:t>
            </a:r>
            <a:r>
              <a:rPr lang="en-US" b="1" dirty="0" smtClean="0">
                <a:solidFill>
                  <a:srgbClr val="FF0000"/>
                </a:solidFill>
              </a:rPr>
              <a:t>PC</a:t>
            </a:r>
            <a:r>
              <a:rPr lang="zh-CN" altLang="en-US" b="1" dirty="0" smtClean="0">
                <a:solidFill>
                  <a:srgbClr val="FF0000"/>
                </a:solidFill>
              </a:rPr>
              <a:t>的内容为</a:t>
            </a:r>
            <a:r>
              <a:rPr lang="en-US" b="1" dirty="0" smtClean="0">
                <a:solidFill>
                  <a:srgbClr val="FF0000"/>
                </a:solidFill>
              </a:rPr>
              <a:t>258</a:t>
            </a:r>
            <a:r>
              <a:rPr lang="zh-CN" altLang="en-US" b="1" dirty="0" smtClean="0">
                <a:solidFill>
                  <a:srgbClr val="FF0000"/>
                </a:solidFill>
              </a:rPr>
              <a:t>，因此取出两个字节的指令后，</a:t>
            </a:r>
            <a:r>
              <a:rPr lang="en-US" b="1" dirty="0" smtClean="0">
                <a:solidFill>
                  <a:srgbClr val="FF0000"/>
                </a:solidFill>
              </a:rPr>
              <a:t>PC</a:t>
            </a:r>
            <a:r>
              <a:rPr lang="zh-CN" altLang="en-US" b="1" dirty="0" smtClean="0">
                <a:solidFill>
                  <a:srgbClr val="FF0000"/>
                </a:solidFill>
              </a:rPr>
              <a:t>的内容为</a:t>
            </a:r>
            <a:r>
              <a:rPr lang="en-US" b="1" dirty="0" smtClean="0">
                <a:solidFill>
                  <a:srgbClr val="FF0000"/>
                </a:solidFill>
              </a:rPr>
              <a:t>260</a:t>
            </a:r>
            <a:r>
              <a:rPr lang="zh-CN" altLang="en-US" b="1" dirty="0" smtClean="0">
                <a:solidFill>
                  <a:srgbClr val="FF0000"/>
                </a:solidFill>
              </a:rPr>
              <a:t>。在执行该转移指令计算转移目标地址时，</a:t>
            </a:r>
            <a:r>
              <a:rPr lang="en-US" b="1" dirty="0" smtClean="0">
                <a:solidFill>
                  <a:srgbClr val="FF0000"/>
                </a:solidFill>
              </a:rPr>
              <a:t>PC</a:t>
            </a:r>
            <a:r>
              <a:rPr lang="zh-CN" altLang="en-US" b="1" dirty="0" smtClean="0">
                <a:solidFill>
                  <a:srgbClr val="FF0000"/>
                </a:solidFill>
              </a:rPr>
              <a:t>应该已经是</a:t>
            </a:r>
            <a:r>
              <a:rPr lang="en-US" b="1" dirty="0" smtClean="0">
                <a:solidFill>
                  <a:srgbClr val="FF0000"/>
                </a:solidFill>
              </a:rPr>
              <a:t>260</a:t>
            </a:r>
            <a:r>
              <a:rPr lang="zh-CN" altLang="en-US" b="1" dirty="0" smtClean="0">
                <a:solidFill>
                  <a:srgbClr val="FF0000"/>
                </a:solidFill>
              </a:rPr>
              <a:t>了。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假定位移量为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  <a:r>
              <a:rPr lang="zh-CN" altLang="en-US" b="1" dirty="0" smtClean="0">
                <a:solidFill>
                  <a:srgbClr val="FF0000"/>
                </a:solidFill>
              </a:rPr>
              <a:t>，则根据转移目标地址（</a:t>
            </a:r>
            <a:r>
              <a:rPr lang="en-US" b="1" dirty="0" smtClean="0">
                <a:solidFill>
                  <a:srgbClr val="FF0000"/>
                </a:solidFill>
              </a:rPr>
              <a:t>220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b="1" dirty="0" smtClean="0">
                <a:solidFill>
                  <a:srgbClr val="FF0000"/>
                </a:solidFill>
              </a:rPr>
              <a:t>=PC</a:t>
            </a:r>
            <a:r>
              <a:rPr lang="zh-CN" altLang="en-US" b="1" dirty="0" smtClean="0">
                <a:solidFill>
                  <a:srgbClr val="FF0000"/>
                </a:solidFill>
              </a:rPr>
              <a:t>（</a:t>
            </a:r>
            <a:r>
              <a:rPr lang="en-US" b="1" dirty="0" smtClean="0">
                <a:solidFill>
                  <a:srgbClr val="FF0000"/>
                </a:solidFill>
              </a:rPr>
              <a:t>260</a:t>
            </a:r>
            <a:r>
              <a:rPr lang="zh-CN" altLang="en-US" b="1" dirty="0" smtClean="0">
                <a:solidFill>
                  <a:srgbClr val="FF0000"/>
                </a:solidFill>
              </a:rPr>
              <a:t>）</a:t>
            </a: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</a:rPr>
              <a:t>相对位移量（</a:t>
            </a:r>
            <a:r>
              <a:rPr lang="en-US" b="1" dirty="0" smtClean="0">
                <a:solidFill>
                  <a:srgbClr val="FF0000"/>
                </a:solidFill>
              </a:rPr>
              <a:t>y</a:t>
            </a:r>
            <a:r>
              <a:rPr lang="zh-CN" altLang="en-US" b="1" dirty="0" smtClean="0">
                <a:solidFill>
                  <a:srgbClr val="FF0000"/>
                </a:solidFill>
              </a:rPr>
              <a:t>），可知</a:t>
            </a:r>
            <a:r>
              <a:rPr lang="en-US" b="1" dirty="0" smtClean="0">
                <a:solidFill>
                  <a:srgbClr val="FF0000"/>
                </a:solidFill>
              </a:rPr>
              <a:t>y=220-260=-40</a:t>
            </a:r>
            <a:r>
              <a:rPr lang="zh-CN" altLang="en-US" b="1" dirty="0" smtClean="0">
                <a:solidFill>
                  <a:srgbClr val="FF0000"/>
                </a:solidFill>
              </a:rPr>
              <a:t>，用补码表示为</a:t>
            </a:r>
            <a:r>
              <a:rPr lang="en-US" b="1" dirty="0" smtClean="0">
                <a:solidFill>
                  <a:srgbClr val="FF0000"/>
                </a:solidFill>
              </a:rPr>
              <a:t>1101 1000B=D8H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（注：如果</a:t>
            </a:r>
            <a:r>
              <a:rPr lang="en-US" b="1" dirty="0" smtClean="0">
                <a:solidFill>
                  <a:srgbClr val="FF0000"/>
                </a:solidFill>
              </a:rPr>
              <a:t>PC</a:t>
            </a:r>
            <a:r>
              <a:rPr lang="zh-CN" altLang="en-US" b="1" dirty="0" smtClean="0">
                <a:solidFill>
                  <a:srgbClr val="FF0000"/>
                </a:solidFill>
              </a:rPr>
              <a:t>增量在最后做，即取出一个字节的操作码之后，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PC</a:t>
            </a:r>
            <a:r>
              <a:rPr lang="zh-CN" altLang="en-US" b="1" dirty="0" smtClean="0">
                <a:solidFill>
                  <a:srgbClr val="FF0000"/>
                </a:solidFill>
              </a:rPr>
              <a:t>仍为</a:t>
            </a:r>
            <a:r>
              <a:rPr lang="en-US" altLang="zh-CN" b="1" dirty="0" smtClean="0">
                <a:solidFill>
                  <a:srgbClr val="FF0000"/>
                </a:solidFill>
              </a:rPr>
              <a:t>258</a:t>
            </a:r>
            <a:r>
              <a:rPr lang="zh-CN" altLang="en-US" b="1" dirty="0" smtClean="0">
                <a:solidFill>
                  <a:srgbClr val="FF0000"/>
                </a:solidFill>
              </a:rPr>
              <a:t>；但在取第二个字节的位移量前，</a:t>
            </a:r>
            <a:r>
              <a:rPr lang="en-US" b="1" dirty="0" smtClean="0">
                <a:solidFill>
                  <a:srgbClr val="FF0000"/>
                </a:solidFill>
              </a:rPr>
              <a:t>PC</a:t>
            </a:r>
            <a:r>
              <a:rPr lang="zh-CN" altLang="en-US" b="1" dirty="0" smtClean="0">
                <a:solidFill>
                  <a:srgbClr val="FF0000"/>
                </a:solidFill>
              </a:rPr>
              <a:t>变为</a:t>
            </a:r>
            <a:r>
              <a:rPr lang="en-US" b="1" dirty="0" smtClean="0">
                <a:solidFill>
                  <a:srgbClr val="FF0000"/>
                </a:solidFill>
              </a:rPr>
              <a:t>259</a:t>
            </a:r>
            <a:r>
              <a:rPr lang="zh-CN" altLang="en-US" b="1" dirty="0" smtClean="0">
                <a:solidFill>
                  <a:srgbClr val="FF0000"/>
                </a:solidFill>
              </a:rPr>
              <a:t>，且此时就开始进行目标地址计算，那么结果就为</a:t>
            </a:r>
            <a:r>
              <a:rPr lang="en-US" b="1" dirty="0" smtClean="0">
                <a:solidFill>
                  <a:srgbClr val="FF0000"/>
                </a:solidFill>
              </a:rPr>
              <a:t>-39</a:t>
            </a:r>
            <a:r>
              <a:rPr lang="zh-CN" altLang="en-US" b="1" dirty="0" smtClean="0">
                <a:solidFill>
                  <a:srgbClr val="FF0000"/>
                </a:solidFill>
              </a:rPr>
              <a:t>，也算正确。）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57752" y="4000504"/>
          <a:ext cx="388142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0711"/>
                <a:gridCol w="19407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OP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Jump</a:t>
                      </a:r>
                      <a:r>
                        <a:rPr lang="zh-CN" altLang="en-US" dirty="0" smtClean="0"/>
                        <a:t>（操作码）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r>
                        <a:rPr lang="zh-CN" altLang="en-US" dirty="0" smtClean="0"/>
                        <a:t>（算出来为</a:t>
                      </a:r>
                      <a:r>
                        <a:rPr lang="en-US" altLang="zh-CN" dirty="0" smtClean="0"/>
                        <a:t>D8</a:t>
                      </a:r>
                      <a:r>
                        <a:rPr lang="zh-CN" altLang="en-US" dirty="0" smtClean="0"/>
                        <a:t>）</a:t>
                      </a:r>
                      <a:endParaRPr lang="en-US" altLang="zh-CN" dirty="0" smtClean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OPnext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。。。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71939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70000"/>
              </a:lnSpc>
            </a:pPr>
            <a:r>
              <a:rPr lang="zh-CN" altLang="en-US" dirty="0" smtClean="0"/>
              <a:t>某计算机指令系统采用定长指令字格式，指令字长</a:t>
            </a:r>
            <a:r>
              <a:rPr lang="en-US" dirty="0" smtClean="0"/>
              <a:t>16</a:t>
            </a:r>
            <a:r>
              <a:rPr lang="zh-CN" altLang="en-US" dirty="0" smtClean="0"/>
              <a:t>位，每个操作数的地址码长</a:t>
            </a:r>
            <a:r>
              <a:rPr lang="en-US" dirty="0" smtClean="0"/>
              <a:t>6</a:t>
            </a:r>
            <a:r>
              <a:rPr lang="zh-CN" altLang="en-US" dirty="0" smtClean="0"/>
              <a:t>位。指令分二地址、单地址和零地址三类。若二地址指令有</a:t>
            </a:r>
            <a:r>
              <a:rPr lang="en-US" dirty="0" smtClean="0"/>
              <a:t>k2</a:t>
            </a:r>
            <a:r>
              <a:rPr lang="zh-CN" altLang="en-US" dirty="0" smtClean="0"/>
              <a:t>条，无地址指令有</a:t>
            </a:r>
            <a:r>
              <a:rPr lang="en-US" dirty="0" smtClean="0"/>
              <a:t>k0</a:t>
            </a:r>
            <a:r>
              <a:rPr lang="zh-CN" altLang="en-US" dirty="0" smtClean="0"/>
              <a:t>条，则单地址指令最多有多少条？</a:t>
            </a:r>
          </a:p>
          <a:p>
            <a:pPr>
              <a:lnSpc>
                <a:spcPct val="17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假设单地址指令有</a:t>
            </a:r>
            <a:r>
              <a:rPr lang="en-US" b="1" dirty="0" smtClean="0">
                <a:solidFill>
                  <a:srgbClr val="FF0000"/>
                </a:solidFill>
              </a:rPr>
              <a:t>k1</a:t>
            </a:r>
            <a:r>
              <a:rPr lang="zh-CN" altLang="en-US" b="1" dirty="0" smtClean="0">
                <a:solidFill>
                  <a:srgbClr val="FF0000"/>
                </a:solidFill>
              </a:rPr>
              <a:t>条，则</a:t>
            </a:r>
            <a:r>
              <a:rPr lang="en-US" b="1" dirty="0" smtClean="0">
                <a:solidFill>
                  <a:srgbClr val="FF0000"/>
                </a:solidFill>
              </a:rPr>
              <a:t> ((16 – k2) ×2</a:t>
            </a:r>
            <a:r>
              <a:rPr lang="en-US" b="1" baseline="30000" dirty="0" smtClean="0">
                <a:solidFill>
                  <a:srgbClr val="FF0000"/>
                </a:solidFill>
              </a:rPr>
              <a:t>6 </a:t>
            </a:r>
            <a:r>
              <a:rPr lang="en-US" b="1" dirty="0" smtClean="0">
                <a:solidFill>
                  <a:srgbClr val="FF0000"/>
                </a:solidFill>
              </a:rPr>
              <a:t>– k1) ×2</a:t>
            </a:r>
            <a:r>
              <a:rPr lang="en-US" b="1" baseline="30000" dirty="0" smtClean="0">
                <a:solidFill>
                  <a:srgbClr val="FF0000"/>
                </a:solidFill>
              </a:rPr>
              <a:t>6 </a:t>
            </a:r>
            <a:r>
              <a:rPr lang="en-US" b="1" dirty="0" smtClean="0">
                <a:solidFill>
                  <a:srgbClr val="FF0000"/>
                </a:solidFill>
              </a:rPr>
              <a:t>= k0</a:t>
            </a:r>
            <a:r>
              <a:rPr lang="zh-CN" altLang="en-US" b="1" dirty="0" smtClean="0">
                <a:solidFill>
                  <a:srgbClr val="FF0000"/>
                </a:solidFill>
              </a:rPr>
              <a:t>，所以</a:t>
            </a:r>
            <a:r>
              <a:rPr lang="en-US" b="1" dirty="0" smtClean="0">
                <a:solidFill>
                  <a:srgbClr val="FF0000"/>
                </a:solidFill>
              </a:rPr>
              <a:t> k1= (16 – k2) ×2</a:t>
            </a:r>
            <a:r>
              <a:rPr lang="en-US" b="1" baseline="30000" dirty="0" smtClean="0">
                <a:solidFill>
                  <a:srgbClr val="FF0000"/>
                </a:solidFill>
              </a:rPr>
              <a:t>6 </a:t>
            </a:r>
            <a:r>
              <a:rPr lang="en-US" b="1" dirty="0" smtClean="0">
                <a:solidFill>
                  <a:srgbClr val="FF0000"/>
                </a:solidFill>
              </a:rPr>
              <a:t>– k0/2</a:t>
            </a:r>
            <a:r>
              <a:rPr lang="en-US" b="1" baseline="30000" dirty="0" smtClean="0">
                <a:solidFill>
                  <a:srgbClr val="FF0000"/>
                </a:solidFill>
              </a:rPr>
              <a:t>6 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21510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 smtClean="0"/>
              <a:t> </a:t>
            </a:r>
            <a:r>
              <a:rPr lang="zh-CN" altLang="en-US" sz="1800" dirty="0" smtClean="0"/>
              <a:t>某计算机字长</a:t>
            </a:r>
            <a:r>
              <a:rPr lang="en-US" sz="1800" dirty="0" smtClean="0"/>
              <a:t>16</a:t>
            </a:r>
            <a:r>
              <a:rPr lang="zh-CN" altLang="en-US" sz="1800" dirty="0" smtClean="0"/>
              <a:t>位，存储器存取宽度为</a:t>
            </a:r>
            <a:r>
              <a:rPr lang="en-US" sz="1800" dirty="0" smtClean="0"/>
              <a:t>16</a:t>
            </a:r>
            <a:r>
              <a:rPr lang="zh-CN" altLang="en-US" sz="1800" dirty="0" smtClean="0"/>
              <a:t>位，即每次从存储器取出</a:t>
            </a:r>
            <a:r>
              <a:rPr lang="en-US" sz="1800" dirty="0" smtClean="0"/>
              <a:t>16</a:t>
            </a:r>
            <a:r>
              <a:rPr lang="zh-CN" altLang="en-US" sz="1800" dirty="0" smtClean="0"/>
              <a:t>位。</a:t>
            </a:r>
            <a:r>
              <a:rPr lang="en-US" sz="1800" dirty="0" smtClean="0"/>
              <a:t>CPU</a:t>
            </a:r>
            <a:r>
              <a:rPr lang="zh-CN" altLang="en-US" sz="1800" dirty="0" smtClean="0"/>
              <a:t>中有</a:t>
            </a:r>
            <a:r>
              <a:rPr lang="en-US" sz="1800" dirty="0" smtClean="0"/>
              <a:t>8</a:t>
            </a:r>
            <a:r>
              <a:rPr lang="zh-CN" altLang="en-US" sz="1800" dirty="0" smtClean="0"/>
              <a:t>个</a:t>
            </a:r>
            <a:r>
              <a:rPr lang="en-US" sz="1800" dirty="0" smtClean="0"/>
              <a:t>16</a:t>
            </a:r>
            <a:r>
              <a:rPr lang="zh-CN" altLang="en-US" sz="1800" dirty="0" smtClean="0"/>
              <a:t>位通用寄存器。现为该机设计指令系统，要求指令长度为字长的整数倍，至多支持</a:t>
            </a:r>
            <a:r>
              <a:rPr lang="en-US" sz="1800" dirty="0" smtClean="0"/>
              <a:t>64</a:t>
            </a:r>
            <a:r>
              <a:rPr lang="zh-CN" altLang="en-US" sz="1800" dirty="0" smtClean="0"/>
              <a:t>种不同操作，每个操作数都支持</a:t>
            </a:r>
            <a:r>
              <a:rPr lang="en-US" sz="1800" dirty="0" smtClean="0"/>
              <a:t>4</a:t>
            </a:r>
            <a:r>
              <a:rPr lang="zh-CN" altLang="en-US" sz="1800" dirty="0" smtClean="0"/>
              <a:t>种寻址方式：立即（</a:t>
            </a:r>
            <a:r>
              <a:rPr lang="en-US" sz="1800" dirty="0" smtClean="0"/>
              <a:t>I</a:t>
            </a:r>
            <a:r>
              <a:rPr lang="zh-CN" altLang="en-US" sz="1800" dirty="0" smtClean="0"/>
              <a:t>）、寄存器直接（</a:t>
            </a:r>
            <a:r>
              <a:rPr lang="en-US" sz="1800" dirty="0" smtClean="0"/>
              <a:t>R</a:t>
            </a:r>
            <a:r>
              <a:rPr lang="zh-CN" altLang="en-US" sz="1800" dirty="0" smtClean="0"/>
              <a:t>）、寄存器间接（</a:t>
            </a:r>
            <a:r>
              <a:rPr lang="en-US" sz="1800" dirty="0" smtClean="0"/>
              <a:t>S</a:t>
            </a:r>
            <a:r>
              <a:rPr lang="zh-CN" altLang="en-US" sz="1800" dirty="0" smtClean="0"/>
              <a:t>）和变址（</a:t>
            </a:r>
            <a:r>
              <a:rPr lang="en-US" sz="1800" dirty="0" smtClean="0"/>
              <a:t>X</a:t>
            </a:r>
            <a:r>
              <a:rPr lang="zh-CN" altLang="en-US" sz="1800" dirty="0" smtClean="0"/>
              <a:t>）寻址方式。存储器地址位数和立即数均为</a:t>
            </a:r>
            <a:r>
              <a:rPr lang="en-US" sz="1800" dirty="0" smtClean="0"/>
              <a:t>16</a:t>
            </a:r>
            <a:r>
              <a:rPr lang="zh-CN" altLang="en-US" sz="1800" dirty="0" smtClean="0"/>
              <a:t>位，任何一个通用寄存器都可作变址寄存器，支持以下</a:t>
            </a:r>
            <a:r>
              <a:rPr lang="en-US" sz="1800" dirty="0" smtClean="0"/>
              <a:t>7</a:t>
            </a:r>
            <a:r>
              <a:rPr lang="zh-CN" altLang="en-US" sz="1800" dirty="0" smtClean="0"/>
              <a:t>种二地址指令格式（</a:t>
            </a:r>
            <a:r>
              <a:rPr lang="en-US" sz="1800" dirty="0" smtClean="0"/>
              <a:t>R</a:t>
            </a:r>
            <a:r>
              <a:rPr lang="zh-CN" altLang="en-US" sz="1800" dirty="0" smtClean="0"/>
              <a:t>、</a:t>
            </a:r>
            <a:r>
              <a:rPr lang="en-US" sz="1800" dirty="0" smtClean="0"/>
              <a:t>I</a:t>
            </a:r>
            <a:r>
              <a:rPr lang="zh-CN" altLang="en-US" sz="1800" dirty="0" smtClean="0"/>
              <a:t>、</a:t>
            </a:r>
            <a:r>
              <a:rPr lang="en-US" sz="1800" dirty="0" smtClean="0"/>
              <a:t>S</a:t>
            </a:r>
            <a:r>
              <a:rPr lang="zh-CN" altLang="en-US" sz="1800" dirty="0" smtClean="0"/>
              <a:t>、</a:t>
            </a:r>
            <a:r>
              <a:rPr lang="en-US" sz="1800" dirty="0" smtClean="0"/>
              <a:t>X</a:t>
            </a:r>
            <a:r>
              <a:rPr lang="zh-CN" altLang="en-US" sz="1800" dirty="0" smtClean="0"/>
              <a:t>代表上述</a:t>
            </a:r>
            <a:r>
              <a:rPr lang="en-US" sz="1800" dirty="0" smtClean="0"/>
              <a:t>4</a:t>
            </a:r>
            <a:r>
              <a:rPr lang="zh-CN" altLang="en-US" sz="1800" dirty="0" smtClean="0"/>
              <a:t>种寻址方式）：</a:t>
            </a:r>
            <a:r>
              <a:rPr lang="en-US" sz="1800" dirty="0" smtClean="0"/>
              <a:t>RR</a:t>
            </a:r>
            <a:r>
              <a:rPr lang="zh-CN" altLang="en-US" sz="1800" dirty="0" smtClean="0"/>
              <a:t>型、</a:t>
            </a:r>
            <a:r>
              <a:rPr lang="en-US" sz="1800" dirty="0" smtClean="0"/>
              <a:t>RI</a:t>
            </a:r>
            <a:r>
              <a:rPr lang="zh-CN" altLang="en-US" sz="1800" dirty="0" smtClean="0"/>
              <a:t>型、</a:t>
            </a:r>
            <a:r>
              <a:rPr lang="en-US" sz="1800" dirty="0" smtClean="0"/>
              <a:t>RS</a:t>
            </a:r>
            <a:r>
              <a:rPr lang="zh-CN" altLang="en-US" sz="1800" dirty="0" smtClean="0"/>
              <a:t>型、</a:t>
            </a:r>
            <a:r>
              <a:rPr lang="en-US" sz="1800" dirty="0" smtClean="0"/>
              <a:t>RX</a:t>
            </a:r>
            <a:r>
              <a:rPr lang="zh-CN" altLang="en-US" sz="1800" dirty="0" smtClean="0"/>
              <a:t>型、</a:t>
            </a:r>
            <a:r>
              <a:rPr lang="en-US" sz="1800" dirty="0" smtClean="0"/>
              <a:t>XI</a:t>
            </a:r>
            <a:r>
              <a:rPr lang="zh-CN" altLang="en-US" sz="1800" dirty="0" smtClean="0"/>
              <a:t>型、</a:t>
            </a:r>
            <a:r>
              <a:rPr lang="en-US" sz="1800" dirty="0" smtClean="0"/>
              <a:t>SI</a:t>
            </a:r>
            <a:r>
              <a:rPr lang="zh-CN" altLang="en-US" sz="1800" dirty="0" smtClean="0"/>
              <a:t>型、</a:t>
            </a:r>
            <a:r>
              <a:rPr lang="en-US" sz="1800" dirty="0" smtClean="0"/>
              <a:t>SS</a:t>
            </a:r>
            <a:r>
              <a:rPr lang="zh-CN" altLang="en-US" sz="1800" dirty="0" smtClean="0"/>
              <a:t>型。请设计该指令系统的</a:t>
            </a:r>
            <a:r>
              <a:rPr lang="en-US" sz="1800" dirty="0" smtClean="0"/>
              <a:t>7</a:t>
            </a:r>
            <a:r>
              <a:rPr lang="zh-CN" altLang="en-US" sz="1800" dirty="0" smtClean="0"/>
              <a:t>种指令格式，给出每种格式的指令长度、各字段所占位数和含义，并说明每种格式指令的功能以及需要的访存次数？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</a:rPr>
              <a:t>至多有</a:t>
            </a:r>
            <a:r>
              <a:rPr lang="en-US" sz="1800" b="1" dirty="0" smtClean="0">
                <a:solidFill>
                  <a:srgbClr val="FF0000"/>
                </a:solidFill>
              </a:rPr>
              <a:t>64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种操作，所以操作码字段只需要</a:t>
            </a:r>
            <a:r>
              <a:rPr lang="en-US" sz="1800" b="1" dirty="0" smtClean="0">
                <a:solidFill>
                  <a:srgbClr val="FF0000"/>
                </a:solidFill>
              </a:rPr>
              <a:t>6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位；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</a:rPr>
              <a:t>有</a:t>
            </a:r>
            <a:r>
              <a:rPr lang="en-US" sz="1800" b="1" dirty="0" smtClean="0">
                <a:solidFill>
                  <a:srgbClr val="FF0000"/>
                </a:solidFill>
              </a:rPr>
              <a:t>8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个通用寄存器，所以寄存器编号至少占</a:t>
            </a:r>
            <a:r>
              <a:rPr lang="en-US" sz="1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位；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</a:rPr>
              <a:t>寻址方式有</a:t>
            </a:r>
            <a:r>
              <a:rPr lang="en-US" sz="1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种，所以寻址方式位至少占</a:t>
            </a:r>
            <a:r>
              <a:rPr lang="en-US" sz="1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位；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</a:rPr>
              <a:t>直接地址和立即数都是</a:t>
            </a:r>
            <a:r>
              <a:rPr lang="en-US" sz="18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位；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</a:rPr>
              <a:t>任何通用寄存器都可作变址寄存器，所以指令中要明显指定变址寄存器，其编号占</a:t>
            </a:r>
            <a:r>
              <a:rPr lang="en-US" sz="1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位；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</a:rPr>
              <a:t>指令总位数是</a:t>
            </a:r>
            <a:r>
              <a:rPr lang="en-US" sz="18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的倍数。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</a:rPr>
              <a:t>此外，指令格式应尽量规整，指令长度应尽量短。按照上述这些要求设计出的指令格式可以有很多种。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85992"/>
            <a:ext cx="649605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142976" y="285728"/>
            <a:ext cx="671517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指令格式示例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：如图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所示，用专门的“类型”字段（最左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位）说明不同指令类型，这样无需对两个操作数的寻址方式分别进行说明。</a:t>
            </a:r>
            <a:r>
              <a:rPr lang="en-US" b="1" dirty="0" smtClean="0">
                <a:solidFill>
                  <a:srgbClr val="FF0000"/>
                </a:solidFill>
              </a:rPr>
              <a:t>7</a:t>
            </a:r>
            <a:r>
              <a:rPr lang="zh-CN" altLang="en-US" b="1" dirty="0" smtClean="0">
                <a:solidFill>
                  <a:srgbClr val="FF0000"/>
                </a:solidFill>
              </a:rPr>
              <a:t>种指令类型只要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位编码即可，之后的一位总是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，这一位在需要扩充指令操作类型时可作为</a:t>
            </a:r>
            <a:r>
              <a:rPr lang="en-US" b="1" dirty="0" smtClean="0">
                <a:solidFill>
                  <a:srgbClr val="FF0000"/>
                </a:solidFill>
              </a:rPr>
              <a:t>OP</a:t>
            </a:r>
            <a:r>
              <a:rPr lang="zh-CN" altLang="en-US" b="1" dirty="0" smtClean="0">
                <a:solidFill>
                  <a:srgbClr val="FF0000"/>
                </a:solidFill>
              </a:rPr>
              <a:t>中新的编码位。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2976" y="1714488"/>
            <a:ext cx="707236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添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个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zh-CN" altLang="en-US" b="1" dirty="0" smtClean="0">
                <a:solidFill>
                  <a:srgbClr val="FF0000"/>
                </a:solidFill>
              </a:rPr>
              <a:t>是为了补足位数，以使指令长度为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 smtClean="0">
                <a:solidFill>
                  <a:srgbClr val="FF0000"/>
                </a:solidFill>
              </a:rPr>
              <a:t>的倍数。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24288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29289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34290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400050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596" y="450057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48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8596" y="500063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557214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0166" y="142852"/>
            <a:ext cx="6543692" cy="1643074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b="1" dirty="0" smtClean="0">
                <a:solidFill>
                  <a:srgbClr val="FF0000"/>
                </a:solidFill>
              </a:rPr>
              <a:t>指令格式示例</a:t>
            </a:r>
            <a:r>
              <a:rPr lang="en-US" sz="1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：如图</a:t>
            </a:r>
            <a:r>
              <a:rPr lang="en-US" sz="1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所示，用专门的“寻址方式”字段分别说明两个操作数的寻址方式。其定义为</a:t>
            </a:r>
            <a:r>
              <a:rPr lang="en-US" sz="1600" b="1" dirty="0" smtClean="0">
                <a:solidFill>
                  <a:srgbClr val="FF0000"/>
                </a:solidFill>
              </a:rPr>
              <a:t>00-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立即；</a:t>
            </a:r>
            <a:r>
              <a:rPr lang="en-US" sz="1600" b="1" dirty="0" smtClean="0">
                <a:solidFill>
                  <a:srgbClr val="FF0000"/>
                </a:solidFill>
              </a:rPr>
              <a:t>01-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寄直；</a:t>
            </a:r>
            <a:r>
              <a:rPr lang="en-US" sz="1600" b="1" dirty="0" smtClean="0">
                <a:solidFill>
                  <a:srgbClr val="FF0000"/>
                </a:solidFill>
              </a:rPr>
              <a:t>10-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寄间；</a:t>
            </a:r>
            <a:r>
              <a:rPr lang="en-US" sz="1600" b="1" dirty="0" smtClean="0">
                <a:solidFill>
                  <a:srgbClr val="FF0000"/>
                </a:solidFill>
              </a:rPr>
              <a:t>11-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变址。这种格式相当于用</a:t>
            </a:r>
            <a:r>
              <a:rPr lang="en-US" sz="16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位编码来说明指令格式，比第一种指令格式多用了一位编码，因此可扩展性没有第一种指令格式好。</a:t>
            </a:r>
            <a:br>
              <a:rPr lang="zh-CN" altLang="en-US" sz="1600" b="1" dirty="0" smtClean="0">
                <a:solidFill>
                  <a:srgbClr val="FF0000"/>
                </a:solidFill>
              </a:rPr>
            </a:b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66294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19288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242886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9289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350043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400050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48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450057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32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1472" y="507207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存储器存取宽度为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 smtClean="0">
                <a:solidFill>
                  <a:srgbClr val="FF0000"/>
                </a:solidFill>
              </a:rPr>
              <a:t>位，每次从存储器取出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 smtClean="0">
                <a:solidFill>
                  <a:srgbClr val="FF0000"/>
                </a:solidFill>
              </a:rPr>
              <a:t>位。因此，读取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b="1" dirty="0" smtClean="0">
                <a:solidFill>
                  <a:srgbClr val="FF0000"/>
                </a:solidFill>
              </a:rPr>
              <a:t>32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b="1" dirty="0" smtClean="0">
                <a:solidFill>
                  <a:srgbClr val="FF0000"/>
                </a:solidFill>
              </a:rPr>
              <a:t>48</a:t>
            </a:r>
            <a:r>
              <a:rPr lang="zh-CN" altLang="en-US" b="1" dirty="0" smtClean="0">
                <a:solidFill>
                  <a:srgbClr val="FF0000"/>
                </a:solidFill>
              </a:rPr>
              <a:t>位指令分别需要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、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和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次存储器访问。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zh-CN" altLang="en-US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RR</a:t>
            </a:r>
            <a:r>
              <a:rPr lang="zh-CN" altLang="en-US" b="1" dirty="0" smtClean="0">
                <a:solidFill>
                  <a:srgbClr val="FF0000"/>
                </a:solidFill>
              </a:rPr>
              <a:t>型指令功能为</a:t>
            </a:r>
            <a:r>
              <a:rPr lang="en-US" b="1" dirty="0" smtClean="0">
                <a:solidFill>
                  <a:srgbClr val="FF0000"/>
                </a:solidFill>
              </a:rPr>
              <a:t>R[</a:t>
            </a:r>
            <a:r>
              <a:rPr lang="en-US" b="1" dirty="0" err="1" smtClean="0">
                <a:solidFill>
                  <a:srgbClr val="FF0000"/>
                </a:solidFill>
              </a:rPr>
              <a:t>Rt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r>
              <a:rPr lang="zh-CN" altLang="en-US" b="1" dirty="0" smtClean="0">
                <a:solidFill>
                  <a:srgbClr val="FF0000"/>
                </a:solidFill>
              </a:rPr>
              <a:t>←</a:t>
            </a:r>
            <a:r>
              <a:rPr lang="en-US" b="1" dirty="0" smtClean="0">
                <a:solidFill>
                  <a:srgbClr val="FF0000"/>
                </a:solidFill>
              </a:rPr>
              <a:t>R[</a:t>
            </a:r>
            <a:r>
              <a:rPr lang="en-US" b="1" dirty="0" err="1" smtClean="0">
                <a:solidFill>
                  <a:srgbClr val="FF0000"/>
                </a:solidFill>
              </a:rPr>
              <a:t>Rt</a:t>
            </a:r>
            <a:r>
              <a:rPr lang="en-US" b="1" dirty="0" smtClean="0">
                <a:solidFill>
                  <a:srgbClr val="FF0000"/>
                </a:solidFill>
              </a:rPr>
              <a:t>] op R[Rs]</a:t>
            </a:r>
            <a:r>
              <a:rPr lang="zh-CN" altLang="en-US" b="1" dirty="0" smtClean="0">
                <a:solidFill>
                  <a:srgbClr val="FF0000"/>
                </a:solidFill>
              </a:rPr>
              <a:t>，取指令时访存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次；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RI</a:t>
            </a:r>
            <a:r>
              <a:rPr lang="zh-CN" altLang="en-US" b="1" dirty="0" smtClean="0">
                <a:solidFill>
                  <a:srgbClr val="FF0000"/>
                </a:solidFill>
              </a:rPr>
              <a:t>型指令功能为</a:t>
            </a:r>
            <a:r>
              <a:rPr lang="en-US" b="1" dirty="0" smtClean="0">
                <a:solidFill>
                  <a:srgbClr val="FF0000"/>
                </a:solidFill>
              </a:rPr>
              <a:t>R[</a:t>
            </a:r>
            <a:r>
              <a:rPr lang="en-US" b="1" dirty="0" err="1" smtClean="0">
                <a:solidFill>
                  <a:srgbClr val="FF0000"/>
                </a:solidFill>
              </a:rPr>
              <a:t>Rt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r>
              <a:rPr lang="zh-CN" altLang="en-US" b="1" dirty="0" smtClean="0">
                <a:solidFill>
                  <a:srgbClr val="FF0000"/>
                </a:solidFill>
              </a:rPr>
              <a:t>←</a:t>
            </a:r>
            <a:r>
              <a:rPr lang="en-US" b="1" dirty="0" smtClean="0">
                <a:solidFill>
                  <a:srgbClr val="FF0000"/>
                </a:solidFill>
              </a:rPr>
              <a:t>R[</a:t>
            </a:r>
            <a:r>
              <a:rPr lang="en-US" b="1" dirty="0" err="1" smtClean="0">
                <a:solidFill>
                  <a:srgbClr val="FF0000"/>
                </a:solidFill>
              </a:rPr>
              <a:t>Rt</a:t>
            </a:r>
            <a:r>
              <a:rPr lang="en-US" b="1" dirty="0" smtClean="0">
                <a:solidFill>
                  <a:srgbClr val="FF0000"/>
                </a:solidFill>
              </a:rPr>
              <a:t>] op Imm16</a:t>
            </a:r>
            <a:r>
              <a:rPr lang="zh-CN" altLang="en-US" b="1" dirty="0" smtClean="0">
                <a:solidFill>
                  <a:srgbClr val="FF0000"/>
                </a:solidFill>
              </a:rPr>
              <a:t>，取指令时访存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次；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RS</a:t>
            </a:r>
            <a:r>
              <a:rPr lang="zh-CN" altLang="en-US" b="1" dirty="0" smtClean="0">
                <a:solidFill>
                  <a:srgbClr val="FF0000"/>
                </a:solidFill>
              </a:rPr>
              <a:t>型指令功能为</a:t>
            </a:r>
            <a:r>
              <a:rPr lang="en-US" b="1" dirty="0" smtClean="0">
                <a:solidFill>
                  <a:srgbClr val="FF0000"/>
                </a:solidFill>
              </a:rPr>
              <a:t>R[</a:t>
            </a:r>
            <a:r>
              <a:rPr lang="en-US" b="1" dirty="0" err="1" smtClean="0">
                <a:solidFill>
                  <a:srgbClr val="FF0000"/>
                </a:solidFill>
              </a:rPr>
              <a:t>Rt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r>
              <a:rPr lang="zh-CN" altLang="en-US" b="1" dirty="0" smtClean="0">
                <a:solidFill>
                  <a:srgbClr val="FF0000"/>
                </a:solidFill>
              </a:rPr>
              <a:t>←</a:t>
            </a:r>
            <a:r>
              <a:rPr lang="en-US" b="1" dirty="0" smtClean="0">
                <a:solidFill>
                  <a:srgbClr val="FF0000"/>
                </a:solidFill>
              </a:rPr>
              <a:t>R[</a:t>
            </a:r>
            <a:r>
              <a:rPr lang="en-US" b="1" dirty="0" err="1" smtClean="0">
                <a:solidFill>
                  <a:srgbClr val="FF0000"/>
                </a:solidFill>
              </a:rPr>
              <a:t>Rt</a:t>
            </a:r>
            <a:r>
              <a:rPr lang="en-US" b="1" dirty="0" smtClean="0">
                <a:solidFill>
                  <a:srgbClr val="FF0000"/>
                </a:solidFill>
              </a:rPr>
              <a:t>] op M[R[Rs]]</a:t>
            </a:r>
            <a:r>
              <a:rPr lang="zh-CN" altLang="en-US" b="1" dirty="0" smtClean="0">
                <a:solidFill>
                  <a:srgbClr val="FF0000"/>
                </a:solidFill>
              </a:rPr>
              <a:t>，取指令和取第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个源操作数各访存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次，共访存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次；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RX</a:t>
            </a:r>
            <a:r>
              <a:rPr lang="zh-CN" altLang="en-US" b="1" dirty="0" smtClean="0">
                <a:solidFill>
                  <a:srgbClr val="FF0000"/>
                </a:solidFill>
              </a:rPr>
              <a:t>型指令功能为</a:t>
            </a:r>
            <a:r>
              <a:rPr lang="en-US" b="1" dirty="0" smtClean="0">
                <a:solidFill>
                  <a:srgbClr val="FF0000"/>
                </a:solidFill>
              </a:rPr>
              <a:t>R[</a:t>
            </a:r>
            <a:r>
              <a:rPr lang="en-US" b="1" dirty="0" err="1" smtClean="0">
                <a:solidFill>
                  <a:srgbClr val="FF0000"/>
                </a:solidFill>
              </a:rPr>
              <a:t>Rt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  <a:r>
              <a:rPr lang="zh-CN" altLang="en-US" b="1" dirty="0" smtClean="0">
                <a:solidFill>
                  <a:srgbClr val="FF0000"/>
                </a:solidFill>
              </a:rPr>
              <a:t>←</a:t>
            </a:r>
            <a:r>
              <a:rPr lang="en-US" b="1" dirty="0" smtClean="0">
                <a:solidFill>
                  <a:srgbClr val="FF0000"/>
                </a:solidFill>
              </a:rPr>
              <a:t>R[</a:t>
            </a:r>
            <a:r>
              <a:rPr lang="en-US" b="1" dirty="0" err="1" smtClean="0">
                <a:solidFill>
                  <a:srgbClr val="FF0000"/>
                </a:solidFill>
              </a:rPr>
              <a:t>Rt</a:t>
            </a:r>
            <a:r>
              <a:rPr lang="en-US" b="1" dirty="0" smtClean="0">
                <a:solidFill>
                  <a:srgbClr val="FF0000"/>
                </a:solidFill>
              </a:rPr>
              <a:t>] op M[R[Rx]+Offset]</a:t>
            </a:r>
            <a:r>
              <a:rPr lang="zh-CN" altLang="en-US" b="1" dirty="0" smtClean="0">
                <a:solidFill>
                  <a:srgbClr val="FF0000"/>
                </a:solidFill>
              </a:rPr>
              <a:t>，取指令访存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次，取第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个源操作数访存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次，共访存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次；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XI</a:t>
            </a:r>
            <a:r>
              <a:rPr lang="zh-CN" altLang="en-US" b="1" dirty="0" smtClean="0">
                <a:solidFill>
                  <a:srgbClr val="FF0000"/>
                </a:solidFill>
              </a:rPr>
              <a:t>型功能为</a:t>
            </a:r>
            <a:r>
              <a:rPr lang="en-US" b="1" dirty="0" smtClean="0">
                <a:solidFill>
                  <a:srgbClr val="FF0000"/>
                </a:solidFill>
              </a:rPr>
              <a:t>M[R[Rx]+Offset]</a:t>
            </a:r>
            <a:r>
              <a:rPr lang="zh-CN" altLang="en-US" b="1" dirty="0" smtClean="0">
                <a:solidFill>
                  <a:srgbClr val="FF0000"/>
                </a:solidFill>
              </a:rPr>
              <a:t>←</a:t>
            </a:r>
            <a:r>
              <a:rPr lang="en-US" b="1" dirty="0" smtClean="0">
                <a:solidFill>
                  <a:srgbClr val="FF0000"/>
                </a:solidFill>
              </a:rPr>
              <a:t>M[R[Rx]+Offset] op Imm16</a:t>
            </a:r>
            <a:r>
              <a:rPr lang="zh-CN" altLang="en-US" b="1" dirty="0" smtClean="0">
                <a:solidFill>
                  <a:srgbClr val="FF0000"/>
                </a:solidFill>
              </a:rPr>
              <a:t>，取指令访存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次，取第一个源操作数访存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次，写结果访存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次，共访存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zh-CN" altLang="en-US" b="1" dirty="0" smtClean="0">
                <a:solidFill>
                  <a:srgbClr val="FF0000"/>
                </a:solidFill>
              </a:rPr>
              <a:t>次；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SI</a:t>
            </a:r>
            <a:r>
              <a:rPr lang="zh-CN" altLang="en-US" b="1" dirty="0" smtClean="0">
                <a:solidFill>
                  <a:srgbClr val="FF0000"/>
                </a:solidFill>
              </a:rPr>
              <a:t>型指令功能为</a:t>
            </a:r>
            <a:r>
              <a:rPr lang="en-US" b="1" dirty="0" smtClean="0">
                <a:solidFill>
                  <a:srgbClr val="FF0000"/>
                </a:solidFill>
              </a:rPr>
              <a:t>M[R[</a:t>
            </a:r>
            <a:r>
              <a:rPr lang="en-US" b="1" dirty="0" err="1" smtClean="0">
                <a:solidFill>
                  <a:srgbClr val="FF0000"/>
                </a:solidFill>
              </a:rPr>
              <a:t>Rt</a:t>
            </a:r>
            <a:r>
              <a:rPr lang="en-US" b="1" dirty="0" smtClean="0">
                <a:solidFill>
                  <a:srgbClr val="FF0000"/>
                </a:solidFill>
              </a:rPr>
              <a:t>]]←M[R[</a:t>
            </a:r>
            <a:r>
              <a:rPr lang="en-US" b="1" dirty="0" err="1" smtClean="0">
                <a:solidFill>
                  <a:srgbClr val="FF0000"/>
                </a:solidFill>
              </a:rPr>
              <a:t>Rt</a:t>
            </a:r>
            <a:r>
              <a:rPr lang="en-US" b="1" dirty="0" smtClean="0">
                <a:solidFill>
                  <a:srgbClr val="FF0000"/>
                </a:solidFill>
              </a:rPr>
              <a:t>]] op Imm16</a:t>
            </a:r>
            <a:r>
              <a:rPr lang="zh-CN" altLang="en-US" b="1" dirty="0" smtClean="0">
                <a:solidFill>
                  <a:srgbClr val="FF0000"/>
                </a:solidFill>
              </a:rPr>
              <a:t>，取指令访存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次，取第一个源操作数和写结果各访存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次，共访存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次；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SS</a:t>
            </a:r>
            <a:r>
              <a:rPr lang="zh-CN" altLang="en-US" b="1" dirty="0" smtClean="0">
                <a:solidFill>
                  <a:srgbClr val="FF0000"/>
                </a:solidFill>
              </a:rPr>
              <a:t>型功能为</a:t>
            </a:r>
            <a:r>
              <a:rPr lang="en-US" b="1" dirty="0" smtClean="0">
                <a:solidFill>
                  <a:srgbClr val="FF0000"/>
                </a:solidFill>
              </a:rPr>
              <a:t>M[R[</a:t>
            </a:r>
            <a:r>
              <a:rPr lang="en-US" b="1" dirty="0" err="1" smtClean="0">
                <a:solidFill>
                  <a:srgbClr val="FF0000"/>
                </a:solidFill>
              </a:rPr>
              <a:t>Rt</a:t>
            </a:r>
            <a:r>
              <a:rPr lang="en-US" b="1" dirty="0" smtClean="0">
                <a:solidFill>
                  <a:srgbClr val="FF0000"/>
                </a:solidFill>
              </a:rPr>
              <a:t>]]</a:t>
            </a:r>
            <a:r>
              <a:rPr lang="zh-CN" altLang="en-US" b="1" dirty="0" smtClean="0">
                <a:solidFill>
                  <a:srgbClr val="FF0000"/>
                </a:solidFill>
              </a:rPr>
              <a:t>←</a:t>
            </a:r>
            <a:r>
              <a:rPr lang="en-US" b="1" dirty="0" smtClean="0">
                <a:solidFill>
                  <a:srgbClr val="FF0000"/>
                </a:solidFill>
              </a:rPr>
              <a:t>M[R[</a:t>
            </a:r>
            <a:r>
              <a:rPr lang="en-US" b="1" dirty="0" err="1" smtClean="0">
                <a:solidFill>
                  <a:srgbClr val="FF0000"/>
                </a:solidFill>
              </a:rPr>
              <a:t>Rt</a:t>
            </a:r>
            <a:r>
              <a:rPr lang="en-US" b="1" dirty="0" smtClean="0">
                <a:solidFill>
                  <a:srgbClr val="FF0000"/>
                </a:solidFill>
              </a:rPr>
              <a:t>]] op M[R[Rs]]</a:t>
            </a:r>
            <a:r>
              <a:rPr lang="zh-CN" altLang="en-US" b="1" dirty="0" smtClean="0">
                <a:solidFill>
                  <a:srgbClr val="FF0000"/>
                </a:solidFill>
              </a:rPr>
              <a:t>，取指令访存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次，取第一个源操作数、取第二个源操作数和写结果各访存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次，共访存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次。</a:t>
            </a: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757229"/>
          </a:xfrm>
        </p:spPr>
        <p:txBody>
          <a:bodyPr>
            <a:normAutofit fontScale="62500" lnSpcReduction="20000"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zh-CN" altLang="en-US" dirty="0" smtClean="0"/>
              <a:t>某计算机字长为</a:t>
            </a:r>
            <a:r>
              <a:rPr lang="en-US" dirty="0" smtClean="0"/>
              <a:t>16</a:t>
            </a:r>
            <a:r>
              <a:rPr lang="zh-CN" altLang="en-US" dirty="0" smtClean="0"/>
              <a:t>位，主存地址空间大小为</a:t>
            </a:r>
            <a:r>
              <a:rPr lang="en-US" dirty="0" smtClean="0"/>
              <a:t>128 KB</a:t>
            </a:r>
            <a:r>
              <a:rPr lang="zh-CN" altLang="en-US" dirty="0" smtClean="0"/>
              <a:t>，</a:t>
            </a:r>
            <a:r>
              <a:rPr lang="zh-CN" altLang="en-US" b="1" dirty="0" smtClean="0">
                <a:solidFill>
                  <a:srgbClr val="0000FF"/>
                </a:solidFill>
              </a:rPr>
              <a:t>按字编址</a:t>
            </a:r>
            <a:r>
              <a:rPr lang="zh-CN" altLang="en-US" dirty="0" smtClean="0"/>
              <a:t>。采用单字长定长指令格式，指令各字段定义如下：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928670"/>
            <a:ext cx="39878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928663" y="2643182"/>
          <a:ext cx="7643864" cy="1828800"/>
        </p:xfrm>
        <a:graphic>
          <a:graphicData uri="http://schemas.openxmlformats.org/drawingml/2006/table">
            <a:tbl>
              <a:tblPr/>
              <a:tblGrid>
                <a:gridCol w="1203477"/>
                <a:gridCol w="1933851"/>
                <a:gridCol w="1063762"/>
                <a:gridCol w="3442774"/>
              </a:tblGrid>
              <a:tr h="215900">
                <a:tc>
                  <a:txBody>
                    <a:bodyPr/>
                    <a:lstStyle/>
                    <a:p>
                      <a:pPr marL="231775" indent="-2317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Ms / </a:t>
                      </a: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Md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寻址方式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助记符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含义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231775" indent="-2317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000B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寄存器直接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Rn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操作数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=R[</a:t>
                      </a: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Rn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231775" indent="-2317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001B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寄存器间接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Rn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)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操作数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=M[R[Rn]]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231775" indent="-2317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010B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寄存器间接、自增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Rn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)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+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操作数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=M[R[Rn]], R[Rn]←R[Rn]+1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231775" indent="-2317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011B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相对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D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(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Rn</a:t>
                      </a:r>
                      <a:r>
                        <a:rPr lang="en-US" sz="1600" kern="10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)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转移目标地址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=PC+R[</a:t>
                      </a:r>
                      <a:r>
                        <a:rPr lang="en-US" sz="16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Rn</a:t>
                      </a:r>
                      <a:r>
                        <a:rPr lang="en-US" sz="16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]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1928802"/>
            <a:ext cx="80010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/>
              <a:t>转移指令采用相对寻址方式，相对偏移量用补码表示。寻址方式定义如表所示。（注：</a:t>
            </a:r>
            <a:r>
              <a:rPr lang="en-US" dirty="0" smtClean="0"/>
              <a:t>M[x]</a:t>
            </a:r>
            <a:r>
              <a:rPr lang="zh-CN" altLang="en-US" dirty="0" smtClean="0"/>
              <a:t>表示存储器地址</a:t>
            </a:r>
            <a:r>
              <a:rPr lang="en-US" dirty="0" smtClean="0"/>
              <a:t>x</a:t>
            </a:r>
            <a:r>
              <a:rPr lang="zh-CN" altLang="en-US" dirty="0" smtClean="0"/>
              <a:t>中的内容，</a:t>
            </a:r>
            <a:r>
              <a:rPr lang="en-US" dirty="0" smtClean="0"/>
              <a:t>R[x]</a:t>
            </a:r>
            <a:r>
              <a:rPr lang="zh-CN" altLang="en-US" dirty="0" smtClean="0"/>
              <a:t>表示寄存器</a:t>
            </a:r>
            <a:r>
              <a:rPr lang="en-US" dirty="0" smtClean="0"/>
              <a:t>x</a:t>
            </a:r>
            <a:r>
              <a:rPr lang="zh-CN" altLang="en-US" dirty="0" smtClean="0"/>
              <a:t>中的内容）</a:t>
            </a:r>
          </a:p>
          <a:p>
            <a:pPr>
              <a:spcBef>
                <a:spcPts val="600"/>
              </a:spcBef>
            </a:pPr>
            <a:endParaRPr lang="zh-CN" altLang="en-US" dirty="0" smtClean="0"/>
          </a:p>
          <a:p>
            <a:pPr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7126" y="4643446"/>
            <a:ext cx="84297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请回答下列问题：</a:t>
            </a:r>
          </a:p>
          <a:p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）该指令系统最多可有多少条指令？该计算机最多有多少个通用寄存器？存储器地址寄存器</a:t>
            </a:r>
            <a:r>
              <a:rPr lang="zh-CN" altLang="en-US" dirty="0" smtClean="0">
                <a:solidFill>
                  <a:srgbClr val="0000FF"/>
                </a:solidFill>
              </a:rPr>
              <a:t>（</a:t>
            </a:r>
            <a:r>
              <a:rPr lang="en-US" dirty="0" smtClean="0">
                <a:solidFill>
                  <a:srgbClr val="0000FF"/>
                </a:solidFill>
              </a:rPr>
              <a:t>MAR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r>
              <a:rPr lang="zh-CN" altLang="en-US" dirty="0" smtClean="0"/>
              <a:t>和存储器数据寄存器</a:t>
            </a:r>
            <a:r>
              <a:rPr lang="zh-CN" altLang="en-US" dirty="0" smtClean="0">
                <a:solidFill>
                  <a:srgbClr val="0000FF"/>
                </a:solidFill>
              </a:rPr>
              <a:t>（</a:t>
            </a:r>
            <a:r>
              <a:rPr lang="en-US" dirty="0" smtClean="0">
                <a:solidFill>
                  <a:srgbClr val="0000FF"/>
                </a:solidFill>
              </a:rPr>
              <a:t>MDR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r>
              <a:rPr lang="zh-CN" altLang="en-US" dirty="0" smtClean="0"/>
              <a:t>至少各需要多少位？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操作码字段占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位，所以最多有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 smtClean="0">
                <a:solidFill>
                  <a:srgbClr val="FF0000"/>
                </a:solidFill>
              </a:rPr>
              <a:t>条指令；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指令中通用寄存器编号占</a:t>
            </a:r>
            <a:r>
              <a:rPr lang="en-US" b="1" dirty="0" smtClean="0">
                <a:solidFill>
                  <a:srgbClr val="FF0000"/>
                </a:solidFill>
              </a:rPr>
              <a:t>3</a:t>
            </a:r>
            <a:r>
              <a:rPr lang="zh-CN" altLang="en-US" b="1" dirty="0" smtClean="0">
                <a:solidFill>
                  <a:srgbClr val="FF0000"/>
                </a:solidFill>
              </a:rPr>
              <a:t>位，所以，最多有</a:t>
            </a:r>
            <a:r>
              <a:rPr lang="en-US" b="1" dirty="0" smtClean="0">
                <a:solidFill>
                  <a:srgbClr val="FF0000"/>
                </a:solidFill>
              </a:rPr>
              <a:t>8</a:t>
            </a:r>
            <a:r>
              <a:rPr lang="zh-CN" altLang="en-US" b="1" dirty="0" smtClean="0">
                <a:solidFill>
                  <a:srgbClr val="FF0000"/>
                </a:solidFill>
              </a:rPr>
              <a:t>个通用寄存器；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因为地址空间大小为</a:t>
            </a:r>
            <a:r>
              <a:rPr lang="en-US" b="1" dirty="0" smtClean="0">
                <a:solidFill>
                  <a:srgbClr val="FF0000"/>
                </a:solidFill>
              </a:rPr>
              <a:t>128KB</a:t>
            </a:r>
            <a:r>
              <a:rPr lang="zh-CN" altLang="en-US" b="1" dirty="0" smtClean="0">
                <a:solidFill>
                  <a:srgbClr val="FF0000"/>
                </a:solidFill>
              </a:rPr>
              <a:t>，按字（</a:t>
            </a:r>
            <a:r>
              <a:rPr lang="en-US" altLang="zh-CN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 smtClean="0">
                <a:solidFill>
                  <a:srgbClr val="FF0000"/>
                </a:solidFill>
              </a:rPr>
              <a:t>位）编址，故共有</a:t>
            </a:r>
            <a:r>
              <a:rPr lang="en-US" b="1" dirty="0" smtClean="0">
                <a:solidFill>
                  <a:srgbClr val="FF0000"/>
                </a:solidFill>
              </a:rPr>
              <a:t>64K</a:t>
            </a:r>
            <a:r>
              <a:rPr lang="zh-CN" altLang="en-US" b="1" dirty="0" smtClean="0">
                <a:solidFill>
                  <a:srgbClr val="FF0000"/>
                </a:solidFill>
              </a:rPr>
              <a:t>个存储单元，因而地址位数为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 smtClean="0">
                <a:solidFill>
                  <a:srgbClr val="FF0000"/>
                </a:solidFill>
              </a:rPr>
              <a:t>位，所以</a:t>
            </a:r>
            <a:r>
              <a:rPr lang="en-US" b="1" dirty="0" smtClean="0">
                <a:solidFill>
                  <a:srgbClr val="FF0000"/>
                </a:solidFill>
              </a:rPr>
              <a:t>MAR</a:t>
            </a:r>
            <a:r>
              <a:rPr lang="zh-CN" altLang="en-US" b="1" dirty="0" smtClean="0">
                <a:solidFill>
                  <a:srgbClr val="FF0000"/>
                </a:solidFill>
              </a:rPr>
              <a:t>至少为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 smtClean="0">
                <a:solidFill>
                  <a:srgbClr val="FF0000"/>
                </a:solidFill>
              </a:rPr>
              <a:t>位；因为字长为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 smtClean="0">
                <a:solidFill>
                  <a:srgbClr val="FF0000"/>
                </a:solidFill>
              </a:rPr>
              <a:t>位，所以</a:t>
            </a:r>
            <a:r>
              <a:rPr lang="en-US" b="1" dirty="0" smtClean="0">
                <a:solidFill>
                  <a:srgbClr val="FF0000"/>
                </a:solidFill>
              </a:rPr>
              <a:t>MDR</a:t>
            </a:r>
            <a:r>
              <a:rPr lang="zh-CN" altLang="en-US" b="1" dirty="0" smtClean="0">
                <a:solidFill>
                  <a:srgbClr val="FF0000"/>
                </a:solidFill>
              </a:rPr>
              <a:t>至少为</a:t>
            </a:r>
            <a:r>
              <a:rPr lang="en-US" b="1" dirty="0" smtClean="0">
                <a:solidFill>
                  <a:srgbClr val="FF0000"/>
                </a:solidFill>
              </a:rPr>
              <a:t>16</a:t>
            </a:r>
            <a:r>
              <a:rPr lang="zh-CN" altLang="en-US" b="1" dirty="0" smtClean="0">
                <a:solidFill>
                  <a:srgbClr val="FF0000"/>
                </a:solidFill>
              </a:rPr>
              <a:t>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6074806"/>
            <a:ext cx="3214678" cy="78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31771"/>
            <a:ext cx="8229600" cy="58404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 smtClean="0"/>
              <a:t>（</a:t>
            </a:r>
            <a:r>
              <a:rPr lang="en-US" sz="1800" dirty="0" smtClean="0"/>
              <a:t>2</a:t>
            </a:r>
            <a:r>
              <a:rPr lang="zh-CN" altLang="en-US" sz="1800" dirty="0" smtClean="0"/>
              <a:t>）转移指令的目标地址范围是多少？</a:t>
            </a:r>
            <a:endParaRPr lang="en-US" altLang="zh-CN" sz="1800" dirty="0" smtClean="0"/>
          </a:p>
          <a:p>
            <a:pPr>
              <a:lnSpc>
                <a:spcPct val="12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</a:rPr>
              <a:t>因为地址位数和字长都为</a:t>
            </a:r>
            <a:r>
              <a:rPr lang="en-US" sz="18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位，所以</a:t>
            </a:r>
            <a:r>
              <a:rPr lang="en-US" sz="1800" b="1" dirty="0" smtClean="0">
                <a:solidFill>
                  <a:srgbClr val="FF0000"/>
                </a:solidFill>
              </a:rPr>
              <a:t>PC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和通用寄存器位数均为</a:t>
            </a:r>
            <a:r>
              <a:rPr lang="en-US" sz="18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位，两个</a:t>
            </a:r>
            <a:r>
              <a:rPr lang="en-US" sz="18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位数据相加其结果也为</a:t>
            </a:r>
            <a:r>
              <a:rPr lang="en-US" sz="18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位，即转移目标地址位数为</a:t>
            </a:r>
            <a:r>
              <a:rPr lang="en-US" sz="1800" b="1" dirty="0" smtClean="0">
                <a:solidFill>
                  <a:srgbClr val="FF0000"/>
                </a:solidFill>
              </a:rPr>
              <a:t>16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位，因而能在整个地址空间转移，即目标转移地址的范围为</a:t>
            </a:r>
            <a:r>
              <a:rPr lang="en-US" sz="1800" b="1" dirty="0" smtClean="0">
                <a:solidFill>
                  <a:srgbClr val="FF0000"/>
                </a:solidFill>
              </a:rPr>
              <a:t>0000H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～</a:t>
            </a:r>
            <a:r>
              <a:rPr lang="en-US" sz="1800" b="1" dirty="0" smtClean="0">
                <a:solidFill>
                  <a:srgbClr val="FF0000"/>
                </a:solidFill>
              </a:rPr>
              <a:t>FFFFH</a:t>
            </a:r>
            <a:r>
              <a:rPr lang="zh-CN" altLang="en-US" sz="1800" dirty="0" smtClean="0"/>
              <a:t>。</a:t>
            </a:r>
          </a:p>
          <a:p>
            <a:pPr>
              <a:lnSpc>
                <a:spcPct val="120000"/>
              </a:lnSpc>
            </a:pPr>
            <a:endParaRPr lang="zh-CN" altLang="en-US" sz="1800" dirty="0" smtClean="0"/>
          </a:p>
          <a:p>
            <a:pPr>
              <a:lnSpc>
                <a:spcPct val="120000"/>
              </a:lnSpc>
            </a:pPr>
            <a:r>
              <a:rPr lang="zh-CN" altLang="en-US" sz="1800" dirty="0" smtClean="0"/>
              <a:t>（</a:t>
            </a:r>
            <a:r>
              <a:rPr lang="en-US" sz="1800" dirty="0" smtClean="0"/>
              <a:t>3</a:t>
            </a:r>
            <a:r>
              <a:rPr lang="zh-CN" altLang="en-US" sz="1800" dirty="0" smtClean="0"/>
              <a:t>）若操作码</a:t>
            </a:r>
            <a:r>
              <a:rPr lang="en-US" sz="1800" dirty="0" smtClean="0"/>
              <a:t>0010B</a:t>
            </a:r>
            <a:r>
              <a:rPr lang="zh-CN" altLang="en-US" sz="1800" dirty="0" smtClean="0"/>
              <a:t>表示加法操作（助记符为</a:t>
            </a:r>
            <a:r>
              <a:rPr lang="en-US" sz="1800" dirty="0" smtClean="0"/>
              <a:t>add</a:t>
            </a:r>
            <a:r>
              <a:rPr lang="zh-CN" altLang="en-US" sz="1800" dirty="0" smtClean="0"/>
              <a:t>），寄存器</a:t>
            </a:r>
            <a:r>
              <a:rPr lang="en-US" sz="1800" dirty="0" smtClean="0"/>
              <a:t>R4</a:t>
            </a:r>
            <a:r>
              <a:rPr lang="zh-CN" altLang="en-US" sz="1800" dirty="0" smtClean="0"/>
              <a:t>和</a:t>
            </a:r>
            <a:r>
              <a:rPr lang="en-US" sz="1800" dirty="0" smtClean="0"/>
              <a:t>R5</a:t>
            </a:r>
            <a:r>
              <a:rPr lang="zh-CN" altLang="en-US" sz="1800" dirty="0" smtClean="0"/>
              <a:t>的编号分别为</a:t>
            </a:r>
            <a:r>
              <a:rPr lang="en-US" sz="1800" dirty="0" smtClean="0"/>
              <a:t>100B</a:t>
            </a:r>
            <a:r>
              <a:rPr lang="zh-CN" altLang="en-US" sz="1800" dirty="0" smtClean="0"/>
              <a:t>和</a:t>
            </a:r>
            <a:r>
              <a:rPr lang="en-US" sz="1800" dirty="0" smtClean="0"/>
              <a:t>101B</a:t>
            </a:r>
            <a:r>
              <a:rPr lang="zh-CN" altLang="en-US" sz="1800" dirty="0" smtClean="0"/>
              <a:t>，</a:t>
            </a:r>
            <a:r>
              <a:rPr lang="en-US" sz="1800" dirty="0" smtClean="0"/>
              <a:t>R4</a:t>
            </a:r>
            <a:r>
              <a:rPr lang="zh-CN" altLang="en-US" sz="1800" dirty="0" smtClean="0"/>
              <a:t>的内容为</a:t>
            </a:r>
            <a:r>
              <a:rPr lang="en-US" sz="1800" dirty="0" smtClean="0"/>
              <a:t>1234H</a:t>
            </a:r>
            <a:r>
              <a:rPr lang="zh-CN" altLang="en-US" sz="1800" dirty="0" smtClean="0"/>
              <a:t>，</a:t>
            </a:r>
            <a:r>
              <a:rPr lang="en-US" sz="1800" dirty="0" smtClean="0"/>
              <a:t>R5</a:t>
            </a:r>
            <a:r>
              <a:rPr lang="zh-CN" altLang="en-US" sz="1800" dirty="0" smtClean="0"/>
              <a:t>的内容为</a:t>
            </a:r>
            <a:r>
              <a:rPr lang="en-US" sz="1800" dirty="0" smtClean="0"/>
              <a:t>5678H</a:t>
            </a:r>
            <a:r>
              <a:rPr lang="zh-CN" altLang="en-US" sz="1800" dirty="0" smtClean="0"/>
              <a:t>，地址</a:t>
            </a:r>
            <a:r>
              <a:rPr lang="en-US" sz="1800" dirty="0" smtClean="0"/>
              <a:t>1234H</a:t>
            </a:r>
            <a:r>
              <a:rPr lang="zh-CN" altLang="en-US" sz="1800" dirty="0" smtClean="0"/>
              <a:t>中的内容为</a:t>
            </a:r>
            <a:r>
              <a:rPr lang="en-US" sz="1800" dirty="0" smtClean="0"/>
              <a:t>5678H</a:t>
            </a:r>
            <a:r>
              <a:rPr lang="zh-CN" altLang="en-US" sz="1800" dirty="0" smtClean="0"/>
              <a:t>，地址</a:t>
            </a:r>
            <a:r>
              <a:rPr lang="en-US" sz="1800" dirty="0" smtClean="0"/>
              <a:t>5678H</a:t>
            </a:r>
            <a:r>
              <a:rPr lang="zh-CN" altLang="en-US" sz="1800" dirty="0" smtClean="0"/>
              <a:t>中的内容为</a:t>
            </a:r>
            <a:r>
              <a:rPr lang="en-US" sz="1800" dirty="0" smtClean="0"/>
              <a:t>1234H</a:t>
            </a:r>
            <a:r>
              <a:rPr lang="zh-CN" altLang="en-US" sz="1800" dirty="0" smtClean="0"/>
              <a:t>，则汇编语句“</a:t>
            </a:r>
            <a:r>
              <a:rPr lang="en-US" sz="1800" dirty="0" smtClean="0"/>
              <a:t>add (R4), (R5)+</a:t>
            </a:r>
            <a:r>
              <a:rPr lang="zh-CN" altLang="en-US" sz="1800" dirty="0" smtClean="0"/>
              <a:t>”（逗号前为第一源操作数，逗号后为第二源操作数和目的操作数）对应的机器码是什么（用十六进制表示）？该指令执行后，哪些寄存器和存储单元的内容会改变？改变后的内容是什么？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</a:rPr>
              <a:t>“</a:t>
            </a:r>
            <a:r>
              <a:rPr lang="en-US" sz="1800" b="1" dirty="0" smtClean="0">
                <a:solidFill>
                  <a:srgbClr val="FF0000"/>
                </a:solidFill>
              </a:rPr>
              <a:t>add (R4),(R5)+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”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——</a:t>
            </a:r>
            <a:r>
              <a:rPr lang="en-US" sz="1800" b="1" dirty="0" smtClean="0">
                <a:solidFill>
                  <a:srgbClr val="FF0000"/>
                </a:solidFill>
              </a:rPr>
              <a:t>add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对应</a:t>
            </a:r>
            <a:r>
              <a:rPr lang="en-US" sz="1800" b="1" dirty="0" smtClean="0">
                <a:solidFill>
                  <a:srgbClr val="FF0000"/>
                </a:solidFill>
              </a:rPr>
              <a:t>op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字段，为</a:t>
            </a:r>
            <a:r>
              <a:rPr lang="en-US" sz="1800" b="1" dirty="0" smtClean="0">
                <a:solidFill>
                  <a:srgbClr val="FF0000"/>
                </a:solidFill>
              </a:rPr>
              <a:t>0010B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；（</a:t>
            </a:r>
            <a:r>
              <a:rPr lang="en-US" sz="1800" b="1" dirty="0" smtClean="0">
                <a:solidFill>
                  <a:srgbClr val="FF0000"/>
                </a:solidFill>
              </a:rPr>
              <a:t>R4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）的寻址方式字段为</a:t>
            </a:r>
            <a:r>
              <a:rPr lang="en-US" sz="1800" b="1" dirty="0" smtClean="0">
                <a:solidFill>
                  <a:srgbClr val="0000FF"/>
                </a:solidFill>
              </a:rPr>
              <a:t>001</a:t>
            </a:r>
            <a:r>
              <a:rPr lang="en-US" sz="18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</a:t>
            </a:r>
            <a:r>
              <a:rPr lang="en-US" sz="1800" b="1" dirty="0" smtClean="0">
                <a:solidFill>
                  <a:srgbClr val="FF0000"/>
                </a:solidFill>
              </a:rPr>
              <a:t>R4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的编号为</a:t>
            </a:r>
            <a:r>
              <a:rPr lang="en-US" sz="1800" b="1" dirty="0" smtClean="0">
                <a:solidFill>
                  <a:srgbClr val="FF0000"/>
                </a:solidFill>
              </a:rPr>
              <a:t>100B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；</a:t>
            </a:r>
            <a:r>
              <a:rPr lang="en-US" sz="1800" b="1" dirty="0" smtClean="0">
                <a:solidFill>
                  <a:srgbClr val="FF0000"/>
                </a:solidFill>
              </a:rPr>
              <a:t>(R5)+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的寻址方式字段为</a:t>
            </a:r>
            <a:r>
              <a:rPr lang="en-US" sz="1800" b="1" dirty="0" smtClean="0">
                <a:solidFill>
                  <a:srgbClr val="92D050"/>
                </a:solidFill>
              </a:rPr>
              <a:t>010</a:t>
            </a:r>
            <a:r>
              <a:rPr lang="en-US" sz="18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</a:t>
            </a:r>
            <a:r>
              <a:rPr lang="en-US" sz="1800" b="1" dirty="0" smtClean="0">
                <a:solidFill>
                  <a:srgbClr val="FF0000"/>
                </a:solidFill>
              </a:rPr>
              <a:t>R5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的编号为</a:t>
            </a:r>
            <a:r>
              <a:rPr lang="en-US" sz="1800" b="1" dirty="0" smtClean="0">
                <a:solidFill>
                  <a:srgbClr val="FF0000"/>
                </a:solidFill>
              </a:rPr>
              <a:t>101B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；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——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对应的机器码为</a:t>
            </a:r>
            <a:r>
              <a:rPr lang="en-US" sz="1800" b="1" dirty="0" smtClean="0">
                <a:solidFill>
                  <a:srgbClr val="FF0000"/>
                </a:solidFill>
              </a:rPr>
              <a:t>0010 </a:t>
            </a:r>
            <a:r>
              <a:rPr lang="en-US" sz="1800" b="1" dirty="0" smtClean="0">
                <a:solidFill>
                  <a:srgbClr val="0000FF"/>
                </a:solidFill>
              </a:rPr>
              <a:t>001</a:t>
            </a:r>
            <a:r>
              <a:rPr lang="en-US" sz="1800" b="1" dirty="0" smtClean="0">
                <a:solidFill>
                  <a:srgbClr val="FF0000"/>
                </a:solidFill>
              </a:rPr>
              <a:t> 100 </a:t>
            </a:r>
            <a:r>
              <a:rPr lang="en-US" sz="1800" b="1" dirty="0" smtClean="0">
                <a:solidFill>
                  <a:srgbClr val="92D050"/>
                </a:solidFill>
              </a:rPr>
              <a:t>010</a:t>
            </a:r>
            <a:r>
              <a:rPr lang="en-US" sz="1800" b="1" dirty="0" smtClean="0">
                <a:solidFill>
                  <a:srgbClr val="FF0000"/>
                </a:solidFill>
              </a:rPr>
              <a:t> 101B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，用十六进制表示为</a:t>
            </a:r>
            <a:r>
              <a:rPr lang="en-US" sz="1800" b="1" dirty="0" smtClean="0">
                <a:solidFill>
                  <a:srgbClr val="FF0000"/>
                </a:solidFill>
              </a:rPr>
              <a:t>2315H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。功能为：</a:t>
            </a:r>
            <a:r>
              <a:rPr lang="en-US" sz="1800" b="1" dirty="0" smtClean="0">
                <a:solidFill>
                  <a:srgbClr val="FF0000"/>
                </a:solidFill>
              </a:rPr>
              <a:t>M[R5]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←</a:t>
            </a:r>
            <a:r>
              <a:rPr lang="en-US" sz="1800" b="1" u="sng" dirty="0" smtClean="0">
                <a:solidFill>
                  <a:srgbClr val="FF0000"/>
                </a:solidFill>
              </a:rPr>
              <a:t>M[R[R4]] </a:t>
            </a:r>
            <a:r>
              <a:rPr lang="en-US" sz="1800" b="1" dirty="0" smtClean="0">
                <a:solidFill>
                  <a:srgbClr val="FF0000"/>
                </a:solidFill>
              </a:rPr>
              <a:t>+ </a:t>
            </a:r>
            <a:r>
              <a:rPr lang="en-US" sz="1800" b="1" u="sng" dirty="0" smtClean="0">
                <a:solidFill>
                  <a:srgbClr val="FF0000"/>
                </a:solidFill>
              </a:rPr>
              <a:t>M[R[R5]]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</a:t>
            </a:r>
            <a:r>
              <a:rPr lang="en-US" sz="1800" b="1" dirty="0" smtClean="0">
                <a:solidFill>
                  <a:srgbClr val="FF0000"/>
                </a:solidFill>
              </a:rPr>
              <a:t>R[R5]←R[R5]+1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。已知</a:t>
            </a:r>
            <a:r>
              <a:rPr lang="en-US" sz="1800" b="1" dirty="0" smtClean="0">
                <a:solidFill>
                  <a:srgbClr val="FF0000"/>
                </a:solidFill>
              </a:rPr>
              <a:t>R[R4]=1234H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</a:t>
            </a:r>
            <a:r>
              <a:rPr lang="en-US" sz="1800" b="1" dirty="0" smtClean="0">
                <a:solidFill>
                  <a:srgbClr val="FF0000"/>
                </a:solidFill>
              </a:rPr>
              <a:t> R[R5] =5678H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</a:t>
            </a:r>
            <a:r>
              <a:rPr lang="en-US" sz="1800" b="1" dirty="0" smtClean="0">
                <a:solidFill>
                  <a:srgbClr val="FF0000"/>
                </a:solidFill>
              </a:rPr>
              <a:t>M[1234H]=5678H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</a:t>
            </a:r>
            <a:r>
              <a:rPr lang="en-US" sz="1800" b="1" dirty="0" smtClean="0">
                <a:solidFill>
                  <a:srgbClr val="FF0000"/>
                </a:solidFill>
              </a:rPr>
              <a:t>M[5678H]=1234H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，因为</a:t>
            </a:r>
            <a:r>
              <a:rPr lang="en-US" sz="1800" b="1" dirty="0" smtClean="0">
                <a:solidFill>
                  <a:srgbClr val="FF0000"/>
                </a:solidFill>
              </a:rPr>
              <a:t>1234H +5678H=68ACH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</a:t>
            </a:r>
            <a:r>
              <a:rPr lang="zh-CN" altLang="en-US" sz="1800" b="1" dirty="0" smtClean="0">
                <a:solidFill>
                  <a:srgbClr val="92D050"/>
                </a:solidFill>
              </a:rPr>
              <a:t>所以</a:t>
            </a:r>
            <a:r>
              <a:rPr lang="en-US" sz="1800" b="1" dirty="0" smtClean="0">
                <a:solidFill>
                  <a:srgbClr val="92D050"/>
                </a:solidFill>
              </a:rPr>
              <a:t>5678H</a:t>
            </a:r>
            <a:r>
              <a:rPr lang="zh-CN" altLang="en-US" sz="1800" b="1" dirty="0" smtClean="0">
                <a:solidFill>
                  <a:srgbClr val="92D050"/>
                </a:solidFill>
              </a:rPr>
              <a:t>单元中的内容从</a:t>
            </a:r>
            <a:r>
              <a:rPr lang="en-US" sz="1800" b="1" dirty="0" smtClean="0">
                <a:solidFill>
                  <a:srgbClr val="92D050"/>
                </a:solidFill>
              </a:rPr>
              <a:t>1234H</a:t>
            </a:r>
            <a:r>
              <a:rPr lang="zh-CN" altLang="en-US" sz="1800" b="1" dirty="0" smtClean="0">
                <a:solidFill>
                  <a:srgbClr val="92D050"/>
                </a:solidFill>
              </a:rPr>
              <a:t>改变为</a:t>
            </a:r>
            <a:r>
              <a:rPr lang="en-US" sz="1800" b="1" dirty="0" smtClean="0">
                <a:solidFill>
                  <a:srgbClr val="92D050"/>
                </a:solidFill>
              </a:rPr>
              <a:t>68ACH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，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同时</a:t>
            </a:r>
            <a:r>
              <a:rPr lang="en-US" sz="1800" b="1" dirty="0" smtClean="0">
                <a:solidFill>
                  <a:srgbClr val="0000FF"/>
                </a:solidFill>
              </a:rPr>
              <a:t>R5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中的内容从</a:t>
            </a:r>
            <a:r>
              <a:rPr lang="en-US" sz="1800" b="1" dirty="0" smtClean="0">
                <a:solidFill>
                  <a:srgbClr val="0000FF"/>
                </a:solidFill>
              </a:rPr>
              <a:t>5678H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变为</a:t>
            </a:r>
            <a:r>
              <a:rPr lang="en-US" sz="1800" b="1" dirty="0" smtClean="0">
                <a:solidFill>
                  <a:srgbClr val="0000FF"/>
                </a:solidFill>
              </a:rPr>
              <a:t>5679H</a:t>
            </a:r>
            <a:endParaRPr lang="zh-CN" altLang="en-US" sz="1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1974</Words>
  <Application>Microsoft Office PowerPoint</Application>
  <PresentationFormat>全屏显示(4:3)</PresentationFormat>
  <Paragraphs>154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指令格式示例2：如图2所示，用专门的“寻址方式”字段分别说明两个操作数的寻址方式。其定义为00-立即；01-寄直；10-寄间；11-变址。这种格式相当于用4位编码来说明指令格式，比第一种指令格式多用了一位编码，因此可扩展性没有第一种指令格式好。 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yry</dc:creator>
  <cp:lastModifiedBy>yry</cp:lastModifiedBy>
  <cp:revision>74</cp:revision>
  <dcterms:created xsi:type="dcterms:W3CDTF">2022-11-07T10:43:21Z</dcterms:created>
  <dcterms:modified xsi:type="dcterms:W3CDTF">2025-05-06T07:48:23Z</dcterms:modified>
</cp:coreProperties>
</file>