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1" r:id="rId3"/>
    <p:sldId id="262" r:id="rId4"/>
    <p:sldId id="263" r:id="rId5"/>
    <p:sldId id="265" r:id="rId6"/>
    <p:sldId id="280" r:id="rId8"/>
    <p:sldId id="266" r:id="rId9"/>
    <p:sldId id="277" r:id="rId10"/>
    <p:sldId id="267" r:id="rId11"/>
    <p:sldId id="276" r:id="rId12"/>
    <p:sldId id="268" r:id="rId13"/>
    <p:sldId id="269" r:id="rId14"/>
    <p:sldId id="278" r:id="rId15"/>
    <p:sldId id="270" r:id="rId16"/>
    <p:sldId id="273" r:id="rId17"/>
    <p:sldId id="274" r:id="rId18"/>
    <p:sldId id="275" r:id="rId19"/>
    <p:sldId id="271" r:id="rId20"/>
    <p:sldId id="272" r:id="rId21"/>
    <p:sldId id="279"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78" autoAdjust="0"/>
    <p:restoredTop sz="94660"/>
  </p:normalViewPr>
  <p:slideViewPr>
    <p:cSldViewPr>
      <p:cViewPr>
        <p:scale>
          <a:sx n="54" d="100"/>
          <a:sy n="54" d="100"/>
        </p:scale>
        <p:origin x="-1548" y="-2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5A3DF8-570A-48A4-B3A2-A3AA764F572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518E9C-846E-4397-A68A-A2E93625144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515271" y="3657885"/>
            <a:ext cx="5910271" cy="4801060"/>
          </a:xfrm>
          <a:noFill/>
        </p:spPr>
        <p:txBody>
          <a:bodyPr lIns="93005" tIns="45687" rIns="93005" bIns="45687"/>
          <a:lstStyle/>
          <a:p>
            <a:r>
              <a:rPr lang="en-US" altLang="zh-CN" smtClean="0"/>
              <a:t>So here is the single cycle datapath we just built.</a:t>
            </a:r>
            <a:endParaRPr lang="en-US" altLang="zh-CN" smtClean="0"/>
          </a:p>
          <a:p>
            <a:r>
              <a:rPr lang="en-US" altLang="zh-CN" smtClean="0"/>
              <a:t>If you push into the Instruction Fetch Unit, you will see the last slide showing the PC, the next address logic, and the Instruction Memory.</a:t>
            </a:r>
            <a:endParaRPr lang="en-US" altLang="zh-CN" smtClean="0"/>
          </a:p>
          <a:p>
            <a:r>
              <a:rPr lang="en-US" altLang="zh-CN" smtClean="0"/>
              <a:t>Here I have shown how we can get the Rt, Rs, Rd, and Imm16 fields out of the 32-bit instruction word.</a:t>
            </a:r>
            <a:endParaRPr lang="en-US" altLang="zh-CN" smtClean="0"/>
          </a:p>
          <a:p>
            <a:r>
              <a:rPr lang="en-US" altLang="zh-CN" smtClean="0"/>
              <a:t>The Rt, Rs, and Rd fields will go to the register file as register specifiers while the Imm16 field will go to the Extender where it is either Zero and Sign extended to 32 bits.</a:t>
            </a:r>
            <a:endParaRPr lang="en-US" altLang="zh-CN" smtClean="0"/>
          </a:p>
          <a:p>
            <a:r>
              <a:rPr lang="en-US" altLang="zh-CN" smtClean="0"/>
              <a:t>The signals ExtOp, ALUSrc, ALUctr, MemWr, MemtoReg, RegDst, RegWr, Branch, and Jump  are control signals.</a:t>
            </a:r>
            <a:endParaRPr lang="en-US" altLang="zh-CN" smtClean="0"/>
          </a:p>
          <a:p>
            <a:r>
              <a:rPr lang="en-US" altLang="zh-CN" smtClean="0"/>
              <a:t>And I will show you how to generate them in the next class..</a:t>
            </a:r>
            <a:endParaRPr lang="en-US" altLang="zh-CN" smtClean="0"/>
          </a:p>
          <a:p>
            <a:endParaRPr lang="en-US" altLang="zh-CN" smtClean="0"/>
          </a:p>
          <a:p>
            <a:r>
              <a:rPr lang="en-US" altLang="zh-CN" smtClean="0"/>
              <a:t>+2 = 80 min. (Z:00)</a:t>
            </a:r>
            <a:endParaRPr lang="en-US" altLang="zh-CN" smtClean="0"/>
          </a:p>
        </p:txBody>
      </p:sp>
      <p:sp>
        <p:nvSpPr>
          <p:cNvPr id="69635" name="Rectangle 3"/>
          <p:cNvSpPr>
            <a:spLocks noGrp="1" noRot="1" noChangeAspect="1" noChangeArrowheads="1" noTextEdit="1"/>
          </p:cNvSpPr>
          <p:nvPr>
            <p:ph type="sldImg"/>
          </p:nvPr>
        </p:nvSpPr>
        <p:spPr>
          <a:xfrm>
            <a:off x="1533525" y="576263"/>
            <a:ext cx="3803650" cy="2852737"/>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57ED820-57D5-46B0-83CA-422D351C37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C6947C-B002-4E3C-BB2C-63687496A0F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7ED820-57D5-46B0-83CA-422D351C37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C6947C-B002-4E3C-BB2C-63687496A0F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7ED820-57D5-46B0-83CA-422D351C37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C6947C-B002-4E3C-BB2C-63687496A0F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57ED820-57D5-46B0-83CA-422D351C37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C6947C-B002-4E3C-BB2C-63687496A0F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57ED820-57D5-46B0-83CA-422D351C37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C6947C-B002-4E3C-BB2C-63687496A0F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57ED820-57D5-46B0-83CA-422D351C37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C6947C-B002-4E3C-BB2C-63687496A0F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57ED820-57D5-46B0-83CA-422D351C375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BC6947C-B002-4E3C-BB2C-63687496A0F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57ED820-57D5-46B0-83CA-422D351C37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BC6947C-B002-4E3C-BB2C-63687496A0F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57ED820-57D5-46B0-83CA-422D351C375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BC6947C-B002-4E3C-BB2C-63687496A0F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57ED820-57D5-46B0-83CA-422D351C37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C6947C-B002-4E3C-BB2C-63687496A0F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57ED820-57D5-46B0-83CA-422D351C37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C6947C-B002-4E3C-BB2C-63687496A0F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ED820-57D5-46B0-83CA-422D351C3758}"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C6947C-B002-4E3C-BB2C-63687496A0F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214290"/>
            <a:ext cx="7786742" cy="2585323"/>
          </a:xfrm>
          <a:prstGeom prst="rect">
            <a:avLst/>
          </a:prstGeom>
          <a:noFill/>
        </p:spPr>
        <p:txBody>
          <a:bodyPr wrap="square" rtlCol="0">
            <a:spAutoFit/>
          </a:bodyPr>
          <a:lstStyle/>
          <a:p>
            <a:pPr lvl="0"/>
            <a:r>
              <a:rPr lang="zh-CN" altLang="en-US" dirty="0" smtClean="0"/>
              <a:t>某计算机字长</a:t>
            </a:r>
            <a:r>
              <a:rPr lang="en-US" dirty="0" smtClean="0"/>
              <a:t>16</a:t>
            </a:r>
            <a:r>
              <a:rPr lang="zh-CN" altLang="en-US" dirty="0" smtClean="0"/>
              <a:t>位，标志寄存器</a:t>
            </a:r>
            <a:r>
              <a:rPr lang="en-US" dirty="0" smtClean="0"/>
              <a:t>Flag</a:t>
            </a:r>
            <a:r>
              <a:rPr lang="zh-CN" altLang="en-US" dirty="0" smtClean="0"/>
              <a:t>中的</a:t>
            </a:r>
            <a:r>
              <a:rPr lang="en-US" dirty="0" smtClean="0"/>
              <a:t>ZF</a:t>
            </a:r>
            <a:r>
              <a:rPr lang="zh-CN" altLang="en-US" dirty="0" smtClean="0"/>
              <a:t>、</a:t>
            </a:r>
            <a:r>
              <a:rPr lang="en-US" dirty="0" smtClean="0"/>
              <a:t>SF</a:t>
            </a:r>
            <a:r>
              <a:rPr lang="zh-CN" altLang="en-US" dirty="0" smtClean="0"/>
              <a:t>和</a:t>
            </a:r>
            <a:r>
              <a:rPr lang="en-US" dirty="0" smtClean="0"/>
              <a:t>OF</a:t>
            </a:r>
            <a:r>
              <a:rPr lang="zh-CN" altLang="en-US" dirty="0" smtClean="0"/>
              <a:t>分别是零标志、符号标志和溢出标志，采用双字节定长指令字。假定该计算机中有一条</a:t>
            </a:r>
            <a:r>
              <a:rPr lang="en-US" dirty="0" err="1" smtClean="0"/>
              <a:t>bgt</a:t>
            </a:r>
            <a:r>
              <a:rPr lang="en-US" dirty="0" smtClean="0"/>
              <a:t> (</a:t>
            </a:r>
            <a:r>
              <a:rPr lang="zh-CN" altLang="en-US" dirty="0" smtClean="0"/>
              <a:t>大于零转移</a:t>
            </a:r>
            <a:r>
              <a:rPr lang="en-US" dirty="0" smtClean="0"/>
              <a:t>)</a:t>
            </a:r>
            <a:r>
              <a:rPr lang="zh-CN" altLang="en-US" dirty="0" smtClean="0"/>
              <a:t>指令，其指令格式如下：第一个字节指明操作码和寻址方式，第二个字节为偏移地址</a:t>
            </a:r>
            <a:r>
              <a:rPr lang="en-US" dirty="0" smtClean="0"/>
              <a:t>Imm8</a:t>
            </a:r>
            <a:r>
              <a:rPr lang="zh-CN" altLang="en-US" dirty="0" smtClean="0"/>
              <a:t>，其功能是</a:t>
            </a:r>
            <a:r>
              <a:rPr lang="zh-CN" altLang="en-US" smtClean="0"/>
              <a:t>：     </a:t>
            </a:r>
            <a:r>
              <a:rPr lang="zh-CN" altLang="en-US" smtClean="0"/>
              <a:t>   </a:t>
            </a:r>
            <a:endParaRPr lang="zh-CN" altLang="en-US" dirty="0" smtClean="0"/>
          </a:p>
          <a:p>
            <a:r>
              <a:rPr lang="zh-CN" altLang="en-US" dirty="0" smtClean="0"/>
              <a:t>若</a:t>
            </a:r>
            <a:r>
              <a:rPr lang="en-US" dirty="0" smtClean="0"/>
              <a:t> (ZF+(SF⊕OF)=0) </a:t>
            </a:r>
            <a:r>
              <a:rPr lang="zh-CN" altLang="en-US" dirty="0" smtClean="0"/>
              <a:t>则</a:t>
            </a:r>
            <a:r>
              <a:rPr lang="en-US" dirty="0" smtClean="0"/>
              <a:t> PC=PC+2+Imm8 </a:t>
            </a:r>
            <a:r>
              <a:rPr lang="zh-CN" altLang="en-US" dirty="0" smtClean="0"/>
              <a:t>否则</a:t>
            </a:r>
            <a:r>
              <a:rPr lang="en-US" dirty="0" smtClean="0"/>
              <a:t> PC=PC+2</a:t>
            </a:r>
            <a:endParaRPr lang="zh-CN" altLang="en-US" dirty="0" smtClean="0"/>
          </a:p>
          <a:p>
            <a:r>
              <a:rPr lang="zh-CN" altLang="en-US" dirty="0" smtClean="0"/>
              <a:t>完成如下要求并回答问题：</a:t>
            </a:r>
            <a:endParaRPr lang="zh-CN" altLang="en-US" dirty="0" smtClean="0"/>
          </a:p>
          <a:p>
            <a:r>
              <a:rPr lang="zh-CN" altLang="en-US" dirty="0" smtClean="0"/>
              <a:t>（</a:t>
            </a:r>
            <a:r>
              <a:rPr lang="en-US" dirty="0" smtClean="0"/>
              <a:t>1</a:t>
            </a:r>
            <a:r>
              <a:rPr lang="zh-CN" altLang="en-US" dirty="0" smtClean="0"/>
              <a:t>）该计算机存储器的编址单位是多少位？</a:t>
            </a:r>
            <a:r>
              <a:rPr lang="zh-CN" altLang="en-US" b="1" dirty="0" smtClean="0">
                <a:solidFill>
                  <a:srgbClr val="FF0000"/>
                </a:solidFill>
              </a:rPr>
              <a:t>因为顺序执行时</a:t>
            </a:r>
            <a:r>
              <a:rPr lang="en-US" b="1" dirty="0" smtClean="0">
                <a:solidFill>
                  <a:srgbClr val="FF0000"/>
                </a:solidFill>
              </a:rPr>
              <a:t>PC</a:t>
            </a:r>
            <a:r>
              <a:rPr lang="zh-CN" altLang="en-US" b="1" dirty="0" smtClean="0">
                <a:solidFill>
                  <a:srgbClr val="FF0000"/>
                </a:solidFill>
              </a:rPr>
              <a:t>的增量是</a:t>
            </a:r>
            <a:r>
              <a:rPr lang="en-US" b="1" dirty="0" smtClean="0">
                <a:solidFill>
                  <a:srgbClr val="FF0000"/>
                </a:solidFill>
              </a:rPr>
              <a:t>2</a:t>
            </a:r>
            <a:r>
              <a:rPr lang="zh-CN" altLang="en-US" b="1" dirty="0" smtClean="0">
                <a:solidFill>
                  <a:srgbClr val="FF0000"/>
                </a:solidFill>
              </a:rPr>
              <a:t>，且每条指令占</a:t>
            </a:r>
            <a:r>
              <a:rPr lang="en-US" b="1" dirty="0" smtClean="0">
                <a:solidFill>
                  <a:srgbClr val="FF0000"/>
                </a:solidFill>
              </a:rPr>
              <a:t>2</a:t>
            </a:r>
            <a:r>
              <a:rPr lang="zh-CN" altLang="en-US" b="1" dirty="0" smtClean="0">
                <a:solidFill>
                  <a:srgbClr val="FF0000"/>
                </a:solidFill>
              </a:rPr>
              <a:t>个字节，所以编址单位是字节。</a:t>
            </a:r>
            <a:endParaRPr lang="en-US" altLang="zh-CN" b="1" dirty="0" smtClean="0">
              <a:solidFill>
                <a:srgbClr val="FF0000"/>
              </a:solidFill>
            </a:endParaRPr>
          </a:p>
          <a:p>
            <a:endParaRPr lang="zh-CN" altLang="en-US" b="1" dirty="0" smtClean="0"/>
          </a:p>
        </p:txBody>
      </p:sp>
      <p:sp>
        <p:nvSpPr>
          <p:cNvPr id="7" name="TextBox 6"/>
          <p:cNvSpPr txBox="1"/>
          <p:nvPr/>
        </p:nvSpPr>
        <p:spPr>
          <a:xfrm>
            <a:off x="571472" y="2786058"/>
            <a:ext cx="8143932" cy="3693319"/>
          </a:xfrm>
          <a:prstGeom prst="rect">
            <a:avLst/>
          </a:prstGeom>
          <a:noFill/>
        </p:spPr>
        <p:txBody>
          <a:bodyPr wrap="square" rtlCol="0">
            <a:spAutoFit/>
          </a:bodyPr>
          <a:lstStyle/>
          <a:p>
            <a:r>
              <a:rPr lang="zh-CN" altLang="en-US" b="1" dirty="0" smtClean="0">
                <a:solidFill>
                  <a:srgbClr val="0000FF"/>
                </a:solidFill>
              </a:rPr>
              <a:t>补充思考：</a:t>
            </a:r>
            <a:r>
              <a:rPr lang="en-US" b="1" dirty="0" err="1" smtClean="0">
                <a:solidFill>
                  <a:srgbClr val="0000FF"/>
                </a:solidFill>
              </a:rPr>
              <a:t>bgt</a:t>
            </a:r>
            <a:r>
              <a:rPr lang="zh-CN" altLang="en-US" b="1" dirty="0" smtClean="0">
                <a:solidFill>
                  <a:srgbClr val="0000FF"/>
                </a:solidFill>
              </a:rPr>
              <a:t>指令执行的是带符号整数比较还是无符号整数比较？偏移地址</a:t>
            </a:r>
            <a:r>
              <a:rPr lang="en-US" b="1" dirty="0" smtClean="0">
                <a:solidFill>
                  <a:srgbClr val="0000FF"/>
                </a:solidFill>
              </a:rPr>
              <a:t>Imm8</a:t>
            </a:r>
            <a:r>
              <a:rPr lang="zh-CN" altLang="en-US" b="1" dirty="0" smtClean="0">
                <a:solidFill>
                  <a:srgbClr val="0000FF"/>
                </a:solidFill>
              </a:rPr>
              <a:t>是补码表示，那么转移目标地址的范围是什么？</a:t>
            </a:r>
            <a:endParaRPr lang="zh-CN" altLang="en-US" b="1" dirty="0" smtClean="0">
              <a:solidFill>
                <a:srgbClr val="0000FF"/>
              </a:solidFill>
            </a:endParaRPr>
          </a:p>
          <a:p>
            <a:r>
              <a:rPr lang="zh-CN" altLang="en-US" dirty="0" smtClean="0">
                <a:solidFill>
                  <a:srgbClr val="0000FF"/>
                </a:solidFill>
              </a:rPr>
              <a:t>根据“大于”的条件判断表达式</a:t>
            </a:r>
            <a:r>
              <a:rPr lang="en-US" dirty="0" smtClean="0">
                <a:solidFill>
                  <a:srgbClr val="0000FF"/>
                </a:solidFill>
              </a:rPr>
              <a:t>(ZF+(SF⊕OF)==0)</a:t>
            </a:r>
            <a:r>
              <a:rPr lang="zh-CN" altLang="en-US" dirty="0" smtClean="0">
                <a:solidFill>
                  <a:srgbClr val="0000FF"/>
                </a:solidFill>
              </a:rPr>
              <a:t>，可以看出该</a:t>
            </a:r>
            <a:r>
              <a:rPr lang="en-US" dirty="0" err="1" smtClean="0">
                <a:solidFill>
                  <a:srgbClr val="0000FF"/>
                </a:solidFill>
              </a:rPr>
              <a:t>bgt</a:t>
            </a:r>
            <a:r>
              <a:rPr lang="zh-CN" altLang="en-US" dirty="0" smtClean="0">
                <a:solidFill>
                  <a:srgbClr val="0000FF"/>
                </a:solidFill>
              </a:rPr>
              <a:t>指令实现的是带符号整数比较。因为无符号整数比较大小时，其判断表达式中应该有借位标志</a:t>
            </a:r>
            <a:r>
              <a:rPr lang="en-US" dirty="0" smtClean="0">
                <a:solidFill>
                  <a:srgbClr val="0000FF"/>
                </a:solidFill>
              </a:rPr>
              <a:t>CF</a:t>
            </a:r>
            <a:r>
              <a:rPr lang="zh-CN" altLang="en-US" dirty="0" smtClean="0">
                <a:solidFill>
                  <a:srgbClr val="0000FF"/>
                </a:solidFill>
              </a:rPr>
              <a:t>，而没有溢出标志</a:t>
            </a:r>
            <a:r>
              <a:rPr lang="en-US" dirty="0" smtClean="0">
                <a:solidFill>
                  <a:srgbClr val="0000FF"/>
                </a:solidFill>
              </a:rPr>
              <a:t>OF</a:t>
            </a:r>
            <a:r>
              <a:rPr lang="zh-CN" altLang="en-US" dirty="0" smtClean="0">
                <a:solidFill>
                  <a:srgbClr val="0000FF"/>
                </a:solidFill>
              </a:rPr>
              <a:t>和符号标志</a:t>
            </a:r>
            <a:r>
              <a:rPr lang="en-US" dirty="0" smtClean="0">
                <a:solidFill>
                  <a:srgbClr val="0000FF"/>
                </a:solidFill>
              </a:rPr>
              <a:t>SF</a:t>
            </a:r>
            <a:r>
              <a:rPr lang="zh-CN" altLang="en-US" dirty="0" smtClean="0">
                <a:solidFill>
                  <a:srgbClr val="0000FF"/>
                </a:solidFill>
              </a:rPr>
              <a:t>。</a:t>
            </a:r>
            <a:endParaRPr lang="en-US" altLang="zh-CN" dirty="0" smtClean="0">
              <a:solidFill>
                <a:srgbClr val="0000FF"/>
              </a:solidFill>
            </a:endParaRPr>
          </a:p>
          <a:p>
            <a:endParaRPr lang="zh-CN" altLang="en-US" dirty="0" smtClean="0">
              <a:solidFill>
                <a:srgbClr val="0000FF"/>
              </a:solidFill>
            </a:endParaRPr>
          </a:p>
          <a:p>
            <a:r>
              <a:rPr lang="zh-CN" altLang="en-US" dirty="0" smtClean="0">
                <a:solidFill>
                  <a:srgbClr val="0000FF"/>
                </a:solidFill>
              </a:rPr>
              <a:t>偏移地址</a:t>
            </a:r>
            <a:r>
              <a:rPr lang="en-US" dirty="0" smtClean="0">
                <a:solidFill>
                  <a:srgbClr val="0000FF"/>
                </a:solidFill>
              </a:rPr>
              <a:t>Imm8</a:t>
            </a:r>
            <a:r>
              <a:rPr lang="zh-CN" altLang="en-US" dirty="0" smtClean="0">
                <a:solidFill>
                  <a:srgbClr val="0000FF"/>
                </a:solidFill>
              </a:rPr>
              <a:t>为补码表示，说明转移目标指令可能在</a:t>
            </a:r>
            <a:r>
              <a:rPr lang="en-US" dirty="0" err="1" smtClean="0">
                <a:solidFill>
                  <a:srgbClr val="0000FF"/>
                </a:solidFill>
              </a:rPr>
              <a:t>bgt</a:t>
            </a:r>
            <a:r>
              <a:rPr lang="zh-CN" altLang="en-US" dirty="0" smtClean="0">
                <a:solidFill>
                  <a:srgbClr val="0000FF"/>
                </a:solidFill>
              </a:rPr>
              <a:t>指令之前，也可能在</a:t>
            </a:r>
            <a:r>
              <a:rPr lang="en-US" dirty="0" err="1" smtClean="0">
                <a:solidFill>
                  <a:srgbClr val="0000FF"/>
                </a:solidFill>
              </a:rPr>
              <a:t>bgt</a:t>
            </a:r>
            <a:r>
              <a:rPr lang="zh-CN" altLang="en-US" dirty="0" smtClean="0">
                <a:solidFill>
                  <a:srgbClr val="0000FF"/>
                </a:solidFill>
              </a:rPr>
              <a:t>指令之后。计算转移目标地址时，偏移量为</a:t>
            </a:r>
            <a:r>
              <a:rPr lang="en-US" dirty="0" smtClean="0">
                <a:solidFill>
                  <a:srgbClr val="0000FF"/>
                </a:solidFill>
              </a:rPr>
              <a:t>Imm8</a:t>
            </a:r>
            <a:r>
              <a:rPr lang="zh-CN" altLang="en-US" dirty="0" smtClean="0">
                <a:solidFill>
                  <a:srgbClr val="0000FF"/>
                </a:solidFill>
              </a:rPr>
              <a:t>，而不是</a:t>
            </a:r>
            <a:r>
              <a:rPr lang="en-US" dirty="0" smtClean="0">
                <a:solidFill>
                  <a:srgbClr val="0000FF"/>
                </a:solidFill>
              </a:rPr>
              <a:t>Imm8×2</a:t>
            </a:r>
            <a:r>
              <a:rPr lang="zh-CN" altLang="en-US" dirty="0" smtClean="0">
                <a:solidFill>
                  <a:srgbClr val="0000FF"/>
                </a:solidFill>
              </a:rPr>
              <a:t>，说明</a:t>
            </a:r>
            <a:r>
              <a:rPr lang="en-US" dirty="0" smtClean="0">
                <a:solidFill>
                  <a:srgbClr val="0000FF"/>
                </a:solidFill>
              </a:rPr>
              <a:t>Imm8</a:t>
            </a:r>
            <a:r>
              <a:rPr lang="zh-CN" altLang="en-US" dirty="0" smtClean="0">
                <a:solidFill>
                  <a:srgbClr val="0000FF"/>
                </a:solidFill>
              </a:rPr>
              <a:t>是相对地址，而不是相对指令条数。</a:t>
            </a:r>
            <a:r>
              <a:rPr lang="en-US" dirty="0" smtClean="0">
                <a:solidFill>
                  <a:srgbClr val="0000FF"/>
                </a:solidFill>
              </a:rPr>
              <a:t>Imm8</a:t>
            </a:r>
            <a:r>
              <a:rPr lang="zh-CN" altLang="en-US" dirty="0" smtClean="0">
                <a:solidFill>
                  <a:srgbClr val="0000FF"/>
                </a:solidFill>
              </a:rPr>
              <a:t>占</a:t>
            </a:r>
            <a:r>
              <a:rPr lang="en-US" dirty="0" smtClean="0">
                <a:solidFill>
                  <a:srgbClr val="0000FF"/>
                </a:solidFill>
              </a:rPr>
              <a:t>8</a:t>
            </a:r>
            <a:r>
              <a:rPr lang="zh-CN" altLang="en-US" dirty="0" smtClean="0">
                <a:solidFill>
                  <a:srgbClr val="0000FF"/>
                </a:solidFill>
              </a:rPr>
              <a:t>位，即范围为</a:t>
            </a:r>
            <a:r>
              <a:rPr lang="en-US" dirty="0" smtClean="0">
                <a:solidFill>
                  <a:srgbClr val="0000FF"/>
                </a:solidFill>
              </a:rPr>
              <a:t>-128</a:t>
            </a:r>
            <a:r>
              <a:rPr lang="zh-CN" altLang="en-US" dirty="0" smtClean="0">
                <a:solidFill>
                  <a:srgbClr val="0000FF"/>
                </a:solidFill>
              </a:rPr>
              <a:t>～</a:t>
            </a:r>
            <a:r>
              <a:rPr lang="en-US" dirty="0" smtClean="0">
                <a:solidFill>
                  <a:srgbClr val="0000FF"/>
                </a:solidFill>
              </a:rPr>
              <a:t>127</a:t>
            </a:r>
            <a:r>
              <a:rPr lang="zh-CN" altLang="en-US" dirty="0" smtClean="0">
                <a:solidFill>
                  <a:srgbClr val="0000FF"/>
                </a:solidFill>
              </a:rPr>
              <a:t>，但因为采用双字节定长指令字，所以偏移量不可能是奇数，因此转移目标地址的范围是</a:t>
            </a:r>
            <a:r>
              <a:rPr lang="en-US" dirty="0" smtClean="0">
                <a:solidFill>
                  <a:srgbClr val="0000FF"/>
                </a:solidFill>
              </a:rPr>
              <a:t>PC+2+(-128)</a:t>
            </a:r>
            <a:r>
              <a:rPr lang="zh-CN" altLang="en-US" dirty="0" smtClean="0">
                <a:solidFill>
                  <a:srgbClr val="0000FF"/>
                </a:solidFill>
              </a:rPr>
              <a:t>～</a:t>
            </a:r>
            <a:r>
              <a:rPr lang="en-US" dirty="0" smtClean="0">
                <a:solidFill>
                  <a:srgbClr val="0000FF"/>
                </a:solidFill>
              </a:rPr>
              <a:t>PC+2+126</a:t>
            </a:r>
            <a:r>
              <a:rPr lang="zh-CN" altLang="en-US" dirty="0" smtClean="0">
                <a:solidFill>
                  <a:srgbClr val="0000FF"/>
                </a:solidFill>
              </a:rPr>
              <a:t>，也即转移目标地址的范围是相对于</a:t>
            </a:r>
            <a:r>
              <a:rPr lang="en-US" dirty="0" err="1" smtClean="0">
                <a:solidFill>
                  <a:srgbClr val="0000FF"/>
                </a:solidFill>
              </a:rPr>
              <a:t>bgt</a:t>
            </a:r>
            <a:r>
              <a:rPr lang="zh-CN" altLang="en-US" dirty="0" smtClean="0">
                <a:solidFill>
                  <a:srgbClr val="0000FF"/>
                </a:solidFill>
              </a:rPr>
              <a:t>指令的后（地址更小，负跳）</a:t>
            </a:r>
            <a:r>
              <a:rPr lang="en-US" dirty="0" smtClean="0">
                <a:solidFill>
                  <a:srgbClr val="0000FF"/>
                </a:solidFill>
              </a:rPr>
              <a:t>126</a:t>
            </a:r>
            <a:r>
              <a:rPr lang="zh-CN" altLang="en-US" dirty="0" smtClean="0">
                <a:solidFill>
                  <a:srgbClr val="0000FF"/>
                </a:solidFill>
              </a:rPr>
              <a:t>个单元到前（地址更大，正跳）</a:t>
            </a:r>
            <a:r>
              <a:rPr lang="en-US" dirty="0" smtClean="0">
                <a:solidFill>
                  <a:srgbClr val="0000FF"/>
                </a:solidFill>
              </a:rPr>
              <a:t>128</a:t>
            </a:r>
            <a:r>
              <a:rPr lang="zh-CN" altLang="en-US" dirty="0" smtClean="0">
                <a:solidFill>
                  <a:srgbClr val="0000FF"/>
                </a:solidFill>
              </a:rPr>
              <a:t>个单元之间，用指令条数来衡量的话，就是相对于</a:t>
            </a:r>
            <a:r>
              <a:rPr lang="en-US" dirty="0" err="1" smtClean="0">
                <a:solidFill>
                  <a:srgbClr val="0000FF"/>
                </a:solidFill>
              </a:rPr>
              <a:t>bgt</a:t>
            </a:r>
            <a:r>
              <a:rPr lang="zh-CN" altLang="en-US" dirty="0" smtClean="0">
                <a:solidFill>
                  <a:srgbClr val="0000FF"/>
                </a:solidFill>
              </a:rPr>
              <a:t>指令的后</a:t>
            </a:r>
            <a:r>
              <a:rPr lang="en-US" dirty="0" smtClean="0">
                <a:solidFill>
                  <a:srgbClr val="0000FF"/>
                </a:solidFill>
              </a:rPr>
              <a:t>63</a:t>
            </a:r>
            <a:r>
              <a:rPr lang="zh-CN" altLang="en-US" dirty="0" smtClean="0">
                <a:solidFill>
                  <a:srgbClr val="0000FF"/>
                </a:solidFill>
              </a:rPr>
              <a:t>条指令到前</a:t>
            </a:r>
            <a:r>
              <a:rPr lang="en-US" dirty="0" smtClean="0">
                <a:solidFill>
                  <a:srgbClr val="0000FF"/>
                </a:solidFill>
              </a:rPr>
              <a:t>64</a:t>
            </a:r>
            <a:r>
              <a:rPr lang="zh-CN" altLang="en-US" dirty="0" smtClean="0">
                <a:solidFill>
                  <a:srgbClr val="0000FF"/>
                </a:solidFill>
              </a:rPr>
              <a:t>条指令之间。</a:t>
            </a:r>
            <a:endParaRPr lang="zh-CN" altLang="en-US" dirty="0">
              <a:solidFill>
                <a:srgbClr val="0000FF"/>
              </a:solidFill>
            </a:endParaRPr>
          </a:p>
        </p:txBody>
      </p:sp>
      <p:sp>
        <p:nvSpPr>
          <p:cNvPr id="4" name="TextBox 3"/>
          <p:cNvSpPr txBox="1"/>
          <p:nvPr/>
        </p:nvSpPr>
        <p:spPr>
          <a:xfrm>
            <a:off x="0" y="214290"/>
            <a:ext cx="357158" cy="369332"/>
          </a:xfrm>
          <a:prstGeom prst="rect">
            <a:avLst/>
          </a:prstGeom>
          <a:solidFill>
            <a:srgbClr val="FFFF00"/>
          </a:solidFill>
        </p:spPr>
        <p:txBody>
          <a:bodyPr wrap="square" rtlCol="0">
            <a:spAutoFit/>
          </a:bodyPr>
          <a:lstStyle/>
          <a:p>
            <a:r>
              <a:rPr lang="en-US" altLang="zh-CN" dirty="0" smtClean="0"/>
              <a:t>3</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a:t>
            </a:r>
            <a:endParaRPr lang="zh-CN" altLang="en-US" dirty="0"/>
          </a:p>
        </p:txBody>
      </p:sp>
      <p:sp>
        <p:nvSpPr>
          <p:cNvPr id="3" name="内容占位符 2"/>
          <p:cNvSpPr>
            <a:spLocks noGrp="1"/>
          </p:cNvSpPr>
          <p:nvPr>
            <p:ph idx="1"/>
          </p:nvPr>
        </p:nvSpPr>
        <p:spPr>
          <a:xfrm>
            <a:off x="457200" y="1600200"/>
            <a:ext cx="8229600" cy="4829196"/>
          </a:xfrm>
        </p:spPr>
        <p:txBody>
          <a:bodyPr>
            <a:normAutofit fontScale="55000" lnSpcReduction="20000"/>
          </a:bodyPr>
          <a:lstStyle/>
          <a:p>
            <a:pPr>
              <a:lnSpc>
                <a:spcPct val="120000"/>
              </a:lnSpc>
              <a:buNone/>
            </a:pPr>
            <a:r>
              <a:rPr lang="en-US" dirty="0" smtClean="0"/>
              <a:t>11.</a:t>
            </a:r>
            <a:r>
              <a:rPr lang="zh-CN" altLang="en-US" dirty="0" smtClean="0"/>
              <a:t>假定在一个</a:t>
            </a:r>
            <a:r>
              <a:rPr lang="en-US" dirty="0" smtClean="0"/>
              <a:t>5</a:t>
            </a:r>
            <a:r>
              <a:rPr lang="zh-CN" altLang="en-US" dirty="0" smtClean="0"/>
              <a:t>级流水线处理器中，各主要功能单元的操作时间为：存储单元</a:t>
            </a:r>
            <a:r>
              <a:rPr lang="en-US" dirty="0" smtClean="0"/>
              <a:t>-200ps</a:t>
            </a:r>
            <a:r>
              <a:rPr lang="zh-CN" altLang="en-US" dirty="0" smtClean="0"/>
              <a:t>；</a:t>
            </a:r>
            <a:r>
              <a:rPr lang="en-US" dirty="0" smtClean="0"/>
              <a:t>ALU</a:t>
            </a:r>
            <a:r>
              <a:rPr lang="zh-CN" altLang="en-US" dirty="0" smtClean="0"/>
              <a:t>和加法器</a:t>
            </a:r>
            <a:r>
              <a:rPr lang="en-US" dirty="0" smtClean="0"/>
              <a:t>-150ps</a:t>
            </a:r>
            <a:r>
              <a:rPr lang="zh-CN" altLang="en-US" dirty="0" smtClean="0"/>
              <a:t>；通用寄存器组的读口或写口</a:t>
            </a:r>
            <a:r>
              <a:rPr lang="en-US" dirty="0" smtClean="0"/>
              <a:t>-50ps</a:t>
            </a:r>
            <a:r>
              <a:rPr lang="zh-CN" altLang="en-US" dirty="0" smtClean="0"/>
              <a:t>。请问：</a:t>
            </a:r>
            <a:endParaRPr lang="zh-CN" altLang="en-US" dirty="0" smtClean="0"/>
          </a:p>
          <a:p>
            <a:pPr>
              <a:lnSpc>
                <a:spcPct val="120000"/>
              </a:lnSpc>
              <a:buNone/>
            </a:pPr>
            <a:r>
              <a:rPr lang="zh-CN" altLang="en-US" dirty="0" smtClean="0"/>
              <a:t>（</a:t>
            </a:r>
            <a:r>
              <a:rPr lang="en-US" dirty="0" smtClean="0"/>
              <a:t>1</a:t>
            </a:r>
            <a:r>
              <a:rPr lang="zh-CN" altLang="en-US" dirty="0" smtClean="0"/>
              <a:t>）若执行阶段</a:t>
            </a:r>
            <a:r>
              <a:rPr lang="en-US" dirty="0" smtClean="0"/>
              <a:t>EX</a:t>
            </a:r>
            <a:r>
              <a:rPr lang="zh-CN" altLang="en-US" dirty="0" smtClean="0"/>
              <a:t>所用的</a:t>
            </a:r>
            <a:r>
              <a:rPr lang="en-US" dirty="0" smtClean="0"/>
              <a:t>ALU</a:t>
            </a:r>
            <a:r>
              <a:rPr lang="zh-CN" altLang="en-US" dirty="0" smtClean="0"/>
              <a:t>操作时间缩短</a:t>
            </a:r>
            <a:r>
              <a:rPr lang="en-US" dirty="0" smtClean="0"/>
              <a:t>20%</a:t>
            </a:r>
            <a:r>
              <a:rPr lang="zh-CN" altLang="en-US" dirty="0" smtClean="0"/>
              <a:t>，则能否加快流水线执行速度？如果能的话，能加快多少？如果不能的话，为什么？</a:t>
            </a:r>
            <a:endParaRPr lang="zh-CN" altLang="en-US" dirty="0" smtClean="0"/>
          </a:p>
          <a:p>
            <a:pPr>
              <a:lnSpc>
                <a:spcPct val="120000"/>
              </a:lnSpc>
              <a:buNone/>
            </a:pPr>
            <a:r>
              <a:rPr lang="en-US" altLang="zh-CN" dirty="0" smtClean="0">
                <a:solidFill>
                  <a:srgbClr val="FF0000"/>
                </a:solidFill>
              </a:rPr>
              <a:t>	</a:t>
            </a:r>
            <a:r>
              <a:rPr lang="zh-CN" altLang="en-US" dirty="0" smtClean="0">
                <a:solidFill>
                  <a:srgbClr val="FF0000"/>
                </a:solidFill>
              </a:rPr>
              <a:t>不能。因为指令流水线的执行速度取决于最慢的功能部件所用时间，最慢的是存储器，只有缩短了存储器的操作时间才可能加快流水线速度。</a:t>
            </a:r>
            <a:endParaRPr lang="en-US" altLang="zh-CN" dirty="0" smtClean="0">
              <a:solidFill>
                <a:srgbClr val="FF0000"/>
              </a:solidFill>
            </a:endParaRPr>
          </a:p>
          <a:p>
            <a:pPr>
              <a:lnSpc>
                <a:spcPct val="120000"/>
              </a:lnSpc>
              <a:buNone/>
            </a:pPr>
            <a:endParaRPr lang="zh-CN" altLang="en-US" dirty="0" smtClean="0">
              <a:solidFill>
                <a:srgbClr val="FF0000"/>
              </a:solidFill>
            </a:endParaRPr>
          </a:p>
          <a:p>
            <a:pPr>
              <a:lnSpc>
                <a:spcPct val="120000"/>
              </a:lnSpc>
              <a:buNone/>
            </a:pPr>
            <a:r>
              <a:rPr lang="zh-CN" altLang="en-US" dirty="0" smtClean="0"/>
              <a:t>（</a:t>
            </a:r>
            <a:r>
              <a:rPr lang="en-US" dirty="0" smtClean="0"/>
              <a:t>2</a:t>
            </a:r>
            <a:r>
              <a:rPr lang="zh-CN" altLang="en-US" dirty="0" smtClean="0"/>
              <a:t>）若</a:t>
            </a:r>
            <a:r>
              <a:rPr lang="en-US" dirty="0" smtClean="0"/>
              <a:t>ALU</a:t>
            </a:r>
            <a:r>
              <a:rPr lang="zh-CN" altLang="en-US" dirty="0" smtClean="0"/>
              <a:t>操作时间增加</a:t>
            </a:r>
            <a:r>
              <a:rPr lang="en-US" dirty="0" smtClean="0"/>
              <a:t>20%</a:t>
            </a:r>
            <a:r>
              <a:rPr lang="zh-CN" altLang="en-US" dirty="0" smtClean="0"/>
              <a:t>，对流水线的性能有何影响？</a:t>
            </a:r>
            <a:endParaRPr lang="zh-CN" altLang="en-US" dirty="0" smtClean="0"/>
          </a:p>
          <a:p>
            <a:pPr>
              <a:lnSpc>
                <a:spcPct val="120000"/>
              </a:lnSpc>
              <a:buNone/>
            </a:pPr>
            <a:r>
              <a:rPr lang="en-US" dirty="0" smtClean="0">
                <a:solidFill>
                  <a:srgbClr val="FF0000"/>
                </a:solidFill>
              </a:rPr>
              <a:t>	ALU</a:t>
            </a:r>
            <a:r>
              <a:rPr lang="zh-CN" altLang="en-US" dirty="0" smtClean="0">
                <a:solidFill>
                  <a:srgbClr val="FF0000"/>
                </a:solidFill>
              </a:rPr>
              <a:t>操作时间延长</a:t>
            </a:r>
            <a:r>
              <a:rPr lang="en-US" dirty="0" smtClean="0">
                <a:solidFill>
                  <a:srgbClr val="FF0000"/>
                </a:solidFill>
              </a:rPr>
              <a:t>20%</a:t>
            </a:r>
            <a:r>
              <a:rPr lang="zh-CN" altLang="en-US" dirty="0" smtClean="0">
                <a:solidFill>
                  <a:srgbClr val="FF0000"/>
                </a:solidFill>
              </a:rPr>
              <a:t>时，变为了</a:t>
            </a:r>
            <a:r>
              <a:rPr lang="en-US" dirty="0" smtClean="0">
                <a:solidFill>
                  <a:srgbClr val="FF0000"/>
                </a:solidFill>
              </a:rPr>
              <a:t>180ps</a:t>
            </a:r>
            <a:r>
              <a:rPr lang="zh-CN" altLang="en-US" dirty="0" smtClean="0">
                <a:solidFill>
                  <a:srgbClr val="FF0000"/>
                </a:solidFill>
              </a:rPr>
              <a:t>，比存储器所用时间</a:t>
            </a:r>
            <a:r>
              <a:rPr lang="en-US" dirty="0" smtClean="0">
                <a:solidFill>
                  <a:srgbClr val="FF0000"/>
                </a:solidFill>
              </a:rPr>
              <a:t>200ps</a:t>
            </a:r>
            <a:r>
              <a:rPr lang="zh-CN" altLang="en-US" dirty="0" smtClean="0">
                <a:solidFill>
                  <a:srgbClr val="FF0000"/>
                </a:solidFill>
              </a:rPr>
              <a:t>还小，因此，对流水线性能没有影响。</a:t>
            </a:r>
            <a:endParaRPr lang="en-US" altLang="zh-CN" dirty="0" smtClean="0">
              <a:solidFill>
                <a:srgbClr val="FF0000"/>
              </a:solidFill>
            </a:endParaRPr>
          </a:p>
          <a:p>
            <a:pPr>
              <a:lnSpc>
                <a:spcPct val="120000"/>
              </a:lnSpc>
              <a:buNone/>
            </a:pPr>
            <a:endParaRPr lang="zh-CN" altLang="en-US" dirty="0" smtClean="0">
              <a:solidFill>
                <a:srgbClr val="FF0000"/>
              </a:solidFill>
            </a:endParaRPr>
          </a:p>
          <a:p>
            <a:pPr>
              <a:lnSpc>
                <a:spcPct val="120000"/>
              </a:lnSpc>
              <a:buNone/>
            </a:pPr>
            <a:r>
              <a:rPr lang="zh-CN" altLang="en-US" dirty="0" smtClean="0"/>
              <a:t>（</a:t>
            </a:r>
            <a:r>
              <a:rPr lang="en-US" dirty="0" smtClean="0"/>
              <a:t>3</a:t>
            </a:r>
            <a:r>
              <a:rPr lang="zh-CN" altLang="en-US" dirty="0" smtClean="0"/>
              <a:t>）若</a:t>
            </a:r>
            <a:r>
              <a:rPr lang="en-US" dirty="0" smtClean="0"/>
              <a:t>ALU</a:t>
            </a:r>
            <a:r>
              <a:rPr lang="zh-CN" altLang="en-US" dirty="0" smtClean="0"/>
              <a:t>操作时间增加</a:t>
            </a:r>
            <a:r>
              <a:rPr lang="en-US" dirty="0" smtClean="0"/>
              <a:t>40%</a:t>
            </a:r>
            <a:r>
              <a:rPr lang="zh-CN" altLang="en-US" dirty="0" smtClean="0"/>
              <a:t>，对流水线的性能又有何影响？</a:t>
            </a:r>
            <a:endParaRPr lang="zh-CN" altLang="en-US" dirty="0" smtClean="0"/>
          </a:p>
          <a:p>
            <a:pPr>
              <a:lnSpc>
                <a:spcPct val="120000"/>
              </a:lnSpc>
              <a:buNone/>
            </a:pPr>
            <a:r>
              <a:rPr lang="en-US" dirty="0" smtClean="0">
                <a:solidFill>
                  <a:srgbClr val="FF0000"/>
                </a:solidFill>
              </a:rPr>
              <a:t>	ALU</a:t>
            </a:r>
            <a:r>
              <a:rPr lang="zh-CN" altLang="en-US" dirty="0" smtClean="0">
                <a:solidFill>
                  <a:srgbClr val="FF0000"/>
                </a:solidFill>
              </a:rPr>
              <a:t>操作时间延长</a:t>
            </a:r>
            <a:r>
              <a:rPr lang="en-US" dirty="0" smtClean="0">
                <a:solidFill>
                  <a:srgbClr val="FF0000"/>
                </a:solidFill>
              </a:rPr>
              <a:t>40%</a:t>
            </a:r>
            <a:r>
              <a:rPr lang="zh-CN" altLang="en-US" dirty="0" smtClean="0">
                <a:solidFill>
                  <a:srgbClr val="FF0000"/>
                </a:solidFill>
              </a:rPr>
              <a:t>时，变为了</a:t>
            </a:r>
            <a:r>
              <a:rPr lang="en-US" dirty="0" smtClean="0">
                <a:solidFill>
                  <a:srgbClr val="FF0000"/>
                </a:solidFill>
              </a:rPr>
              <a:t>210ps</a:t>
            </a:r>
            <a:r>
              <a:rPr lang="zh-CN" altLang="en-US" dirty="0" smtClean="0">
                <a:solidFill>
                  <a:srgbClr val="FF0000"/>
                </a:solidFill>
              </a:rPr>
              <a:t>，比存储器所用时间</a:t>
            </a:r>
            <a:r>
              <a:rPr lang="en-US" dirty="0" smtClean="0">
                <a:solidFill>
                  <a:srgbClr val="FF0000"/>
                </a:solidFill>
              </a:rPr>
              <a:t>200ps</a:t>
            </a:r>
            <a:r>
              <a:rPr lang="zh-CN" altLang="en-US" dirty="0" smtClean="0">
                <a:solidFill>
                  <a:srgbClr val="FF0000"/>
                </a:solidFill>
              </a:rPr>
              <a:t>大，因此，在不考虑流水段寄存器延时的情况下，流水线的时钟周期从</a:t>
            </a:r>
            <a:r>
              <a:rPr lang="en-US" dirty="0" smtClean="0">
                <a:solidFill>
                  <a:srgbClr val="FF0000"/>
                </a:solidFill>
              </a:rPr>
              <a:t>200ps</a:t>
            </a:r>
            <a:r>
              <a:rPr lang="zh-CN" altLang="en-US" dirty="0" smtClean="0">
                <a:solidFill>
                  <a:srgbClr val="FF0000"/>
                </a:solidFill>
              </a:rPr>
              <a:t>变为</a:t>
            </a:r>
            <a:r>
              <a:rPr lang="en-US" dirty="0" smtClean="0">
                <a:solidFill>
                  <a:srgbClr val="FF0000"/>
                </a:solidFill>
              </a:rPr>
              <a:t>210ps</a:t>
            </a:r>
            <a:r>
              <a:rPr lang="zh-CN" altLang="en-US" dirty="0" smtClean="0">
                <a:solidFill>
                  <a:srgbClr val="FF0000"/>
                </a:solidFill>
              </a:rPr>
              <a:t>，流水线执行速度降低了（</a:t>
            </a:r>
            <a:r>
              <a:rPr lang="en-US" dirty="0" smtClean="0">
                <a:solidFill>
                  <a:srgbClr val="FF0000"/>
                </a:solidFill>
              </a:rPr>
              <a:t>210-200)/200=5%</a:t>
            </a:r>
            <a:r>
              <a:rPr lang="zh-CN" altLang="en-US" dirty="0" smtClean="0">
                <a:solidFill>
                  <a:srgbClr val="FF0000"/>
                </a:solidFill>
              </a:rPr>
              <a:t>。</a:t>
            </a:r>
            <a:endParaRPr lang="zh-CN" altLang="en-US" dirty="0" smtClean="0">
              <a:solidFill>
                <a:srgbClr val="FF0000"/>
              </a:solidFill>
            </a:endParaRPr>
          </a:p>
          <a:p>
            <a:pPr>
              <a:lnSpc>
                <a:spcPct val="120000"/>
              </a:lnSpc>
              <a:buNone/>
            </a:pP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57214" cy="1143000"/>
          </a:xfrm>
        </p:spPr>
        <p:txBody>
          <a:bodyPr/>
          <a:lstStyle/>
          <a:p>
            <a:r>
              <a:rPr lang="en-US" altLang="zh-CN" dirty="0" smtClean="0"/>
              <a:t>13</a:t>
            </a:r>
            <a:endParaRPr lang="zh-CN" altLang="en-US" dirty="0"/>
          </a:p>
        </p:txBody>
      </p:sp>
      <p:sp>
        <p:nvSpPr>
          <p:cNvPr id="3" name="内容占位符 2"/>
          <p:cNvSpPr>
            <a:spLocks noGrp="1"/>
          </p:cNvSpPr>
          <p:nvPr>
            <p:ph idx="1"/>
          </p:nvPr>
        </p:nvSpPr>
        <p:spPr>
          <a:xfrm>
            <a:off x="457200" y="857232"/>
            <a:ext cx="8229600" cy="5857916"/>
          </a:xfrm>
        </p:spPr>
        <p:txBody>
          <a:bodyPr>
            <a:normAutofit fontScale="55000" lnSpcReduction="20000"/>
          </a:bodyPr>
          <a:lstStyle/>
          <a:p>
            <a:pPr lvl="0">
              <a:lnSpc>
                <a:spcPct val="120000"/>
              </a:lnSpc>
              <a:buNone/>
            </a:pPr>
            <a:r>
              <a:rPr lang="zh-CN" altLang="en-US" dirty="0" smtClean="0"/>
              <a:t>假定最复杂的一条指令所用的组合逻辑分成</a:t>
            </a:r>
            <a:r>
              <a:rPr lang="en-US" dirty="0" smtClean="0"/>
              <a:t>6</a:t>
            </a:r>
            <a:r>
              <a:rPr lang="zh-CN" altLang="en-US" dirty="0" smtClean="0"/>
              <a:t>个部分，依次为</a:t>
            </a:r>
            <a:r>
              <a:rPr lang="en-US" dirty="0" smtClean="0"/>
              <a:t>A~F</a:t>
            </a:r>
            <a:r>
              <a:rPr lang="zh-CN" altLang="en-US" dirty="0" smtClean="0"/>
              <a:t>，其延迟分别为</a:t>
            </a:r>
            <a:r>
              <a:rPr lang="en-US" dirty="0" smtClean="0"/>
              <a:t>80ps</a:t>
            </a:r>
            <a:r>
              <a:rPr lang="zh-CN" altLang="en-US" dirty="0" smtClean="0"/>
              <a:t>、</a:t>
            </a:r>
            <a:r>
              <a:rPr lang="en-US" dirty="0" smtClean="0"/>
              <a:t>30ps</a:t>
            </a:r>
            <a:r>
              <a:rPr lang="zh-CN" altLang="en-US" dirty="0" smtClean="0"/>
              <a:t>、</a:t>
            </a:r>
            <a:r>
              <a:rPr lang="en-US" dirty="0" smtClean="0"/>
              <a:t>60ps</a:t>
            </a:r>
            <a:r>
              <a:rPr lang="zh-CN" altLang="en-US" dirty="0" smtClean="0"/>
              <a:t>、</a:t>
            </a:r>
            <a:r>
              <a:rPr lang="en-US" dirty="0" smtClean="0"/>
              <a:t>50ps</a:t>
            </a:r>
            <a:r>
              <a:rPr lang="zh-CN" altLang="en-US" dirty="0" smtClean="0"/>
              <a:t>、</a:t>
            </a:r>
            <a:r>
              <a:rPr lang="en-US" dirty="0" smtClean="0"/>
              <a:t>70ps</a:t>
            </a:r>
            <a:r>
              <a:rPr lang="zh-CN" altLang="en-US" dirty="0" smtClean="0"/>
              <a:t>、</a:t>
            </a:r>
            <a:r>
              <a:rPr lang="en-US" dirty="0" smtClean="0"/>
              <a:t>10ps</a:t>
            </a:r>
            <a:r>
              <a:rPr lang="zh-CN" altLang="en-US" dirty="0" smtClean="0"/>
              <a:t>。在这些组合逻辑块之间插入必要的流水段寄存器就可实现相应的指令流水线，</a:t>
            </a:r>
            <a:r>
              <a:rPr lang="zh-CN" altLang="en-US" dirty="0" smtClean="0">
                <a:solidFill>
                  <a:srgbClr val="0000FF"/>
                </a:solidFill>
              </a:rPr>
              <a:t>寄存器延迟为</a:t>
            </a:r>
            <a:r>
              <a:rPr lang="en-US" dirty="0" smtClean="0">
                <a:solidFill>
                  <a:srgbClr val="0000FF"/>
                </a:solidFill>
              </a:rPr>
              <a:t>20ps</a:t>
            </a:r>
            <a:r>
              <a:rPr lang="zh-CN" altLang="en-US" dirty="0" smtClean="0"/>
              <a:t>。理想情况下，以下各种方式所得到的时钟周期、</a:t>
            </a:r>
            <a:r>
              <a:rPr lang="zh-CN" altLang="en-US" b="1" dirty="0" smtClean="0">
                <a:solidFill>
                  <a:srgbClr val="0000FF"/>
                </a:solidFill>
              </a:rPr>
              <a:t>指令吞吐率</a:t>
            </a:r>
            <a:r>
              <a:rPr lang="zh-CN" altLang="en-US" dirty="0" smtClean="0"/>
              <a:t>和</a:t>
            </a:r>
            <a:r>
              <a:rPr lang="zh-CN" altLang="en-US" b="1" dirty="0" smtClean="0">
                <a:solidFill>
                  <a:srgbClr val="0000FF"/>
                </a:solidFill>
              </a:rPr>
              <a:t>指令执行时间</a:t>
            </a:r>
            <a:r>
              <a:rPr lang="zh-CN" altLang="en-US" dirty="0" smtClean="0"/>
              <a:t>各是多少？应该在哪里插入流水段寄存器？</a:t>
            </a:r>
            <a:endParaRPr lang="zh-CN" altLang="en-US" dirty="0" smtClean="0"/>
          </a:p>
          <a:p>
            <a:pPr>
              <a:lnSpc>
                <a:spcPct val="120000"/>
              </a:lnSpc>
              <a:buNone/>
            </a:pPr>
            <a:r>
              <a:rPr lang="zh-CN" altLang="en-US" dirty="0" smtClean="0"/>
              <a:t>（</a:t>
            </a:r>
            <a:r>
              <a:rPr lang="en-US" dirty="0" smtClean="0"/>
              <a:t>1</a:t>
            </a:r>
            <a:r>
              <a:rPr lang="zh-CN" altLang="en-US" dirty="0" smtClean="0"/>
              <a:t>）插入一个流水段寄存器，得到一个两级流水线。</a:t>
            </a:r>
            <a:endParaRPr lang="zh-CN" altLang="en-US" dirty="0" smtClean="0"/>
          </a:p>
          <a:p>
            <a:pPr>
              <a:lnSpc>
                <a:spcPct val="120000"/>
              </a:lnSpc>
              <a:buNone/>
            </a:pPr>
            <a:r>
              <a:rPr lang="zh-CN" altLang="en-US" dirty="0" smtClean="0">
                <a:solidFill>
                  <a:srgbClr val="FF0000"/>
                </a:solidFill>
              </a:rPr>
              <a:t>（</a:t>
            </a:r>
            <a:r>
              <a:rPr lang="en-US" dirty="0" smtClean="0">
                <a:solidFill>
                  <a:srgbClr val="FF0000"/>
                </a:solidFill>
              </a:rPr>
              <a:t>1</a:t>
            </a:r>
            <a:r>
              <a:rPr lang="zh-CN" altLang="en-US" dirty="0" smtClean="0">
                <a:solidFill>
                  <a:srgbClr val="FF0000"/>
                </a:solidFill>
              </a:rPr>
              <a:t>）两级流水线的平衡点在</a:t>
            </a:r>
            <a:r>
              <a:rPr lang="en-US" dirty="0" smtClean="0">
                <a:solidFill>
                  <a:srgbClr val="FF0000"/>
                </a:solidFill>
              </a:rPr>
              <a:t>C</a:t>
            </a:r>
            <a:r>
              <a:rPr lang="zh-CN" altLang="en-US" dirty="0" smtClean="0">
                <a:solidFill>
                  <a:srgbClr val="FF0000"/>
                </a:solidFill>
              </a:rPr>
              <a:t>和</a:t>
            </a:r>
            <a:r>
              <a:rPr lang="en-US" dirty="0" smtClean="0">
                <a:solidFill>
                  <a:srgbClr val="FF0000"/>
                </a:solidFill>
              </a:rPr>
              <a:t>D</a:t>
            </a:r>
            <a:r>
              <a:rPr lang="zh-CN" altLang="en-US" dirty="0" smtClean="0">
                <a:solidFill>
                  <a:srgbClr val="FF0000"/>
                </a:solidFill>
              </a:rPr>
              <a:t>之间，其前面一个流水段的组合逻辑延时为</a:t>
            </a:r>
            <a:r>
              <a:rPr lang="en-US" dirty="0" smtClean="0">
                <a:solidFill>
                  <a:srgbClr val="FF0000"/>
                </a:solidFill>
              </a:rPr>
              <a:t>80+30+60=170ps</a:t>
            </a:r>
            <a:r>
              <a:rPr lang="zh-CN" altLang="en-US" dirty="0" smtClean="0">
                <a:solidFill>
                  <a:srgbClr val="FF0000"/>
                </a:solidFill>
              </a:rPr>
              <a:t>，后面一个流水段的组合逻辑延时为</a:t>
            </a:r>
            <a:r>
              <a:rPr lang="en-US" dirty="0" smtClean="0">
                <a:solidFill>
                  <a:srgbClr val="FF0000"/>
                </a:solidFill>
              </a:rPr>
              <a:t>50+70+10=130ps</a:t>
            </a:r>
            <a:r>
              <a:rPr lang="zh-CN" altLang="en-US" dirty="0" smtClean="0">
                <a:solidFill>
                  <a:srgbClr val="FF0000"/>
                </a:solidFill>
              </a:rPr>
              <a:t>。最长功能段延时为</a:t>
            </a:r>
            <a:r>
              <a:rPr lang="en-US" dirty="0" smtClean="0">
                <a:solidFill>
                  <a:srgbClr val="FF0000"/>
                </a:solidFill>
              </a:rPr>
              <a:t>170ps</a:t>
            </a:r>
            <a:r>
              <a:rPr lang="zh-CN" altLang="en-US" dirty="0" smtClean="0">
                <a:solidFill>
                  <a:srgbClr val="FF0000"/>
                </a:solidFill>
              </a:rPr>
              <a:t>，加上流水段寄存器延时</a:t>
            </a:r>
            <a:r>
              <a:rPr lang="en-US" dirty="0" smtClean="0">
                <a:solidFill>
                  <a:srgbClr val="FF0000"/>
                </a:solidFill>
              </a:rPr>
              <a:t>20ps</a:t>
            </a:r>
            <a:r>
              <a:rPr lang="zh-CN" altLang="en-US" dirty="0" smtClean="0">
                <a:solidFill>
                  <a:srgbClr val="FF0000"/>
                </a:solidFill>
              </a:rPr>
              <a:t>，因而时钟周期为</a:t>
            </a:r>
            <a:r>
              <a:rPr lang="en-US" dirty="0" smtClean="0">
                <a:solidFill>
                  <a:srgbClr val="FF0000"/>
                </a:solidFill>
              </a:rPr>
              <a:t>190ps</a:t>
            </a:r>
            <a:r>
              <a:rPr lang="zh-CN" altLang="en-US" dirty="0" smtClean="0">
                <a:solidFill>
                  <a:srgbClr val="FF0000"/>
                </a:solidFill>
              </a:rPr>
              <a:t>，理想情况下，指令吞吐率为每秒钟执行</a:t>
            </a:r>
            <a:r>
              <a:rPr lang="en-US" dirty="0" smtClean="0">
                <a:solidFill>
                  <a:srgbClr val="FF0000"/>
                </a:solidFill>
              </a:rPr>
              <a:t>1/190ps=5.26G</a:t>
            </a:r>
            <a:r>
              <a:rPr lang="zh-CN" altLang="en-US" dirty="0" smtClean="0">
                <a:solidFill>
                  <a:srgbClr val="FF0000"/>
                </a:solidFill>
              </a:rPr>
              <a:t>条指令。每条指令在流水线中的执行时间为</a:t>
            </a:r>
            <a:r>
              <a:rPr lang="en-US" dirty="0" smtClean="0">
                <a:solidFill>
                  <a:srgbClr val="FF0000"/>
                </a:solidFill>
              </a:rPr>
              <a:t>2×190=380ps</a:t>
            </a:r>
            <a:r>
              <a:rPr lang="zh-CN" altLang="en-US" dirty="0" smtClean="0">
                <a:solidFill>
                  <a:srgbClr val="FF0000"/>
                </a:solidFill>
              </a:rPr>
              <a:t>。</a:t>
            </a:r>
            <a:endParaRPr lang="zh-CN" altLang="en-US" dirty="0" smtClean="0">
              <a:solidFill>
                <a:srgbClr val="FF0000"/>
              </a:solidFill>
            </a:endParaRPr>
          </a:p>
          <a:p>
            <a:pPr>
              <a:lnSpc>
                <a:spcPct val="120000"/>
              </a:lnSpc>
              <a:buNone/>
            </a:pPr>
            <a:r>
              <a:rPr lang="zh-CN" altLang="en-US" dirty="0" smtClean="0"/>
              <a:t>（</a:t>
            </a:r>
            <a:r>
              <a:rPr lang="en-US" dirty="0" smtClean="0"/>
              <a:t>2</a:t>
            </a:r>
            <a:r>
              <a:rPr lang="zh-CN" altLang="en-US" dirty="0" smtClean="0"/>
              <a:t>）插入两个流水段寄存器，得到一个三级流水线。</a:t>
            </a:r>
            <a:endParaRPr lang="zh-CN" altLang="en-US" dirty="0" smtClean="0"/>
          </a:p>
          <a:p>
            <a:pPr>
              <a:lnSpc>
                <a:spcPct val="120000"/>
              </a:lnSpc>
              <a:buNone/>
            </a:pPr>
            <a:r>
              <a:rPr lang="zh-CN" altLang="en-US" dirty="0" smtClean="0">
                <a:solidFill>
                  <a:srgbClr val="FF0000"/>
                </a:solidFill>
              </a:rPr>
              <a:t>（</a:t>
            </a:r>
            <a:r>
              <a:rPr lang="en-US" dirty="0" smtClean="0">
                <a:solidFill>
                  <a:srgbClr val="FF0000"/>
                </a:solidFill>
              </a:rPr>
              <a:t>2</a:t>
            </a:r>
            <a:r>
              <a:rPr lang="zh-CN" altLang="en-US" dirty="0" smtClean="0">
                <a:solidFill>
                  <a:srgbClr val="FF0000"/>
                </a:solidFill>
              </a:rPr>
              <a:t>）两个流水段寄存器分别插在</a:t>
            </a:r>
            <a:r>
              <a:rPr lang="en-US" dirty="0" smtClean="0">
                <a:solidFill>
                  <a:srgbClr val="FF0000"/>
                </a:solidFill>
              </a:rPr>
              <a:t>B</a:t>
            </a:r>
            <a:r>
              <a:rPr lang="zh-CN" altLang="en-US" dirty="0" smtClean="0">
                <a:solidFill>
                  <a:srgbClr val="FF0000"/>
                </a:solidFill>
              </a:rPr>
              <a:t>和</a:t>
            </a:r>
            <a:r>
              <a:rPr lang="en-US" dirty="0" smtClean="0">
                <a:solidFill>
                  <a:srgbClr val="FF0000"/>
                </a:solidFill>
              </a:rPr>
              <a:t>C</a:t>
            </a:r>
            <a:r>
              <a:rPr lang="zh-CN" altLang="en-US" dirty="0" smtClean="0">
                <a:solidFill>
                  <a:srgbClr val="FF0000"/>
                </a:solidFill>
              </a:rPr>
              <a:t>、</a:t>
            </a:r>
            <a:r>
              <a:rPr lang="en-US" dirty="0" smtClean="0">
                <a:solidFill>
                  <a:srgbClr val="FF0000"/>
                </a:solidFill>
              </a:rPr>
              <a:t>D</a:t>
            </a:r>
            <a:r>
              <a:rPr lang="zh-CN" altLang="en-US" dirty="0" smtClean="0">
                <a:solidFill>
                  <a:srgbClr val="FF0000"/>
                </a:solidFill>
              </a:rPr>
              <a:t>和</a:t>
            </a:r>
            <a:r>
              <a:rPr lang="en-US" dirty="0" smtClean="0">
                <a:solidFill>
                  <a:srgbClr val="FF0000"/>
                </a:solidFill>
              </a:rPr>
              <a:t>E</a:t>
            </a:r>
            <a:r>
              <a:rPr lang="zh-CN" altLang="en-US" dirty="0" smtClean="0">
                <a:solidFill>
                  <a:srgbClr val="FF0000"/>
                </a:solidFill>
              </a:rPr>
              <a:t>之间，这样第一个流水段的组合逻辑延时为</a:t>
            </a:r>
            <a:r>
              <a:rPr lang="en-US" dirty="0" smtClean="0">
                <a:solidFill>
                  <a:srgbClr val="FF0000"/>
                </a:solidFill>
              </a:rPr>
              <a:t>80+30=110ps</a:t>
            </a:r>
            <a:r>
              <a:rPr lang="zh-CN" altLang="en-US" dirty="0" smtClean="0">
                <a:solidFill>
                  <a:srgbClr val="FF0000"/>
                </a:solidFill>
              </a:rPr>
              <a:t>，中间第二段的延时为</a:t>
            </a:r>
            <a:r>
              <a:rPr lang="en-US" dirty="0" smtClean="0">
                <a:solidFill>
                  <a:srgbClr val="FF0000"/>
                </a:solidFill>
              </a:rPr>
              <a:t>60+50=110ps</a:t>
            </a:r>
            <a:r>
              <a:rPr lang="zh-CN" altLang="en-US" dirty="0" smtClean="0">
                <a:solidFill>
                  <a:srgbClr val="FF0000"/>
                </a:solidFill>
              </a:rPr>
              <a:t>，最后一个段延时为</a:t>
            </a:r>
            <a:r>
              <a:rPr lang="en-US" dirty="0" smtClean="0">
                <a:solidFill>
                  <a:srgbClr val="FF0000"/>
                </a:solidFill>
              </a:rPr>
              <a:t>70+10=80ps</a:t>
            </a:r>
            <a:r>
              <a:rPr lang="zh-CN" altLang="en-US" dirty="0" smtClean="0">
                <a:solidFill>
                  <a:srgbClr val="FF0000"/>
                </a:solidFill>
              </a:rPr>
              <a:t>。这样，每个流水段所用时间都按最长延时调整为</a:t>
            </a:r>
            <a:r>
              <a:rPr lang="en-US" dirty="0" smtClean="0">
                <a:solidFill>
                  <a:srgbClr val="FF0000"/>
                </a:solidFill>
              </a:rPr>
              <a:t>110+20=130ps</a:t>
            </a:r>
            <a:r>
              <a:rPr lang="zh-CN" altLang="en-US" dirty="0" smtClean="0">
                <a:solidFill>
                  <a:srgbClr val="FF0000"/>
                </a:solidFill>
              </a:rPr>
              <a:t>，故时钟周期为</a:t>
            </a:r>
            <a:r>
              <a:rPr lang="en-US" dirty="0" smtClean="0">
                <a:solidFill>
                  <a:srgbClr val="FF0000"/>
                </a:solidFill>
              </a:rPr>
              <a:t>130ps</a:t>
            </a:r>
            <a:r>
              <a:rPr lang="zh-CN" altLang="en-US" dirty="0" smtClean="0">
                <a:solidFill>
                  <a:srgbClr val="FF0000"/>
                </a:solidFill>
              </a:rPr>
              <a:t>，指令吞吐率为每秒钟执行</a:t>
            </a:r>
            <a:r>
              <a:rPr lang="en-US" dirty="0" smtClean="0">
                <a:solidFill>
                  <a:srgbClr val="FF0000"/>
                </a:solidFill>
              </a:rPr>
              <a:t>1/130ps=7.69G</a:t>
            </a:r>
            <a:r>
              <a:rPr lang="zh-CN" altLang="en-US" dirty="0" smtClean="0">
                <a:solidFill>
                  <a:srgbClr val="FF0000"/>
                </a:solidFill>
              </a:rPr>
              <a:t>条指令，每条指令在流水线中的执行时间为</a:t>
            </a:r>
            <a:r>
              <a:rPr lang="en-US" dirty="0" smtClean="0">
                <a:solidFill>
                  <a:srgbClr val="FF0000"/>
                </a:solidFill>
              </a:rPr>
              <a:t>3×130=390ps</a:t>
            </a:r>
            <a:r>
              <a:rPr lang="zh-CN" altLang="en-US" dirty="0" smtClean="0">
                <a:solidFill>
                  <a:srgbClr val="FF0000"/>
                </a:solidFill>
              </a:rPr>
              <a:t>。</a:t>
            </a:r>
            <a:endParaRPr lang="zh-CN" altLang="en-US" dirty="0" smtClean="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00090" cy="1143000"/>
          </a:xfrm>
        </p:spPr>
        <p:txBody>
          <a:bodyPr/>
          <a:lstStyle/>
          <a:p>
            <a:r>
              <a:rPr lang="en-US" altLang="zh-CN" dirty="0" smtClean="0"/>
              <a:t>13</a:t>
            </a:r>
            <a:endParaRPr lang="zh-CN" altLang="en-US" dirty="0"/>
          </a:p>
        </p:txBody>
      </p:sp>
      <p:sp>
        <p:nvSpPr>
          <p:cNvPr id="3" name="内容占位符 2"/>
          <p:cNvSpPr>
            <a:spLocks noGrp="1"/>
          </p:cNvSpPr>
          <p:nvPr>
            <p:ph idx="1"/>
          </p:nvPr>
        </p:nvSpPr>
        <p:spPr>
          <a:xfrm>
            <a:off x="457200" y="714356"/>
            <a:ext cx="8229600" cy="5929354"/>
          </a:xfrm>
        </p:spPr>
        <p:txBody>
          <a:bodyPr>
            <a:normAutofit fontScale="55000" lnSpcReduction="20000"/>
          </a:bodyPr>
          <a:lstStyle/>
          <a:p>
            <a:pPr>
              <a:lnSpc>
                <a:spcPct val="120000"/>
              </a:lnSpc>
            </a:pPr>
            <a:r>
              <a:rPr lang="zh-CN" altLang="en-US" dirty="0" smtClean="0"/>
              <a:t>（</a:t>
            </a:r>
            <a:r>
              <a:rPr lang="en-US" dirty="0" smtClean="0"/>
              <a:t>3</a:t>
            </a:r>
            <a:r>
              <a:rPr lang="zh-CN" altLang="en-US" dirty="0" smtClean="0"/>
              <a:t>）插入三个流水段寄存器，得到一个</a:t>
            </a:r>
            <a:r>
              <a:rPr lang="en-US" dirty="0" smtClean="0"/>
              <a:t>4</a:t>
            </a:r>
            <a:r>
              <a:rPr lang="zh-CN" altLang="en-US" dirty="0" smtClean="0"/>
              <a:t>级流水线。</a:t>
            </a:r>
            <a:endParaRPr lang="zh-CN" altLang="en-US" dirty="0" smtClean="0"/>
          </a:p>
          <a:p>
            <a:pPr>
              <a:lnSpc>
                <a:spcPct val="120000"/>
              </a:lnSpc>
            </a:pPr>
            <a:r>
              <a:rPr lang="zh-CN" altLang="en-US" dirty="0" smtClean="0">
                <a:solidFill>
                  <a:srgbClr val="FF0000"/>
                </a:solidFill>
              </a:rPr>
              <a:t>（</a:t>
            </a:r>
            <a:r>
              <a:rPr lang="en-US" dirty="0" smtClean="0">
                <a:solidFill>
                  <a:srgbClr val="FF0000"/>
                </a:solidFill>
              </a:rPr>
              <a:t>3</a:t>
            </a:r>
            <a:r>
              <a:rPr lang="zh-CN" altLang="en-US" dirty="0" smtClean="0">
                <a:solidFill>
                  <a:srgbClr val="FF0000"/>
                </a:solidFill>
              </a:rPr>
              <a:t>）三个流水段寄存器分别插在</a:t>
            </a:r>
            <a:r>
              <a:rPr lang="en-US" dirty="0" smtClean="0">
                <a:solidFill>
                  <a:srgbClr val="FF0000"/>
                </a:solidFill>
              </a:rPr>
              <a:t>A</a:t>
            </a:r>
            <a:r>
              <a:rPr lang="zh-CN" altLang="en-US" dirty="0" smtClean="0">
                <a:solidFill>
                  <a:srgbClr val="FF0000"/>
                </a:solidFill>
              </a:rPr>
              <a:t>和</a:t>
            </a:r>
            <a:r>
              <a:rPr lang="en-US" dirty="0" smtClean="0">
                <a:solidFill>
                  <a:srgbClr val="FF0000"/>
                </a:solidFill>
              </a:rPr>
              <a:t>B</a:t>
            </a:r>
            <a:r>
              <a:rPr lang="zh-CN" altLang="en-US" dirty="0" smtClean="0">
                <a:solidFill>
                  <a:srgbClr val="FF0000"/>
                </a:solidFill>
              </a:rPr>
              <a:t>、</a:t>
            </a:r>
            <a:r>
              <a:rPr lang="en-US" dirty="0" smtClean="0">
                <a:solidFill>
                  <a:srgbClr val="FF0000"/>
                </a:solidFill>
              </a:rPr>
              <a:t>C</a:t>
            </a:r>
            <a:r>
              <a:rPr lang="zh-CN" altLang="en-US" dirty="0" smtClean="0">
                <a:solidFill>
                  <a:srgbClr val="FF0000"/>
                </a:solidFill>
              </a:rPr>
              <a:t>和</a:t>
            </a:r>
            <a:r>
              <a:rPr lang="en-US" dirty="0" smtClean="0">
                <a:solidFill>
                  <a:srgbClr val="FF0000"/>
                </a:solidFill>
              </a:rPr>
              <a:t>D</a:t>
            </a:r>
            <a:r>
              <a:rPr lang="zh-CN" altLang="en-US" dirty="0" smtClean="0">
                <a:solidFill>
                  <a:srgbClr val="FF0000"/>
                </a:solidFill>
              </a:rPr>
              <a:t>、</a:t>
            </a:r>
            <a:r>
              <a:rPr lang="en-US" dirty="0" smtClean="0">
                <a:solidFill>
                  <a:srgbClr val="FF0000"/>
                </a:solidFill>
              </a:rPr>
              <a:t>D</a:t>
            </a:r>
            <a:r>
              <a:rPr lang="zh-CN" altLang="en-US" dirty="0" smtClean="0">
                <a:solidFill>
                  <a:srgbClr val="FF0000"/>
                </a:solidFill>
              </a:rPr>
              <a:t>和</a:t>
            </a:r>
            <a:r>
              <a:rPr lang="en-US" dirty="0" smtClean="0">
                <a:solidFill>
                  <a:srgbClr val="FF0000"/>
                </a:solidFill>
              </a:rPr>
              <a:t>E</a:t>
            </a:r>
            <a:r>
              <a:rPr lang="zh-CN" altLang="en-US" dirty="0" smtClean="0">
                <a:solidFill>
                  <a:srgbClr val="FF0000"/>
                </a:solidFill>
              </a:rPr>
              <a:t>之间，这样第一个流水段的组合逻辑延时为</a:t>
            </a:r>
            <a:r>
              <a:rPr lang="en-US" dirty="0" smtClean="0">
                <a:solidFill>
                  <a:srgbClr val="FF0000"/>
                </a:solidFill>
              </a:rPr>
              <a:t>80ps</a:t>
            </a:r>
            <a:r>
              <a:rPr lang="zh-CN" altLang="en-US" dirty="0" smtClean="0">
                <a:solidFill>
                  <a:srgbClr val="FF0000"/>
                </a:solidFill>
              </a:rPr>
              <a:t>，第二段延时为</a:t>
            </a:r>
            <a:r>
              <a:rPr lang="en-US" dirty="0" smtClean="0">
                <a:solidFill>
                  <a:srgbClr val="FF0000"/>
                </a:solidFill>
              </a:rPr>
              <a:t>30+60=90ps</a:t>
            </a:r>
            <a:r>
              <a:rPr lang="zh-CN" altLang="en-US" dirty="0" smtClean="0">
                <a:solidFill>
                  <a:srgbClr val="FF0000"/>
                </a:solidFill>
              </a:rPr>
              <a:t>，第三段延时为</a:t>
            </a:r>
            <a:r>
              <a:rPr lang="en-US" dirty="0" smtClean="0">
                <a:solidFill>
                  <a:srgbClr val="FF0000"/>
                </a:solidFill>
              </a:rPr>
              <a:t>50ps</a:t>
            </a:r>
            <a:r>
              <a:rPr lang="zh-CN" altLang="en-US" dirty="0" smtClean="0">
                <a:solidFill>
                  <a:srgbClr val="FF0000"/>
                </a:solidFill>
              </a:rPr>
              <a:t>，最后一段延时为</a:t>
            </a:r>
            <a:r>
              <a:rPr lang="en-US" dirty="0" smtClean="0">
                <a:solidFill>
                  <a:srgbClr val="FF0000"/>
                </a:solidFill>
              </a:rPr>
              <a:t>70+10=80ps</a:t>
            </a:r>
            <a:r>
              <a:rPr lang="zh-CN" altLang="en-US" dirty="0" smtClean="0">
                <a:solidFill>
                  <a:srgbClr val="FF0000"/>
                </a:solidFill>
              </a:rPr>
              <a:t>。这样，每个流水段都以最长延时调整为</a:t>
            </a:r>
            <a:r>
              <a:rPr lang="en-US" dirty="0" smtClean="0">
                <a:solidFill>
                  <a:srgbClr val="FF0000"/>
                </a:solidFill>
              </a:rPr>
              <a:t>90+20=110ps</a:t>
            </a:r>
            <a:r>
              <a:rPr lang="zh-CN" altLang="en-US" dirty="0" smtClean="0">
                <a:solidFill>
                  <a:srgbClr val="FF0000"/>
                </a:solidFill>
              </a:rPr>
              <a:t>，故时钟周期为</a:t>
            </a:r>
            <a:r>
              <a:rPr lang="en-US" dirty="0" smtClean="0">
                <a:solidFill>
                  <a:srgbClr val="FF0000"/>
                </a:solidFill>
              </a:rPr>
              <a:t>110ps</a:t>
            </a:r>
            <a:r>
              <a:rPr lang="zh-CN" altLang="en-US" dirty="0" smtClean="0">
                <a:solidFill>
                  <a:srgbClr val="FF0000"/>
                </a:solidFill>
              </a:rPr>
              <a:t>，指令吞吐率为每秒钟执行</a:t>
            </a:r>
            <a:r>
              <a:rPr lang="en-US" dirty="0" smtClean="0">
                <a:solidFill>
                  <a:srgbClr val="FF0000"/>
                </a:solidFill>
              </a:rPr>
              <a:t>1/110ps=9.09G</a:t>
            </a:r>
            <a:r>
              <a:rPr lang="zh-CN" altLang="en-US" dirty="0" smtClean="0">
                <a:solidFill>
                  <a:srgbClr val="FF0000"/>
                </a:solidFill>
              </a:rPr>
              <a:t>条指令，每条指令在流水线中的执行时间为</a:t>
            </a:r>
            <a:r>
              <a:rPr lang="en-US" dirty="0" smtClean="0">
                <a:solidFill>
                  <a:srgbClr val="FF0000"/>
                </a:solidFill>
              </a:rPr>
              <a:t>4×110=440ps</a:t>
            </a:r>
            <a:r>
              <a:rPr lang="zh-CN" altLang="en-US" dirty="0" smtClean="0">
                <a:solidFill>
                  <a:srgbClr val="FF0000"/>
                </a:solidFill>
              </a:rPr>
              <a:t>。</a:t>
            </a:r>
            <a:endParaRPr lang="zh-CN" altLang="en-US" dirty="0" smtClean="0">
              <a:solidFill>
                <a:srgbClr val="FF0000"/>
              </a:solidFill>
            </a:endParaRPr>
          </a:p>
          <a:p>
            <a:pPr>
              <a:lnSpc>
                <a:spcPct val="120000"/>
              </a:lnSpc>
            </a:pPr>
            <a:r>
              <a:rPr lang="zh-CN" altLang="en-US" dirty="0" smtClean="0"/>
              <a:t>（</a:t>
            </a:r>
            <a:r>
              <a:rPr lang="en-US" dirty="0" smtClean="0"/>
              <a:t>4</a:t>
            </a:r>
            <a:r>
              <a:rPr lang="zh-CN" altLang="en-US" dirty="0" smtClean="0"/>
              <a:t>）吞吐量最大的流水线。</a:t>
            </a:r>
            <a:endParaRPr lang="zh-CN" altLang="en-US" dirty="0" smtClean="0"/>
          </a:p>
          <a:p>
            <a:pPr>
              <a:lnSpc>
                <a:spcPct val="120000"/>
              </a:lnSpc>
            </a:pPr>
            <a:r>
              <a:rPr lang="zh-CN" altLang="en-US" dirty="0" smtClean="0">
                <a:solidFill>
                  <a:srgbClr val="FF0000"/>
                </a:solidFill>
              </a:rPr>
              <a:t>（</a:t>
            </a:r>
            <a:r>
              <a:rPr lang="en-US" dirty="0" smtClean="0">
                <a:solidFill>
                  <a:srgbClr val="FF0000"/>
                </a:solidFill>
              </a:rPr>
              <a:t>4</a:t>
            </a:r>
            <a:r>
              <a:rPr lang="zh-CN" altLang="en-US" dirty="0" smtClean="0">
                <a:solidFill>
                  <a:srgbClr val="FF0000"/>
                </a:solidFill>
              </a:rPr>
              <a:t>）因为各功能部件对应的组合逻辑中最长延时为</a:t>
            </a:r>
            <a:r>
              <a:rPr lang="en-US" dirty="0" smtClean="0">
                <a:solidFill>
                  <a:srgbClr val="FF0000"/>
                </a:solidFill>
              </a:rPr>
              <a:t>80ps</a:t>
            </a:r>
            <a:r>
              <a:rPr lang="zh-CN" altLang="en-US" dirty="0" smtClean="0">
                <a:solidFill>
                  <a:srgbClr val="FF0000"/>
                </a:solidFill>
              </a:rPr>
              <a:t>，所以，流水线的时钟周期肯定比</a:t>
            </a:r>
            <a:r>
              <a:rPr lang="en-US" dirty="0" smtClean="0">
                <a:solidFill>
                  <a:srgbClr val="FF0000"/>
                </a:solidFill>
              </a:rPr>
              <a:t>80ps+20ps=100ps</a:t>
            </a:r>
            <a:r>
              <a:rPr lang="zh-CN" altLang="en-US" dirty="0" smtClean="0">
                <a:solidFill>
                  <a:srgbClr val="FF0000"/>
                </a:solidFill>
              </a:rPr>
              <a:t>长。为了达到最大吞吐率，时钟周期应该尽量短，因此，最合理的划分方案应该按照每个时钟周期为</a:t>
            </a:r>
            <a:r>
              <a:rPr lang="en-US" dirty="0" smtClean="0">
                <a:solidFill>
                  <a:srgbClr val="FF0000"/>
                </a:solidFill>
              </a:rPr>
              <a:t>100ps</a:t>
            </a:r>
            <a:r>
              <a:rPr lang="zh-CN" altLang="en-US" dirty="0" smtClean="0">
                <a:solidFill>
                  <a:srgbClr val="FF0000"/>
                </a:solidFill>
              </a:rPr>
              <a:t>来进行。根据每个功能部件所用时间可知，流水线至少按</a:t>
            </a:r>
            <a:r>
              <a:rPr lang="en-US" dirty="0" smtClean="0">
                <a:solidFill>
                  <a:srgbClr val="FF0000"/>
                </a:solidFill>
              </a:rPr>
              <a:t>5</a:t>
            </a:r>
            <a:r>
              <a:rPr lang="zh-CN" altLang="en-US" dirty="0" smtClean="0">
                <a:solidFill>
                  <a:srgbClr val="FF0000"/>
                </a:solidFill>
              </a:rPr>
              <a:t>段来划分，分别把流水线寄存器插入在</a:t>
            </a:r>
            <a:r>
              <a:rPr lang="en-US" dirty="0" smtClean="0">
                <a:solidFill>
                  <a:srgbClr val="FF0000"/>
                </a:solidFill>
              </a:rPr>
              <a:t>A</a:t>
            </a:r>
            <a:r>
              <a:rPr lang="zh-CN" altLang="en-US" dirty="0" smtClean="0">
                <a:solidFill>
                  <a:srgbClr val="FF0000"/>
                </a:solidFill>
              </a:rPr>
              <a:t>和</a:t>
            </a:r>
            <a:r>
              <a:rPr lang="en-US" dirty="0" smtClean="0">
                <a:solidFill>
                  <a:srgbClr val="FF0000"/>
                </a:solidFill>
              </a:rPr>
              <a:t>B</a:t>
            </a:r>
            <a:r>
              <a:rPr lang="zh-CN" altLang="en-US" dirty="0" smtClean="0">
                <a:solidFill>
                  <a:srgbClr val="FF0000"/>
                </a:solidFill>
              </a:rPr>
              <a:t>、</a:t>
            </a:r>
            <a:r>
              <a:rPr lang="en-US" dirty="0" smtClean="0">
                <a:solidFill>
                  <a:srgbClr val="FF0000"/>
                </a:solidFill>
              </a:rPr>
              <a:t>B</a:t>
            </a:r>
            <a:r>
              <a:rPr lang="zh-CN" altLang="en-US" dirty="0" smtClean="0">
                <a:solidFill>
                  <a:srgbClr val="FF0000"/>
                </a:solidFill>
              </a:rPr>
              <a:t>和</a:t>
            </a:r>
            <a:r>
              <a:rPr lang="en-US" dirty="0" smtClean="0">
                <a:solidFill>
                  <a:srgbClr val="FF0000"/>
                </a:solidFill>
              </a:rPr>
              <a:t>C</a:t>
            </a:r>
            <a:r>
              <a:rPr lang="zh-CN" altLang="en-US" dirty="0" smtClean="0">
                <a:solidFill>
                  <a:srgbClr val="FF0000"/>
                </a:solidFill>
              </a:rPr>
              <a:t>、</a:t>
            </a:r>
            <a:r>
              <a:rPr lang="en-US" dirty="0" smtClean="0">
                <a:solidFill>
                  <a:srgbClr val="FF0000"/>
                </a:solidFill>
              </a:rPr>
              <a:t>C</a:t>
            </a:r>
            <a:r>
              <a:rPr lang="zh-CN" altLang="en-US" dirty="0" smtClean="0">
                <a:solidFill>
                  <a:srgbClr val="FF0000"/>
                </a:solidFill>
              </a:rPr>
              <a:t>和</a:t>
            </a:r>
            <a:r>
              <a:rPr lang="en-US" dirty="0" smtClean="0">
                <a:solidFill>
                  <a:srgbClr val="FF0000"/>
                </a:solidFill>
              </a:rPr>
              <a:t>D</a:t>
            </a:r>
            <a:r>
              <a:rPr lang="zh-CN" altLang="en-US" dirty="0" smtClean="0">
                <a:solidFill>
                  <a:srgbClr val="FF0000"/>
                </a:solidFill>
              </a:rPr>
              <a:t>、</a:t>
            </a:r>
            <a:r>
              <a:rPr lang="en-US" dirty="0" smtClean="0">
                <a:solidFill>
                  <a:srgbClr val="FF0000"/>
                </a:solidFill>
              </a:rPr>
              <a:t>D</a:t>
            </a:r>
            <a:r>
              <a:rPr lang="zh-CN" altLang="en-US" dirty="0" smtClean="0">
                <a:solidFill>
                  <a:srgbClr val="FF0000"/>
                </a:solidFill>
              </a:rPr>
              <a:t>和</a:t>
            </a:r>
            <a:r>
              <a:rPr lang="en-US" dirty="0" smtClean="0">
                <a:solidFill>
                  <a:srgbClr val="FF0000"/>
                </a:solidFill>
              </a:rPr>
              <a:t>E</a:t>
            </a:r>
            <a:r>
              <a:rPr lang="zh-CN" altLang="en-US" dirty="0" smtClean="0">
                <a:solidFill>
                  <a:srgbClr val="FF0000"/>
                </a:solidFill>
              </a:rPr>
              <a:t>之间，这样各段的组合逻辑延时为</a:t>
            </a:r>
            <a:r>
              <a:rPr lang="en-US" dirty="0" smtClean="0">
                <a:solidFill>
                  <a:srgbClr val="FF0000"/>
                </a:solidFill>
              </a:rPr>
              <a:t>80ps</a:t>
            </a:r>
            <a:r>
              <a:rPr lang="zh-CN" altLang="en-US" dirty="0" smtClean="0">
                <a:solidFill>
                  <a:srgbClr val="FF0000"/>
                </a:solidFill>
              </a:rPr>
              <a:t>、</a:t>
            </a:r>
            <a:r>
              <a:rPr lang="en-US" dirty="0" smtClean="0">
                <a:solidFill>
                  <a:srgbClr val="FF0000"/>
                </a:solidFill>
              </a:rPr>
              <a:t>30ps</a:t>
            </a:r>
            <a:r>
              <a:rPr lang="zh-CN" altLang="en-US" dirty="0" smtClean="0">
                <a:solidFill>
                  <a:srgbClr val="FF0000"/>
                </a:solidFill>
              </a:rPr>
              <a:t>、</a:t>
            </a:r>
            <a:r>
              <a:rPr lang="en-US" dirty="0" smtClean="0">
                <a:solidFill>
                  <a:srgbClr val="FF0000"/>
                </a:solidFill>
              </a:rPr>
              <a:t>60ps</a:t>
            </a:r>
            <a:r>
              <a:rPr lang="zh-CN" altLang="en-US" dirty="0" smtClean="0">
                <a:solidFill>
                  <a:srgbClr val="FF0000"/>
                </a:solidFill>
              </a:rPr>
              <a:t>，</a:t>
            </a:r>
            <a:r>
              <a:rPr lang="en-US" dirty="0" smtClean="0">
                <a:solidFill>
                  <a:srgbClr val="FF0000"/>
                </a:solidFill>
              </a:rPr>
              <a:t>50ps</a:t>
            </a:r>
            <a:r>
              <a:rPr lang="zh-CN" altLang="en-US" dirty="0" smtClean="0">
                <a:solidFill>
                  <a:srgbClr val="FF0000"/>
                </a:solidFill>
              </a:rPr>
              <a:t>和</a:t>
            </a:r>
            <a:r>
              <a:rPr lang="en-US" dirty="0" smtClean="0">
                <a:solidFill>
                  <a:srgbClr val="FF0000"/>
                </a:solidFill>
              </a:rPr>
              <a:t>80ps</a:t>
            </a:r>
            <a:r>
              <a:rPr lang="zh-CN" altLang="en-US" dirty="0" smtClean="0">
                <a:solidFill>
                  <a:srgbClr val="FF0000"/>
                </a:solidFill>
              </a:rPr>
              <a:t>。其中，最后一个延时</a:t>
            </a:r>
            <a:r>
              <a:rPr lang="en-US" dirty="0" smtClean="0">
                <a:solidFill>
                  <a:srgbClr val="FF0000"/>
                </a:solidFill>
              </a:rPr>
              <a:t>80ps</a:t>
            </a:r>
            <a:r>
              <a:rPr lang="zh-CN" altLang="en-US" dirty="0" smtClean="0">
                <a:solidFill>
                  <a:srgbClr val="FF0000"/>
                </a:solidFill>
              </a:rPr>
              <a:t>是</a:t>
            </a:r>
            <a:r>
              <a:rPr lang="en-US" dirty="0" smtClean="0">
                <a:solidFill>
                  <a:srgbClr val="FF0000"/>
                </a:solidFill>
              </a:rPr>
              <a:t>E</a:t>
            </a:r>
            <a:r>
              <a:rPr lang="zh-CN" altLang="en-US" dirty="0" smtClean="0">
                <a:solidFill>
                  <a:srgbClr val="FF0000"/>
                </a:solidFill>
              </a:rPr>
              <a:t>和</a:t>
            </a:r>
            <a:r>
              <a:rPr lang="en-US" dirty="0" smtClean="0">
                <a:solidFill>
                  <a:srgbClr val="FF0000"/>
                </a:solidFill>
              </a:rPr>
              <a:t>F</a:t>
            </a:r>
            <a:r>
              <a:rPr lang="zh-CN" altLang="en-US" dirty="0" smtClean="0">
                <a:solidFill>
                  <a:srgbClr val="FF0000"/>
                </a:solidFill>
              </a:rPr>
              <a:t>两个阶段的时间相加而得到的。这样时钟周期为</a:t>
            </a:r>
            <a:r>
              <a:rPr lang="en-US" dirty="0" smtClean="0">
                <a:solidFill>
                  <a:srgbClr val="FF0000"/>
                </a:solidFill>
              </a:rPr>
              <a:t>100ps</a:t>
            </a:r>
            <a:r>
              <a:rPr lang="zh-CN" altLang="en-US" dirty="0" smtClean="0">
                <a:solidFill>
                  <a:srgbClr val="FF0000"/>
                </a:solidFill>
              </a:rPr>
              <a:t>，指令吞吐率为每秒钟执行</a:t>
            </a:r>
            <a:r>
              <a:rPr lang="en-US" dirty="0" smtClean="0">
                <a:solidFill>
                  <a:srgbClr val="FF0000"/>
                </a:solidFill>
              </a:rPr>
              <a:t>1/100ps=10G</a:t>
            </a:r>
            <a:r>
              <a:rPr lang="zh-CN" altLang="en-US" dirty="0" smtClean="0">
                <a:solidFill>
                  <a:srgbClr val="FF0000"/>
                </a:solidFill>
              </a:rPr>
              <a:t>条指令，每个指令的执行时间为</a:t>
            </a:r>
            <a:r>
              <a:rPr lang="en-US" dirty="0" smtClean="0">
                <a:solidFill>
                  <a:srgbClr val="FF0000"/>
                </a:solidFill>
              </a:rPr>
              <a:t>5×100=500ps</a:t>
            </a:r>
            <a:r>
              <a:rPr lang="zh-CN" altLang="en-US" dirty="0" smtClean="0">
                <a:solidFill>
                  <a:srgbClr val="FF0000"/>
                </a:solidFill>
              </a:rPr>
              <a:t>。</a:t>
            </a:r>
            <a:endParaRPr lang="zh-CN" altLang="en-US" dirty="0" smtClean="0">
              <a:solidFill>
                <a:srgbClr val="FF0000"/>
              </a:solidFill>
            </a:endParaRPr>
          </a:p>
          <a:p>
            <a:pPr>
              <a:lnSpc>
                <a:spcPct val="120000"/>
              </a:lnSpc>
            </a:pPr>
            <a:r>
              <a:rPr lang="zh-CN" altLang="en-US" b="1" dirty="0" smtClean="0">
                <a:solidFill>
                  <a:srgbClr val="FF0000"/>
                </a:solidFill>
              </a:rPr>
              <a:t>通过对上述</a:t>
            </a:r>
            <a:r>
              <a:rPr lang="en-US" b="1" dirty="0" smtClean="0">
                <a:solidFill>
                  <a:srgbClr val="FF0000"/>
                </a:solidFill>
              </a:rPr>
              <a:t>4</a:t>
            </a:r>
            <a:r>
              <a:rPr lang="zh-CN" altLang="en-US" b="1" dirty="0" smtClean="0">
                <a:solidFill>
                  <a:srgbClr val="FF0000"/>
                </a:solidFill>
              </a:rPr>
              <a:t>种情况进行分析，可以得出以下结论：划分的流水段多，时钟周期就变短，指令执行吞吐率就变高，而相应的额外开销（即插入的流水段寄存器的延时）也变大，使得一条指令的执行时间变长。</a:t>
            </a:r>
            <a:endParaRPr lang="zh-CN" altLang="en-US" b="1" dirty="0" smtClean="0">
              <a:solidFill>
                <a:srgbClr val="FF0000"/>
              </a:solidFill>
            </a:endParaRPr>
          </a:p>
          <a:p>
            <a:pPr>
              <a:lnSpc>
                <a:spcPct val="120000"/>
              </a:lnSpc>
            </a:pP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a:t>
            </a:r>
            <a:endParaRPr lang="zh-CN" altLang="en-US" dirty="0"/>
          </a:p>
        </p:txBody>
      </p:sp>
      <p:sp>
        <p:nvSpPr>
          <p:cNvPr id="3" name="内容占位符 2"/>
          <p:cNvSpPr>
            <a:spLocks noGrp="1"/>
          </p:cNvSpPr>
          <p:nvPr>
            <p:ph idx="1"/>
          </p:nvPr>
        </p:nvSpPr>
        <p:spPr>
          <a:xfrm>
            <a:off x="457200" y="1428736"/>
            <a:ext cx="8229600" cy="4697427"/>
          </a:xfrm>
        </p:spPr>
        <p:txBody>
          <a:bodyPr>
            <a:normAutofit fontScale="70000" lnSpcReduction="20000"/>
          </a:bodyPr>
          <a:lstStyle/>
          <a:p>
            <a:pPr lvl="0">
              <a:lnSpc>
                <a:spcPct val="120000"/>
              </a:lnSpc>
            </a:pPr>
            <a:r>
              <a:rPr lang="zh-CN" altLang="en-US" dirty="0" smtClean="0"/>
              <a:t>以下指令序列中，哪些指令对之间会发生</a:t>
            </a:r>
            <a:r>
              <a:rPr lang="zh-CN" altLang="en-US" dirty="0" smtClean="0">
                <a:solidFill>
                  <a:srgbClr val="0000FF"/>
                </a:solidFill>
              </a:rPr>
              <a:t>数据相关</a:t>
            </a:r>
            <a:r>
              <a:rPr lang="zh-CN" altLang="en-US" dirty="0" smtClean="0"/>
              <a:t>？假定采用</a:t>
            </a:r>
            <a:r>
              <a:rPr lang="en-US" dirty="0" smtClean="0"/>
              <a:t>“</a:t>
            </a:r>
            <a:r>
              <a:rPr lang="zh-CN" altLang="en-US" dirty="0" smtClean="0"/>
              <a:t>取指、译码</a:t>
            </a:r>
            <a:r>
              <a:rPr lang="en-US" dirty="0" smtClean="0"/>
              <a:t>/</a:t>
            </a:r>
            <a:r>
              <a:rPr lang="zh-CN" altLang="en-US" dirty="0" smtClean="0"/>
              <a:t>取数、执行、访存、写回</a:t>
            </a:r>
            <a:r>
              <a:rPr lang="en-US" dirty="0" smtClean="0"/>
              <a:t>”5</a:t>
            </a:r>
            <a:r>
              <a:rPr lang="zh-CN" altLang="en-US" dirty="0" smtClean="0"/>
              <a:t>段流水线方式，</a:t>
            </a:r>
            <a:endParaRPr lang="en-US" altLang="zh-CN" dirty="0" smtClean="0"/>
          </a:p>
          <a:p>
            <a:pPr>
              <a:lnSpc>
                <a:spcPct val="120000"/>
              </a:lnSpc>
            </a:pPr>
            <a:r>
              <a:rPr lang="en-US" dirty="0" smtClean="0"/>
              <a:t>		add	 </a:t>
            </a:r>
            <a:r>
              <a:rPr lang="en-US" dirty="0" smtClean="0">
                <a:solidFill>
                  <a:srgbClr val="FF0000"/>
                </a:solidFill>
              </a:rPr>
              <a:t>s3</a:t>
            </a:r>
            <a:r>
              <a:rPr lang="en-US" dirty="0" smtClean="0"/>
              <a:t>, s1, s0</a:t>
            </a:r>
            <a:endParaRPr lang="zh-CN" altLang="en-US" dirty="0" smtClean="0"/>
          </a:p>
          <a:p>
            <a:pPr>
              <a:lnSpc>
                <a:spcPct val="120000"/>
              </a:lnSpc>
            </a:pPr>
            <a:r>
              <a:rPr lang="en-US" dirty="0" smtClean="0"/>
              <a:t>		add	 </a:t>
            </a:r>
            <a:r>
              <a:rPr lang="en-US" dirty="0" smtClean="0">
                <a:solidFill>
                  <a:srgbClr val="0000FF"/>
                </a:solidFill>
              </a:rPr>
              <a:t>t2</a:t>
            </a:r>
            <a:r>
              <a:rPr lang="en-US" dirty="0" smtClean="0"/>
              <a:t>, </a:t>
            </a:r>
            <a:r>
              <a:rPr lang="en-US" dirty="0" smtClean="0">
                <a:solidFill>
                  <a:srgbClr val="FF0000"/>
                </a:solidFill>
              </a:rPr>
              <a:t>s3, s3</a:t>
            </a:r>
            <a:endParaRPr lang="zh-CN" altLang="en-US" dirty="0" smtClean="0">
              <a:solidFill>
                <a:srgbClr val="FF0000"/>
              </a:solidFill>
            </a:endParaRPr>
          </a:p>
          <a:p>
            <a:pPr>
              <a:lnSpc>
                <a:spcPct val="120000"/>
              </a:lnSpc>
            </a:pPr>
            <a:r>
              <a:rPr lang="en-US" dirty="0" smtClean="0"/>
              <a:t>		</a:t>
            </a:r>
            <a:r>
              <a:rPr lang="en-US" dirty="0" err="1" smtClean="0"/>
              <a:t>lw</a:t>
            </a:r>
            <a:r>
              <a:rPr lang="en-US" dirty="0" smtClean="0"/>
              <a:t>	 </a:t>
            </a:r>
            <a:r>
              <a:rPr lang="en-US" dirty="0" smtClean="0">
                <a:solidFill>
                  <a:srgbClr val="00B050"/>
                </a:solidFill>
              </a:rPr>
              <a:t>t1</a:t>
            </a:r>
            <a:r>
              <a:rPr lang="en-US" dirty="0" smtClean="0"/>
              <a:t>, 0(</a:t>
            </a:r>
            <a:r>
              <a:rPr lang="en-US" dirty="0" smtClean="0">
                <a:solidFill>
                  <a:srgbClr val="0000FF"/>
                </a:solidFill>
              </a:rPr>
              <a:t>t2</a:t>
            </a:r>
            <a:r>
              <a:rPr lang="en-US" dirty="0" smtClean="0"/>
              <a:t>)</a:t>
            </a:r>
            <a:endParaRPr lang="zh-CN" altLang="en-US" dirty="0" smtClean="0"/>
          </a:p>
          <a:p>
            <a:pPr>
              <a:lnSpc>
                <a:spcPct val="120000"/>
              </a:lnSpc>
            </a:pPr>
            <a:r>
              <a:rPr lang="en-US" dirty="0" smtClean="0"/>
              <a:t>		add  	 t3</a:t>
            </a:r>
            <a:r>
              <a:rPr lang="en-US" dirty="0" smtClean="0">
                <a:solidFill>
                  <a:srgbClr val="00B050"/>
                </a:solidFill>
              </a:rPr>
              <a:t>, t1</a:t>
            </a:r>
            <a:r>
              <a:rPr lang="en-US" dirty="0" smtClean="0"/>
              <a:t>, </a:t>
            </a:r>
            <a:r>
              <a:rPr lang="en-US" dirty="0" smtClean="0">
                <a:solidFill>
                  <a:srgbClr val="0000FF"/>
                </a:solidFill>
              </a:rPr>
              <a:t>t2</a:t>
            </a:r>
            <a:endParaRPr lang="zh-CN" altLang="en-US" dirty="0" smtClean="0">
              <a:solidFill>
                <a:srgbClr val="0000FF"/>
              </a:solidFill>
            </a:endParaRPr>
          </a:p>
          <a:p>
            <a:pPr lvl="0">
              <a:lnSpc>
                <a:spcPct val="120000"/>
              </a:lnSpc>
            </a:pPr>
            <a:r>
              <a:rPr lang="zh-CN" altLang="en-US" dirty="0" smtClean="0"/>
              <a:t>那么</a:t>
            </a:r>
            <a:r>
              <a:rPr lang="zh-CN" altLang="en-US" dirty="0" smtClean="0">
                <a:solidFill>
                  <a:srgbClr val="0000FF"/>
                </a:solidFill>
              </a:rPr>
              <a:t>不用</a:t>
            </a:r>
            <a:r>
              <a:rPr lang="en-US" dirty="0" smtClean="0">
                <a:solidFill>
                  <a:srgbClr val="0000FF"/>
                </a:solidFill>
              </a:rPr>
              <a:t>“</a:t>
            </a:r>
            <a:r>
              <a:rPr lang="zh-CN" altLang="en-US" dirty="0" smtClean="0">
                <a:solidFill>
                  <a:srgbClr val="0000FF"/>
                </a:solidFill>
              </a:rPr>
              <a:t>转发</a:t>
            </a:r>
            <a:r>
              <a:rPr lang="en-US" dirty="0" smtClean="0">
                <a:solidFill>
                  <a:srgbClr val="0000FF"/>
                </a:solidFill>
              </a:rPr>
              <a:t>”</a:t>
            </a:r>
            <a:r>
              <a:rPr lang="zh-CN" altLang="en-US" dirty="0" smtClean="0"/>
              <a:t>技术的话，需要在发生数据相关的指令前加入几条</a:t>
            </a:r>
            <a:r>
              <a:rPr lang="en-US" dirty="0" err="1" smtClean="0"/>
              <a:t>nop</a:t>
            </a:r>
            <a:r>
              <a:rPr lang="zh-CN" altLang="en-US" dirty="0" smtClean="0"/>
              <a:t>指令才能使这段程序避免数据冒险？</a:t>
            </a:r>
            <a:endParaRPr lang="en-US" altLang="zh-CN" dirty="0" smtClean="0"/>
          </a:p>
          <a:p>
            <a:pPr lvl="0">
              <a:lnSpc>
                <a:spcPct val="120000"/>
              </a:lnSpc>
            </a:pPr>
            <a:r>
              <a:rPr lang="zh-CN" altLang="en-US" dirty="0" smtClean="0"/>
              <a:t>如果</a:t>
            </a:r>
            <a:r>
              <a:rPr lang="zh-CN" altLang="en-US" dirty="0" smtClean="0">
                <a:solidFill>
                  <a:srgbClr val="0000FF"/>
                </a:solidFill>
              </a:rPr>
              <a:t>采用</a:t>
            </a:r>
            <a:r>
              <a:rPr lang="en-US" dirty="0" smtClean="0">
                <a:solidFill>
                  <a:srgbClr val="0000FF"/>
                </a:solidFill>
              </a:rPr>
              <a:t>“</a:t>
            </a:r>
            <a:r>
              <a:rPr lang="zh-CN" altLang="en-US" dirty="0" smtClean="0">
                <a:solidFill>
                  <a:srgbClr val="0000FF"/>
                </a:solidFill>
              </a:rPr>
              <a:t>转发</a:t>
            </a:r>
            <a:r>
              <a:rPr lang="en-US" dirty="0" smtClean="0">
                <a:solidFill>
                  <a:srgbClr val="0000FF"/>
                </a:solidFill>
              </a:rPr>
              <a:t>”</a:t>
            </a:r>
            <a:r>
              <a:rPr lang="zh-CN" altLang="en-US" dirty="0" smtClean="0"/>
              <a:t>是否可以完全解决数据冒险？不行的话，需要在发生数据相关的指令前加入几条</a:t>
            </a:r>
            <a:r>
              <a:rPr lang="en-US" dirty="0" err="1" smtClean="0"/>
              <a:t>nop</a:t>
            </a:r>
            <a:r>
              <a:rPr lang="zh-CN" altLang="en-US" dirty="0" smtClean="0"/>
              <a:t>指令才能使这段</a:t>
            </a:r>
            <a:r>
              <a:rPr lang="en-US" dirty="0" smtClean="0"/>
              <a:t>RV32I</a:t>
            </a:r>
            <a:r>
              <a:rPr lang="zh-CN" altLang="en-US" dirty="0" smtClean="0"/>
              <a:t>程序不发生数据冒险？</a:t>
            </a:r>
            <a:endParaRPr lang="zh-CN" altLang="en-US" dirty="0" smtClean="0"/>
          </a:p>
          <a:p>
            <a:pPr>
              <a:lnSpc>
                <a:spcPct val="120000"/>
              </a:lnSpc>
            </a:pPr>
            <a:r>
              <a:rPr lang="zh-CN" altLang="en-US" dirty="0" smtClean="0">
                <a:solidFill>
                  <a:srgbClr val="0000FF"/>
                </a:solidFill>
              </a:rPr>
              <a:t>（问题如果改成“会阻塞几个时钟周期？”，答案如何？）</a:t>
            </a:r>
            <a:endParaRPr lang="zh-CN" altLang="en-US" dirty="0" smtClean="0">
              <a:solidFill>
                <a:srgbClr val="0000FF"/>
              </a:solidFill>
            </a:endParaRPr>
          </a:p>
          <a:p>
            <a:pPr>
              <a:lnSpc>
                <a:spcPct val="120000"/>
              </a:lnSpc>
            </a:pPr>
            <a:endParaRPr lang="zh-CN" altLang="en-US" dirty="0">
              <a:solidFill>
                <a:srgbClr val="0000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20" y="571480"/>
            <a:ext cx="8229600" cy="1571636"/>
          </a:xfrm>
        </p:spPr>
        <p:txBody>
          <a:bodyPr>
            <a:normAutofit fontScale="70000" lnSpcReduction="20000"/>
          </a:bodyPr>
          <a:lstStyle/>
          <a:p>
            <a:pPr>
              <a:lnSpc>
                <a:spcPct val="120000"/>
              </a:lnSpc>
              <a:spcBef>
                <a:spcPts val="600"/>
              </a:spcBef>
            </a:pPr>
            <a:r>
              <a:rPr lang="zh-CN" altLang="en-US" b="1" dirty="0" smtClean="0">
                <a:solidFill>
                  <a:srgbClr val="FF0000"/>
                </a:solidFill>
              </a:rPr>
              <a:t>第</a:t>
            </a:r>
            <a:r>
              <a:rPr lang="en-US" b="1" dirty="0" smtClean="0">
                <a:solidFill>
                  <a:srgbClr val="FF0000"/>
                </a:solidFill>
              </a:rPr>
              <a:t>1</a:t>
            </a:r>
            <a:r>
              <a:rPr lang="zh-CN" altLang="en-US" b="1" dirty="0" smtClean="0">
                <a:solidFill>
                  <a:srgbClr val="FF0000"/>
                </a:solidFill>
              </a:rPr>
              <a:t>和第</a:t>
            </a:r>
            <a:r>
              <a:rPr lang="en-US" b="1" dirty="0" smtClean="0">
                <a:solidFill>
                  <a:srgbClr val="FF0000"/>
                </a:solidFill>
              </a:rPr>
              <a:t>2</a:t>
            </a:r>
            <a:r>
              <a:rPr lang="zh-CN" altLang="en-US" b="1" dirty="0" smtClean="0">
                <a:solidFill>
                  <a:srgbClr val="FF0000"/>
                </a:solidFill>
              </a:rPr>
              <a:t>条指令、第</a:t>
            </a:r>
            <a:r>
              <a:rPr lang="en-US" b="1" dirty="0" smtClean="0">
                <a:solidFill>
                  <a:srgbClr val="FF0000"/>
                </a:solidFill>
              </a:rPr>
              <a:t>2</a:t>
            </a:r>
            <a:r>
              <a:rPr lang="zh-CN" altLang="en-US" b="1" dirty="0" smtClean="0">
                <a:solidFill>
                  <a:srgbClr val="FF0000"/>
                </a:solidFill>
              </a:rPr>
              <a:t>和第</a:t>
            </a:r>
            <a:r>
              <a:rPr lang="en-US" b="1" dirty="0" smtClean="0">
                <a:solidFill>
                  <a:srgbClr val="FF0000"/>
                </a:solidFill>
              </a:rPr>
              <a:t>3</a:t>
            </a:r>
            <a:r>
              <a:rPr lang="zh-CN" altLang="en-US" b="1" dirty="0" smtClean="0">
                <a:solidFill>
                  <a:srgbClr val="FF0000"/>
                </a:solidFill>
              </a:rPr>
              <a:t>条指令、第</a:t>
            </a:r>
            <a:r>
              <a:rPr lang="en-US" b="1" dirty="0" smtClean="0">
                <a:solidFill>
                  <a:srgbClr val="FF0000"/>
                </a:solidFill>
              </a:rPr>
              <a:t>2</a:t>
            </a:r>
            <a:r>
              <a:rPr lang="zh-CN" altLang="en-US" b="1" dirty="0" smtClean="0">
                <a:solidFill>
                  <a:srgbClr val="FF0000"/>
                </a:solidFill>
              </a:rPr>
              <a:t>条和第</a:t>
            </a:r>
            <a:r>
              <a:rPr lang="en-US" b="1" dirty="0" smtClean="0">
                <a:solidFill>
                  <a:srgbClr val="FF0000"/>
                </a:solidFill>
              </a:rPr>
              <a:t>4</a:t>
            </a:r>
            <a:r>
              <a:rPr lang="zh-CN" altLang="en-US" b="1" dirty="0" smtClean="0">
                <a:solidFill>
                  <a:srgbClr val="FF0000"/>
                </a:solidFill>
              </a:rPr>
              <a:t>条指令、第</a:t>
            </a:r>
            <a:r>
              <a:rPr lang="en-US" b="1" dirty="0" smtClean="0">
                <a:solidFill>
                  <a:srgbClr val="FF0000"/>
                </a:solidFill>
              </a:rPr>
              <a:t>3</a:t>
            </a:r>
            <a:r>
              <a:rPr lang="zh-CN" altLang="en-US" b="1" dirty="0" smtClean="0">
                <a:solidFill>
                  <a:srgbClr val="FF0000"/>
                </a:solidFill>
              </a:rPr>
              <a:t>条和第</a:t>
            </a:r>
            <a:r>
              <a:rPr lang="en-US" b="1" dirty="0" smtClean="0">
                <a:solidFill>
                  <a:srgbClr val="FF0000"/>
                </a:solidFill>
              </a:rPr>
              <a:t>4</a:t>
            </a:r>
            <a:r>
              <a:rPr lang="zh-CN" altLang="en-US" b="1" dirty="0" smtClean="0">
                <a:solidFill>
                  <a:srgbClr val="FF0000"/>
                </a:solidFill>
              </a:rPr>
              <a:t>条指令之间发生数据相关。</a:t>
            </a:r>
            <a:endParaRPr lang="zh-CN" altLang="en-US" b="1" dirty="0" smtClean="0">
              <a:solidFill>
                <a:srgbClr val="FF0000"/>
              </a:solidFill>
            </a:endParaRPr>
          </a:p>
          <a:p>
            <a:pPr>
              <a:lnSpc>
                <a:spcPct val="120000"/>
              </a:lnSpc>
              <a:spcBef>
                <a:spcPts val="600"/>
              </a:spcBef>
            </a:pPr>
            <a:r>
              <a:rPr lang="zh-CN" altLang="en-US" b="1" dirty="0" smtClean="0">
                <a:solidFill>
                  <a:srgbClr val="FF0000"/>
                </a:solidFill>
              </a:rPr>
              <a:t>若不采用“转发”技术，则为避免相邻两条指令之间的数据冒险，需要在它们之间插入</a:t>
            </a:r>
            <a:r>
              <a:rPr lang="en-US" b="1" dirty="0" smtClean="0">
                <a:solidFill>
                  <a:srgbClr val="FF0000"/>
                </a:solidFill>
              </a:rPr>
              <a:t>3</a:t>
            </a:r>
            <a:r>
              <a:rPr lang="zh-CN" altLang="en-US" b="1" dirty="0" smtClean="0">
                <a:solidFill>
                  <a:srgbClr val="FF0000"/>
                </a:solidFill>
              </a:rPr>
              <a:t>条</a:t>
            </a:r>
            <a:r>
              <a:rPr lang="en-US" b="1" dirty="0" err="1" smtClean="0">
                <a:solidFill>
                  <a:srgbClr val="FF0000"/>
                </a:solidFill>
              </a:rPr>
              <a:t>nop</a:t>
            </a:r>
            <a:r>
              <a:rPr lang="zh-CN" altLang="en-US" b="1" dirty="0" smtClean="0">
                <a:solidFill>
                  <a:srgbClr val="FF0000"/>
                </a:solidFill>
              </a:rPr>
              <a:t>指令。</a:t>
            </a:r>
            <a:endParaRPr lang="zh-CN" altLang="en-US" b="1" dirty="0" smtClean="0">
              <a:solidFill>
                <a:srgbClr val="FF0000"/>
              </a:solidFill>
            </a:endParaRPr>
          </a:p>
          <a:p>
            <a:pPr>
              <a:lnSpc>
                <a:spcPct val="120000"/>
              </a:lnSpc>
              <a:spcBef>
                <a:spcPts val="600"/>
              </a:spcBef>
            </a:pPr>
            <a:endParaRPr lang="zh-CN" altLang="en-US" b="1" dirty="0">
              <a:solidFill>
                <a:srgbClr val="FF0000"/>
              </a:solidFill>
            </a:endParaRPr>
          </a:p>
        </p:txBody>
      </p:sp>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214282" y="2214554"/>
            <a:ext cx="5000660" cy="3286148"/>
          </a:xfrm>
          <a:prstGeom prst="rect">
            <a:avLst/>
          </a:prstGeom>
          <a:noFill/>
          <a:ln>
            <a:noFill/>
          </a:ln>
        </p:spPr>
      </p:pic>
      <p:pic>
        <p:nvPicPr>
          <p:cNvPr id="1026" name="Picture 2"/>
          <p:cNvPicPr>
            <a:picLocks noChangeAspect="1" noChangeArrowheads="1"/>
          </p:cNvPicPr>
          <p:nvPr/>
        </p:nvPicPr>
        <p:blipFill>
          <a:blip r:embed="rId2"/>
          <a:srcRect/>
          <a:stretch>
            <a:fillRect/>
          </a:stretch>
        </p:blipFill>
        <p:spPr bwMode="auto">
          <a:xfrm>
            <a:off x="6572264" y="2285992"/>
            <a:ext cx="2166037" cy="1571636"/>
          </a:xfrm>
          <a:prstGeom prst="rect">
            <a:avLst/>
          </a:prstGeom>
          <a:noFill/>
          <a:ln w="9525">
            <a:noFill/>
            <a:miter lim="800000"/>
            <a:headEnd/>
            <a:tailEnd/>
          </a:ln>
          <a:effectLst/>
        </p:spPr>
      </p:pic>
      <p:sp>
        <p:nvSpPr>
          <p:cNvPr id="7" name="矩形 6"/>
          <p:cNvSpPr/>
          <p:nvPr/>
        </p:nvSpPr>
        <p:spPr>
          <a:xfrm>
            <a:off x="1785918" y="5929330"/>
            <a:ext cx="5143536" cy="432041"/>
          </a:xfrm>
          <a:prstGeom prst="rect">
            <a:avLst/>
          </a:prstGeom>
        </p:spPr>
        <p:txBody>
          <a:bodyPr wrap="square">
            <a:spAutoFit/>
          </a:bodyPr>
          <a:lstStyle/>
          <a:p>
            <a:pPr lvl="0">
              <a:lnSpc>
                <a:spcPct val="120000"/>
              </a:lnSpc>
            </a:pPr>
            <a:r>
              <a:rPr lang="zh-CN" altLang="en-US" sz="2000" dirty="0" smtClean="0">
                <a:solidFill>
                  <a:srgbClr val="0000FF"/>
                </a:solidFill>
              </a:rPr>
              <a:t>寄存器不采用前半周期写后半周期读。</a:t>
            </a:r>
            <a:endParaRPr lang="en-US" altLang="zh-CN" sz="2000" dirty="0" smtClean="0">
              <a:solidFill>
                <a:srgbClr val="0000FF"/>
              </a:solidFill>
            </a:endParaRPr>
          </a:p>
        </p:txBody>
      </p:sp>
      <p:sp>
        <p:nvSpPr>
          <p:cNvPr id="8" name="矩形 7"/>
          <p:cNvSpPr/>
          <p:nvPr/>
        </p:nvSpPr>
        <p:spPr>
          <a:xfrm>
            <a:off x="5643570" y="1714488"/>
            <a:ext cx="2626040" cy="369332"/>
          </a:xfrm>
          <a:prstGeom prst="rect">
            <a:avLst/>
          </a:prstGeom>
        </p:spPr>
        <p:txBody>
          <a:bodyPr wrap="none">
            <a:spAutoFit/>
          </a:bodyPr>
          <a:lstStyle/>
          <a:p>
            <a:r>
              <a:rPr lang="zh-CN" altLang="en-US" b="1" dirty="0" smtClean="0">
                <a:solidFill>
                  <a:srgbClr val="0000FF"/>
                </a:solidFill>
              </a:rPr>
              <a:t>（或阻塞</a:t>
            </a:r>
            <a:r>
              <a:rPr lang="en-US" altLang="zh-CN" b="1" dirty="0" smtClean="0">
                <a:solidFill>
                  <a:srgbClr val="0000FF"/>
                </a:solidFill>
              </a:rPr>
              <a:t>3</a:t>
            </a:r>
            <a:r>
              <a:rPr lang="zh-CN" altLang="en-US" b="1" dirty="0" smtClean="0">
                <a:solidFill>
                  <a:srgbClr val="0000FF"/>
                </a:solidFill>
              </a:rPr>
              <a:t>个时钟周期）</a:t>
            </a:r>
            <a:endParaRPr lang="zh-CN" altLang="en-US" b="1" dirty="0"/>
          </a:p>
        </p:txBody>
      </p:sp>
      <p:sp>
        <p:nvSpPr>
          <p:cNvPr id="13" name="任意多边形 12"/>
          <p:cNvSpPr/>
          <p:nvPr/>
        </p:nvSpPr>
        <p:spPr>
          <a:xfrm>
            <a:off x="6496216" y="2504661"/>
            <a:ext cx="389614" cy="166977"/>
          </a:xfrm>
          <a:custGeom>
            <a:avLst/>
            <a:gdLst>
              <a:gd name="connsiteX0" fmla="*/ 389614 w 389614"/>
              <a:gd name="connsiteY0" fmla="*/ 166977 h 166977"/>
              <a:gd name="connsiteX1" fmla="*/ 254441 w 389614"/>
              <a:gd name="connsiteY1" fmla="*/ 151075 h 166977"/>
              <a:gd name="connsiteX2" fmla="*/ 222636 w 389614"/>
              <a:gd name="connsiteY2" fmla="*/ 143123 h 166977"/>
              <a:gd name="connsiteX3" fmla="*/ 159026 w 389614"/>
              <a:gd name="connsiteY3" fmla="*/ 127221 h 166977"/>
              <a:gd name="connsiteX4" fmla="*/ 135172 w 389614"/>
              <a:gd name="connsiteY4" fmla="*/ 111318 h 166977"/>
              <a:gd name="connsiteX5" fmla="*/ 111318 w 389614"/>
              <a:gd name="connsiteY5" fmla="*/ 103367 h 166977"/>
              <a:gd name="connsiteX6" fmla="*/ 95415 w 389614"/>
              <a:gd name="connsiteY6" fmla="*/ 79513 h 166977"/>
              <a:gd name="connsiteX7" fmla="*/ 63610 w 389614"/>
              <a:gd name="connsiteY7" fmla="*/ 63610 h 166977"/>
              <a:gd name="connsiteX8" fmla="*/ 39756 w 389614"/>
              <a:gd name="connsiteY8" fmla="*/ 39756 h 166977"/>
              <a:gd name="connsiteX9" fmla="*/ 15902 w 389614"/>
              <a:gd name="connsiteY9" fmla="*/ 23854 h 166977"/>
              <a:gd name="connsiteX10" fmla="*/ 0 w 389614"/>
              <a:gd name="connsiteY10" fmla="*/ 0 h 16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9614" h="166977">
                <a:moveTo>
                  <a:pt x="389614" y="166977"/>
                </a:moveTo>
                <a:cubicBezTo>
                  <a:pt x="346979" y="162714"/>
                  <a:pt x="297401" y="158886"/>
                  <a:pt x="254441" y="151075"/>
                </a:cubicBezTo>
                <a:cubicBezTo>
                  <a:pt x="243689" y="149120"/>
                  <a:pt x="233304" y="145494"/>
                  <a:pt x="222636" y="143123"/>
                </a:cubicBezTo>
                <a:cubicBezTo>
                  <a:pt x="165059" y="130328"/>
                  <a:pt x="201656" y="141430"/>
                  <a:pt x="159026" y="127221"/>
                </a:cubicBezTo>
                <a:cubicBezTo>
                  <a:pt x="151075" y="121920"/>
                  <a:pt x="143719" y="115592"/>
                  <a:pt x="135172" y="111318"/>
                </a:cubicBezTo>
                <a:cubicBezTo>
                  <a:pt x="127675" y="107570"/>
                  <a:pt x="117863" y="108603"/>
                  <a:pt x="111318" y="103367"/>
                </a:cubicBezTo>
                <a:cubicBezTo>
                  <a:pt x="103856" y="97397"/>
                  <a:pt x="102756" y="85631"/>
                  <a:pt x="95415" y="79513"/>
                </a:cubicBezTo>
                <a:cubicBezTo>
                  <a:pt x="86309" y="71925"/>
                  <a:pt x="73255" y="70500"/>
                  <a:pt x="63610" y="63610"/>
                </a:cubicBezTo>
                <a:cubicBezTo>
                  <a:pt x="54460" y="57074"/>
                  <a:pt x="48395" y="46955"/>
                  <a:pt x="39756" y="39756"/>
                </a:cubicBezTo>
                <a:cubicBezTo>
                  <a:pt x="32415" y="33638"/>
                  <a:pt x="23853" y="29155"/>
                  <a:pt x="15902" y="23854"/>
                </a:cubicBezTo>
                <a:lnTo>
                  <a:pt x="0" y="0"/>
                </a:ln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任意多边形 13"/>
          <p:cNvSpPr/>
          <p:nvPr/>
        </p:nvSpPr>
        <p:spPr>
          <a:xfrm>
            <a:off x="6353092" y="2679590"/>
            <a:ext cx="540689" cy="163437"/>
          </a:xfrm>
          <a:custGeom>
            <a:avLst/>
            <a:gdLst>
              <a:gd name="connsiteX0" fmla="*/ 540689 w 540689"/>
              <a:gd name="connsiteY0" fmla="*/ 0 h 163437"/>
              <a:gd name="connsiteX1" fmla="*/ 397565 w 540689"/>
              <a:gd name="connsiteY1" fmla="*/ 15902 h 163437"/>
              <a:gd name="connsiteX2" fmla="*/ 349858 w 540689"/>
              <a:gd name="connsiteY2" fmla="*/ 23853 h 163437"/>
              <a:gd name="connsiteX3" fmla="*/ 278296 w 540689"/>
              <a:gd name="connsiteY3" fmla="*/ 31805 h 163437"/>
              <a:gd name="connsiteX4" fmla="*/ 206734 w 540689"/>
              <a:gd name="connsiteY4" fmla="*/ 55659 h 163437"/>
              <a:gd name="connsiteX5" fmla="*/ 182880 w 540689"/>
              <a:gd name="connsiteY5" fmla="*/ 63610 h 163437"/>
              <a:gd name="connsiteX6" fmla="*/ 159026 w 540689"/>
              <a:gd name="connsiteY6" fmla="*/ 71561 h 163437"/>
              <a:gd name="connsiteX7" fmla="*/ 127221 w 540689"/>
              <a:gd name="connsiteY7" fmla="*/ 79513 h 163437"/>
              <a:gd name="connsiteX8" fmla="*/ 103367 w 540689"/>
              <a:gd name="connsiteY8" fmla="*/ 95415 h 163437"/>
              <a:gd name="connsiteX9" fmla="*/ 79513 w 540689"/>
              <a:gd name="connsiteY9" fmla="*/ 103367 h 163437"/>
              <a:gd name="connsiteX10" fmla="*/ 31805 w 540689"/>
              <a:gd name="connsiteY10" fmla="*/ 135172 h 163437"/>
              <a:gd name="connsiteX11" fmla="*/ 0 w 540689"/>
              <a:gd name="connsiteY11" fmla="*/ 159026 h 16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689" h="163437">
                <a:moveTo>
                  <a:pt x="540689" y="0"/>
                </a:moveTo>
                <a:cubicBezTo>
                  <a:pt x="475813" y="21624"/>
                  <a:pt x="540514" y="2288"/>
                  <a:pt x="397565" y="15902"/>
                </a:cubicBezTo>
                <a:cubicBezTo>
                  <a:pt x="381516" y="17430"/>
                  <a:pt x="365838" y="21722"/>
                  <a:pt x="349858" y="23853"/>
                </a:cubicBezTo>
                <a:cubicBezTo>
                  <a:pt x="326068" y="27025"/>
                  <a:pt x="302150" y="29154"/>
                  <a:pt x="278296" y="31805"/>
                </a:cubicBezTo>
                <a:lnTo>
                  <a:pt x="206734" y="55659"/>
                </a:lnTo>
                <a:lnTo>
                  <a:pt x="182880" y="63610"/>
                </a:lnTo>
                <a:cubicBezTo>
                  <a:pt x="174929" y="66260"/>
                  <a:pt x="167157" y="69528"/>
                  <a:pt x="159026" y="71561"/>
                </a:cubicBezTo>
                <a:lnTo>
                  <a:pt x="127221" y="79513"/>
                </a:lnTo>
                <a:cubicBezTo>
                  <a:pt x="119270" y="84814"/>
                  <a:pt x="111914" y="91141"/>
                  <a:pt x="103367" y="95415"/>
                </a:cubicBezTo>
                <a:cubicBezTo>
                  <a:pt x="95870" y="99163"/>
                  <a:pt x="86840" y="99297"/>
                  <a:pt x="79513" y="103367"/>
                </a:cubicBezTo>
                <a:cubicBezTo>
                  <a:pt x="62806" y="112649"/>
                  <a:pt x="31805" y="135172"/>
                  <a:pt x="31805" y="135172"/>
                </a:cubicBezTo>
                <a:cubicBezTo>
                  <a:pt x="12963" y="163437"/>
                  <a:pt x="25459" y="159026"/>
                  <a:pt x="0" y="159026"/>
                </a:cubicBez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TextBox 14"/>
          <p:cNvSpPr txBox="1"/>
          <p:nvPr/>
        </p:nvSpPr>
        <p:spPr>
          <a:xfrm>
            <a:off x="5715008" y="2500306"/>
            <a:ext cx="817853" cy="338554"/>
          </a:xfrm>
          <a:prstGeom prst="rect">
            <a:avLst/>
          </a:prstGeom>
          <a:noFill/>
        </p:spPr>
        <p:txBody>
          <a:bodyPr wrap="none" rtlCol="0">
            <a:spAutoFit/>
          </a:bodyPr>
          <a:lstStyle/>
          <a:p>
            <a:r>
              <a:rPr lang="en-US" altLang="zh-CN" sz="1600" dirty="0" smtClean="0">
                <a:solidFill>
                  <a:srgbClr val="FF0000"/>
                </a:solidFill>
              </a:rPr>
              <a:t>3</a:t>
            </a:r>
            <a:r>
              <a:rPr lang="zh-CN" altLang="en-US" sz="1600" dirty="0" smtClean="0">
                <a:solidFill>
                  <a:srgbClr val="FF0000"/>
                </a:solidFill>
              </a:rPr>
              <a:t>条</a:t>
            </a:r>
            <a:r>
              <a:rPr lang="en-US" altLang="zh-CN" sz="1600" dirty="0" err="1" smtClean="0">
                <a:solidFill>
                  <a:srgbClr val="FF0000"/>
                </a:solidFill>
              </a:rPr>
              <a:t>nop</a:t>
            </a:r>
            <a:endParaRPr lang="zh-CN" altLang="en-US" sz="1600" dirty="0">
              <a:solidFill>
                <a:srgbClr val="FF0000"/>
              </a:solidFill>
            </a:endParaRPr>
          </a:p>
        </p:txBody>
      </p:sp>
      <p:sp>
        <p:nvSpPr>
          <p:cNvPr id="16" name="任意多边形 15"/>
          <p:cNvSpPr/>
          <p:nvPr/>
        </p:nvSpPr>
        <p:spPr>
          <a:xfrm>
            <a:off x="6567654" y="2933289"/>
            <a:ext cx="389614" cy="166977"/>
          </a:xfrm>
          <a:custGeom>
            <a:avLst/>
            <a:gdLst>
              <a:gd name="connsiteX0" fmla="*/ 389614 w 389614"/>
              <a:gd name="connsiteY0" fmla="*/ 166977 h 166977"/>
              <a:gd name="connsiteX1" fmla="*/ 254441 w 389614"/>
              <a:gd name="connsiteY1" fmla="*/ 151075 h 166977"/>
              <a:gd name="connsiteX2" fmla="*/ 222636 w 389614"/>
              <a:gd name="connsiteY2" fmla="*/ 143123 h 166977"/>
              <a:gd name="connsiteX3" fmla="*/ 159026 w 389614"/>
              <a:gd name="connsiteY3" fmla="*/ 127221 h 166977"/>
              <a:gd name="connsiteX4" fmla="*/ 135172 w 389614"/>
              <a:gd name="connsiteY4" fmla="*/ 111318 h 166977"/>
              <a:gd name="connsiteX5" fmla="*/ 111318 w 389614"/>
              <a:gd name="connsiteY5" fmla="*/ 103367 h 166977"/>
              <a:gd name="connsiteX6" fmla="*/ 95415 w 389614"/>
              <a:gd name="connsiteY6" fmla="*/ 79513 h 166977"/>
              <a:gd name="connsiteX7" fmla="*/ 63610 w 389614"/>
              <a:gd name="connsiteY7" fmla="*/ 63610 h 166977"/>
              <a:gd name="connsiteX8" fmla="*/ 39756 w 389614"/>
              <a:gd name="connsiteY8" fmla="*/ 39756 h 166977"/>
              <a:gd name="connsiteX9" fmla="*/ 15902 w 389614"/>
              <a:gd name="connsiteY9" fmla="*/ 23854 h 166977"/>
              <a:gd name="connsiteX10" fmla="*/ 0 w 389614"/>
              <a:gd name="connsiteY10" fmla="*/ 0 h 16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9614" h="166977">
                <a:moveTo>
                  <a:pt x="389614" y="166977"/>
                </a:moveTo>
                <a:cubicBezTo>
                  <a:pt x="346979" y="162714"/>
                  <a:pt x="297401" y="158886"/>
                  <a:pt x="254441" y="151075"/>
                </a:cubicBezTo>
                <a:cubicBezTo>
                  <a:pt x="243689" y="149120"/>
                  <a:pt x="233304" y="145494"/>
                  <a:pt x="222636" y="143123"/>
                </a:cubicBezTo>
                <a:cubicBezTo>
                  <a:pt x="165059" y="130328"/>
                  <a:pt x="201656" y="141430"/>
                  <a:pt x="159026" y="127221"/>
                </a:cubicBezTo>
                <a:cubicBezTo>
                  <a:pt x="151075" y="121920"/>
                  <a:pt x="143719" y="115592"/>
                  <a:pt x="135172" y="111318"/>
                </a:cubicBezTo>
                <a:cubicBezTo>
                  <a:pt x="127675" y="107570"/>
                  <a:pt x="117863" y="108603"/>
                  <a:pt x="111318" y="103367"/>
                </a:cubicBezTo>
                <a:cubicBezTo>
                  <a:pt x="103856" y="97397"/>
                  <a:pt x="102756" y="85631"/>
                  <a:pt x="95415" y="79513"/>
                </a:cubicBezTo>
                <a:cubicBezTo>
                  <a:pt x="86309" y="71925"/>
                  <a:pt x="73255" y="70500"/>
                  <a:pt x="63610" y="63610"/>
                </a:cubicBezTo>
                <a:cubicBezTo>
                  <a:pt x="54460" y="57074"/>
                  <a:pt x="48395" y="46955"/>
                  <a:pt x="39756" y="39756"/>
                </a:cubicBezTo>
                <a:cubicBezTo>
                  <a:pt x="32415" y="33638"/>
                  <a:pt x="23853" y="29155"/>
                  <a:pt x="15902" y="23854"/>
                </a:cubicBezTo>
                <a:lnTo>
                  <a:pt x="0" y="0"/>
                </a:ln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任意多边形 16"/>
          <p:cNvSpPr/>
          <p:nvPr/>
        </p:nvSpPr>
        <p:spPr>
          <a:xfrm>
            <a:off x="6424530" y="3108218"/>
            <a:ext cx="540689" cy="163437"/>
          </a:xfrm>
          <a:custGeom>
            <a:avLst/>
            <a:gdLst>
              <a:gd name="connsiteX0" fmla="*/ 540689 w 540689"/>
              <a:gd name="connsiteY0" fmla="*/ 0 h 163437"/>
              <a:gd name="connsiteX1" fmla="*/ 397565 w 540689"/>
              <a:gd name="connsiteY1" fmla="*/ 15902 h 163437"/>
              <a:gd name="connsiteX2" fmla="*/ 349858 w 540689"/>
              <a:gd name="connsiteY2" fmla="*/ 23853 h 163437"/>
              <a:gd name="connsiteX3" fmla="*/ 278296 w 540689"/>
              <a:gd name="connsiteY3" fmla="*/ 31805 h 163437"/>
              <a:gd name="connsiteX4" fmla="*/ 206734 w 540689"/>
              <a:gd name="connsiteY4" fmla="*/ 55659 h 163437"/>
              <a:gd name="connsiteX5" fmla="*/ 182880 w 540689"/>
              <a:gd name="connsiteY5" fmla="*/ 63610 h 163437"/>
              <a:gd name="connsiteX6" fmla="*/ 159026 w 540689"/>
              <a:gd name="connsiteY6" fmla="*/ 71561 h 163437"/>
              <a:gd name="connsiteX7" fmla="*/ 127221 w 540689"/>
              <a:gd name="connsiteY7" fmla="*/ 79513 h 163437"/>
              <a:gd name="connsiteX8" fmla="*/ 103367 w 540689"/>
              <a:gd name="connsiteY8" fmla="*/ 95415 h 163437"/>
              <a:gd name="connsiteX9" fmla="*/ 79513 w 540689"/>
              <a:gd name="connsiteY9" fmla="*/ 103367 h 163437"/>
              <a:gd name="connsiteX10" fmla="*/ 31805 w 540689"/>
              <a:gd name="connsiteY10" fmla="*/ 135172 h 163437"/>
              <a:gd name="connsiteX11" fmla="*/ 0 w 540689"/>
              <a:gd name="connsiteY11" fmla="*/ 159026 h 16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689" h="163437">
                <a:moveTo>
                  <a:pt x="540689" y="0"/>
                </a:moveTo>
                <a:cubicBezTo>
                  <a:pt x="475813" y="21624"/>
                  <a:pt x="540514" y="2288"/>
                  <a:pt x="397565" y="15902"/>
                </a:cubicBezTo>
                <a:cubicBezTo>
                  <a:pt x="381516" y="17430"/>
                  <a:pt x="365838" y="21722"/>
                  <a:pt x="349858" y="23853"/>
                </a:cubicBezTo>
                <a:cubicBezTo>
                  <a:pt x="326068" y="27025"/>
                  <a:pt x="302150" y="29154"/>
                  <a:pt x="278296" y="31805"/>
                </a:cubicBezTo>
                <a:lnTo>
                  <a:pt x="206734" y="55659"/>
                </a:lnTo>
                <a:lnTo>
                  <a:pt x="182880" y="63610"/>
                </a:lnTo>
                <a:cubicBezTo>
                  <a:pt x="174929" y="66260"/>
                  <a:pt x="167157" y="69528"/>
                  <a:pt x="159026" y="71561"/>
                </a:cubicBezTo>
                <a:lnTo>
                  <a:pt x="127221" y="79513"/>
                </a:lnTo>
                <a:cubicBezTo>
                  <a:pt x="119270" y="84814"/>
                  <a:pt x="111914" y="91141"/>
                  <a:pt x="103367" y="95415"/>
                </a:cubicBezTo>
                <a:cubicBezTo>
                  <a:pt x="95870" y="99163"/>
                  <a:pt x="86840" y="99297"/>
                  <a:pt x="79513" y="103367"/>
                </a:cubicBezTo>
                <a:cubicBezTo>
                  <a:pt x="62806" y="112649"/>
                  <a:pt x="31805" y="135172"/>
                  <a:pt x="31805" y="135172"/>
                </a:cubicBezTo>
                <a:cubicBezTo>
                  <a:pt x="12963" y="163437"/>
                  <a:pt x="25459" y="159026"/>
                  <a:pt x="0" y="159026"/>
                </a:cubicBez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TextBox 17"/>
          <p:cNvSpPr txBox="1"/>
          <p:nvPr/>
        </p:nvSpPr>
        <p:spPr>
          <a:xfrm>
            <a:off x="5786446" y="2928934"/>
            <a:ext cx="817853" cy="338554"/>
          </a:xfrm>
          <a:prstGeom prst="rect">
            <a:avLst/>
          </a:prstGeom>
          <a:noFill/>
        </p:spPr>
        <p:txBody>
          <a:bodyPr wrap="none" rtlCol="0">
            <a:spAutoFit/>
          </a:bodyPr>
          <a:lstStyle/>
          <a:p>
            <a:r>
              <a:rPr lang="en-US" altLang="zh-CN" sz="1600" dirty="0" smtClean="0">
                <a:solidFill>
                  <a:srgbClr val="FF0000"/>
                </a:solidFill>
              </a:rPr>
              <a:t>3</a:t>
            </a:r>
            <a:r>
              <a:rPr lang="zh-CN" altLang="en-US" sz="1600" dirty="0" smtClean="0">
                <a:solidFill>
                  <a:srgbClr val="FF0000"/>
                </a:solidFill>
              </a:rPr>
              <a:t>条</a:t>
            </a:r>
            <a:r>
              <a:rPr lang="en-US" altLang="zh-CN" sz="1600" dirty="0" err="1" smtClean="0">
                <a:solidFill>
                  <a:srgbClr val="FF0000"/>
                </a:solidFill>
              </a:rPr>
              <a:t>nop</a:t>
            </a:r>
            <a:endParaRPr lang="zh-CN" altLang="en-US" sz="1600" dirty="0">
              <a:solidFill>
                <a:srgbClr val="FF0000"/>
              </a:solidFill>
            </a:endParaRPr>
          </a:p>
        </p:txBody>
      </p:sp>
      <p:sp>
        <p:nvSpPr>
          <p:cNvPr id="19" name="任意多边形 18"/>
          <p:cNvSpPr/>
          <p:nvPr/>
        </p:nvSpPr>
        <p:spPr>
          <a:xfrm>
            <a:off x="6567654" y="3361917"/>
            <a:ext cx="389614" cy="166977"/>
          </a:xfrm>
          <a:custGeom>
            <a:avLst/>
            <a:gdLst>
              <a:gd name="connsiteX0" fmla="*/ 389614 w 389614"/>
              <a:gd name="connsiteY0" fmla="*/ 166977 h 166977"/>
              <a:gd name="connsiteX1" fmla="*/ 254441 w 389614"/>
              <a:gd name="connsiteY1" fmla="*/ 151075 h 166977"/>
              <a:gd name="connsiteX2" fmla="*/ 222636 w 389614"/>
              <a:gd name="connsiteY2" fmla="*/ 143123 h 166977"/>
              <a:gd name="connsiteX3" fmla="*/ 159026 w 389614"/>
              <a:gd name="connsiteY3" fmla="*/ 127221 h 166977"/>
              <a:gd name="connsiteX4" fmla="*/ 135172 w 389614"/>
              <a:gd name="connsiteY4" fmla="*/ 111318 h 166977"/>
              <a:gd name="connsiteX5" fmla="*/ 111318 w 389614"/>
              <a:gd name="connsiteY5" fmla="*/ 103367 h 166977"/>
              <a:gd name="connsiteX6" fmla="*/ 95415 w 389614"/>
              <a:gd name="connsiteY6" fmla="*/ 79513 h 166977"/>
              <a:gd name="connsiteX7" fmla="*/ 63610 w 389614"/>
              <a:gd name="connsiteY7" fmla="*/ 63610 h 166977"/>
              <a:gd name="connsiteX8" fmla="*/ 39756 w 389614"/>
              <a:gd name="connsiteY8" fmla="*/ 39756 h 166977"/>
              <a:gd name="connsiteX9" fmla="*/ 15902 w 389614"/>
              <a:gd name="connsiteY9" fmla="*/ 23854 h 166977"/>
              <a:gd name="connsiteX10" fmla="*/ 0 w 389614"/>
              <a:gd name="connsiteY10" fmla="*/ 0 h 16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9614" h="166977">
                <a:moveTo>
                  <a:pt x="389614" y="166977"/>
                </a:moveTo>
                <a:cubicBezTo>
                  <a:pt x="346979" y="162714"/>
                  <a:pt x="297401" y="158886"/>
                  <a:pt x="254441" y="151075"/>
                </a:cubicBezTo>
                <a:cubicBezTo>
                  <a:pt x="243689" y="149120"/>
                  <a:pt x="233304" y="145494"/>
                  <a:pt x="222636" y="143123"/>
                </a:cubicBezTo>
                <a:cubicBezTo>
                  <a:pt x="165059" y="130328"/>
                  <a:pt x="201656" y="141430"/>
                  <a:pt x="159026" y="127221"/>
                </a:cubicBezTo>
                <a:cubicBezTo>
                  <a:pt x="151075" y="121920"/>
                  <a:pt x="143719" y="115592"/>
                  <a:pt x="135172" y="111318"/>
                </a:cubicBezTo>
                <a:cubicBezTo>
                  <a:pt x="127675" y="107570"/>
                  <a:pt x="117863" y="108603"/>
                  <a:pt x="111318" y="103367"/>
                </a:cubicBezTo>
                <a:cubicBezTo>
                  <a:pt x="103856" y="97397"/>
                  <a:pt x="102756" y="85631"/>
                  <a:pt x="95415" y="79513"/>
                </a:cubicBezTo>
                <a:cubicBezTo>
                  <a:pt x="86309" y="71925"/>
                  <a:pt x="73255" y="70500"/>
                  <a:pt x="63610" y="63610"/>
                </a:cubicBezTo>
                <a:cubicBezTo>
                  <a:pt x="54460" y="57074"/>
                  <a:pt x="48395" y="46955"/>
                  <a:pt x="39756" y="39756"/>
                </a:cubicBezTo>
                <a:cubicBezTo>
                  <a:pt x="32415" y="33638"/>
                  <a:pt x="23853" y="29155"/>
                  <a:pt x="15902" y="23854"/>
                </a:cubicBezTo>
                <a:lnTo>
                  <a:pt x="0" y="0"/>
                </a:ln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任意多边形 19"/>
          <p:cNvSpPr/>
          <p:nvPr/>
        </p:nvSpPr>
        <p:spPr>
          <a:xfrm>
            <a:off x="6424530" y="3536846"/>
            <a:ext cx="540689" cy="163437"/>
          </a:xfrm>
          <a:custGeom>
            <a:avLst/>
            <a:gdLst>
              <a:gd name="connsiteX0" fmla="*/ 540689 w 540689"/>
              <a:gd name="connsiteY0" fmla="*/ 0 h 163437"/>
              <a:gd name="connsiteX1" fmla="*/ 397565 w 540689"/>
              <a:gd name="connsiteY1" fmla="*/ 15902 h 163437"/>
              <a:gd name="connsiteX2" fmla="*/ 349858 w 540689"/>
              <a:gd name="connsiteY2" fmla="*/ 23853 h 163437"/>
              <a:gd name="connsiteX3" fmla="*/ 278296 w 540689"/>
              <a:gd name="connsiteY3" fmla="*/ 31805 h 163437"/>
              <a:gd name="connsiteX4" fmla="*/ 206734 w 540689"/>
              <a:gd name="connsiteY4" fmla="*/ 55659 h 163437"/>
              <a:gd name="connsiteX5" fmla="*/ 182880 w 540689"/>
              <a:gd name="connsiteY5" fmla="*/ 63610 h 163437"/>
              <a:gd name="connsiteX6" fmla="*/ 159026 w 540689"/>
              <a:gd name="connsiteY6" fmla="*/ 71561 h 163437"/>
              <a:gd name="connsiteX7" fmla="*/ 127221 w 540689"/>
              <a:gd name="connsiteY7" fmla="*/ 79513 h 163437"/>
              <a:gd name="connsiteX8" fmla="*/ 103367 w 540689"/>
              <a:gd name="connsiteY8" fmla="*/ 95415 h 163437"/>
              <a:gd name="connsiteX9" fmla="*/ 79513 w 540689"/>
              <a:gd name="connsiteY9" fmla="*/ 103367 h 163437"/>
              <a:gd name="connsiteX10" fmla="*/ 31805 w 540689"/>
              <a:gd name="connsiteY10" fmla="*/ 135172 h 163437"/>
              <a:gd name="connsiteX11" fmla="*/ 0 w 540689"/>
              <a:gd name="connsiteY11" fmla="*/ 159026 h 16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689" h="163437">
                <a:moveTo>
                  <a:pt x="540689" y="0"/>
                </a:moveTo>
                <a:cubicBezTo>
                  <a:pt x="475813" y="21624"/>
                  <a:pt x="540514" y="2288"/>
                  <a:pt x="397565" y="15902"/>
                </a:cubicBezTo>
                <a:cubicBezTo>
                  <a:pt x="381516" y="17430"/>
                  <a:pt x="365838" y="21722"/>
                  <a:pt x="349858" y="23853"/>
                </a:cubicBezTo>
                <a:cubicBezTo>
                  <a:pt x="326068" y="27025"/>
                  <a:pt x="302150" y="29154"/>
                  <a:pt x="278296" y="31805"/>
                </a:cubicBezTo>
                <a:lnTo>
                  <a:pt x="206734" y="55659"/>
                </a:lnTo>
                <a:lnTo>
                  <a:pt x="182880" y="63610"/>
                </a:lnTo>
                <a:cubicBezTo>
                  <a:pt x="174929" y="66260"/>
                  <a:pt x="167157" y="69528"/>
                  <a:pt x="159026" y="71561"/>
                </a:cubicBezTo>
                <a:lnTo>
                  <a:pt x="127221" y="79513"/>
                </a:lnTo>
                <a:cubicBezTo>
                  <a:pt x="119270" y="84814"/>
                  <a:pt x="111914" y="91141"/>
                  <a:pt x="103367" y="95415"/>
                </a:cubicBezTo>
                <a:cubicBezTo>
                  <a:pt x="95870" y="99163"/>
                  <a:pt x="86840" y="99297"/>
                  <a:pt x="79513" y="103367"/>
                </a:cubicBezTo>
                <a:cubicBezTo>
                  <a:pt x="62806" y="112649"/>
                  <a:pt x="31805" y="135172"/>
                  <a:pt x="31805" y="135172"/>
                </a:cubicBezTo>
                <a:cubicBezTo>
                  <a:pt x="12963" y="163437"/>
                  <a:pt x="25459" y="159026"/>
                  <a:pt x="0" y="159026"/>
                </a:cubicBez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TextBox 20"/>
          <p:cNvSpPr txBox="1"/>
          <p:nvPr/>
        </p:nvSpPr>
        <p:spPr>
          <a:xfrm>
            <a:off x="5786446" y="3357562"/>
            <a:ext cx="817853" cy="338554"/>
          </a:xfrm>
          <a:prstGeom prst="rect">
            <a:avLst/>
          </a:prstGeom>
          <a:noFill/>
        </p:spPr>
        <p:txBody>
          <a:bodyPr wrap="none" rtlCol="0">
            <a:spAutoFit/>
          </a:bodyPr>
          <a:lstStyle/>
          <a:p>
            <a:r>
              <a:rPr lang="en-US" altLang="zh-CN" sz="1600" dirty="0" smtClean="0">
                <a:solidFill>
                  <a:srgbClr val="FF0000"/>
                </a:solidFill>
              </a:rPr>
              <a:t>3</a:t>
            </a:r>
            <a:r>
              <a:rPr lang="zh-CN" altLang="en-US" sz="1600" dirty="0" smtClean="0">
                <a:solidFill>
                  <a:srgbClr val="FF0000"/>
                </a:solidFill>
              </a:rPr>
              <a:t>条</a:t>
            </a:r>
            <a:r>
              <a:rPr lang="en-US" altLang="zh-CN" sz="1600" dirty="0" err="1" smtClean="0">
                <a:solidFill>
                  <a:srgbClr val="FF0000"/>
                </a:solidFill>
              </a:rPr>
              <a:t>nop</a:t>
            </a:r>
            <a:endParaRPr lang="zh-CN" altLang="en-US" sz="1600"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1">
            <a:extLst>
              <a:ext uri="{28A0092B-C50C-407E-A947-70E740481C1C}">
                <a14:useLocalDpi xmlns:a14="http://schemas.microsoft.com/office/drawing/2010/main" val="0"/>
              </a:ext>
            </a:extLst>
          </a:blip>
          <a:srcRect/>
          <a:stretch>
            <a:fillRect/>
          </a:stretch>
        </p:blipFill>
        <p:spPr bwMode="auto">
          <a:xfrm>
            <a:off x="0" y="1357298"/>
            <a:ext cx="5643602" cy="4429156"/>
          </a:xfrm>
          <a:prstGeom prst="rect">
            <a:avLst/>
          </a:prstGeom>
          <a:noFill/>
          <a:ln>
            <a:noFill/>
          </a:ln>
        </p:spPr>
      </p:pic>
      <p:sp>
        <p:nvSpPr>
          <p:cNvPr id="5" name="TextBox 4"/>
          <p:cNvSpPr txBox="1"/>
          <p:nvPr/>
        </p:nvSpPr>
        <p:spPr>
          <a:xfrm>
            <a:off x="571472" y="428604"/>
            <a:ext cx="8215370" cy="1092607"/>
          </a:xfrm>
          <a:prstGeom prst="rect">
            <a:avLst/>
          </a:prstGeom>
          <a:noFill/>
        </p:spPr>
        <p:txBody>
          <a:bodyPr wrap="square" rtlCol="0">
            <a:spAutoFit/>
          </a:bodyPr>
          <a:lstStyle/>
          <a:p>
            <a:pPr lvl="0">
              <a:spcBef>
                <a:spcPts val="600"/>
              </a:spcBef>
            </a:pPr>
            <a:r>
              <a:rPr lang="zh-CN" altLang="en-US" sz="2000" b="1" dirty="0" smtClean="0">
                <a:solidFill>
                  <a:srgbClr val="FF0000"/>
                </a:solidFill>
              </a:rPr>
              <a:t>如果</a:t>
            </a:r>
            <a:r>
              <a:rPr lang="zh-CN" altLang="en-US" sz="2000" b="1" dirty="0" smtClean="0">
                <a:solidFill>
                  <a:srgbClr val="0000FF"/>
                </a:solidFill>
              </a:rPr>
              <a:t>寄存器采用前半周期写后半周期读。则</a:t>
            </a:r>
            <a:r>
              <a:rPr lang="zh-CN" altLang="en-US" sz="2000" b="1" dirty="0" smtClean="0">
                <a:solidFill>
                  <a:srgbClr val="FF0000"/>
                </a:solidFill>
              </a:rPr>
              <a:t>在相邻两条数据相关的指令之间插入两条</a:t>
            </a:r>
            <a:r>
              <a:rPr lang="en-US" sz="2000" b="1" dirty="0" err="1" smtClean="0">
                <a:solidFill>
                  <a:srgbClr val="FF0000"/>
                </a:solidFill>
              </a:rPr>
              <a:t>nop</a:t>
            </a:r>
            <a:r>
              <a:rPr lang="zh-CN" altLang="en-US" sz="2000" b="1" dirty="0" smtClean="0">
                <a:solidFill>
                  <a:srgbClr val="FF0000"/>
                </a:solidFill>
              </a:rPr>
              <a:t>指令即可。</a:t>
            </a:r>
            <a:endParaRPr lang="zh-CN" altLang="en-US" sz="2000" b="1" dirty="0" smtClean="0">
              <a:solidFill>
                <a:srgbClr val="FF0000"/>
              </a:solidFill>
            </a:endParaRPr>
          </a:p>
          <a:p>
            <a:pPr>
              <a:spcBef>
                <a:spcPts val="600"/>
              </a:spcBef>
            </a:pPr>
            <a:endParaRPr lang="zh-CN" altLang="en-US" sz="2000" b="1" dirty="0">
              <a:solidFill>
                <a:srgbClr val="FF0000"/>
              </a:solidFill>
            </a:endParaRPr>
          </a:p>
        </p:txBody>
      </p:sp>
      <p:pic>
        <p:nvPicPr>
          <p:cNvPr id="6" name="Picture 2"/>
          <p:cNvPicPr>
            <a:picLocks noChangeAspect="1" noChangeArrowheads="1"/>
          </p:cNvPicPr>
          <p:nvPr/>
        </p:nvPicPr>
        <p:blipFill>
          <a:blip r:embed="rId2"/>
          <a:srcRect/>
          <a:stretch>
            <a:fillRect/>
          </a:stretch>
        </p:blipFill>
        <p:spPr bwMode="auto">
          <a:xfrm>
            <a:off x="6572264" y="2285992"/>
            <a:ext cx="2166037" cy="1571636"/>
          </a:xfrm>
          <a:prstGeom prst="rect">
            <a:avLst/>
          </a:prstGeom>
          <a:noFill/>
          <a:ln w="9525">
            <a:noFill/>
            <a:miter lim="800000"/>
            <a:headEnd/>
            <a:tailEnd/>
          </a:ln>
          <a:effectLst/>
        </p:spPr>
      </p:pic>
      <p:sp>
        <p:nvSpPr>
          <p:cNvPr id="8" name="矩形 7"/>
          <p:cNvSpPr/>
          <p:nvPr/>
        </p:nvSpPr>
        <p:spPr>
          <a:xfrm>
            <a:off x="4000496" y="857232"/>
            <a:ext cx="2626040" cy="369332"/>
          </a:xfrm>
          <a:prstGeom prst="rect">
            <a:avLst/>
          </a:prstGeom>
        </p:spPr>
        <p:txBody>
          <a:bodyPr wrap="none">
            <a:spAutoFit/>
          </a:bodyPr>
          <a:lstStyle/>
          <a:p>
            <a:r>
              <a:rPr lang="zh-CN" altLang="en-US" b="1" dirty="0" smtClean="0">
                <a:solidFill>
                  <a:srgbClr val="0000FF"/>
                </a:solidFill>
              </a:rPr>
              <a:t>（或阻塞</a:t>
            </a:r>
            <a:r>
              <a:rPr lang="en-US" altLang="zh-CN" b="1" dirty="0" smtClean="0">
                <a:solidFill>
                  <a:srgbClr val="0000FF"/>
                </a:solidFill>
              </a:rPr>
              <a:t>2</a:t>
            </a:r>
            <a:r>
              <a:rPr lang="zh-CN" altLang="en-US" b="1" dirty="0" smtClean="0">
                <a:solidFill>
                  <a:srgbClr val="0000FF"/>
                </a:solidFill>
              </a:rPr>
              <a:t>个时钟周期）</a:t>
            </a:r>
            <a:endParaRPr lang="zh-CN" altLang="en-US" b="1" dirty="0"/>
          </a:p>
        </p:txBody>
      </p:sp>
      <p:sp>
        <p:nvSpPr>
          <p:cNvPr id="7" name="任意多边形 6"/>
          <p:cNvSpPr/>
          <p:nvPr/>
        </p:nvSpPr>
        <p:spPr>
          <a:xfrm>
            <a:off x="6496216" y="2504661"/>
            <a:ext cx="389614" cy="166977"/>
          </a:xfrm>
          <a:custGeom>
            <a:avLst/>
            <a:gdLst>
              <a:gd name="connsiteX0" fmla="*/ 389614 w 389614"/>
              <a:gd name="connsiteY0" fmla="*/ 166977 h 166977"/>
              <a:gd name="connsiteX1" fmla="*/ 254441 w 389614"/>
              <a:gd name="connsiteY1" fmla="*/ 151075 h 166977"/>
              <a:gd name="connsiteX2" fmla="*/ 222636 w 389614"/>
              <a:gd name="connsiteY2" fmla="*/ 143123 h 166977"/>
              <a:gd name="connsiteX3" fmla="*/ 159026 w 389614"/>
              <a:gd name="connsiteY3" fmla="*/ 127221 h 166977"/>
              <a:gd name="connsiteX4" fmla="*/ 135172 w 389614"/>
              <a:gd name="connsiteY4" fmla="*/ 111318 h 166977"/>
              <a:gd name="connsiteX5" fmla="*/ 111318 w 389614"/>
              <a:gd name="connsiteY5" fmla="*/ 103367 h 166977"/>
              <a:gd name="connsiteX6" fmla="*/ 95415 w 389614"/>
              <a:gd name="connsiteY6" fmla="*/ 79513 h 166977"/>
              <a:gd name="connsiteX7" fmla="*/ 63610 w 389614"/>
              <a:gd name="connsiteY7" fmla="*/ 63610 h 166977"/>
              <a:gd name="connsiteX8" fmla="*/ 39756 w 389614"/>
              <a:gd name="connsiteY8" fmla="*/ 39756 h 166977"/>
              <a:gd name="connsiteX9" fmla="*/ 15902 w 389614"/>
              <a:gd name="connsiteY9" fmla="*/ 23854 h 166977"/>
              <a:gd name="connsiteX10" fmla="*/ 0 w 389614"/>
              <a:gd name="connsiteY10" fmla="*/ 0 h 16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9614" h="166977">
                <a:moveTo>
                  <a:pt x="389614" y="166977"/>
                </a:moveTo>
                <a:cubicBezTo>
                  <a:pt x="346979" y="162714"/>
                  <a:pt x="297401" y="158886"/>
                  <a:pt x="254441" y="151075"/>
                </a:cubicBezTo>
                <a:cubicBezTo>
                  <a:pt x="243689" y="149120"/>
                  <a:pt x="233304" y="145494"/>
                  <a:pt x="222636" y="143123"/>
                </a:cubicBezTo>
                <a:cubicBezTo>
                  <a:pt x="165059" y="130328"/>
                  <a:pt x="201656" y="141430"/>
                  <a:pt x="159026" y="127221"/>
                </a:cubicBezTo>
                <a:cubicBezTo>
                  <a:pt x="151075" y="121920"/>
                  <a:pt x="143719" y="115592"/>
                  <a:pt x="135172" y="111318"/>
                </a:cubicBezTo>
                <a:cubicBezTo>
                  <a:pt x="127675" y="107570"/>
                  <a:pt x="117863" y="108603"/>
                  <a:pt x="111318" y="103367"/>
                </a:cubicBezTo>
                <a:cubicBezTo>
                  <a:pt x="103856" y="97397"/>
                  <a:pt x="102756" y="85631"/>
                  <a:pt x="95415" y="79513"/>
                </a:cubicBezTo>
                <a:cubicBezTo>
                  <a:pt x="86309" y="71925"/>
                  <a:pt x="73255" y="70500"/>
                  <a:pt x="63610" y="63610"/>
                </a:cubicBezTo>
                <a:cubicBezTo>
                  <a:pt x="54460" y="57074"/>
                  <a:pt x="48395" y="46955"/>
                  <a:pt x="39756" y="39756"/>
                </a:cubicBezTo>
                <a:cubicBezTo>
                  <a:pt x="32415" y="33638"/>
                  <a:pt x="23853" y="29155"/>
                  <a:pt x="15902" y="23854"/>
                </a:cubicBezTo>
                <a:lnTo>
                  <a:pt x="0" y="0"/>
                </a:ln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任意多边形 8"/>
          <p:cNvSpPr/>
          <p:nvPr/>
        </p:nvSpPr>
        <p:spPr>
          <a:xfrm>
            <a:off x="6353092" y="2679590"/>
            <a:ext cx="540689" cy="163437"/>
          </a:xfrm>
          <a:custGeom>
            <a:avLst/>
            <a:gdLst>
              <a:gd name="connsiteX0" fmla="*/ 540689 w 540689"/>
              <a:gd name="connsiteY0" fmla="*/ 0 h 163437"/>
              <a:gd name="connsiteX1" fmla="*/ 397565 w 540689"/>
              <a:gd name="connsiteY1" fmla="*/ 15902 h 163437"/>
              <a:gd name="connsiteX2" fmla="*/ 349858 w 540689"/>
              <a:gd name="connsiteY2" fmla="*/ 23853 h 163437"/>
              <a:gd name="connsiteX3" fmla="*/ 278296 w 540689"/>
              <a:gd name="connsiteY3" fmla="*/ 31805 h 163437"/>
              <a:gd name="connsiteX4" fmla="*/ 206734 w 540689"/>
              <a:gd name="connsiteY4" fmla="*/ 55659 h 163437"/>
              <a:gd name="connsiteX5" fmla="*/ 182880 w 540689"/>
              <a:gd name="connsiteY5" fmla="*/ 63610 h 163437"/>
              <a:gd name="connsiteX6" fmla="*/ 159026 w 540689"/>
              <a:gd name="connsiteY6" fmla="*/ 71561 h 163437"/>
              <a:gd name="connsiteX7" fmla="*/ 127221 w 540689"/>
              <a:gd name="connsiteY7" fmla="*/ 79513 h 163437"/>
              <a:gd name="connsiteX8" fmla="*/ 103367 w 540689"/>
              <a:gd name="connsiteY8" fmla="*/ 95415 h 163437"/>
              <a:gd name="connsiteX9" fmla="*/ 79513 w 540689"/>
              <a:gd name="connsiteY9" fmla="*/ 103367 h 163437"/>
              <a:gd name="connsiteX10" fmla="*/ 31805 w 540689"/>
              <a:gd name="connsiteY10" fmla="*/ 135172 h 163437"/>
              <a:gd name="connsiteX11" fmla="*/ 0 w 540689"/>
              <a:gd name="connsiteY11" fmla="*/ 159026 h 16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689" h="163437">
                <a:moveTo>
                  <a:pt x="540689" y="0"/>
                </a:moveTo>
                <a:cubicBezTo>
                  <a:pt x="475813" y="21624"/>
                  <a:pt x="540514" y="2288"/>
                  <a:pt x="397565" y="15902"/>
                </a:cubicBezTo>
                <a:cubicBezTo>
                  <a:pt x="381516" y="17430"/>
                  <a:pt x="365838" y="21722"/>
                  <a:pt x="349858" y="23853"/>
                </a:cubicBezTo>
                <a:cubicBezTo>
                  <a:pt x="326068" y="27025"/>
                  <a:pt x="302150" y="29154"/>
                  <a:pt x="278296" y="31805"/>
                </a:cubicBezTo>
                <a:lnTo>
                  <a:pt x="206734" y="55659"/>
                </a:lnTo>
                <a:lnTo>
                  <a:pt x="182880" y="63610"/>
                </a:lnTo>
                <a:cubicBezTo>
                  <a:pt x="174929" y="66260"/>
                  <a:pt x="167157" y="69528"/>
                  <a:pt x="159026" y="71561"/>
                </a:cubicBezTo>
                <a:lnTo>
                  <a:pt x="127221" y="79513"/>
                </a:lnTo>
                <a:cubicBezTo>
                  <a:pt x="119270" y="84814"/>
                  <a:pt x="111914" y="91141"/>
                  <a:pt x="103367" y="95415"/>
                </a:cubicBezTo>
                <a:cubicBezTo>
                  <a:pt x="95870" y="99163"/>
                  <a:pt x="86840" y="99297"/>
                  <a:pt x="79513" y="103367"/>
                </a:cubicBezTo>
                <a:cubicBezTo>
                  <a:pt x="62806" y="112649"/>
                  <a:pt x="31805" y="135172"/>
                  <a:pt x="31805" y="135172"/>
                </a:cubicBezTo>
                <a:cubicBezTo>
                  <a:pt x="12963" y="163437"/>
                  <a:pt x="25459" y="159026"/>
                  <a:pt x="0" y="159026"/>
                </a:cubicBez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715008" y="2500306"/>
            <a:ext cx="817853" cy="338554"/>
          </a:xfrm>
          <a:prstGeom prst="rect">
            <a:avLst/>
          </a:prstGeom>
          <a:noFill/>
        </p:spPr>
        <p:txBody>
          <a:bodyPr wrap="none" rtlCol="0">
            <a:spAutoFit/>
          </a:bodyPr>
          <a:lstStyle/>
          <a:p>
            <a:r>
              <a:rPr lang="en-US" altLang="zh-CN" sz="1600" dirty="0" smtClean="0">
                <a:solidFill>
                  <a:srgbClr val="FF0000"/>
                </a:solidFill>
              </a:rPr>
              <a:t>2</a:t>
            </a:r>
            <a:r>
              <a:rPr lang="zh-CN" altLang="en-US" sz="1600" dirty="0" smtClean="0">
                <a:solidFill>
                  <a:srgbClr val="FF0000"/>
                </a:solidFill>
              </a:rPr>
              <a:t>条</a:t>
            </a:r>
            <a:r>
              <a:rPr lang="en-US" altLang="zh-CN" sz="1600" dirty="0" err="1" smtClean="0">
                <a:solidFill>
                  <a:srgbClr val="FF0000"/>
                </a:solidFill>
              </a:rPr>
              <a:t>nop</a:t>
            </a:r>
            <a:endParaRPr lang="zh-CN" altLang="en-US" sz="1600" dirty="0">
              <a:solidFill>
                <a:srgbClr val="FF0000"/>
              </a:solidFill>
            </a:endParaRPr>
          </a:p>
        </p:txBody>
      </p:sp>
      <p:sp>
        <p:nvSpPr>
          <p:cNvPr id="11" name="任意多边形 10"/>
          <p:cNvSpPr/>
          <p:nvPr/>
        </p:nvSpPr>
        <p:spPr>
          <a:xfrm>
            <a:off x="6496216" y="2933289"/>
            <a:ext cx="389614" cy="166977"/>
          </a:xfrm>
          <a:custGeom>
            <a:avLst/>
            <a:gdLst>
              <a:gd name="connsiteX0" fmla="*/ 389614 w 389614"/>
              <a:gd name="connsiteY0" fmla="*/ 166977 h 166977"/>
              <a:gd name="connsiteX1" fmla="*/ 254441 w 389614"/>
              <a:gd name="connsiteY1" fmla="*/ 151075 h 166977"/>
              <a:gd name="connsiteX2" fmla="*/ 222636 w 389614"/>
              <a:gd name="connsiteY2" fmla="*/ 143123 h 166977"/>
              <a:gd name="connsiteX3" fmla="*/ 159026 w 389614"/>
              <a:gd name="connsiteY3" fmla="*/ 127221 h 166977"/>
              <a:gd name="connsiteX4" fmla="*/ 135172 w 389614"/>
              <a:gd name="connsiteY4" fmla="*/ 111318 h 166977"/>
              <a:gd name="connsiteX5" fmla="*/ 111318 w 389614"/>
              <a:gd name="connsiteY5" fmla="*/ 103367 h 166977"/>
              <a:gd name="connsiteX6" fmla="*/ 95415 w 389614"/>
              <a:gd name="connsiteY6" fmla="*/ 79513 h 166977"/>
              <a:gd name="connsiteX7" fmla="*/ 63610 w 389614"/>
              <a:gd name="connsiteY7" fmla="*/ 63610 h 166977"/>
              <a:gd name="connsiteX8" fmla="*/ 39756 w 389614"/>
              <a:gd name="connsiteY8" fmla="*/ 39756 h 166977"/>
              <a:gd name="connsiteX9" fmla="*/ 15902 w 389614"/>
              <a:gd name="connsiteY9" fmla="*/ 23854 h 166977"/>
              <a:gd name="connsiteX10" fmla="*/ 0 w 389614"/>
              <a:gd name="connsiteY10" fmla="*/ 0 h 16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9614" h="166977">
                <a:moveTo>
                  <a:pt x="389614" y="166977"/>
                </a:moveTo>
                <a:cubicBezTo>
                  <a:pt x="346979" y="162714"/>
                  <a:pt x="297401" y="158886"/>
                  <a:pt x="254441" y="151075"/>
                </a:cubicBezTo>
                <a:cubicBezTo>
                  <a:pt x="243689" y="149120"/>
                  <a:pt x="233304" y="145494"/>
                  <a:pt x="222636" y="143123"/>
                </a:cubicBezTo>
                <a:cubicBezTo>
                  <a:pt x="165059" y="130328"/>
                  <a:pt x="201656" y="141430"/>
                  <a:pt x="159026" y="127221"/>
                </a:cubicBezTo>
                <a:cubicBezTo>
                  <a:pt x="151075" y="121920"/>
                  <a:pt x="143719" y="115592"/>
                  <a:pt x="135172" y="111318"/>
                </a:cubicBezTo>
                <a:cubicBezTo>
                  <a:pt x="127675" y="107570"/>
                  <a:pt x="117863" y="108603"/>
                  <a:pt x="111318" y="103367"/>
                </a:cubicBezTo>
                <a:cubicBezTo>
                  <a:pt x="103856" y="97397"/>
                  <a:pt x="102756" y="85631"/>
                  <a:pt x="95415" y="79513"/>
                </a:cubicBezTo>
                <a:cubicBezTo>
                  <a:pt x="86309" y="71925"/>
                  <a:pt x="73255" y="70500"/>
                  <a:pt x="63610" y="63610"/>
                </a:cubicBezTo>
                <a:cubicBezTo>
                  <a:pt x="54460" y="57074"/>
                  <a:pt x="48395" y="46955"/>
                  <a:pt x="39756" y="39756"/>
                </a:cubicBezTo>
                <a:cubicBezTo>
                  <a:pt x="32415" y="33638"/>
                  <a:pt x="23853" y="29155"/>
                  <a:pt x="15902" y="23854"/>
                </a:cubicBezTo>
                <a:lnTo>
                  <a:pt x="0" y="0"/>
                </a:ln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任意多边形 11"/>
          <p:cNvSpPr/>
          <p:nvPr/>
        </p:nvSpPr>
        <p:spPr>
          <a:xfrm>
            <a:off x="6353092" y="3108218"/>
            <a:ext cx="540689" cy="163437"/>
          </a:xfrm>
          <a:custGeom>
            <a:avLst/>
            <a:gdLst>
              <a:gd name="connsiteX0" fmla="*/ 540689 w 540689"/>
              <a:gd name="connsiteY0" fmla="*/ 0 h 163437"/>
              <a:gd name="connsiteX1" fmla="*/ 397565 w 540689"/>
              <a:gd name="connsiteY1" fmla="*/ 15902 h 163437"/>
              <a:gd name="connsiteX2" fmla="*/ 349858 w 540689"/>
              <a:gd name="connsiteY2" fmla="*/ 23853 h 163437"/>
              <a:gd name="connsiteX3" fmla="*/ 278296 w 540689"/>
              <a:gd name="connsiteY3" fmla="*/ 31805 h 163437"/>
              <a:gd name="connsiteX4" fmla="*/ 206734 w 540689"/>
              <a:gd name="connsiteY4" fmla="*/ 55659 h 163437"/>
              <a:gd name="connsiteX5" fmla="*/ 182880 w 540689"/>
              <a:gd name="connsiteY5" fmla="*/ 63610 h 163437"/>
              <a:gd name="connsiteX6" fmla="*/ 159026 w 540689"/>
              <a:gd name="connsiteY6" fmla="*/ 71561 h 163437"/>
              <a:gd name="connsiteX7" fmla="*/ 127221 w 540689"/>
              <a:gd name="connsiteY7" fmla="*/ 79513 h 163437"/>
              <a:gd name="connsiteX8" fmla="*/ 103367 w 540689"/>
              <a:gd name="connsiteY8" fmla="*/ 95415 h 163437"/>
              <a:gd name="connsiteX9" fmla="*/ 79513 w 540689"/>
              <a:gd name="connsiteY9" fmla="*/ 103367 h 163437"/>
              <a:gd name="connsiteX10" fmla="*/ 31805 w 540689"/>
              <a:gd name="connsiteY10" fmla="*/ 135172 h 163437"/>
              <a:gd name="connsiteX11" fmla="*/ 0 w 540689"/>
              <a:gd name="connsiteY11" fmla="*/ 159026 h 16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689" h="163437">
                <a:moveTo>
                  <a:pt x="540689" y="0"/>
                </a:moveTo>
                <a:cubicBezTo>
                  <a:pt x="475813" y="21624"/>
                  <a:pt x="540514" y="2288"/>
                  <a:pt x="397565" y="15902"/>
                </a:cubicBezTo>
                <a:cubicBezTo>
                  <a:pt x="381516" y="17430"/>
                  <a:pt x="365838" y="21722"/>
                  <a:pt x="349858" y="23853"/>
                </a:cubicBezTo>
                <a:cubicBezTo>
                  <a:pt x="326068" y="27025"/>
                  <a:pt x="302150" y="29154"/>
                  <a:pt x="278296" y="31805"/>
                </a:cubicBezTo>
                <a:lnTo>
                  <a:pt x="206734" y="55659"/>
                </a:lnTo>
                <a:lnTo>
                  <a:pt x="182880" y="63610"/>
                </a:lnTo>
                <a:cubicBezTo>
                  <a:pt x="174929" y="66260"/>
                  <a:pt x="167157" y="69528"/>
                  <a:pt x="159026" y="71561"/>
                </a:cubicBezTo>
                <a:lnTo>
                  <a:pt x="127221" y="79513"/>
                </a:lnTo>
                <a:cubicBezTo>
                  <a:pt x="119270" y="84814"/>
                  <a:pt x="111914" y="91141"/>
                  <a:pt x="103367" y="95415"/>
                </a:cubicBezTo>
                <a:cubicBezTo>
                  <a:pt x="95870" y="99163"/>
                  <a:pt x="86840" y="99297"/>
                  <a:pt x="79513" y="103367"/>
                </a:cubicBezTo>
                <a:cubicBezTo>
                  <a:pt x="62806" y="112649"/>
                  <a:pt x="31805" y="135172"/>
                  <a:pt x="31805" y="135172"/>
                </a:cubicBezTo>
                <a:cubicBezTo>
                  <a:pt x="12963" y="163437"/>
                  <a:pt x="25459" y="159026"/>
                  <a:pt x="0" y="159026"/>
                </a:cubicBez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TextBox 12"/>
          <p:cNvSpPr txBox="1"/>
          <p:nvPr/>
        </p:nvSpPr>
        <p:spPr>
          <a:xfrm>
            <a:off x="5715008" y="2928934"/>
            <a:ext cx="817853" cy="338554"/>
          </a:xfrm>
          <a:prstGeom prst="rect">
            <a:avLst/>
          </a:prstGeom>
          <a:noFill/>
        </p:spPr>
        <p:txBody>
          <a:bodyPr wrap="none" rtlCol="0">
            <a:spAutoFit/>
          </a:bodyPr>
          <a:lstStyle/>
          <a:p>
            <a:r>
              <a:rPr lang="en-US" altLang="zh-CN" sz="1600" dirty="0" smtClean="0">
                <a:solidFill>
                  <a:srgbClr val="FF0000"/>
                </a:solidFill>
              </a:rPr>
              <a:t>2</a:t>
            </a:r>
            <a:r>
              <a:rPr lang="zh-CN" altLang="en-US" sz="1600" dirty="0" smtClean="0">
                <a:solidFill>
                  <a:srgbClr val="FF0000"/>
                </a:solidFill>
              </a:rPr>
              <a:t>条</a:t>
            </a:r>
            <a:r>
              <a:rPr lang="en-US" altLang="zh-CN" sz="1600" dirty="0" err="1" smtClean="0">
                <a:solidFill>
                  <a:srgbClr val="FF0000"/>
                </a:solidFill>
              </a:rPr>
              <a:t>nop</a:t>
            </a:r>
            <a:endParaRPr lang="zh-CN" altLang="en-US" sz="1600" dirty="0">
              <a:solidFill>
                <a:srgbClr val="FF0000"/>
              </a:solidFill>
            </a:endParaRPr>
          </a:p>
        </p:txBody>
      </p:sp>
      <p:sp>
        <p:nvSpPr>
          <p:cNvPr id="14" name="任意多边形 13"/>
          <p:cNvSpPr/>
          <p:nvPr/>
        </p:nvSpPr>
        <p:spPr>
          <a:xfrm>
            <a:off x="6496216" y="3361917"/>
            <a:ext cx="389614" cy="166977"/>
          </a:xfrm>
          <a:custGeom>
            <a:avLst/>
            <a:gdLst>
              <a:gd name="connsiteX0" fmla="*/ 389614 w 389614"/>
              <a:gd name="connsiteY0" fmla="*/ 166977 h 166977"/>
              <a:gd name="connsiteX1" fmla="*/ 254441 w 389614"/>
              <a:gd name="connsiteY1" fmla="*/ 151075 h 166977"/>
              <a:gd name="connsiteX2" fmla="*/ 222636 w 389614"/>
              <a:gd name="connsiteY2" fmla="*/ 143123 h 166977"/>
              <a:gd name="connsiteX3" fmla="*/ 159026 w 389614"/>
              <a:gd name="connsiteY3" fmla="*/ 127221 h 166977"/>
              <a:gd name="connsiteX4" fmla="*/ 135172 w 389614"/>
              <a:gd name="connsiteY4" fmla="*/ 111318 h 166977"/>
              <a:gd name="connsiteX5" fmla="*/ 111318 w 389614"/>
              <a:gd name="connsiteY5" fmla="*/ 103367 h 166977"/>
              <a:gd name="connsiteX6" fmla="*/ 95415 w 389614"/>
              <a:gd name="connsiteY6" fmla="*/ 79513 h 166977"/>
              <a:gd name="connsiteX7" fmla="*/ 63610 w 389614"/>
              <a:gd name="connsiteY7" fmla="*/ 63610 h 166977"/>
              <a:gd name="connsiteX8" fmla="*/ 39756 w 389614"/>
              <a:gd name="connsiteY8" fmla="*/ 39756 h 166977"/>
              <a:gd name="connsiteX9" fmla="*/ 15902 w 389614"/>
              <a:gd name="connsiteY9" fmla="*/ 23854 h 166977"/>
              <a:gd name="connsiteX10" fmla="*/ 0 w 389614"/>
              <a:gd name="connsiteY10" fmla="*/ 0 h 16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9614" h="166977">
                <a:moveTo>
                  <a:pt x="389614" y="166977"/>
                </a:moveTo>
                <a:cubicBezTo>
                  <a:pt x="346979" y="162714"/>
                  <a:pt x="297401" y="158886"/>
                  <a:pt x="254441" y="151075"/>
                </a:cubicBezTo>
                <a:cubicBezTo>
                  <a:pt x="243689" y="149120"/>
                  <a:pt x="233304" y="145494"/>
                  <a:pt x="222636" y="143123"/>
                </a:cubicBezTo>
                <a:cubicBezTo>
                  <a:pt x="165059" y="130328"/>
                  <a:pt x="201656" y="141430"/>
                  <a:pt x="159026" y="127221"/>
                </a:cubicBezTo>
                <a:cubicBezTo>
                  <a:pt x="151075" y="121920"/>
                  <a:pt x="143719" y="115592"/>
                  <a:pt x="135172" y="111318"/>
                </a:cubicBezTo>
                <a:cubicBezTo>
                  <a:pt x="127675" y="107570"/>
                  <a:pt x="117863" y="108603"/>
                  <a:pt x="111318" y="103367"/>
                </a:cubicBezTo>
                <a:cubicBezTo>
                  <a:pt x="103856" y="97397"/>
                  <a:pt x="102756" y="85631"/>
                  <a:pt x="95415" y="79513"/>
                </a:cubicBezTo>
                <a:cubicBezTo>
                  <a:pt x="86309" y="71925"/>
                  <a:pt x="73255" y="70500"/>
                  <a:pt x="63610" y="63610"/>
                </a:cubicBezTo>
                <a:cubicBezTo>
                  <a:pt x="54460" y="57074"/>
                  <a:pt x="48395" y="46955"/>
                  <a:pt x="39756" y="39756"/>
                </a:cubicBezTo>
                <a:cubicBezTo>
                  <a:pt x="32415" y="33638"/>
                  <a:pt x="23853" y="29155"/>
                  <a:pt x="15902" y="23854"/>
                </a:cubicBezTo>
                <a:lnTo>
                  <a:pt x="0" y="0"/>
                </a:ln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任意多边形 14"/>
          <p:cNvSpPr/>
          <p:nvPr/>
        </p:nvSpPr>
        <p:spPr>
          <a:xfrm>
            <a:off x="6353092" y="3536846"/>
            <a:ext cx="540689" cy="163437"/>
          </a:xfrm>
          <a:custGeom>
            <a:avLst/>
            <a:gdLst>
              <a:gd name="connsiteX0" fmla="*/ 540689 w 540689"/>
              <a:gd name="connsiteY0" fmla="*/ 0 h 163437"/>
              <a:gd name="connsiteX1" fmla="*/ 397565 w 540689"/>
              <a:gd name="connsiteY1" fmla="*/ 15902 h 163437"/>
              <a:gd name="connsiteX2" fmla="*/ 349858 w 540689"/>
              <a:gd name="connsiteY2" fmla="*/ 23853 h 163437"/>
              <a:gd name="connsiteX3" fmla="*/ 278296 w 540689"/>
              <a:gd name="connsiteY3" fmla="*/ 31805 h 163437"/>
              <a:gd name="connsiteX4" fmla="*/ 206734 w 540689"/>
              <a:gd name="connsiteY4" fmla="*/ 55659 h 163437"/>
              <a:gd name="connsiteX5" fmla="*/ 182880 w 540689"/>
              <a:gd name="connsiteY5" fmla="*/ 63610 h 163437"/>
              <a:gd name="connsiteX6" fmla="*/ 159026 w 540689"/>
              <a:gd name="connsiteY6" fmla="*/ 71561 h 163437"/>
              <a:gd name="connsiteX7" fmla="*/ 127221 w 540689"/>
              <a:gd name="connsiteY7" fmla="*/ 79513 h 163437"/>
              <a:gd name="connsiteX8" fmla="*/ 103367 w 540689"/>
              <a:gd name="connsiteY8" fmla="*/ 95415 h 163437"/>
              <a:gd name="connsiteX9" fmla="*/ 79513 w 540689"/>
              <a:gd name="connsiteY9" fmla="*/ 103367 h 163437"/>
              <a:gd name="connsiteX10" fmla="*/ 31805 w 540689"/>
              <a:gd name="connsiteY10" fmla="*/ 135172 h 163437"/>
              <a:gd name="connsiteX11" fmla="*/ 0 w 540689"/>
              <a:gd name="connsiteY11" fmla="*/ 159026 h 16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689" h="163437">
                <a:moveTo>
                  <a:pt x="540689" y="0"/>
                </a:moveTo>
                <a:cubicBezTo>
                  <a:pt x="475813" y="21624"/>
                  <a:pt x="540514" y="2288"/>
                  <a:pt x="397565" y="15902"/>
                </a:cubicBezTo>
                <a:cubicBezTo>
                  <a:pt x="381516" y="17430"/>
                  <a:pt x="365838" y="21722"/>
                  <a:pt x="349858" y="23853"/>
                </a:cubicBezTo>
                <a:cubicBezTo>
                  <a:pt x="326068" y="27025"/>
                  <a:pt x="302150" y="29154"/>
                  <a:pt x="278296" y="31805"/>
                </a:cubicBezTo>
                <a:lnTo>
                  <a:pt x="206734" y="55659"/>
                </a:lnTo>
                <a:lnTo>
                  <a:pt x="182880" y="63610"/>
                </a:lnTo>
                <a:cubicBezTo>
                  <a:pt x="174929" y="66260"/>
                  <a:pt x="167157" y="69528"/>
                  <a:pt x="159026" y="71561"/>
                </a:cubicBezTo>
                <a:lnTo>
                  <a:pt x="127221" y="79513"/>
                </a:lnTo>
                <a:cubicBezTo>
                  <a:pt x="119270" y="84814"/>
                  <a:pt x="111914" y="91141"/>
                  <a:pt x="103367" y="95415"/>
                </a:cubicBezTo>
                <a:cubicBezTo>
                  <a:pt x="95870" y="99163"/>
                  <a:pt x="86840" y="99297"/>
                  <a:pt x="79513" y="103367"/>
                </a:cubicBezTo>
                <a:cubicBezTo>
                  <a:pt x="62806" y="112649"/>
                  <a:pt x="31805" y="135172"/>
                  <a:pt x="31805" y="135172"/>
                </a:cubicBezTo>
                <a:cubicBezTo>
                  <a:pt x="12963" y="163437"/>
                  <a:pt x="25459" y="159026"/>
                  <a:pt x="0" y="159026"/>
                </a:cubicBez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TextBox 15"/>
          <p:cNvSpPr txBox="1"/>
          <p:nvPr/>
        </p:nvSpPr>
        <p:spPr>
          <a:xfrm>
            <a:off x="5715008" y="3357562"/>
            <a:ext cx="817853" cy="338554"/>
          </a:xfrm>
          <a:prstGeom prst="rect">
            <a:avLst/>
          </a:prstGeom>
          <a:noFill/>
        </p:spPr>
        <p:txBody>
          <a:bodyPr wrap="none" rtlCol="0">
            <a:spAutoFit/>
          </a:bodyPr>
          <a:lstStyle/>
          <a:p>
            <a:r>
              <a:rPr lang="en-US" altLang="zh-CN" sz="1600" dirty="0" smtClean="0">
                <a:solidFill>
                  <a:srgbClr val="FF0000"/>
                </a:solidFill>
              </a:rPr>
              <a:t>2</a:t>
            </a:r>
            <a:r>
              <a:rPr lang="zh-CN" altLang="en-US" sz="1600" dirty="0" smtClean="0">
                <a:solidFill>
                  <a:srgbClr val="FF0000"/>
                </a:solidFill>
              </a:rPr>
              <a:t>条</a:t>
            </a:r>
            <a:r>
              <a:rPr lang="en-US" altLang="zh-CN" sz="1600" dirty="0" err="1" smtClean="0">
                <a:solidFill>
                  <a:srgbClr val="FF0000"/>
                </a:solidFill>
              </a:rPr>
              <a:t>nop</a:t>
            </a:r>
            <a:endParaRPr lang="zh-CN" altLang="en-US" sz="1600"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28596" y="571480"/>
            <a:ext cx="8229600" cy="1928826"/>
          </a:xfrm>
        </p:spPr>
        <p:txBody>
          <a:bodyPr>
            <a:normAutofit fontScale="62500" lnSpcReduction="20000"/>
          </a:bodyPr>
          <a:lstStyle/>
          <a:p>
            <a:pPr>
              <a:lnSpc>
                <a:spcPct val="120000"/>
              </a:lnSpc>
            </a:pPr>
            <a:r>
              <a:rPr lang="zh-CN" altLang="en-US" b="1" dirty="0" smtClean="0">
                <a:solidFill>
                  <a:srgbClr val="FF0000"/>
                </a:solidFill>
              </a:rPr>
              <a:t>可以采用“转发”技术解决第</a:t>
            </a:r>
            <a:r>
              <a:rPr lang="en-US" b="1" dirty="0" smtClean="0">
                <a:solidFill>
                  <a:srgbClr val="FF0000"/>
                </a:solidFill>
              </a:rPr>
              <a:t>1</a:t>
            </a:r>
            <a:r>
              <a:rPr lang="zh-CN" altLang="en-US" b="1" dirty="0" smtClean="0">
                <a:solidFill>
                  <a:srgbClr val="FF0000"/>
                </a:solidFill>
              </a:rPr>
              <a:t>和第</a:t>
            </a:r>
            <a:r>
              <a:rPr lang="en-US" b="1" dirty="0" smtClean="0">
                <a:solidFill>
                  <a:srgbClr val="FF0000"/>
                </a:solidFill>
              </a:rPr>
              <a:t>2</a:t>
            </a:r>
            <a:r>
              <a:rPr lang="zh-CN" altLang="en-US" b="1" dirty="0" smtClean="0">
                <a:solidFill>
                  <a:srgbClr val="FF0000"/>
                </a:solidFill>
              </a:rPr>
              <a:t>条指令、第</a:t>
            </a:r>
            <a:r>
              <a:rPr lang="en-US" b="1" dirty="0" smtClean="0">
                <a:solidFill>
                  <a:srgbClr val="FF0000"/>
                </a:solidFill>
              </a:rPr>
              <a:t>2</a:t>
            </a:r>
            <a:r>
              <a:rPr lang="zh-CN" altLang="en-US" b="1" dirty="0" smtClean="0">
                <a:solidFill>
                  <a:srgbClr val="FF0000"/>
                </a:solidFill>
              </a:rPr>
              <a:t>和第</a:t>
            </a:r>
            <a:r>
              <a:rPr lang="en-US" b="1" dirty="0" smtClean="0">
                <a:solidFill>
                  <a:srgbClr val="FF0000"/>
                </a:solidFill>
              </a:rPr>
              <a:t>3</a:t>
            </a:r>
            <a:r>
              <a:rPr lang="zh-CN" altLang="en-US" b="1" dirty="0" smtClean="0">
                <a:solidFill>
                  <a:srgbClr val="FF0000"/>
                </a:solidFill>
              </a:rPr>
              <a:t>条指令、第</a:t>
            </a:r>
            <a:r>
              <a:rPr lang="en-US" b="1" dirty="0" smtClean="0">
                <a:solidFill>
                  <a:srgbClr val="FF0000"/>
                </a:solidFill>
              </a:rPr>
              <a:t>2</a:t>
            </a:r>
            <a:r>
              <a:rPr lang="zh-CN" altLang="en-US" b="1" dirty="0" smtClean="0">
                <a:solidFill>
                  <a:srgbClr val="FF0000"/>
                </a:solidFill>
              </a:rPr>
              <a:t>和第</a:t>
            </a:r>
            <a:r>
              <a:rPr lang="en-US" b="1" dirty="0" smtClean="0">
                <a:solidFill>
                  <a:srgbClr val="FF0000"/>
                </a:solidFill>
              </a:rPr>
              <a:t>4</a:t>
            </a:r>
            <a:r>
              <a:rPr lang="zh-CN" altLang="en-US" b="1" dirty="0" smtClean="0">
                <a:solidFill>
                  <a:srgbClr val="FF0000"/>
                </a:solidFill>
              </a:rPr>
              <a:t>条指令之间的数据冒险（下图中的绿线）；但是，因为第</a:t>
            </a:r>
            <a:r>
              <a:rPr lang="en-US" b="1" dirty="0" smtClean="0">
                <a:solidFill>
                  <a:srgbClr val="FF0000"/>
                </a:solidFill>
              </a:rPr>
              <a:t>3</a:t>
            </a:r>
            <a:r>
              <a:rPr lang="zh-CN" altLang="en-US" b="1" dirty="0" smtClean="0">
                <a:solidFill>
                  <a:srgbClr val="FF0000"/>
                </a:solidFill>
              </a:rPr>
              <a:t>和第</a:t>
            </a:r>
            <a:r>
              <a:rPr lang="en-US" b="1" dirty="0" smtClean="0">
                <a:solidFill>
                  <a:srgbClr val="FF0000"/>
                </a:solidFill>
              </a:rPr>
              <a:t>4</a:t>
            </a:r>
            <a:r>
              <a:rPr lang="zh-CN" altLang="en-US" b="1" dirty="0" smtClean="0">
                <a:solidFill>
                  <a:srgbClr val="FF0000"/>
                </a:solidFill>
              </a:rPr>
              <a:t>条指令之间是</a:t>
            </a:r>
            <a:r>
              <a:rPr lang="en-US" b="1" dirty="0" smtClean="0">
                <a:solidFill>
                  <a:srgbClr val="FF0000"/>
                </a:solidFill>
              </a:rPr>
              <a:t>Load-use</a:t>
            </a:r>
            <a:r>
              <a:rPr lang="zh-CN" altLang="en-US" b="1" dirty="0" smtClean="0">
                <a:solidFill>
                  <a:srgbClr val="FF0000"/>
                </a:solidFill>
              </a:rPr>
              <a:t>数据冒险，因而不能通过转发技术解决（参见下图中的红线），需要在第</a:t>
            </a:r>
            <a:r>
              <a:rPr lang="en-US" b="1" dirty="0" smtClean="0">
                <a:solidFill>
                  <a:srgbClr val="FF0000"/>
                </a:solidFill>
              </a:rPr>
              <a:t>3</a:t>
            </a:r>
            <a:r>
              <a:rPr lang="zh-CN" altLang="en-US" b="1" dirty="0" smtClean="0">
                <a:solidFill>
                  <a:srgbClr val="FF0000"/>
                </a:solidFill>
              </a:rPr>
              <a:t>条指令后加一条</a:t>
            </a:r>
            <a:r>
              <a:rPr lang="en-US" b="1" dirty="0" err="1" smtClean="0">
                <a:solidFill>
                  <a:srgbClr val="FF0000"/>
                </a:solidFill>
              </a:rPr>
              <a:t>nop</a:t>
            </a:r>
            <a:r>
              <a:rPr lang="zh-CN" altLang="en-US" b="1" dirty="0" smtClean="0">
                <a:solidFill>
                  <a:srgbClr val="FF0000"/>
                </a:solidFill>
              </a:rPr>
              <a:t>指令（加入</a:t>
            </a:r>
            <a:r>
              <a:rPr lang="en-US" altLang="zh-CN" b="1" dirty="0" err="1" smtClean="0">
                <a:solidFill>
                  <a:srgbClr val="FF0000"/>
                </a:solidFill>
              </a:rPr>
              <a:t>nop</a:t>
            </a:r>
            <a:r>
              <a:rPr lang="zh-CN" altLang="en-US" b="1" dirty="0" smtClean="0">
                <a:solidFill>
                  <a:srgbClr val="0000FF"/>
                </a:solidFill>
              </a:rPr>
              <a:t>或阻塞</a:t>
            </a:r>
            <a:r>
              <a:rPr lang="en-US" altLang="zh-CN" b="1" dirty="0" smtClean="0">
                <a:solidFill>
                  <a:srgbClr val="0000FF"/>
                </a:solidFill>
              </a:rPr>
              <a:t>1</a:t>
            </a:r>
            <a:r>
              <a:rPr lang="zh-CN" altLang="en-US" b="1" dirty="0" smtClean="0">
                <a:solidFill>
                  <a:srgbClr val="0000FF"/>
                </a:solidFill>
              </a:rPr>
              <a:t>个时钟周期</a:t>
            </a:r>
            <a:r>
              <a:rPr lang="zh-CN" altLang="en-US" b="1" dirty="0" smtClean="0">
                <a:solidFill>
                  <a:srgbClr val="FF0000"/>
                </a:solidFill>
              </a:rPr>
              <a:t>之后，</a:t>
            </a:r>
            <a:r>
              <a:rPr lang="en-US" altLang="zh-CN" b="1" dirty="0" err="1" smtClean="0">
                <a:solidFill>
                  <a:srgbClr val="FF0000"/>
                </a:solidFill>
              </a:rPr>
              <a:t>lw</a:t>
            </a:r>
            <a:r>
              <a:rPr lang="zh-CN" altLang="en-US" b="1" dirty="0" smtClean="0">
                <a:solidFill>
                  <a:srgbClr val="FF0000"/>
                </a:solidFill>
              </a:rPr>
              <a:t>和最后一个</a:t>
            </a:r>
            <a:r>
              <a:rPr lang="en-US" altLang="zh-CN" b="1" dirty="0" smtClean="0">
                <a:solidFill>
                  <a:srgbClr val="FF0000"/>
                </a:solidFill>
              </a:rPr>
              <a:t>add</a:t>
            </a:r>
            <a:r>
              <a:rPr lang="zh-CN" altLang="en-US" b="1" dirty="0" smtClean="0">
                <a:solidFill>
                  <a:srgbClr val="FF0000"/>
                </a:solidFill>
              </a:rPr>
              <a:t>之间就可以通过转发解决冒险了，如蓝线所示）</a:t>
            </a:r>
            <a:endParaRPr lang="zh-CN" altLang="en-US" b="1" dirty="0" smtClean="0">
              <a:solidFill>
                <a:srgbClr val="FF0000"/>
              </a:solidFill>
            </a:endParaRPr>
          </a:p>
          <a:p>
            <a:pPr>
              <a:lnSpc>
                <a:spcPct val="120000"/>
              </a:lnSpc>
            </a:pPr>
            <a:endParaRPr lang="zh-CN" altLang="en-US" b="1" dirty="0">
              <a:solidFill>
                <a:srgbClr val="FF0000"/>
              </a:solidFill>
            </a:endParaRPr>
          </a:p>
        </p:txBody>
      </p:sp>
      <p:pic>
        <p:nvPicPr>
          <p:cNvPr id="6" name="Picture 2"/>
          <p:cNvPicPr>
            <a:picLocks noChangeAspect="1" noChangeArrowheads="1"/>
          </p:cNvPicPr>
          <p:nvPr/>
        </p:nvPicPr>
        <p:blipFill>
          <a:blip r:embed="rId1"/>
          <a:srcRect/>
          <a:stretch>
            <a:fillRect/>
          </a:stretch>
        </p:blipFill>
        <p:spPr bwMode="auto">
          <a:xfrm>
            <a:off x="6572264" y="2285992"/>
            <a:ext cx="2166037" cy="1571636"/>
          </a:xfrm>
          <a:prstGeom prst="rect">
            <a:avLst/>
          </a:prstGeom>
          <a:noFill/>
          <a:ln w="9525">
            <a:noFill/>
            <a:miter lim="800000"/>
            <a:headEnd/>
            <a:tailEnd/>
          </a:ln>
          <a:effectLst/>
        </p:spPr>
      </p:pic>
      <p:sp>
        <p:nvSpPr>
          <p:cNvPr id="8" name="矩形 7"/>
          <p:cNvSpPr/>
          <p:nvPr/>
        </p:nvSpPr>
        <p:spPr>
          <a:xfrm>
            <a:off x="7572396" y="3143248"/>
            <a:ext cx="357190"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929586" y="3500438"/>
            <a:ext cx="357190"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50" name="Picture 2"/>
          <p:cNvPicPr>
            <a:picLocks noChangeAspect="1" noChangeArrowheads="1"/>
          </p:cNvPicPr>
          <p:nvPr/>
        </p:nvPicPr>
        <p:blipFill>
          <a:blip r:embed="rId2"/>
          <a:srcRect/>
          <a:stretch>
            <a:fillRect/>
          </a:stretch>
        </p:blipFill>
        <p:spPr bwMode="auto">
          <a:xfrm>
            <a:off x="642910" y="2500306"/>
            <a:ext cx="5619750" cy="3667125"/>
          </a:xfrm>
          <a:prstGeom prst="rect">
            <a:avLst/>
          </a:prstGeom>
          <a:noFill/>
          <a:ln w="9525">
            <a:noFill/>
            <a:miter lim="800000"/>
            <a:headEnd/>
            <a:tailEnd/>
          </a:ln>
          <a:effectLst/>
        </p:spPr>
      </p:pic>
      <p:sp>
        <p:nvSpPr>
          <p:cNvPr id="7" name="任意多边形 6"/>
          <p:cNvSpPr/>
          <p:nvPr/>
        </p:nvSpPr>
        <p:spPr>
          <a:xfrm>
            <a:off x="6496216" y="3361917"/>
            <a:ext cx="389614" cy="166977"/>
          </a:xfrm>
          <a:custGeom>
            <a:avLst/>
            <a:gdLst>
              <a:gd name="connsiteX0" fmla="*/ 389614 w 389614"/>
              <a:gd name="connsiteY0" fmla="*/ 166977 h 166977"/>
              <a:gd name="connsiteX1" fmla="*/ 254441 w 389614"/>
              <a:gd name="connsiteY1" fmla="*/ 151075 h 166977"/>
              <a:gd name="connsiteX2" fmla="*/ 222636 w 389614"/>
              <a:gd name="connsiteY2" fmla="*/ 143123 h 166977"/>
              <a:gd name="connsiteX3" fmla="*/ 159026 w 389614"/>
              <a:gd name="connsiteY3" fmla="*/ 127221 h 166977"/>
              <a:gd name="connsiteX4" fmla="*/ 135172 w 389614"/>
              <a:gd name="connsiteY4" fmla="*/ 111318 h 166977"/>
              <a:gd name="connsiteX5" fmla="*/ 111318 w 389614"/>
              <a:gd name="connsiteY5" fmla="*/ 103367 h 166977"/>
              <a:gd name="connsiteX6" fmla="*/ 95415 w 389614"/>
              <a:gd name="connsiteY6" fmla="*/ 79513 h 166977"/>
              <a:gd name="connsiteX7" fmla="*/ 63610 w 389614"/>
              <a:gd name="connsiteY7" fmla="*/ 63610 h 166977"/>
              <a:gd name="connsiteX8" fmla="*/ 39756 w 389614"/>
              <a:gd name="connsiteY8" fmla="*/ 39756 h 166977"/>
              <a:gd name="connsiteX9" fmla="*/ 15902 w 389614"/>
              <a:gd name="connsiteY9" fmla="*/ 23854 h 166977"/>
              <a:gd name="connsiteX10" fmla="*/ 0 w 389614"/>
              <a:gd name="connsiteY10" fmla="*/ 0 h 16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9614" h="166977">
                <a:moveTo>
                  <a:pt x="389614" y="166977"/>
                </a:moveTo>
                <a:cubicBezTo>
                  <a:pt x="346979" y="162714"/>
                  <a:pt x="297401" y="158886"/>
                  <a:pt x="254441" y="151075"/>
                </a:cubicBezTo>
                <a:cubicBezTo>
                  <a:pt x="243689" y="149120"/>
                  <a:pt x="233304" y="145494"/>
                  <a:pt x="222636" y="143123"/>
                </a:cubicBezTo>
                <a:cubicBezTo>
                  <a:pt x="165059" y="130328"/>
                  <a:pt x="201656" y="141430"/>
                  <a:pt x="159026" y="127221"/>
                </a:cubicBezTo>
                <a:cubicBezTo>
                  <a:pt x="151075" y="121920"/>
                  <a:pt x="143719" y="115592"/>
                  <a:pt x="135172" y="111318"/>
                </a:cubicBezTo>
                <a:cubicBezTo>
                  <a:pt x="127675" y="107570"/>
                  <a:pt x="117863" y="108603"/>
                  <a:pt x="111318" y="103367"/>
                </a:cubicBezTo>
                <a:cubicBezTo>
                  <a:pt x="103856" y="97397"/>
                  <a:pt x="102756" y="85631"/>
                  <a:pt x="95415" y="79513"/>
                </a:cubicBezTo>
                <a:cubicBezTo>
                  <a:pt x="86309" y="71925"/>
                  <a:pt x="73255" y="70500"/>
                  <a:pt x="63610" y="63610"/>
                </a:cubicBezTo>
                <a:cubicBezTo>
                  <a:pt x="54460" y="57074"/>
                  <a:pt x="48395" y="46955"/>
                  <a:pt x="39756" y="39756"/>
                </a:cubicBezTo>
                <a:cubicBezTo>
                  <a:pt x="32415" y="33638"/>
                  <a:pt x="23853" y="29155"/>
                  <a:pt x="15902" y="23854"/>
                </a:cubicBezTo>
                <a:lnTo>
                  <a:pt x="0" y="0"/>
                </a:ln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任意多边形 9"/>
          <p:cNvSpPr/>
          <p:nvPr/>
        </p:nvSpPr>
        <p:spPr>
          <a:xfrm>
            <a:off x="6353092" y="3536846"/>
            <a:ext cx="540689" cy="163437"/>
          </a:xfrm>
          <a:custGeom>
            <a:avLst/>
            <a:gdLst>
              <a:gd name="connsiteX0" fmla="*/ 540689 w 540689"/>
              <a:gd name="connsiteY0" fmla="*/ 0 h 163437"/>
              <a:gd name="connsiteX1" fmla="*/ 397565 w 540689"/>
              <a:gd name="connsiteY1" fmla="*/ 15902 h 163437"/>
              <a:gd name="connsiteX2" fmla="*/ 349858 w 540689"/>
              <a:gd name="connsiteY2" fmla="*/ 23853 h 163437"/>
              <a:gd name="connsiteX3" fmla="*/ 278296 w 540689"/>
              <a:gd name="connsiteY3" fmla="*/ 31805 h 163437"/>
              <a:gd name="connsiteX4" fmla="*/ 206734 w 540689"/>
              <a:gd name="connsiteY4" fmla="*/ 55659 h 163437"/>
              <a:gd name="connsiteX5" fmla="*/ 182880 w 540689"/>
              <a:gd name="connsiteY5" fmla="*/ 63610 h 163437"/>
              <a:gd name="connsiteX6" fmla="*/ 159026 w 540689"/>
              <a:gd name="connsiteY6" fmla="*/ 71561 h 163437"/>
              <a:gd name="connsiteX7" fmla="*/ 127221 w 540689"/>
              <a:gd name="connsiteY7" fmla="*/ 79513 h 163437"/>
              <a:gd name="connsiteX8" fmla="*/ 103367 w 540689"/>
              <a:gd name="connsiteY8" fmla="*/ 95415 h 163437"/>
              <a:gd name="connsiteX9" fmla="*/ 79513 w 540689"/>
              <a:gd name="connsiteY9" fmla="*/ 103367 h 163437"/>
              <a:gd name="connsiteX10" fmla="*/ 31805 w 540689"/>
              <a:gd name="connsiteY10" fmla="*/ 135172 h 163437"/>
              <a:gd name="connsiteX11" fmla="*/ 0 w 540689"/>
              <a:gd name="connsiteY11" fmla="*/ 159026 h 16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689" h="163437">
                <a:moveTo>
                  <a:pt x="540689" y="0"/>
                </a:moveTo>
                <a:cubicBezTo>
                  <a:pt x="475813" y="21624"/>
                  <a:pt x="540514" y="2288"/>
                  <a:pt x="397565" y="15902"/>
                </a:cubicBezTo>
                <a:cubicBezTo>
                  <a:pt x="381516" y="17430"/>
                  <a:pt x="365838" y="21722"/>
                  <a:pt x="349858" y="23853"/>
                </a:cubicBezTo>
                <a:cubicBezTo>
                  <a:pt x="326068" y="27025"/>
                  <a:pt x="302150" y="29154"/>
                  <a:pt x="278296" y="31805"/>
                </a:cubicBezTo>
                <a:lnTo>
                  <a:pt x="206734" y="55659"/>
                </a:lnTo>
                <a:lnTo>
                  <a:pt x="182880" y="63610"/>
                </a:lnTo>
                <a:cubicBezTo>
                  <a:pt x="174929" y="66260"/>
                  <a:pt x="167157" y="69528"/>
                  <a:pt x="159026" y="71561"/>
                </a:cubicBezTo>
                <a:lnTo>
                  <a:pt x="127221" y="79513"/>
                </a:lnTo>
                <a:cubicBezTo>
                  <a:pt x="119270" y="84814"/>
                  <a:pt x="111914" y="91141"/>
                  <a:pt x="103367" y="95415"/>
                </a:cubicBezTo>
                <a:cubicBezTo>
                  <a:pt x="95870" y="99163"/>
                  <a:pt x="86840" y="99297"/>
                  <a:pt x="79513" y="103367"/>
                </a:cubicBezTo>
                <a:cubicBezTo>
                  <a:pt x="62806" y="112649"/>
                  <a:pt x="31805" y="135172"/>
                  <a:pt x="31805" y="135172"/>
                </a:cubicBezTo>
                <a:cubicBezTo>
                  <a:pt x="12963" y="163437"/>
                  <a:pt x="25459" y="159026"/>
                  <a:pt x="0" y="159026"/>
                </a:cubicBezTo>
              </a:path>
            </a:pathLst>
          </a:cu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TextBox 10"/>
          <p:cNvSpPr txBox="1"/>
          <p:nvPr/>
        </p:nvSpPr>
        <p:spPr>
          <a:xfrm>
            <a:off x="5715008" y="3357562"/>
            <a:ext cx="817853" cy="338554"/>
          </a:xfrm>
          <a:prstGeom prst="rect">
            <a:avLst/>
          </a:prstGeom>
          <a:noFill/>
        </p:spPr>
        <p:txBody>
          <a:bodyPr wrap="none" rtlCol="0">
            <a:spAutoFit/>
          </a:bodyPr>
          <a:lstStyle/>
          <a:p>
            <a:r>
              <a:rPr lang="en-US" altLang="zh-CN" sz="1600" dirty="0" smtClean="0">
                <a:solidFill>
                  <a:srgbClr val="FF0000"/>
                </a:solidFill>
              </a:rPr>
              <a:t>1</a:t>
            </a:r>
            <a:r>
              <a:rPr lang="zh-CN" altLang="en-US" sz="1600" dirty="0" smtClean="0">
                <a:solidFill>
                  <a:srgbClr val="FF0000"/>
                </a:solidFill>
              </a:rPr>
              <a:t>条</a:t>
            </a:r>
            <a:r>
              <a:rPr lang="en-US" altLang="zh-CN" sz="1600" dirty="0" err="1" smtClean="0">
                <a:solidFill>
                  <a:srgbClr val="FF0000"/>
                </a:solidFill>
              </a:rPr>
              <a:t>nop</a:t>
            </a:r>
            <a:endParaRPr lang="zh-CN" altLang="en-US" sz="1600"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en-US" altLang="zh-CN" dirty="0" smtClean="0"/>
              <a:t>17</a:t>
            </a:r>
            <a:endParaRPr lang="zh-CN" altLang="en-US" dirty="0"/>
          </a:p>
        </p:txBody>
      </p:sp>
      <p:sp>
        <p:nvSpPr>
          <p:cNvPr id="3" name="内容占位符 2"/>
          <p:cNvSpPr>
            <a:spLocks noGrp="1"/>
          </p:cNvSpPr>
          <p:nvPr>
            <p:ph idx="1"/>
          </p:nvPr>
        </p:nvSpPr>
        <p:spPr>
          <a:xfrm>
            <a:off x="357158" y="1214422"/>
            <a:ext cx="3000396" cy="4857784"/>
          </a:xfrm>
        </p:spPr>
        <p:txBody>
          <a:bodyPr>
            <a:normAutofit/>
          </a:bodyPr>
          <a:lstStyle/>
          <a:p>
            <a:pPr lvl="0">
              <a:lnSpc>
                <a:spcPct val="120000"/>
              </a:lnSpc>
              <a:spcBef>
                <a:spcPts val="600"/>
              </a:spcBef>
            </a:pPr>
            <a:r>
              <a:rPr lang="zh-CN" altLang="en-US" sz="1800" b="1" dirty="0" smtClean="0"/>
              <a:t>假定在一个带“转发”逻辑的</a:t>
            </a:r>
            <a:r>
              <a:rPr lang="en-US" sz="1800" b="1" dirty="0" smtClean="0"/>
              <a:t>5</a:t>
            </a:r>
            <a:r>
              <a:rPr lang="zh-CN" altLang="en-US" sz="1800" b="1" dirty="0" smtClean="0"/>
              <a:t>段流水线中执行以下</a:t>
            </a:r>
            <a:r>
              <a:rPr lang="en-US" sz="1800" b="1" dirty="0" smtClean="0"/>
              <a:t>RV32I</a:t>
            </a:r>
            <a:r>
              <a:rPr lang="zh-CN" altLang="en-US" sz="1800" b="1" dirty="0" smtClean="0"/>
              <a:t>程序段，应怎样调整指令序列使其性能达到最好？</a:t>
            </a:r>
            <a:endParaRPr lang="zh-CN" altLang="en-US" sz="1800" b="1" dirty="0" smtClean="0"/>
          </a:p>
          <a:p>
            <a:pPr>
              <a:lnSpc>
                <a:spcPct val="120000"/>
              </a:lnSpc>
              <a:spcBef>
                <a:spcPts val="600"/>
              </a:spcBef>
              <a:buNone/>
            </a:pPr>
            <a:r>
              <a:rPr lang="en-US" sz="1800" b="1" dirty="0" smtClean="0"/>
              <a:t>1	</a:t>
            </a:r>
            <a:r>
              <a:rPr lang="en-US" sz="1800" b="1" dirty="0" err="1" smtClean="0"/>
              <a:t>lw</a:t>
            </a:r>
            <a:r>
              <a:rPr lang="en-US" sz="1800" b="1" dirty="0" smtClean="0"/>
              <a:t>	</a:t>
            </a:r>
            <a:r>
              <a:rPr lang="en-US" sz="1800" b="1" dirty="0" smtClean="0">
                <a:solidFill>
                  <a:srgbClr val="0000FF"/>
                </a:solidFill>
              </a:rPr>
              <a:t>s2</a:t>
            </a:r>
            <a:r>
              <a:rPr lang="en-US" sz="1800" b="1" dirty="0" smtClean="0"/>
              <a:t>, 100(s6)</a:t>
            </a:r>
            <a:endParaRPr lang="zh-CN" altLang="en-US" sz="1800" b="1" dirty="0" smtClean="0"/>
          </a:p>
          <a:p>
            <a:pPr>
              <a:lnSpc>
                <a:spcPct val="120000"/>
              </a:lnSpc>
              <a:spcBef>
                <a:spcPts val="600"/>
              </a:spcBef>
              <a:buNone/>
            </a:pPr>
            <a:r>
              <a:rPr lang="en-US" sz="1800" b="1" dirty="0" smtClean="0"/>
              <a:t>2	add	s2, </a:t>
            </a:r>
            <a:r>
              <a:rPr lang="en-US" sz="1800" b="1" dirty="0" smtClean="0">
                <a:solidFill>
                  <a:srgbClr val="0000FF"/>
                </a:solidFill>
              </a:rPr>
              <a:t>s2</a:t>
            </a:r>
            <a:r>
              <a:rPr lang="en-US" sz="1800" b="1" dirty="0" smtClean="0"/>
              <a:t>, s3</a:t>
            </a:r>
            <a:endParaRPr lang="zh-CN" altLang="en-US" sz="1800" b="1" dirty="0" smtClean="0"/>
          </a:p>
          <a:p>
            <a:pPr>
              <a:lnSpc>
                <a:spcPct val="120000"/>
              </a:lnSpc>
              <a:spcBef>
                <a:spcPts val="600"/>
              </a:spcBef>
              <a:buNone/>
            </a:pPr>
            <a:r>
              <a:rPr lang="en-US" sz="1800" b="1" dirty="0" smtClean="0"/>
              <a:t>3	</a:t>
            </a:r>
            <a:r>
              <a:rPr lang="en-US" sz="1800" b="1" dirty="0" err="1" smtClean="0"/>
              <a:t>lw</a:t>
            </a:r>
            <a:r>
              <a:rPr lang="en-US" sz="1800" b="1" dirty="0" smtClean="0"/>
              <a:t>	s3, 200(s7)</a:t>
            </a:r>
            <a:endParaRPr lang="zh-CN" altLang="en-US" sz="1800" b="1" dirty="0" smtClean="0"/>
          </a:p>
          <a:p>
            <a:pPr>
              <a:lnSpc>
                <a:spcPct val="120000"/>
              </a:lnSpc>
              <a:spcBef>
                <a:spcPts val="600"/>
              </a:spcBef>
              <a:buNone/>
            </a:pPr>
            <a:r>
              <a:rPr lang="en-US" sz="1800" b="1" dirty="0" smtClean="0"/>
              <a:t>4	add	s6, s4, s7</a:t>
            </a:r>
            <a:endParaRPr lang="zh-CN" altLang="en-US" sz="1800" b="1" dirty="0" smtClean="0"/>
          </a:p>
          <a:p>
            <a:pPr>
              <a:lnSpc>
                <a:spcPct val="120000"/>
              </a:lnSpc>
              <a:spcBef>
                <a:spcPts val="600"/>
              </a:spcBef>
              <a:buNone/>
            </a:pPr>
            <a:r>
              <a:rPr lang="en-US" sz="1800" b="1" dirty="0" smtClean="0"/>
              <a:t>5	sub	s3, s4, s6</a:t>
            </a:r>
            <a:endParaRPr lang="zh-CN" altLang="en-US" sz="1800" b="1" dirty="0" smtClean="0"/>
          </a:p>
          <a:p>
            <a:pPr>
              <a:lnSpc>
                <a:spcPct val="120000"/>
              </a:lnSpc>
              <a:spcBef>
                <a:spcPts val="600"/>
              </a:spcBef>
              <a:buNone/>
            </a:pPr>
            <a:r>
              <a:rPr lang="en-US" sz="1800" b="1" dirty="0" smtClean="0"/>
              <a:t>6	</a:t>
            </a:r>
            <a:r>
              <a:rPr lang="en-US" sz="1800" b="1" dirty="0" err="1" smtClean="0"/>
              <a:t>lw</a:t>
            </a:r>
            <a:r>
              <a:rPr lang="en-US" sz="1800" b="1" dirty="0" smtClean="0"/>
              <a:t>	</a:t>
            </a:r>
            <a:r>
              <a:rPr lang="en-US" sz="1800" b="1" dirty="0" smtClean="0">
                <a:solidFill>
                  <a:srgbClr val="FF0000"/>
                </a:solidFill>
              </a:rPr>
              <a:t>s2</a:t>
            </a:r>
            <a:r>
              <a:rPr lang="en-US" sz="1800" b="1" dirty="0" smtClean="0"/>
              <a:t>, 300(s8)</a:t>
            </a:r>
            <a:endParaRPr lang="zh-CN" altLang="en-US" sz="1800" b="1" dirty="0" smtClean="0"/>
          </a:p>
          <a:p>
            <a:pPr>
              <a:lnSpc>
                <a:spcPct val="120000"/>
              </a:lnSpc>
              <a:spcBef>
                <a:spcPts val="600"/>
              </a:spcBef>
              <a:buNone/>
            </a:pPr>
            <a:r>
              <a:rPr lang="en-US" sz="1800" b="1" dirty="0" smtClean="0"/>
              <a:t>7	</a:t>
            </a:r>
            <a:r>
              <a:rPr lang="en-US" sz="1800" b="1" dirty="0" err="1" smtClean="0"/>
              <a:t>beq</a:t>
            </a:r>
            <a:r>
              <a:rPr lang="en-US" sz="1800" b="1" dirty="0" smtClean="0"/>
              <a:t>	</a:t>
            </a:r>
            <a:r>
              <a:rPr lang="en-US" sz="1800" b="1" dirty="0" smtClean="0">
                <a:solidFill>
                  <a:srgbClr val="FF0000"/>
                </a:solidFill>
              </a:rPr>
              <a:t>s2</a:t>
            </a:r>
            <a:r>
              <a:rPr lang="en-US" sz="1800" b="1" dirty="0" smtClean="0"/>
              <a:t>, s8, Loop</a:t>
            </a:r>
            <a:endParaRPr lang="zh-CN" altLang="en-US" sz="1800" b="1" dirty="0" smtClean="0"/>
          </a:p>
          <a:p>
            <a:pPr>
              <a:lnSpc>
                <a:spcPct val="120000"/>
              </a:lnSpc>
              <a:spcBef>
                <a:spcPts val="600"/>
              </a:spcBef>
            </a:pPr>
            <a:endParaRPr lang="zh-CN" altLang="en-US" sz="1800" b="1" dirty="0"/>
          </a:p>
        </p:txBody>
      </p:sp>
      <p:sp>
        <p:nvSpPr>
          <p:cNvPr id="4" name="TextBox 3"/>
          <p:cNvSpPr txBox="1"/>
          <p:nvPr/>
        </p:nvSpPr>
        <p:spPr>
          <a:xfrm>
            <a:off x="3929058" y="1285860"/>
            <a:ext cx="4643470" cy="4939814"/>
          </a:xfrm>
          <a:prstGeom prst="rect">
            <a:avLst/>
          </a:prstGeom>
          <a:noFill/>
        </p:spPr>
        <p:txBody>
          <a:bodyPr wrap="square" rtlCol="0">
            <a:spAutoFit/>
          </a:bodyPr>
          <a:lstStyle/>
          <a:p>
            <a:pPr>
              <a:spcBef>
                <a:spcPts val="600"/>
              </a:spcBef>
            </a:pPr>
            <a:r>
              <a:rPr lang="zh-CN" altLang="en-US" b="1" dirty="0" smtClean="0">
                <a:solidFill>
                  <a:srgbClr val="FF0000"/>
                </a:solidFill>
              </a:rPr>
              <a:t>因为采用“转发”技术，所以，只要针对</a:t>
            </a:r>
            <a:r>
              <a:rPr lang="en-US" b="1" dirty="0" smtClean="0">
                <a:solidFill>
                  <a:srgbClr val="FF0000"/>
                </a:solidFill>
              </a:rPr>
              <a:t>load-use</a:t>
            </a:r>
            <a:r>
              <a:rPr lang="zh-CN" altLang="en-US" b="1" dirty="0" smtClean="0">
                <a:solidFill>
                  <a:srgbClr val="FF0000"/>
                </a:solidFill>
              </a:rPr>
              <a:t>数据冒险进行指令序列调整。</a:t>
            </a:r>
            <a:endParaRPr lang="en-US" altLang="zh-CN" b="1" dirty="0" smtClean="0">
              <a:solidFill>
                <a:srgbClr val="FF0000"/>
              </a:solidFill>
            </a:endParaRPr>
          </a:p>
          <a:p>
            <a:pPr>
              <a:spcBef>
                <a:spcPts val="600"/>
              </a:spcBef>
            </a:pPr>
            <a:r>
              <a:rPr lang="zh-CN" altLang="en-US" b="1" dirty="0" smtClean="0">
                <a:solidFill>
                  <a:srgbClr val="FF0000"/>
                </a:solidFill>
              </a:rPr>
              <a:t>第</a:t>
            </a:r>
            <a:r>
              <a:rPr lang="en-US" b="1" dirty="0" smtClean="0">
                <a:solidFill>
                  <a:srgbClr val="FF0000"/>
                </a:solidFill>
              </a:rPr>
              <a:t>1</a:t>
            </a:r>
            <a:r>
              <a:rPr lang="zh-CN" altLang="en-US" b="1" dirty="0" smtClean="0">
                <a:solidFill>
                  <a:srgbClr val="FF0000"/>
                </a:solidFill>
              </a:rPr>
              <a:t>和第</a:t>
            </a:r>
            <a:r>
              <a:rPr lang="en-US" b="1" dirty="0" smtClean="0">
                <a:solidFill>
                  <a:srgbClr val="FF0000"/>
                </a:solidFill>
              </a:rPr>
              <a:t>2</a:t>
            </a:r>
            <a:r>
              <a:rPr lang="zh-CN" altLang="en-US" b="1" dirty="0" smtClean="0">
                <a:solidFill>
                  <a:srgbClr val="FF0000"/>
                </a:solidFill>
              </a:rPr>
              <a:t>条指令、第</a:t>
            </a:r>
            <a:r>
              <a:rPr lang="en-US" b="1" dirty="0" smtClean="0">
                <a:solidFill>
                  <a:srgbClr val="FF0000"/>
                </a:solidFill>
              </a:rPr>
              <a:t>6</a:t>
            </a:r>
            <a:r>
              <a:rPr lang="zh-CN" altLang="en-US" b="1" dirty="0" smtClean="0">
                <a:solidFill>
                  <a:srgbClr val="FF0000"/>
                </a:solidFill>
              </a:rPr>
              <a:t>和第</a:t>
            </a:r>
            <a:r>
              <a:rPr lang="en-US" b="1" dirty="0" smtClean="0">
                <a:solidFill>
                  <a:srgbClr val="FF0000"/>
                </a:solidFill>
              </a:rPr>
              <a:t>7</a:t>
            </a:r>
            <a:r>
              <a:rPr lang="zh-CN" altLang="en-US" b="1" dirty="0" smtClean="0">
                <a:solidFill>
                  <a:srgbClr val="FF0000"/>
                </a:solidFill>
              </a:rPr>
              <a:t>条指令之间存在</a:t>
            </a:r>
            <a:r>
              <a:rPr lang="en-US" b="1" dirty="0" smtClean="0">
                <a:solidFill>
                  <a:srgbClr val="FF0000"/>
                </a:solidFill>
              </a:rPr>
              <a:t>load-use</a:t>
            </a:r>
            <a:r>
              <a:rPr lang="zh-CN" altLang="en-US" b="1" dirty="0" smtClean="0">
                <a:solidFill>
                  <a:srgbClr val="FF0000"/>
                </a:solidFill>
              </a:rPr>
              <a:t>数据冒险，所以，可将与第</a:t>
            </a:r>
            <a:r>
              <a:rPr lang="en-US" b="1" dirty="0" smtClean="0">
                <a:solidFill>
                  <a:srgbClr val="FF0000"/>
                </a:solidFill>
              </a:rPr>
              <a:t>2</a:t>
            </a:r>
            <a:r>
              <a:rPr lang="zh-CN" altLang="en-US" b="1" dirty="0" smtClean="0">
                <a:solidFill>
                  <a:srgbClr val="FF0000"/>
                </a:solidFill>
              </a:rPr>
              <a:t>和第</a:t>
            </a:r>
            <a:r>
              <a:rPr lang="en-US" b="1" dirty="0" smtClean="0">
                <a:solidFill>
                  <a:srgbClr val="FF0000"/>
                </a:solidFill>
              </a:rPr>
              <a:t>3</a:t>
            </a:r>
            <a:r>
              <a:rPr lang="zh-CN" altLang="en-US" b="1" dirty="0" smtClean="0">
                <a:solidFill>
                  <a:srgbClr val="FF0000"/>
                </a:solidFill>
              </a:rPr>
              <a:t>条指令无关的第</a:t>
            </a:r>
            <a:r>
              <a:rPr lang="en-US" b="1" dirty="0" smtClean="0">
                <a:solidFill>
                  <a:srgbClr val="FF0000"/>
                </a:solidFill>
              </a:rPr>
              <a:t>4</a:t>
            </a:r>
            <a:r>
              <a:rPr lang="zh-CN" altLang="en-US" b="1" dirty="0" smtClean="0">
                <a:solidFill>
                  <a:srgbClr val="FF0000"/>
                </a:solidFill>
              </a:rPr>
              <a:t>条指令插入第</a:t>
            </a:r>
            <a:r>
              <a:rPr lang="en-US" b="1" dirty="0" smtClean="0">
                <a:solidFill>
                  <a:srgbClr val="FF0000"/>
                </a:solidFill>
              </a:rPr>
              <a:t>2</a:t>
            </a:r>
            <a:r>
              <a:rPr lang="zh-CN" altLang="en-US" b="1" dirty="0" smtClean="0">
                <a:solidFill>
                  <a:srgbClr val="FF0000"/>
                </a:solidFill>
              </a:rPr>
              <a:t>条指令之前；将与第</a:t>
            </a:r>
            <a:r>
              <a:rPr lang="en-US" b="1" dirty="0" smtClean="0">
                <a:solidFill>
                  <a:srgbClr val="FF0000"/>
                </a:solidFill>
              </a:rPr>
              <a:t>6</a:t>
            </a:r>
            <a:r>
              <a:rPr lang="zh-CN" altLang="en-US" b="1" dirty="0" smtClean="0">
                <a:solidFill>
                  <a:srgbClr val="FF0000"/>
                </a:solidFill>
              </a:rPr>
              <a:t>和第</a:t>
            </a:r>
            <a:r>
              <a:rPr lang="en-US" b="1" dirty="0" smtClean="0">
                <a:solidFill>
                  <a:srgbClr val="FF0000"/>
                </a:solidFill>
              </a:rPr>
              <a:t>7</a:t>
            </a:r>
            <a:r>
              <a:rPr lang="zh-CN" altLang="en-US" b="1" dirty="0" smtClean="0">
                <a:solidFill>
                  <a:srgbClr val="FF0000"/>
                </a:solidFill>
              </a:rPr>
              <a:t>条无关的第</a:t>
            </a:r>
            <a:r>
              <a:rPr lang="en-US" b="1" dirty="0" smtClean="0">
                <a:solidFill>
                  <a:srgbClr val="FF0000"/>
                </a:solidFill>
              </a:rPr>
              <a:t>5</a:t>
            </a:r>
            <a:r>
              <a:rPr lang="zh-CN" altLang="en-US" b="1" dirty="0" smtClean="0">
                <a:solidFill>
                  <a:srgbClr val="FF0000"/>
                </a:solidFill>
              </a:rPr>
              <a:t>条指令移动到第</a:t>
            </a:r>
            <a:r>
              <a:rPr lang="en-US" b="1" dirty="0" smtClean="0">
                <a:solidFill>
                  <a:srgbClr val="FF0000"/>
                </a:solidFill>
              </a:rPr>
              <a:t>6</a:t>
            </a:r>
            <a:r>
              <a:rPr lang="zh-CN" altLang="en-US" b="1" dirty="0" smtClean="0">
                <a:solidFill>
                  <a:srgbClr val="FF0000"/>
                </a:solidFill>
              </a:rPr>
              <a:t>条指令之后。调整顺序后的指令序列如下</a:t>
            </a:r>
            <a:endParaRPr lang="zh-CN" altLang="en-US" b="1" dirty="0" smtClean="0">
              <a:solidFill>
                <a:srgbClr val="FF0000"/>
              </a:solidFill>
            </a:endParaRPr>
          </a:p>
          <a:p>
            <a:pPr>
              <a:spcBef>
                <a:spcPts val="600"/>
              </a:spcBef>
            </a:pPr>
            <a:r>
              <a:rPr lang="en-US" b="1" dirty="0" smtClean="0">
                <a:solidFill>
                  <a:srgbClr val="FF0000"/>
                </a:solidFill>
              </a:rPr>
              <a:t>1		</a:t>
            </a:r>
            <a:r>
              <a:rPr lang="en-US" b="1" dirty="0" err="1" smtClean="0">
                <a:solidFill>
                  <a:srgbClr val="FF0000"/>
                </a:solidFill>
              </a:rPr>
              <a:t>lw</a:t>
            </a:r>
            <a:r>
              <a:rPr lang="en-US" b="1" dirty="0" smtClean="0">
                <a:solidFill>
                  <a:srgbClr val="FF0000"/>
                </a:solidFill>
              </a:rPr>
              <a:t>     s2, 100(s6)</a:t>
            </a:r>
            <a:endParaRPr lang="zh-CN" altLang="en-US" b="1" dirty="0" smtClean="0">
              <a:solidFill>
                <a:srgbClr val="FF0000"/>
              </a:solidFill>
            </a:endParaRPr>
          </a:p>
          <a:p>
            <a:pPr>
              <a:spcBef>
                <a:spcPts val="600"/>
              </a:spcBef>
            </a:pPr>
            <a:r>
              <a:rPr lang="en-US" b="1" dirty="0" smtClean="0">
                <a:solidFill>
                  <a:srgbClr val="FF0000"/>
                </a:solidFill>
              </a:rPr>
              <a:t>4		add  s6, s4, s7</a:t>
            </a:r>
            <a:endParaRPr lang="zh-CN" altLang="en-US" b="1" dirty="0" smtClean="0">
              <a:solidFill>
                <a:srgbClr val="FF0000"/>
              </a:solidFill>
            </a:endParaRPr>
          </a:p>
          <a:p>
            <a:pPr>
              <a:spcBef>
                <a:spcPts val="600"/>
              </a:spcBef>
            </a:pPr>
            <a:r>
              <a:rPr lang="en-US" b="1" dirty="0" smtClean="0">
                <a:solidFill>
                  <a:srgbClr val="FF0000"/>
                </a:solidFill>
              </a:rPr>
              <a:t>2		add  s2, s2, s3</a:t>
            </a:r>
            <a:endParaRPr lang="zh-CN" altLang="en-US" b="1" dirty="0" smtClean="0">
              <a:solidFill>
                <a:srgbClr val="FF0000"/>
              </a:solidFill>
            </a:endParaRPr>
          </a:p>
          <a:p>
            <a:pPr>
              <a:spcBef>
                <a:spcPts val="600"/>
              </a:spcBef>
            </a:pPr>
            <a:r>
              <a:rPr lang="en-US" b="1" dirty="0" smtClean="0">
                <a:solidFill>
                  <a:srgbClr val="FF0000"/>
                </a:solidFill>
              </a:rPr>
              <a:t>3		</a:t>
            </a:r>
            <a:r>
              <a:rPr lang="en-US" b="1" dirty="0" err="1" smtClean="0">
                <a:solidFill>
                  <a:srgbClr val="FF0000"/>
                </a:solidFill>
              </a:rPr>
              <a:t>lw</a:t>
            </a:r>
            <a:r>
              <a:rPr lang="en-US" b="1" dirty="0" smtClean="0">
                <a:solidFill>
                  <a:srgbClr val="FF0000"/>
                </a:solidFill>
              </a:rPr>
              <a:t>     s3, 200(s7)</a:t>
            </a:r>
            <a:endParaRPr lang="zh-CN" altLang="en-US" b="1" dirty="0" smtClean="0">
              <a:solidFill>
                <a:srgbClr val="FF0000"/>
              </a:solidFill>
            </a:endParaRPr>
          </a:p>
          <a:p>
            <a:pPr>
              <a:spcBef>
                <a:spcPts val="600"/>
              </a:spcBef>
            </a:pPr>
            <a:r>
              <a:rPr lang="en-US" b="1" dirty="0" smtClean="0">
                <a:solidFill>
                  <a:srgbClr val="FF0000"/>
                </a:solidFill>
              </a:rPr>
              <a:t>6		</a:t>
            </a:r>
            <a:r>
              <a:rPr lang="en-US" b="1" dirty="0" err="1" smtClean="0">
                <a:solidFill>
                  <a:srgbClr val="FF0000"/>
                </a:solidFill>
              </a:rPr>
              <a:t>lw</a:t>
            </a:r>
            <a:r>
              <a:rPr lang="en-US" b="1" dirty="0" smtClean="0">
                <a:solidFill>
                  <a:srgbClr val="FF0000"/>
                </a:solidFill>
              </a:rPr>
              <a:t>     s2, 300(s8)</a:t>
            </a:r>
            <a:endParaRPr lang="zh-CN" altLang="en-US" b="1" dirty="0" smtClean="0">
              <a:solidFill>
                <a:srgbClr val="FF0000"/>
              </a:solidFill>
            </a:endParaRPr>
          </a:p>
          <a:p>
            <a:pPr>
              <a:spcBef>
                <a:spcPts val="600"/>
              </a:spcBef>
            </a:pPr>
            <a:r>
              <a:rPr lang="en-US" b="1" dirty="0" smtClean="0">
                <a:solidFill>
                  <a:srgbClr val="FF0000"/>
                </a:solidFill>
              </a:rPr>
              <a:t>5		sub   s3, s4, s6</a:t>
            </a:r>
            <a:endParaRPr lang="zh-CN" altLang="en-US" b="1" dirty="0" smtClean="0">
              <a:solidFill>
                <a:srgbClr val="FF0000"/>
              </a:solidFill>
            </a:endParaRPr>
          </a:p>
          <a:p>
            <a:pPr>
              <a:spcBef>
                <a:spcPts val="600"/>
              </a:spcBef>
            </a:pPr>
            <a:r>
              <a:rPr lang="en-US" b="1" dirty="0" smtClean="0">
                <a:solidFill>
                  <a:srgbClr val="FF0000"/>
                </a:solidFill>
              </a:rPr>
              <a:t>7		</a:t>
            </a:r>
            <a:r>
              <a:rPr lang="en-US" b="1" dirty="0" err="1" smtClean="0">
                <a:solidFill>
                  <a:srgbClr val="FF0000"/>
                </a:solidFill>
              </a:rPr>
              <a:t>beq</a:t>
            </a:r>
            <a:r>
              <a:rPr lang="en-US" b="1" dirty="0" smtClean="0">
                <a:solidFill>
                  <a:srgbClr val="FF0000"/>
                </a:solidFill>
              </a:rPr>
              <a:t>   s2, s8, Loop</a:t>
            </a:r>
            <a:endParaRPr lang="zh-CN" altLang="en-US" b="1" dirty="0" smtClean="0">
              <a:solidFill>
                <a:srgbClr val="FF0000"/>
              </a:solidFill>
            </a:endParaRPr>
          </a:p>
          <a:p>
            <a:pPr>
              <a:spcBef>
                <a:spcPts val="600"/>
              </a:spcBef>
            </a:pPr>
            <a:endParaRPr lang="zh-CN" altLang="en-US" b="1" dirty="0">
              <a:solidFill>
                <a:srgbClr val="FF0000"/>
              </a:solidFill>
            </a:endParaRPr>
          </a:p>
        </p:txBody>
      </p:sp>
      <p:sp>
        <p:nvSpPr>
          <p:cNvPr id="5" name="任意多边形 4"/>
          <p:cNvSpPr/>
          <p:nvPr/>
        </p:nvSpPr>
        <p:spPr>
          <a:xfrm>
            <a:off x="2158409" y="3308769"/>
            <a:ext cx="542261" cy="1071845"/>
          </a:xfrm>
          <a:custGeom>
            <a:avLst/>
            <a:gdLst>
              <a:gd name="connsiteX0" fmla="*/ 63796 w 542261"/>
              <a:gd name="connsiteY0" fmla="*/ 1071845 h 1071845"/>
              <a:gd name="connsiteX1" fmla="*/ 127591 w 542261"/>
              <a:gd name="connsiteY1" fmla="*/ 1050580 h 1071845"/>
              <a:gd name="connsiteX2" fmla="*/ 159489 w 542261"/>
              <a:gd name="connsiteY2" fmla="*/ 1039947 h 1071845"/>
              <a:gd name="connsiteX3" fmla="*/ 223284 w 542261"/>
              <a:gd name="connsiteY3" fmla="*/ 997417 h 1071845"/>
              <a:gd name="connsiteX4" fmla="*/ 287079 w 542261"/>
              <a:gd name="connsiteY4" fmla="*/ 976152 h 1071845"/>
              <a:gd name="connsiteX5" fmla="*/ 350875 w 542261"/>
              <a:gd name="connsiteY5" fmla="*/ 933622 h 1071845"/>
              <a:gd name="connsiteX6" fmla="*/ 404038 w 542261"/>
              <a:gd name="connsiteY6" fmla="*/ 891091 h 1071845"/>
              <a:gd name="connsiteX7" fmla="*/ 478465 w 542261"/>
              <a:gd name="connsiteY7" fmla="*/ 806031 h 1071845"/>
              <a:gd name="connsiteX8" fmla="*/ 531628 w 542261"/>
              <a:gd name="connsiteY8" fmla="*/ 710338 h 1071845"/>
              <a:gd name="connsiteX9" fmla="*/ 542261 w 542261"/>
              <a:gd name="connsiteY9" fmla="*/ 667808 h 1071845"/>
              <a:gd name="connsiteX10" fmla="*/ 520996 w 542261"/>
              <a:gd name="connsiteY10" fmla="*/ 497687 h 1071845"/>
              <a:gd name="connsiteX11" fmla="*/ 499731 w 542261"/>
              <a:gd name="connsiteY11" fmla="*/ 433891 h 1071845"/>
              <a:gd name="connsiteX12" fmla="*/ 478465 w 542261"/>
              <a:gd name="connsiteY12" fmla="*/ 327566 h 1071845"/>
              <a:gd name="connsiteX13" fmla="*/ 457200 w 542261"/>
              <a:gd name="connsiteY13" fmla="*/ 263771 h 1071845"/>
              <a:gd name="connsiteX14" fmla="*/ 446568 w 542261"/>
              <a:gd name="connsiteY14" fmla="*/ 231873 h 1071845"/>
              <a:gd name="connsiteX15" fmla="*/ 308344 w 542261"/>
              <a:gd name="connsiteY15" fmla="*/ 40487 h 1071845"/>
              <a:gd name="connsiteX16" fmla="*/ 0 w 542261"/>
              <a:gd name="connsiteY16" fmla="*/ 40487 h 107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2261" h="1071845">
                <a:moveTo>
                  <a:pt x="63796" y="1071845"/>
                </a:moveTo>
                <a:lnTo>
                  <a:pt x="127591" y="1050580"/>
                </a:lnTo>
                <a:cubicBezTo>
                  <a:pt x="138224" y="1047036"/>
                  <a:pt x="150164" y="1046164"/>
                  <a:pt x="159489" y="1039947"/>
                </a:cubicBezTo>
                <a:cubicBezTo>
                  <a:pt x="180754" y="1025770"/>
                  <a:pt x="199038" y="1005499"/>
                  <a:pt x="223284" y="997417"/>
                </a:cubicBezTo>
                <a:lnTo>
                  <a:pt x="287079" y="976152"/>
                </a:lnTo>
                <a:cubicBezTo>
                  <a:pt x="308344" y="961975"/>
                  <a:pt x="336698" y="954887"/>
                  <a:pt x="350875" y="933622"/>
                </a:cubicBezTo>
                <a:cubicBezTo>
                  <a:pt x="378357" y="892398"/>
                  <a:pt x="360017" y="905765"/>
                  <a:pt x="404038" y="891091"/>
                </a:cubicBezTo>
                <a:cubicBezTo>
                  <a:pt x="453656" y="816664"/>
                  <a:pt x="425303" y="841473"/>
                  <a:pt x="478465" y="806031"/>
                </a:cubicBezTo>
                <a:cubicBezTo>
                  <a:pt x="504486" y="727971"/>
                  <a:pt x="483881" y="758086"/>
                  <a:pt x="531628" y="710338"/>
                </a:cubicBezTo>
                <a:cubicBezTo>
                  <a:pt x="535172" y="696161"/>
                  <a:pt x="542261" y="682421"/>
                  <a:pt x="542261" y="667808"/>
                </a:cubicBezTo>
                <a:cubicBezTo>
                  <a:pt x="542261" y="606004"/>
                  <a:pt x="537922" y="554109"/>
                  <a:pt x="520996" y="497687"/>
                </a:cubicBezTo>
                <a:cubicBezTo>
                  <a:pt x="514555" y="476217"/>
                  <a:pt x="503416" y="456002"/>
                  <a:pt x="499731" y="433891"/>
                </a:cubicBezTo>
                <a:cubicBezTo>
                  <a:pt x="492545" y="390777"/>
                  <a:pt x="490362" y="367222"/>
                  <a:pt x="478465" y="327566"/>
                </a:cubicBezTo>
                <a:cubicBezTo>
                  <a:pt x="472024" y="306096"/>
                  <a:pt x="464288" y="285036"/>
                  <a:pt x="457200" y="263771"/>
                </a:cubicBezTo>
                <a:cubicBezTo>
                  <a:pt x="453656" y="253138"/>
                  <a:pt x="453130" y="240959"/>
                  <a:pt x="446568" y="231873"/>
                </a:cubicBezTo>
                <a:cubicBezTo>
                  <a:pt x="400493" y="168078"/>
                  <a:pt x="380675" y="71486"/>
                  <a:pt x="308344" y="40487"/>
                </a:cubicBezTo>
                <a:cubicBezTo>
                  <a:pt x="213873" y="0"/>
                  <a:pt x="102781" y="40487"/>
                  <a:pt x="0" y="40487"/>
                </a:cubicBez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任意多边形 5"/>
          <p:cNvSpPr/>
          <p:nvPr/>
        </p:nvSpPr>
        <p:spPr>
          <a:xfrm>
            <a:off x="2211572" y="4763386"/>
            <a:ext cx="423448" cy="648939"/>
          </a:xfrm>
          <a:custGeom>
            <a:avLst/>
            <a:gdLst>
              <a:gd name="connsiteX0" fmla="*/ 95693 w 423448"/>
              <a:gd name="connsiteY0" fmla="*/ 0 h 648939"/>
              <a:gd name="connsiteX1" fmla="*/ 255181 w 423448"/>
              <a:gd name="connsiteY1" fmla="*/ 21265 h 648939"/>
              <a:gd name="connsiteX2" fmla="*/ 329609 w 423448"/>
              <a:gd name="connsiteY2" fmla="*/ 42530 h 648939"/>
              <a:gd name="connsiteX3" fmla="*/ 393405 w 423448"/>
              <a:gd name="connsiteY3" fmla="*/ 116958 h 648939"/>
              <a:gd name="connsiteX4" fmla="*/ 404037 w 423448"/>
              <a:gd name="connsiteY4" fmla="*/ 350874 h 648939"/>
              <a:gd name="connsiteX5" fmla="*/ 372140 w 423448"/>
              <a:gd name="connsiteY5" fmla="*/ 414670 h 648939"/>
              <a:gd name="connsiteX6" fmla="*/ 329609 w 423448"/>
              <a:gd name="connsiteY6" fmla="*/ 467833 h 648939"/>
              <a:gd name="connsiteX7" fmla="*/ 308344 w 423448"/>
              <a:gd name="connsiteY7" fmla="*/ 499730 h 648939"/>
              <a:gd name="connsiteX8" fmla="*/ 276447 w 423448"/>
              <a:gd name="connsiteY8" fmla="*/ 563526 h 648939"/>
              <a:gd name="connsiteX9" fmla="*/ 244549 w 423448"/>
              <a:gd name="connsiteY9" fmla="*/ 574158 h 648939"/>
              <a:gd name="connsiteX10" fmla="*/ 223284 w 423448"/>
              <a:gd name="connsiteY10" fmla="*/ 606056 h 648939"/>
              <a:gd name="connsiteX11" fmla="*/ 159488 w 423448"/>
              <a:gd name="connsiteY11" fmla="*/ 627321 h 648939"/>
              <a:gd name="connsiteX12" fmla="*/ 116958 w 423448"/>
              <a:gd name="connsiteY12" fmla="*/ 637954 h 648939"/>
              <a:gd name="connsiteX13" fmla="*/ 0 w 423448"/>
              <a:gd name="connsiteY13" fmla="*/ 648586 h 648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448" h="648939">
                <a:moveTo>
                  <a:pt x="95693" y="0"/>
                </a:moveTo>
                <a:cubicBezTo>
                  <a:pt x="125297" y="3701"/>
                  <a:pt x="222915" y="15398"/>
                  <a:pt x="255181" y="21265"/>
                </a:cubicBezTo>
                <a:cubicBezTo>
                  <a:pt x="284549" y="26605"/>
                  <a:pt x="302282" y="33421"/>
                  <a:pt x="329609" y="42530"/>
                </a:cubicBezTo>
                <a:cubicBezTo>
                  <a:pt x="381176" y="94097"/>
                  <a:pt x="361019" y="68379"/>
                  <a:pt x="393405" y="116958"/>
                </a:cubicBezTo>
                <a:cubicBezTo>
                  <a:pt x="423448" y="237132"/>
                  <a:pt x="422346" y="195243"/>
                  <a:pt x="404037" y="350874"/>
                </a:cubicBezTo>
                <a:cubicBezTo>
                  <a:pt x="399925" y="385824"/>
                  <a:pt x="387580" y="383790"/>
                  <a:pt x="372140" y="414670"/>
                </a:cubicBezTo>
                <a:cubicBezTo>
                  <a:pt x="346461" y="466027"/>
                  <a:pt x="383380" y="431985"/>
                  <a:pt x="329609" y="467833"/>
                </a:cubicBezTo>
                <a:cubicBezTo>
                  <a:pt x="322521" y="478465"/>
                  <a:pt x="314059" y="488300"/>
                  <a:pt x="308344" y="499730"/>
                </a:cubicBezTo>
                <a:cubicBezTo>
                  <a:pt x="295503" y="525413"/>
                  <a:pt x="301841" y="543211"/>
                  <a:pt x="276447" y="563526"/>
                </a:cubicBezTo>
                <a:cubicBezTo>
                  <a:pt x="267695" y="570527"/>
                  <a:pt x="255182" y="570614"/>
                  <a:pt x="244549" y="574158"/>
                </a:cubicBezTo>
                <a:cubicBezTo>
                  <a:pt x="237461" y="584791"/>
                  <a:pt x="234120" y="599283"/>
                  <a:pt x="223284" y="606056"/>
                </a:cubicBezTo>
                <a:cubicBezTo>
                  <a:pt x="204276" y="617936"/>
                  <a:pt x="181234" y="621884"/>
                  <a:pt x="159488" y="627321"/>
                </a:cubicBezTo>
                <a:cubicBezTo>
                  <a:pt x="145311" y="630865"/>
                  <a:pt x="131424" y="635887"/>
                  <a:pt x="116958" y="637954"/>
                </a:cubicBezTo>
                <a:cubicBezTo>
                  <a:pt x="40065" y="648939"/>
                  <a:pt x="42972" y="648586"/>
                  <a:pt x="0" y="648586"/>
                </a:cubicBezTo>
              </a:path>
            </a:pathLst>
          </a:cu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654032"/>
          </a:xfrm>
        </p:spPr>
        <p:txBody>
          <a:bodyPr>
            <a:normAutofit fontScale="90000"/>
          </a:bodyPr>
          <a:lstStyle/>
          <a:p>
            <a:r>
              <a:rPr lang="en-US" altLang="zh-CN" dirty="0" smtClean="0"/>
              <a:t>18</a:t>
            </a:r>
            <a:endParaRPr lang="zh-CN" altLang="en-US" dirty="0"/>
          </a:p>
        </p:txBody>
      </p:sp>
      <p:sp>
        <p:nvSpPr>
          <p:cNvPr id="3" name="内容占位符 2"/>
          <p:cNvSpPr>
            <a:spLocks noGrp="1"/>
          </p:cNvSpPr>
          <p:nvPr>
            <p:ph idx="1"/>
          </p:nvPr>
        </p:nvSpPr>
        <p:spPr>
          <a:xfrm>
            <a:off x="500034" y="1142984"/>
            <a:ext cx="3543296" cy="5257800"/>
          </a:xfrm>
        </p:spPr>
        <p:txBody>
          <a:bodyPr>
            <a:noAutofit/>
          </a:bodyPr>
          <a:lstStyle/>
          <a:p>
            <a:pPr lvl="0">
              <a:spcBef>
                <a:spcPts val="600"/>
              </a:spcBef>
            </a:pPr>
            <a:r>
              <a:rPr lang="zh-CN" altLang="en-US" sz="1800" dirty="0" smtClean="0"/>
              <a:t>在一个采用</a:t>
            </a:r>
            <a:r>
              <a:rPr lang="en-US" sz="1800" dirty="0" smtClean="0"/>
              <a:t>“</a:t>
            </a:r>
            <a:r>
              <a:rPr lang="zh-CN" altLang="en-US" sz="1800" dirty="0" smtClean="0"/>
              <a:t>取指、译码</a:t>
            </a:r>
            <a:r>
              <a:rPr lang="en-US" sz="1800" dirty="0" smtClean="0"/>
              <a:t>/</a:t>
            </a:r>
            <a:r>
              <a:rPr lang="zh-CN" altLang="en-US" sz="1800" dirty="0" smtClean="0"/>
              <a:t>取数、执行、访存、写回</a:t>
            </a:r>
            <a:r>
              <a:rPr lang="en-US" sz="1800" dirty="0" smtClean="0"/>
              <a:t>”</a:t>
            </a:r>
            <a:r>
              <a:rPr lang="zh-CN" altLang="en-US" sz="1800" dirty="0" smtClean="0"/>
              <a:t>的</a:t>
            </a:r>
            <a:r>
              <a:rPr lang="en-US" sz="1800" dirty="0" smtClean="0"/>
              <a:t>5</a:t>
            </a:r>
            <a:r>
              <a:rPr lang="zh-CN" altLang="en-US" sz="1800" dirty="0" smtClean="0"/>
              <a:t>段流水线中，</a:t>
            </a:r>
            <a:r>
              <a:rPr lang="zh-CN" altLang="en-US" sz="1800" dirty="0" smtClean="0">
                <a:solidFill>
                  <a:srgbClr val="0000FF"/>
                </a:solidFill>
              </a:rPr>
              <a:t>若检测相减结果是否为</a:t>
            </a:r>
            <a:r>
              <a:rPr lang="en-US" sz="1800" dirty="0" smtClean="0">
                <a:solidFill>
                  <a:srgbClr val="0000FF"/>
                </a:solidFill>
              </a:rPr>
              <a:t>“</a:t>
            </a:r>
            <a:r>
              <a:rPr lang="zh-CN" altLang="en-US" sz="1800" dirty="0" smtClean="0">
                <a:solidFill>
                  <a:srgbClr val="0000FF"/>
                </a:solidFill>
              </a:rPr>
              <a:t>零</a:t>
            </a:r>
            <a:r>
              <a:rPr lang="en-US" sz="1800" dirty="0" smtClean="0">
                <a:solidFill>
                  <a:srgbClr val="0000FF"/>
                </a:solidFill>
              </a:rPr>
              <a:t>”</a:t>
            </a:r>
            <a:r>
              <a:rPr lang="zh-CN" altLang="en-US" sz="1800" dirty="0" smtClean="0">
                <a:solidFill>
                  <a:srgbClr val="0000FF"/>
                </a:solidFill>
              </a:rPr>
              <a:t>的操作在执行阶段进行</a:t>
            </a:r>
            <a:r>
              <a:rPr lang="zh-CN" altLang="en-US" sz="1800" dirty="0" smtClean="0"/>
              <a:t>，则分支延迟损失时间片（即分支延迟槽）为多少？</a:t>
            </a:r>
            <a:endParaRPr lang="en-US" altLang="zh-CN" sz="1800" dirty="0" smtClean="0"/>
          </a:p>
          <a:p>
            <a:pPr lvl="0">
              <a:spcBef>
                <a:spcPts val="600"/>
              </a:spcBef>
            </a:pPr>
            <a:r>
              <a:rPr lang="zh-CN" altLang="en-US" sz="1800" dirty="0" smtClean="0"/>
              <a:t>以下一段</a:t>
            </a:r>
            <a:r>
              <a:rPr lang="en-US" sz="1800" dirty="0" smtClean="0"/>
              <a:t>RV32I</a:t>
            </a:r>
            <a:r>
              <a:rPr lang="zh-CN" altLang="en-US" sz="1800" dirty="0" smtClean="0"/>
              <a:t>指令序列中，在考虑数据转发的情况下，哪些指令执行时会发生流水线阻塞？各需要阻塞几个时钟周期？</a:t>
            </a:r>
            <a:endParaRPr lang="zh-CN" altLang="en-US" sz="1800" dirty="0" smtClean="0"/>
          </a:p>
          <a:p>
            <a:pPr>
              <a:spcBef>
                <a:spcPts val="600"/>
              </a:spcBef>
              <a:buNone/>
            </a:pPr>
            <a:r>
              <a:rPr lang="en-US" sz="1800" b="1" dirty="0" smtClean="0"/>
              <a:t>1	loop:	add  t1, s3, s3</a:t>
            </a:r>
            <a:endParaRPr lang="zh-CN" altLang="en-US" sz="1800" b="1" dirty="0" smtClean="0"/>
          </a:p>
          <a:p>
            <a:pPr>
              <a:spcBef>
                <a:spcPts val="600"/>
              </a:spcBef>
              <a:buNone/>
            </a:pPr>
            <a:r>
              <a:rPr lang="en-US" sz="1800" b="1" dirty="0" smtClean="0"/>
              <a:t>2		add  t1, t1, t1</a:t>
            </a:r>
            <a:endParaRPr lang="zh-CN" altLang="en-US" sz="1800" b="1" dirty="0" smtClean="0"/>
          </a:p>
          <a:p>
            <a:pPr>
              <a:spcBef>
                <a:spcPts val="600"/>
              </a:spcBef>
              <a:buNone/>
            </a:pPr>
            <a:r>
              <a:rPr lang="en-US" sz="1800" b="1" dirty="0" smtClean="0"/>
              <a:t>3		add  t1, t1, s6</a:t>
            </a:r>
            <a:endParaRPr lang="zh-CN" altLang="en-US" sz="1800" b="1" dirty="0" smtClean="0"/>
          </a:p>
          <a:p>
            <a:pPr>
              <a:spcBef>
                <a:spcPts val="600"/>
              </a:spcBef>
              <a:buNone/>
            </a:pPr>
            <a:r>
              <a:rPr lang="en-US" sz="1800" b="1" dirty="0" smtClean="0"/>
              <a:t>4		</a:t>
            </a:r>
            <a:r>
              <a:rPr lang="en-US" sz="1800" b="1" dirty="0" err="1" smtClean="0"/>
              <a:t>lw</a:t>
            </a:r>
            <a:r>
              <a:rPr lang="en-US" sz="1800" b="1" dirty="0" smtClean="0"/>
              <a:t>     </a:t>
            </a:r>
            <a:r>
              <a:rPr lang="en-US" sz="1800" b="1" dirty="0" smtClean="0">
                <a:solidFill>
                  <a:srgbClr val="0000FF"/>
                </a:solidFill>
              </a:rPr>
              <a:t>t0</a:t>
            </a:r>
            <a:r>
              <a:rPr lang="en-US" sz="1800" b="1" dirty="0" smtClean="0"/>
              <a:t>, 0(t1)</a:t>
            </a:r>
            <a:endParaRPr lang="zh-CN" altLang="en-US" sz="1800" b="1" dirty="0" smtClean="0"/>
          </a:p>
          <a:p>
            <a:pPr>
              <a:spcBef>
                <a:spcPts val="600"/>
              </a:spcBef>
              <a:buNone/>
            </a:pPr>
            <a:r>
              <a:rPr lang="en-US" sz="1800" b="1" dirty="0" smtClean="0"/>
              <a:t>5		</a:t>
            </a:r>
            <a:r>
              <a:rPr lang="en-US" sz="1800" b="1" dirty="0" err="1" smtClean="0"/>
              <a:t>bne</a:t>
            </a:r>
            <a:r>
              <a:rPr lang="en-US" sz="1800" b="1" dirty="0" smtClean="0"/>
              <a:t>  </a:t>
            </a:r>
            <a:r>
              <a:rPr lang="en-US" sz="1800" b="1" dirty="0" smtClean="0">
                <a:solidFill>
                  <a:srgbClr val="0000FF"/>
                </a:solidFill>
              </a:rPr>
              <a:t>t0</a:t>
            </a:r>
            <a:r>
              <a:rPr lang="en-US" sz="1800" b="1" dirty="0" smtClean="0"/>
              <a:t>, s5, Exit</a:t>
            </a:r>
            <a:endParaRPr lang="zh-CN" altLang="en-US" sz="1800" b="1" dirty="0" smtClean="0"/>
          </a:p>
          <a:p>
            <a:pPr>
              <a:spcBef>
                <a:spcPts val="600"/>
              </a:spcBef>
              <a:buNone/>
            </a:pPr>
            <a:r>
              <a:rPr lang="en-US" sz="1800" b="1" dirty="0" smtClean="0"/>
              <a:t>6		add  s3, s3, s4</a:t>
            </a:r>
            <a:endParaRPr lang="zh-CN" altLang="en-US" sz="1800" b="1" dirty="0" smtClean="0"/>
          </a:p>
          <a:p>
            <a:pPr>
              <a:spcBef>
                <a:spcPts val="600"/>
              </a:spcBef>
              <a:buNone/>
            </a:pPr>
            <a:r>
              <a:rPr lang="en-US" sz="1800" b="1" dirty="0" smtClean="0"/>
              <a:t>7		j    loop</a:t>
            </a:r>
            <a:endParaRPr lang="zh-CN" altLang="en-US" sz="1800" b="1" dirty="0" smtClean="0"/>
          </a:p>
          <a:p>
            <a:pPr>
              <a:spcBef>
                <a:spcPts val="600"/>
              </a:spcBef>
              <a:buNone/>
            </a:pPr>
            <a:r>
              <a:rPr lang="en-US" sz="1800" b="1" dirty="0" smtClean="0"/>
              <a:t>Exit:</a:t>
            </a:r>
            <a:endParaRPr lang="zh-CN" altLang="en-US" sz="1800" b="1" dirty="0" smtClean="0"/>
          </a:p>
          <a:p>
            <a:pPr>
              <a:spcBef>
                <a:spcPts val="600"/>
              </a:spcBef>
            </a:pPr>
            <a:endParaRPr lang="zh-CN" altLang="en-US" sz="1800" dirty="0"/>
          </a:p>
        </p:txBody>
      </p:sp>
      <p:sp>
        <p:nvSpPr>
          <p:cNvPr id="4" name="TextBox 3"/>
          <p:cNvSpPr txBox="1"/>
          <p:nvPr/>
        </p:nvSpPr>
        <p:spPr>
          <a:xfrm>
            <a:off x="4500530" y="1071546"/>
            <a:ext cx="4643470" cy="5386090"/>
          </a:xfrm>
          <a:prstGeom prst="rect">
            <a:avLst/>
          </a:prstGeom>
          <a:noFill/>
        </p:spPr>
        <p:txBody>
          <a:bodyPr wrap="square" rtlCol="0">
            <a:spAutoFit/>
          </a:bodyPr>
          <a:lstStyle/>
          <a:p>
            <a:pPr>
              <a:spcBef>
                <a:spcPts val="600"/>
              </a:spcBef>
            </a:pPr>
            <a:r>
              <a:rPr lang="zh-CN" altLang="en-US" dirty="0" smtClean="0">
                <a:solidFill>
                  <a:srgbClr val="FF0000"/>
                </a:solidFill>
              </a:rPr>
              <a:t>（</a:t>
            </a:r>
            <a:r>
              <a:rPr lang="en-US" altLang="zh-CN" dirty="0" smtClean="0">
                <a:solidFill>
                  <a:srgbClr val="FF0000"/>
                </a:solidFill>
              </a:rPr>
              <a:t>1</a:t>
            </a:r>
            <a:r>
              <a:rPr lang="zh-CN" altLang="en-US" dirty="0" smtClean="0">
                <a:solidFill>
                  <a:srgbClr val="FF0000"/>
                </a:solidFill>
              </a:rPr>
              <a:t>）在采用数据转发技术的情况下，第</a:t>
            </a:r>
            <a:r>
              <a:rPr lang="en-US" dirty="0" smtClean="0">
                <a:solidFill>
                  <a:srgbClr val="FF0000"/>
                </a:solidFill>
              </a:rPr>
              <a:t>4</a:t>
            </a:r>
            <a:r>
              <a:rPr lang="zh-CN" altLang="en-US" dirty="0" smtClean="0">
                <a:solidFill>
                  <a:srgbClr val="FF0000"/>
                </a:solidFill>
              </a:rPr>
              <a:t>条和第</a:t>
            </a:r>
            <a:r>
              <a:rPr lang="en-US" dirty="0" smtClean="0">
                <a:solidFill>
                  <a:srgbClr val="FF0000"/>
                </a:solidFill>
              </a:rPr>
              <a:t>5</a:t>
            </a:r>
            <a:r>
              <a:rPr lang="zh-CN" altLang="en-US" dirty="0" smtClean="0">
                <a:solidFill>
                  <a:srgbClr val="FF0000"/>
                </a:solidFill>
              </a:rPr>
              <a:t>条指令之间为</a:t>
            </a:r>
            <a:r>
              <a:rPr lang="en-US" dirty="0" smtClean="0">
                <a:solidFill>
                  <a:srgbClr val="FF0000"/>
                </a:solidFill>
              </a:rPr>
              <a:t>Load-use</a:t>
            </a:r>
            <a:r>
              <a:rPr lang="zh-CN" altLang="en-US" dirty="0" smtClean="0">
                <a:solidFill>
                  <a:srgbClr val="FF0000"/>
                </a:solidFill>
              </a:rPr>
              <a:t>冒险，无法通过转发技术解决，</a:t>
            </a:r>
            <a:r>
              <a:rPr lang="zh-CN" altLang="en-US" b="1" dirty="0" smtClean="0">
                <a:solidFill>
                  <a:srgbClr val="FF0000"/>
                </a:solidFill>
              </a:rPr>
              <a:t>此时第</a:t>
            </a:r>
            <a:r>
              <a:rPr lang="en-US" b="1" dirty="0" smtClean="0">
                <a:solidFill>
                  <a:srgbClr val="FF0000"/>
                </a:solidFill>
              </a:rPr>
              <a:t>5</a:t>
            </a:r>
            <a:r>
              <a:rPr lang="zh-CN" altLang="en-US" b="1" dirty="0" smtClean="0">
                <a:solidFill>
                  <a:srgbClr val="FF0000"/>
                </a:solidFill>
              </a:rPr>
              <a:t>条</a:t>
            </a:r>
            <a:r>
              <a:rPr lang="en-US" b="1" dirty="0" err="1" smtClean="0">
                <a:solidFill>
                  <a:srgbClr val="FF0000"/>
                </a:solidFill>
              </a:rPr>
              <a:t>bne</a:t>
            </a:r>
            <a:r>
              <a:rPr lang="zh-CN" altLang="en-US" b="1" dirty="0" smtClean="0">
                <a:solidFill>
                  <a:srgbClr val="FF0000"/>
                </a:solidFill>
              </a:rPr>
              <a:t>指令的执行被阻塞一个时钟。</a:t>
            </a:r>
            <a:endParaRPr lang="zh-CN" altLang="en-US" b="1" dirty="0" smtClean="0">
              <a:solidFill>
                <a:srgbClr val="FF0000"/>
              </a:solidFill>
            </a:endParaRPr>
          </a:p>
          <a:p>
            <a:pPr>
              <a:spcBef>
                <a:spcPts val="600"/>
              </a:spcBef>
            </a:pPr>
            <a:r>
              <a:rPr lang="zh-CN" altLang="en-US" dirty="0" smtClean="0">
                <a:solidFill>
                  <a:srgbClr val="FF0000"/>
                </a:solidFill>
              </a:rPr>
              <a:t>（</a:t>
            </a:r>
            <a:r>
              <a:rPr lang="en-US" altLang="zh-CN" dirty="0" smtClean="0">
                <a:solidFill>
                  <a:srgbClr val="FF0000"/>
                </a:solidFill>
              </a:rPr>
              <a:t>2</a:t>
            </a:r>
            <a:r>
              <a:rPr lang="zh-CN" altLang="en-US" dirty="0" smtClean="0">
                <a:solidFill>
                  <a:srgbClr val="FF0000"/>
                </a:solidFill>
              </a:rPr>
              <a:t>）第</a:t>
            </a:r>
            <a:r>
              <a:rPr lang="en-US" dirty="0" smtClean="0">
                <a:solidFill>
                  <a:srgbClr val="FF0000"/>
                </a:solidFill>
              </a:rPr>
              <a:t>5</a:t>
            </a:r>
            <a:r>
              <a:rPr lang="zh-CN" altLang="en-US" dirty="0" smtClean="0">
                <a:solidFill>
                  <a:srgbClr val="FF0000"/>
                </a:solidFill>
              </a:rPr>
              <a:t>条指令是分支指令</a:t>
            </a:r>
            <a:r>
              <a:rPr lang="en-US" dirty="0" err="1" smtClean="0">
                <a:solidFill>
                  <a:srgbClr val="FF0000"/>
                </a:solidFill>
              </a:rPr>
              <a:t>bne</a:t>
            </a:r>
            <a:r>
              <a:rPr lang="zh-CN" altLang="en-US" dirty="0" smtClean="0">
                <a:solidFill>
                  <a:srgbClr val="FF0000"/>
                </a:solidFill>
              </a:rPr>
              <a:t>，由于该指令执行时条件检测结果不能马上得到，</a:t>
            </a:r>
            <a:r>
              <a:rPr lang="zh-CN" altLang="en-US" b="1" dirty="0" smtClean="0">
                <a:solidFill>
                  <a:srgbClr val="FF0000"/>
                </a:solidFill>
              </a:rPr>
              <a:t>因此其后</a:t>
            </a:r>
            <a:r>
              <a:rPr lang="en-US" altLang="zh-CN" b="1" dirty="0" smtClean="0">
                <a:solidFill>
                  <a:srgbClr val="FF0000"/>
                </a:solidFill>
              </a:rPr>
              <a:t>add</a:t>
            </a:r>
            <a:r>
              <a:rPr lang="zh-CN" altLang="en-US" b="1" dirty="0" smtClean="0">
                <a:solidFill>
                  <a:srgbClr val="FF0000"/>
                </a:solidFill>
              </a:rPr>
              <a:t>指令的执行被阻塞，阻塞的时钟周期数等于分支延迟损失时间片（</a:t>
            </a:r>
            <a:r>
              <a:rPr lang="en-US" altLang="zh-CN" b="1" dirty="0" smtClean="0">
                <a:solidFill>
                  <a:srgbClr val="FF0000"/>
                </a:solidFill>
              </a:rPr>
              <a:t>2</a:t>
            </a:r>
            <a:r>
              <a:rPr lang="zh-CN" altLang="en-US" b="1" dirty="0" smtClean="0">
                <a:solidFill>
                  <a:srgbClr val="FF0000"/>
                </a:solidFill>
              </a:rPr>
              <a:t>）。</a:t>
            </a:r>
            <a:endParaRPr lang="zh-CN" altLang="en-US" b="1" dirty="0" smtClean="0">
              <a:solidFill>
                <a:srgbClr val="FF0000"/>
              </a:solidFill>
            </a:endParaRPr>
          </a:p>
          <a:p>
            <a:pPr>
              <a:spcBef>
                <a:spcPts val="600"/>
              </a:spcBef>
            </a:pPr>
            <a:r>
              <a:rPr lang="zh-CN" altLang="en-US" dirty="0" smtClean="0">
                <a:solidFill>
                  <a:srgbClr val="FF0000"/>
                </a:solidFill>
              </a:rPr>
              <a:t>（如果采用静态分支预测，总是预测</a:t>
            </a:r>
            <a:r>
              <a:rPr lang="en-US" dirty="0" smtClean="0">
                <a:solidFill>
                  <a:srgbClr val="FF0000"/>
                </a:solidFill>
              </a:rPr>
              <a:t>not taken</a:t>
            </a:r>
            <a:r>
              <a:rPr lang="zh-CN" altLang="en-US" dirty="0" smtClean="0">
                <a:solidFill>
                  <a:srgbClr val="FF0000"/>
                </a:solidFill>
              </a:rPr>
              <a:t>，且预测成功，则阻塞几个时钟？</a:t>
            </a:r>
            <a:r>
              <a:rPr lang="en-US" altLang="zh-CN" dirty="0" smtClean="0">
                <a:solidFill>
                  <a:srgbClr val="FF0000"/>
                </a:solidFill>
              </a:rPr>
              <a:t>——</a:t>
            </a:r>
            <a:r>
              <a:rPr lang="zh-CN" altLang="en-US" dirty="0" smtClean="0">
                <a:solidFill>
                  <a:srgbClr val="FF0000"/>
                </a:solidFill>
              </a:rPr>
              <a:t>预测成功则无需阻塞）</a:t>
            </a:r>
            <a:endParaRPr lang="zh-CN" altLang="en-US" dirty="0" smtClean="0">
              <a:solidFill>
                <a:srgbClr val="FF0000"/>
              </a:solidFill>
            </a:endParaRPr>
          </a:p>
          <a:p>
            <a:pPr>
              <a:spcBef>
                <a:spcPts val="600"/>
              </a:spcBef>
            </a:pPr>
            <a:r>
              <a:rPr lang="zh-CN" altLang="en-US" dirty="0" smtClean="0">
                <a:solidFill>
                  <a:srgbClr val="FF0000"/>
                </a:solidFill>
              </a:rPr>
              <a:t>（</a:t>
            </a:r>
            <a:r>
              <a:rPr lang="en-US" altLang="zh-CN" dirty="0" smtClean="0">
                <a:solidFill>
                  <a:srgbClr val="FF0000"/>
                </a:solidFill>
              </a:rPr>
              <a:t>3</a:t>
            </a:r>
            <a:r>
              <a:rPr lang="zh-CN" altLang="en-US" dirty="0" smtClean="0">
                <a:solidFill>
                  <a:srgbClr val="FF0000"/>
                </a:solidFill>
              </a:rPr>
              <a:t>）第</a:t>
            </a:r>
            <a:r>
              <a:rPr lang="en-US" dirty="0" smtClean="0">
                <a:solidFill>
                  <a:srgbClr val="FF0000"/>
                </a:solidFill>
              </a:rPr>
              <a:t>7</a:t>
            </a:r>
            <a:r>
              <a:rPr lang="zh-CN" altLang="en-US" dirty="0" smtClean="0">
                <a:solidFill>
                  <a:srgbClr val="FF0000"/>
                </a:solidFill>
              </a:rPr>
              <a:t>条指令为无条件跳转指令</a:t>
            </a:r>
            <a:r>
              <a:rPr lang="en-US" dirty="0" err="1" smtClean="0">
                <a:solidFill>
                  <a:srgbClr val="FF0000"/>
                </a:solidFill>
              </a:rPr>
              <a:t>jal</a:t>
            </a:r>
            <a:r>
              <a:rPr lang="zh-CN" altLang="en-US" dirty="0" smtClean="0">
                <a:solidFill>
                  <a:srgbClr val="FF0000"/>
                </a:solidFill>
              </a:rPr>
              <a:t>（</a:t>
            </a:r>
            <a:r>
              <a:rPr lang="en-US" dirty="0" smtClean="0">
                <a:solidFill>
                  <a:srgbClr val="FF0000"/>
                </a:solidFill>
              </a:rPr>
              <a:t>j loop</a:t>
            </a:r>
            <a:r>
              <a:rPr lang="zh-CN" altLang="en-US" dirty="0" smtClean="0">
                <a:solidFill>
                  <a:srgbClr val="FF0000"/>
                </a:solidFill>
              </a:rPr>
              <a:t>是其伪指令），</a:t>
            </a:r>
            <a:r>
              <a:rPr lang="zh-CN" altLang="en-US" b="1" dirty="0" smtClean="0">
                <a:solidFill>
                  <a:srgbClr val="FF0000"/>
                </a:solidFill>
              </a:rPr>
              <a:t>假定“</a:t>
            </a:r>
            <a:r>
              <a:rPr lang="en-US" b="1" dirty="0" smtClean="0">
                <a:solidFill>
                  <a:srgbClr val="FF0000"/>
                </a:solidFill>
              </a:rPr>
              <a:t>j loop</a:t>
            </a:r>
            <a:r>
              <a:rPr lang="zh-CN" altLang="en-US" b="1" dirty="0" smtClean="0">
                <a:solidFill>
                  <a:srgbClr val="FF0000"/>
                </a:solidFill>
              </a:rPr>
              <a:t>”指令更新</a:t>
            </a:r>
            <a:r>
              <a:rPr lang="en-US" b="1" dirty="0" smtClean="0">
                <a:solidFill>
                  <a:srgbClr val="FF0000"/>
                </a:solidFill>
              </a:rPr>
              <a:t>PC</a:t>
            </a:r>
            <a:r>
              <a:rPr lang="zh-CN" altLang="en-US" b="1" dirty="0" smtClean="0">
                <a:solidFill>
                  <a:srgbClr val="FF0000"/>
                </a:solidFill>
              </a:rPr>
              <a:t>的操作在“执行（</a:t>
            </a:r>
            <a:r>
              <a:rPr lang="en-US" b="1" dirty="0" smtClean="0">
                <a:solidFill>
                  <a:srgbClr val="FF0000"/>
                </a:solidFill>
              </a:rPr>
              <a:t>EX</a:t>
            </a:r>
            <a:r>
              <a:rPr lang="zh-CN" altLang="en-US" b="1" dirty="0" smtClean="0">
                <a:solidFill>
                  <a:srgbClr val="FF0000"/>
                </a:solidFill>
              </a:rPr>
              <a:t>）”阶段进行，则其后指令的执行也将被阻塞</a:t>
            </a:r>
            <a:r>
              <a:rPr lang="en-US" b="1" dirty="0" smtClean="0">
                <a:solidFill>
                  <a:srgbClr val="FF0000"/>
                </a:solidFill>
              </a:rPr>
              <a:t>2</a:t>
            </a:r>
            <a:r>
              <a:rPr lang="zh-CN" altLang="en-US" b="1" dirty="0" smtClean="0">
                <a:solidFill>
                  <a:srgbClr val="FF0000"/>
                </a:solidFill>
              </a:rPr>
              <a:t>个时钟周期；假定更新</a:t>
            </a:r>
            <a:r>
              <a:rPr lang="en-US" b="1" dirty="0" smtClean="0">
                <a:solidFill>
                  <a:srgbClr val="FF0000"/>
                </a:solidFill>
              </a:rPr>
              <a:t>PC</a:t>
            </a:r>
            <a:r>
              <a:rPr lang="zh-CN" altLang="en-US" b="1" dirty="0" smtClean="0">
                <a:solidFill>
                  <a:srgbClr val="FF0000"/>
                </a:solidFill>
              </a:rPr>
              <a:t>的操作在“译码（</a:t>
            </a:r>
            <a:r>
              <a:rPr lang="en-US" b="1" dirty="0" smtClean="0">
                <a:solidFill>
                  <a:srgbClr val="FF0000"/>
                </a:solidFill>
              </a:rPr>
              <a:t>ID</a:t>
            </a:r>
            <a:r>
              <a:rPr lang="zh-CN" altLang="en-US" b="1" dirty="0" smtClean="0">
                <a:solidFill>
                  <a:srgbClr val="FF0000"/>
                </a:solidFill>
              </a:rPr>
              <a:t>）”阶段进行，则只需要阻塞</a:t>
            </a:r>
            <a:r>
              <a:rPr lang="en-US" b="1" dirty="0" smtClean="0">
                <a:solidFill>
                  <a:srgbClr val="FF0000"/>
                </a:solidFill>
              </a:rPr>
              <a:t>1</a:t>
            </a:r>
            <a:r>
              <a:rPr lang="zh-CN" altLang="en-US" b="1" dirty="0" smtClean="0">
                <a:solidFill>
                  <a:srgbClr val="FF0000"/>
                </a:solidFill>
              </a:rPr>
              <a:t>个时钟周期。</a:t>
            </a:r>
            <a:endParaRPr lang="zh-CN" altLang="en-US" b="1" dirty="0" smtClean="0">
              <a:solidFill>
                <a:srgbClr val="FF0000"/>
              </a:solidFill>
            </a:endParaRPr>
          </a:p>
          <a:p>
            <a:pPr>
              <a:spcBef>
                <a:spcPts val="600"/>
              </a:spcBef>
            </a:pP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srcRect/>
          <a:stretch>
            <a:fillRect/>
          </a:stretch>
        </p:blipFill>
        <p:spPr bwMode="auto">
          <a:xfrm>
            <a:off x="142844" y="357166"/>
            <a:ext cx="4413250" cy="2235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2"/>
          <a:srcRect/>
          <a:stretch>
            <a:fillRect/>
          </a:stretch>
        </p:blipFill>
        <p:spPr bwMode="auto">
          <a:xfrm>
            <a:off x="2357422" y="4357694"/>
            <a:ext cx="4203700" cy="2133600"/>
          </a:xfrm>
          <a:prstGeom prst="rect">
            <a:avLst/>
          </a:prstGeom>
          <a:noFill/>
          <a:ln w="9525">
            <a:noFill/>
            <a:miter lim="800000"/>
            <a:headEnd/>
            <a:tailEnd/>
          </a:ln>
          <a:effectLst/>
        </p:spPr>
      </p:pic>
      <p:sp>
        <p:nvSpPr>
          <p:cNvPr id="6" name="矩形 5"/>
          <p:cNvSpPr/>
          <p:nvPr/>
        </p:nvSpPr>
        <p:spPr>
          <a:xfrm>
            <a:off x="1643042" y="3143248"/>
            <a:ext cx="4572000" cy="923330"/>
          </a:xfrm>
          <a:prstGeom prst="rect">
            <a:avLst/>
          </a:prstGeom>
        </p:spPr>
        <p:txBody>
          <a:bodyPr>
            <a:spAutoFit/>
          </a:bodyPr>
          <a:lstStyle/>
          <a:p>
            <a:pPr>
              <a:spcBef>
                <a:spcPts val="600"/>
              </a:spcBef>
            </a:pPr>
            <a:r>
              <a:rPr lang="zh-CN" altLang="en-US" b="1" dirty="0" smtClean="0">
                <a:solidFill>
                  <a:srgbClr val="FF0000"/>
                </a:solidFill>
              </a:rPr>
              <a:t>本题</a:t>
            </a:r>
            <a:r>
              <a:rPr lang="en-US" altLang="zh-CN" b="1" dirty="0" smtClean="0">
                <a:solidFill>
                  <a:srgbClr val="FF0000"/>
                </a:solidFill>
              </a:rPr>
              <a:t>——</a:t>
            </a:r>
            <a:r>
              <a:rPr lang="zh-CN" altLang="en-US" b="1" dirty="0" smtClean="0">
                <a:solidFill>
                  <a:srgbClr val="FF0000"/>
                </a:solidFill>
              </a:rPr>
              <a:t>若检测结果是否为</a:t>
            </a:r>
            <a:r>
              <a:rPr lang="en-US" b="1" dirty="0" smtClean="0">
                <a:solidFill>
                  <a:srgbClr val="FF0000"/>
                </a:solidFill>
              </a:rPr>
              <a:t>“</a:t>
            </a:r>
            <a:r>
              <a:rPr lang="zh-CN" altLang="en-US" b="1" dirty="0" smtClean="0">
                <a:solidFill>
                  <a:srgbClr val="FF0000"/>
                </a:solidFill>
              </a:rPr>
              <a:t>零</a:t>
            </a:r>
            <a:r>
              <a:rPr lang="en-US" b="1" dirty="0" smtClean="0">
                <a:solidFill>
                  <a:srgbClr val="FF0000"/>
                </a:solidFill>
              </a:rPr>
              <a:t>”</a:t>
            </a:r>
            <a:r>
              <a:rPr lang="zh-CN" altLang="en-US" b="1" dirty="0" smtClean="0">
                <a:solidFill>
                  <a:srgbClr val="FF0000"/>
                </a:solidFill>
              </a:rPr>
              <a:t>并更新</a:t>
            </a:r>
            <a:r>
              <a:rPr lang="en-US" b="1" dirty="0" smtClean="0">
                <a:solidFill>
                  <a:srgbClr val="FF0000"/>
                </a:solidFill>
              </a:rPr>
              <a:t>PC</a:t>
            </a:r>
            <a:r>
              <a:rPr lang="zh-CN" altLang="en-US" b="1" dirty="0" smtClean="0">
                <a:solidFill>
                  <a:srgbClr val="FF0000"/>
                </a:solidFill>
              </a:rPr>
              <a:t>的操作提前到在“执行（</a:t>
            </a:r>
            <a:r>
              <a:rPr lang="en-US" b="1" dirty="0" smtClean="0">
                <a:solidFill>
                  <a:srgbClr val="FF0000"/>
                </a:solidFill>
              </a:rPr>
              <a:t>EX</a:t>
            </a:r>
            <a:r>
              <a:rPr lang="zh-CN" altLang="en-US" b="1" dirty="0" smtClean="0">
                <a:solidFill>
                  <a:srgbClr val="FF0000"/>
                </a:solidFill>
              </a:rPr>
              <a:t>）”阶段进行，则分支延迟损失时间片（分支延迟槽）变为</a:t>
            </a:r>
            <a:r>
              <a:rPr lang="en-US" b="1" dirty="0" smtClean="0">
                <a:solidFill>
                  <a:srgbClr val="FF0000"/>
                </a:solidFill>
              </a:rPr>
              <a:t>2</a:t>
            </a:r>
            <a:r>
              <a:rPr lang="zh-CN" altLang="en-US" b="1" dirty="0" smtClean="0">
                <a:solidFill>
                  <a:srgbClr val="FF0000"/>
                </a:solidFill>
              </a:rPr>
              <a:t>。</a:t>
            </a:r>
            <a:endParaRPr lang="zh-CN" altLang="en-US" b="1" dirty="0" smtClean="0">
              <a:solidFill>
                <a:srgbClr val="FF0000"/>
              </a:solidFill>
            </a:endParaRPr>
          </a:p>
        </p:txBody>
      </p:sp>
      <p:sp>
        <p:nvSpPr>
          <p:cNvPr id="7" name="矩形 6"/>
          <p:cNvSpPr/>
          <p:nvPr/>
        </p:nvSpPr>
        <p:spPr>
          <a:xfrm>
            <a:off x="4572000" y="857232"/>
            <a:ext cx="3571900" cy="1200329"/>
          </a:xfrm>
          <a:prstGeom prst="rect">
            <a:avLst/>
          </a:prstGeom>
        </p:spPr>
        <p:txBody>
          <a:bodyPr wrap="square">
            <a:spAutoFit/>
          </a:bodyPr>
          <a:lstStyle/>
          <a:p>
            <a:pPr>
              <a:spcBef>
                <a:spcPts val="600"/>
              </a:spcBef>
            </a:pPr>
            <a:r>
              <a:rPr lang="zh-CN" altLang="en-US" dirty="0" smtClean="0">
                <a:solidFill>
                  <a:srgbClr val="0000FF"/>
                </a:solidFill>
              </a:rPr>
              <a:t>回忆课堂内容</a:t>
            </a:r>
            <a:r>
              <a:rPr lang="en-US" altLang="zh-CN" dirty="0" smtClean="0">
                <a:solidFill>
                  <a:srgbClr val="0000FF"/>
                </a:solidFill>
              </a:rPr>
              <a:t>——</a:t>
            </a:r>
            <a:r>
              <a:rPr lang="zh-CN" altLang="en-US" dirty="0" smtClean="0">
                <a:solidFill>
                  <a:srgbClr val="0000FF"/>
                </a:solidFill>
              </a:rPr>
              <a:t>若检测结果是否为</a:t>
            </a:r>
            <a:r>
              <a:rPr lang="en-US" dirty="0" smtClean="0">
                <a:solidFill>
                  <a:srgbClr val="0000FF"/>
                </a:solidFill>
              </a:rPr>
              <a:t>“</a:t>
            </a:r>
            <a:r>
              <a:rPr lang="zh-CN" altLang="en-US" dirty="0" smtClean="0">
                <a:solidFill>
                  <a:srgbClr val="0000FF"/>
                </a:solidFill>
              </a:rPr>
              <a:t>零</a:t>
            </a:r>
            <a:r>
              <a:rPr lang="en-US" dirty="0" smtClean="0">
                <a:solidFill>
                  <a:srgbClr val="0000FF"/>
                </a:solidFill>
              </a:rPr>
              <a:t>”</a:t>
            </a:r>
            <a:r>
              <a:rPr lang="zh-CN" altLang="en-US" dirty="0" smtClean="0">
                <a:solidFill>
                  <a:srgbClr val="0000FF"/>
                </a:solidFill>
              </a:rPr>
              <a:t>并更新</a:t>
            </a:r>
            <a:r>
              <a:rPr lang="en-US" dirty="0" smtClean="0">
                <a:solidFill>
                  <a:srgbClr val="0000FF"/>
                </a:solidFill>
              </a:rPr>
              <a:t>PC</a:t>
            </a:r>
            <a:r>
              <a:rPr lang="zh-CN" altLang="en-US" dirty="0" smtClean="0">
                <a:solidFill>
                  <a:srgbClr val="0000FF"/>
                </a:solidFill>
              </a:rPr>
              <a:t>的操作在“</a:t>
            </a:r>
            <a:r>
              <a:rPr lang="en-US" altLang="zh-CN" dirty="0" err="1" smtClean="0">
                <a:solidFill>
                  <a:srgbClr val="0000FF"/>
                </a:solidFill>
              </a:rPr>
              <a:t>Mem</a:t>
            </a:r>
            <a:r>
              <a:rPr lang="zh-CN" altLang="en-US" dirty="0" smtClean="0">
                <a:solidFill>
                  <a:srgbClr val="0000FF"/>
                </a:solidFill>
              </a:rPr>
              <a:t>”阶段进行，则分支延迟损失时间片（分支延迟槽）为</a:t>
            </a:r>
            <a:r>
              <a:rPr lang="en-US" altLang="zh-CN" dirty="0" smtClean="0">
                <a:solidFill>
                  <a:srgbClr val="0000FF"/>
                </a:solidFill>
              </a:rPr>
              <a:t>3</a:t>
            </a:r>
            <a:r>
              <a:rPr lang="zh-CN" altLang="en-US" dirty="0" smtClean="0">
                <a:solidFill>
                  <a:srgbClr val="0000FF"/>
                </a:solidFill>
              </a:rPr>
              <a:t>。</a:t>
            </a:r>
            <a:endParaRPr lang="zh-CN" altLang="en-US" dirty="0" smtClean="0">
              <a:solidFill>
                <a:srgbClr val="0000FF"/>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428604"/>
            <a:ext cx="8229600" cy="2214578"/>
          </a:xfrm>
        </p:spPr>
        <p:txBody>
          <a:bodyPr>
            <a:normAutofit/>
          </a:bodyPr>
          <a:lstStyle/>
          <a:p>
            <a:pPr>
              <a:lnSpc>
                <a:spcPct val="170000"/>
              </a:lnSpc>
              <a:buNone/>
            </a:pPr>
            <a:r>
              <a:rPr lang="zh-CN" altLang="en-US" b="1" dirty="0" smtClean="0">
                <a:solidFill>
                  <a:srgbClr val="FF0000"/>
                </a:solidFill>
              </a:rPr>
              <a:t>（</a:t>
            </a:r>
            <a:r>
              <a:rPr lang="en-US" b="1" dirty="0" smtClean="0">
                <a:solidFill>
                  <a:srgbClr val="FF0000"/>
                </a:solidFill>
              </a:rPr>
              <a:t>2</a:t>
            </a:r>
            <a:r>
              <a:rPr lang="zh-CN" altLang="en-US" b="1" dirty="0" smtClean="0">
                <a:solidFill>
                  <a:srgbClr val="FF0000"/>
                </a:solidFill>
              </a:rPr>
              <a:t>）实现</a:t>
            </a:r>
            <a:r>
              <a:rPr lang="en-US" b="1" dirty="0" err="1" smtClean="0">
                <a:solidFill>
                  <a:srgbClr val="FF0000"/>
                </a:solidFill>
              </a:rPr>
              <a:t>bgt</a:t>
            </a:r>
            <a:r>
              <a:rPr lang="zh-CN" altLang="en-US" b="1" dirty="0" smtClean="0">
                <a:solidFill>
                  <a:srgbClr val="FF0000"/>
                </a:solidFill>
              </a:rPr>
              <a:t>指令的数据通路如下图所示。</a:t>
            </a:r>
            <a:endParaRPr lang="en-US" altLang="zh-CN" b="1" dirty="0" smtClean="0">
              <a:solidFill>
                <a:srgbClr val="FF0000"/>
              </a:solidFill>
            </a:endParaRPr>
          </a:p>
        </p:txBody>
      </p:sp>
      <p:pic>
        <p:nvPicPr>
          <p:cNvPr id="28674" name="Picture 2"/>
          <p:cNvPicPr>
            <a:picLocks noChangeAspect="1" noChangeArrowheads="1"/>
          </p:cNvPicPr>
          <p:nvPr/>
        </p:nvPicPr>
        <p:blipFill>
          <a:blip r:embed="rId1"/>
          <a:srcRect/>
          <a:stretch>
            <a:fillRect/>
          </a:stretch>
        </p:blipFill>
        <p:spPr bwMode="auto">
          <a:xfrm>
            <a:off x="857224" y="1500174"/>
            <a:ext cx="6775450" cy="2978150"/>
          </a:xfrm>
          <a:prstGeom prst="rect">
            <a:avLst/>
          </a:prstGeom>
          <a:noFill/>
          <a:ln w="9525">
            <a:noFill/>
            <a:miter lim="800000"/>
            <a:headEnd/>
            <a:tailEnd/>
          </a:ln>
          <a:effectLst/>
        </p:spPr>
      </p:pic>
      <p:sp>
        <p:nvSpPr>
          <p:cNvPr id="5" name="矩形 4"/>
          <p:cNvSpPr/>
          <p:nvPr/>
        </p:nvSpPr>
        <p:spPr>
          <a:xfrm>
            <a:off x="785786" y="3940278"/>
            <a:ext cx="7643866" cy="2917722"/>
          </a:xfrm>
          <a:prstGeom prst="rect">
            <a:avLst/>
          </a:prstGeom>
        </p:spPr>
        <p:txBody>
          <a:bodyPr wrap="square">
            <a:spAutoFit/>
          </a:bodyPr>
          <a:lstStyle/>
          <a:p>
            <a:pPr>
              <a:lnSpc>
                <a:spcPct val="170000"/>
              </a:lnSpc>
              <a:buNone/>
            </a:pPr>
            <a:r>
              <a:rPr lang="zh-CN" altLang="en-US" b="1" dirty="0" smtClean="0">
                <a:solidFill>
                  <a:srgbClr val="0000FF"/>
                </a:solidFill>
              </a:rPr>
              <a:t>补充：</a:t>
            </a:r>
            <a:endParaRPr lang="en-US" altLang="zh-CN" b="1" dirty="0" smtClean="0">
              <a:solidFill>
                <a:srgbClr val="0000FF"/>
              </a:solidFill>
            </a:endParaRPr>
          </a:p>
          <a:p>
            <a:pPr>
              <a:lnSpc>
                <a:spcPct val="170000"/>
              </a:lnSpc>
              <a:buNone/>
            </a:pPr>
            <a:r>
              <a:rPr lang="zh-CN" altLang="en-US" b="1" dirty="0" smtClean="0">
                <a:solidFill>
                  <a:srgbClr val="0000FF"/>
                </a:solidFill>
              </a:rPr>
              <a:t>（判断无符号数大于</a:t>
            </a:r>
            <a:r>
              <a:rPr lang="en-US" b="1" dirty="0" err="1" smtClean="0">
                <a:solidFill>
                  <a:srgbClr val="0000FF"/>
                </a:solidFill>
              </a:rPr>
              <a:t>bgtu</a:t>
            </a:r>
            <a:r>
              <a:rPr lang="zh-CN" altLang="en-US" b="1" dirty="0" smtClean="0">
                <a:solidFill>
                  <a:srgbClr val="0000FF"/>
                </a:solidFill>
              </a:rPr>
              <a:t>的条件：</a:t>
            </a:r>
            <a:r>
              <a:rPr lang="en-US" b="1" dirty="0" smtClean="0">
                <a:solidFill>
                  <a:srgbClr val="0000FF"/>
                </a:solidFill>
              </a:rPr>
              <a:t>CF=0</a:t>
            </a:r>
            <a:r>
              <a:rPr lang="zh-CN" altLang="en-US" b="1" dirty="0" smtClean="0">
                <a:solidFill>
                  <a:srgbClr val="0000FF"/>
                </a:solidFill>
              </a:rPr>
              <a:t>且</a:t>
            </a:r>
            <a:r>
              <a:rPr lang="en-US" b="1" dirty="0" smtClean="0">
                <a:solidFill>
                  <a:srgbClr val="0000FF"/>
                </a:solidFill>
              </a:rPr>
              <a:t> ZF=0</a:t>
            </a:r>
            <a:r>
              <a:rPr lang="zh-CN" altLang="en-US" b="1" dirty="0" smtClean="0">
                <a:solidFill>
                  <a:srgbClr val="0000FF"/>
                </a:solidFill>
              </a:rPr>
              <a:t>）</a:t>
            </a:r>
            <a:endParaRPr lang="zh-CN" altLang="en-US" b="1" dirty="0" smtClean="0">
              <a:solidFill>
                <a:srgbClr val="0000FF"/>
              </a:solidFill>
            </a:endParaRPr>
          </a:p>
          <a:p>
            <a:pPr>
              <a:lnSpc>
                <a:spcPct val="170000"/>
              </a:lnSpc>
              <a:buNone/>
            </a:pPr>
            <a:r>
              <a:rPr lang="zh-CN" altLang="en-US" b="1" dirty="0" smtClean="0">
                <a:solidFill>
                  <a:srgbClr val="0000FF"/>
                </a:solidFill>
              </a:rPr>
              <a:t>（“小于”的条件是什么？</a:t>
            </a:r>
            <a:endParaRPr lang="en-US" altLang="zh-CN" b="1" dirty="0" smtClean="0">
              <a:solidFill>
                <a:srgbClr val="0000FF"/>
              </a:solidFill>
            </a:endParaRPr>
          </a:p>
          <a:p>
            <a:pPr>
              <a:lnSpc>
                <a:spcPct val="170000"/>
              </a:lnSpc>
              <a:buNone/>
            </a:pPr>
            <a:r>
              <a:rPr lang="en-US" altLang="zh-CN" b="1" dirty="0" smtClean="0">
                <a:solidFill>
                  <a:srgbClr val="0000FF"/>
                </a:solidFill>
              </a:rPr>
              <a:t>ZF=0</a:t>
            </a:r>
            <a:r>
              <a:rPr lang="zh-CN" altLang="en-US" b="1" dirty="0" smtClean="0">
                <a:solidFill>
                  <a:srgbClr val="0000FF"/>
                </a:solidFill>
              </a:rPr>
              <a:t>且</a:t>
            </a:r>
            <a:r>
              <a:rPr lang="en-US" b="1" dirty="0" smtClean="0">
                <a:solidFill>
                  <a:srgbClr val="0000FF"/>
                </a:solidFill>
              </a:rPr>
              <a:t>CF=1</a:t>
            </a:r>
            <a:r>
              <a:rPr lang="zh-CN" altLang="en-US" b="1" dirty="0" smtClean="0">
                <a:solidFill>
                  <a:srgbClr val="0000FF"/>
                </a:solidFill>
              </a:rPr>
              <a:t>：无符号，</a:t>
            </a:r>
            <a:endParaRPr lang="en-US" altLang="zh-CN" b="1" dirty="0" smtClean="0">
              <a:solidFill>
                <a:srgbClr val="0000FF"/>
              </a:solidFill>
            </a:endParaRPr>
          </a:p>
          <a:p>
            <a:pPr>
              <a:lnSpc>
                <a:spcPct val="170000"/>
              </a:lnSpc>
              <a:buNone/>
            </a:pPr>
            <a:r>
              <a:rPr lang="en-US" altLang="zh-CN" b="1" dirty="0" smtClean="0">
                <a:solidFill>
                  <a:srgbClr val="0000FF"/>
                </a:solidFill>
              </a:rPr>
              <a:t>ZF=0</a:t>
            </a:r>
            <a:r>
              <a:rPr lang="zh-CN" altLang="en-US" b="1" dirty="0" smtClean="0">
                <a:solidFill>
                  <a:srgbClr val="0000FF"/>
                </a:solidFill>
              </a:rPr>
              <a:t>且</a:t>
            </a:r>
            <a:r>
              <a:rPr lang="en-US" b="1" dirty="0" smtClean="0">
                <a:solidFill>
                  <a:srgbClr val="0000FF"/>
                </a:solidFill>
              </a:rPr>
              <a:t>SF⊕OF=1</a:t>
            </a:r>
            <a:r>
              <a:rPr lang="zh-CN" altLang="en-US" b="1" dirty="0" smtClean="0">
                <a:solidFill>
                  <a:srgbClr val="0000FF"/>
                </a:solidFill>
              </a:rPr>
              <a:t>：有符号）</a:t>
            </a:r>
            <a:endParaRPr lang="zh-CN" altLang="en-US" b="1" dirty="0" smtClean="0">
              <a:solidFill>
                <a:srgbClr val="0000FF"/>
              </a:solidFill>
            </a:endParaRPr>
          </a:p>
          <a:p>
            <a:pPr>
              <a:lnSpc>
                <a:spcPct val="170000"/>
              </a:lnSpc>
              <a:buNone/>
            </a:pPr>
            <a:endParaRPr lang="zh-CN" altLang="en-US" b="1" dirty="0">
              <a:solidFill>
                <a:srgbClr val="0000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401080" cy="1143000"/>
          </a:xfrm>
        </p:spPr>
        <p:txBody>
          <a:bodyPr>
            <a:noAutofit/>
          </a:bodyPr>
          <a:lstStyle/>
          <a:p>
            <a:pPr lvl="0" algn="l">
              <a:spcBef>
                <a:spcPts val="600"/>
              </a:spcBef>
            </a:pPr>
            <a:r>
              <a:rPr lang="zh-CN" altLang="en-US" sz="1800" dirty="0" smtClean="0"/>
              <a:t>假定图</a:t>
            </a:r>
            <a:r>
              <a:rPr lang="en-US" sz="1800" dirty="0" smtClean="0"/>
              <a:t>8.18</a:t>
            </a:r>
            <a:r>
              <a:rPr lang="zh-CN" altLang="en-US" sz="1800" dirty="0" smtClean="0"/>
              <a:t>给出的单周期数据通路对应的控制逻辑发生错误，使得控制信号</a:t>
            </a:r>
            <a:r>
              <a:rPr lang="en-US" sz="1800" dirty="0" err="1" smtClean="0"/>
              <a:t>RegWr</a:t>
            </a:r>
            <a:r>
              <a:rPr lang="zh-CN" altLang="en-US" sz="1800" dirty="0" smtClean="0"/>
              <a:t>、</a:t>
            </a:r>
            <a:r>
              <a:rPr lang="en-US" sz="1800" dirty="0" err="1" smtClean="0"/>
              <a:t>ALUASrc</a:t>
            </a:r>
            <a:r>
              <a:rPr lang="zh-CN" altLang="en-US" sz="1800" dirty="0" smtClean="0"/>
              <a:t>、</a:t>
            </a:r>
            <a:r>
              <a:rPr lang="en-US" sz="1800" dirty="0" smtClean="0"/>
              <a:t>Branch</a:t>
            </a:r>
            <a:r>
              <a:rPr lang="zh-CN" altLang="en-US" sz="1800" dirty="0" smtClean="0"/>
              <a:t>、</a:t>
            </a:r>
            <a:r>
              <a:rPr lang="en-US" sz="1800" dirty="0" smtClean="0"/>
              <a:t>Jump</a:t>
            </a:r>
            <a:r>
              <a:rPr lang="zh-CN" altLang="en-US" sz="1800" dirty="0" smtClean="0"/>
              <a:t>、</a:t>
            </a:r>
            <a:r>
              <a:rPr lang="en-US" sz="1800" dirty="0" err="1" smtClean="0"/>
              <a:t>MemWr</a:t>
            </a:r>
            <a:r>
              <a:rPr lang="zh-CN" altLang="en-US" sz="1800" dirty="0" smtClean="0"/>
              <a:t>、</a:t>
            </a:r>
            <a:r>
              <a:rPr lang="en-US" sz="1800" dirty="0" err="1" smtClean="0"/>
              <a:t>MemtoReg</a:t>
            </a:r>
            <a:r>
              <a:rPr lang="zh-CN" altLang="en-US" sz="1800" dirty="0" smtClean="0"/>
              <a:t>中某一个在任何情况下总是为</a:t>
            </a:r>
            <a:r>
              <a:rPr lang="en-US" sz="1800" dirty="0" smtClean="0"/>
              <a:t>0</a:t>
            </a:r>
            <a:r>
              <a:rPr lang="zh-CN" altLang="en-US" sz="1800" dirty="0" smtClean="0"/>
              <a:t>，则该控制信号为</a:t>
            </a:r>
            <a:r>
              <a:rPr lang="en-US" sz="1800" dirty="0" smtClean="0"/>
              <a:t>0</a:t>
            </a:r>
            <a:r>
              <a:rPr lang="zh-CN" altLang="en-US" sz="1800" dirty="0" smtClean="0"/>
              <a:t>时哪些指令不能正确执行？要求分别对每个控制信号进行讨论。</a:t>
            </a:r>
            <a:br>
              <a:rPr lang="zh-CN" altLang="en-US" sz="1800" dirty="0" smtClean="0"/>
            </a:br>
            <a:endParaRPr lang="zh-CN" altLang="en-US" sz="1800" dirty="0"/>
          </a:p>
        </p:txBody>
      </p:sp>
      <p:sp>
        <p:nvSpPr>
          <p:cNvPr id="3" name="内容占位符 2"/>
          <p:cNvSpPr>
            <a:spLocks noGrp="1"/>
          </p:cNvSpPr>
          <p:nvPr>
            <p:ph idx="1"/>
          </p:nvPr>
        </p:nvSpPr>
        <p:spPr/>
        <p:txBody>
          <a:bodyPr>
            <a:normAutofit fontScale="62500" lnSpcReduction="20000"/>
          </a:bodyPr>
          <a:lstStyle/>
          <a:p>
            <a:pPr>
              <a:lnSpc>
                <a:spcPct val="120000"/>
              </a:lnSpc>
              <a:spcBef>
                <a:spcPts val="600"/>
              </a:spcBef>
            </a:pPr>
            <a:r>
              <a:rPr lang="zh-CN" altLang="en-US" b="1" dirty="0" smtClean="0">
                <a:solidFill>
                  <a:srgbClr val="FF0000"/>
                </a:solidFill>
              </a:rPr>
              <a:t>若</a:t>
            </a:r>
            <a:r>
              <a:rPr lang="en-US" b="1" dirty="0" err="1" smtClean="0">
                <a:solidFill>
                  <a:srgbClr val="FF0000"/>
                </a:solidFill>
              </a:rPr>
              <a:t>RegWr</a:t>
            </a:r>
            <a:r>
              <a:rPr lang="en-US" b="1" dirty="0" smtClean="0">
                <a:solidFill>
                  <a:srgbClr val="FF0000"/>
                </a:solidFill>
              </a:rPr>
              <a:t>=0</a:t>
            </a:r>
            <a:r>
              <a:rPr lang="zh-CN" altLang="en-US" b="1" dirty="0" smtClean="0">
                <a:solidFill>
                  <a:srgbClr val="FF0000"/>
                </a:solidFill>
              </a:rPr>
              <a:t>，</a:t>
            </a:r>
            <a:r>
              <a:rPr lang="zh-CN" altLang="en-US" dirty="0" smtClean="0">
                <a:solidFill>
                  <a:srgbClr val="FF0000"/>
                </a:solidFill>
              </a:rPr>
              <a:t>则所有需写结果到寄存器的指令（如：</a:t>
            </a:r>
            <a:r>
              <a:rPr lang="en-US" dirty="0" smtClean="0">
                <a:solidFill>
                  <a:srgbClr val="FF0000"/>
                </a:solidFill>
              </a:rPr>
              <a:t>R-</a:t>
            </a:r>
            <a:r>
              <a:rPr lang="zh-CN" altLang="en-US" dirty="0" smtClean="0">
                <a:solidFill>
                  <a:srgbClr val="FF0000"/>
                </a:solidFill>
              </a:rPr>
              <a:t>型指令、</a:t>
            </a:r>
            <a:r>
              <a:rPr lang="en-US" dirty="0" smtClean="0">
                <a:solidFill>
                  <a:srgbClr val="FF0000"/>
                </a:solidFill>
              </a:rPr>
              <a:t>I-</a:t>
            </a:r>
            <a:r>
              <a:rPr lang="zh-CN" altLang="en-US" dirty="0" smtClean="0">
                <a:solidFill>
                  <a:srgbClr val="FF0000"/>
                </a:solidFill>
              </a:rPr>
              <a:t>型运算类指令、</a:t>
            </a:r>
            <a:r>
              <a:rPr lang="en-US" dirty="0" smtClean="0">
                <a:solidFill>
                  <a:srgbClr val="FF0000"/>
                </a:solidFill>
              </a:rPr>
              <a:t>load</a:t>
            </a:r>
            <a:r>
              <a:rPr lang="en-US" altLang="zh-CN" dirty="0" smtClean="0">
                <a:solidFill>
                  <a:srgbClr val="FF0000"/>
                </a:solidFill>
              </a:rPr>
              <a:t>, </a:t>
            </a:r>
            <a:r>
              <a:rPr lang="en-US" altLang="zh-CN" dirty="0" err="1" smtClean="0">
                <a:solidFill>
                  <a:srgbClr val="FF0000"/>
                </a:solidFill>
              </a:rPr>
              <a:t>jal</a:t>
            </a:r>
            <a:r>
              <a:rPr lang="zh-CN" altLang="en-US" dirty="0" smtClean="0">
                <a:solidFill>
                  <a:srgbClr val="FF0000"/>
                </a:solidFill>
              </a:rPr>
              <a:t>）都不能正确执行，因为寄存器不发生写操作。</a:t>
            </a:r>
            <a:endParaRPr lang="zh-CN" altLang="en-US" dirty="0" smtClean="0">
              <a:solidFill>
                <a:srgbClr val="FF0000"/>
              </a:solidFill>
            </a:endParaRPr>
          </a:p>
          <a:p>
            <a:pPr>
              <a:lnSpc>
                <a:spcPct val="120000"/>
              </a:lnSpc>
              <a:spcBef>
                <a:spcPts val="600"/>
              </a:spcBef>
            </a:pPr>
            <a:r>
              <a:rPr lang="zh-CN" altLang="en-US" b="1" dirty="0" smtClean="0">
                <a:solidFill>
                  <a:srgbClr val="FF0000"/>
                </a:solidFill>
              </a:rPr>
              <a:t>若</a:t>
            </a:r>
            <a:r>
              <a:rPr lang="en-US" b="1" dirty="0" err="1" smtClean="0">
                <a:solidFill>
                  <a:srgbClr val="FF0000"/>
                </a:solidFill>
              </a:rPr>
              <a:t>ALUASrc</a:t>
            </a:r>
            <a:r>
              <a:rPr lang="en-US" b="1" dirty="0" smtClean="0">
                <a:solidFill>
                  <a:srgbClr val="FF0000"/>
                </a:solidFill>
              </a:rPr>
              <a:t>=0</a:t>
            </a:r>
            <a:r>
              <a:rPr lang="zh-CN" altLang="en-US" b="1" dirty="0" smtClean="0">
                <a:solidFill>
                  <a:srgbClr val="FF0000"/>
                </a:solidFill>
              </a:rPr>
              <a:t>，</a:t>
            </a:r>
            <a:r>
              <a:rPr lang="zh-CN" altLang="en-US" dirty="0" smtClean="0">
                <a:solidFill>
                  <a:srgbClr val="FF0000"/>
                </a:solidFill>
              </a:rPr>
              <a:t>则</a:t>
            </a:r>
            <a:r>
              <a:rPr lang="en-US" dirty="0" smtClean="0">
                <a:solidFill>
                  <a:srgbClr val="FF0000"/>
                </a:solidFill>
              </a:rPr>
              <a:t>J</a:t>
            </a:r>
            <a:r>
              <a:rPr lang="zh-CN" altLang="en-US" dirty="0" smtClean="0">
                <a:solidFill>
                  <a:srgbClr val="FF0000"/>
                </a:solidFill>
              </a:rPr>
              <a:t>型指令（</a:t>
            </a:r>
            <a:r>
              <a:rPr lang="en-US" dirty="0" err="1" smtClean="0">
                <a:solidFill>
                  <a:srgbClr val="FF0000"/>
                </a:solidFill>
              </a:rPr>
              <a:t>jal</a:t>
            </a:r>
            <a:r>
              <a:rPr lang="zh-CN" altLang="en-US" dirty="0" smtClean="0">
                <a:solidFill>
                  <a:srgbClr val="FF0000"/>
                </a:solidFill>
              </a:rPr>
              <a:t>）可能不能正确执行，当指令中的目标寄存器</a:t>
            </a:r>
            <a:r>
              <a:rPr lang="en-US" dirty="0" smtClean="0">
                <a:solidFill>
                  <a:srgbClr val="FF0000"/>
                </a:solidFill>
              </a:rPr>
              <a:t>rd</a:t>
            </a:r>
            <a:r>
              <a:rPr lang="zh-CN" altLang="en-US" dirty="0" smtClean="0">
                <a:solidFill>
                  <a:srgbClr val="FF0000"/>
                </a:solidFill>
              </a:rPr>
              <a:t>不是</a:t>
            </a:r>
            <a:r>
              <a:rPr lang="en-US" dirty="0" smtClean="0">
                <a:solidFill>
                  <a:srgbClr val="FF0000"/>
                </a:solidFill>
              </a:rPr>
              <a:t>x0</a:t>
            </a:r>
            <a:r>
              <a:rPr lang="zh-CN" altLang="en-US" dirty="0" smtClean="0">
                <a:solidFill>
                  <a:srgbClr val="FF0000"/>
                </a:solidFill>
              </a:rPr>
              <a:t>（</a:t>
            </a:r>
            <a:r>
              <a:rPr lang="en-US" dirty="0" smtClean="0">
                <a:solidFill>
                  <a:srgbClr val="FF0000"/>
                </a:solidFill>
              </a:rPr>
              <a:t>0</a:t>
            </a:r>
            <a:r>
              <a:rPr lang="zh-CN" altLang="en-US" dirty="0" smtClean="0">
                <a:solidFill>
                  <a:srgbClr val="FF0000"/>
                </a:solidFill>
              </a:rPr>
              <a:t>号寄存器）时，需要将</a:t>
            </a:r>
            <a:r>
              <a:rPr lang="en-US" dirty="0" smtClean="0">
                <a:solidFill>
                  <a:srgbClr val="FF0000"/>
                </a:solidFill>
              </a:rPr>
              <a:t>PC+4</a:t>
            </a:r>
            <a:r>
              <a:rPr lang="zh-CN" altLang="en-US" dirty="0" smtClean="0">
                <a:solidFill>
                  <a:srgbClr val="FF0000"/>
                </a:solidFill>
              </a:rPr>
              <a:t>（返回地址）存入</a:t>
            </a:r>
            <a:r>
              <a:rPr lang="en-US" dirty="0" smtClean="0">
                <a:solidFill>
                  <a:srgbClr val="FF0000"/>
                </a:solidFill>
              </a:rPr>
              <a:t>rd</a:t>
            </a:r>
            <a:r>
              <a:rPr lang="zh-CN" altLang="en-US" dirty="0" smtClean="0">
                <a:solidFill>
                  <a:srgbClr val="FF0000"/>
                </a:solidFill>
              </a:rPr>
              <a:t>中，但因为</a:t>
            </a:r>
            <a:r>
              <a:rPr lang="en-US" dirty="0" err="1" smtClean="0">
                <a:solidFill>
                  <a:srgbClr val="FF0000"/>
                </a:solidFill>
              </a:rPr>
              <a:t>ALUASrc</a:t>
            </a:r>
            <a:r>
              <a:rPr lang="en-US" dirty="0" smtClean="0">
                <a:solidFill>
                  <a:srgbClr val="FF0000"/>
                </a:solidFill>
              </a:rPr>
              <a:t>=0</a:t>
            </a:r>
            <a:r>
              <a:rPr lang="zh-CN" altLang="en-US" dirty="0" smtClean="0">
                <a:solidFill>
                  <a:srgbClr val="FF0000"/>
                </a:solidFill>
              </a:rPr>
              <a:t>，使得</a:t>
            </a:r>
            <a:r>
              <a:rPr lang="en-US" dirty="0" smtClean="0">
                <a:solidFill>
                  <a:srgbClr val="FF0000"/>
                </a:solidFill>
              </a:rPr>
              <a:t>PC</a:t>
            </a:r>
            <a:r>
              <a:rPr lang="zh-CN" altLang="en-US" dirty="0" smtClean="0">
                <a:solidFill>
                  <a:srgbClr val="FF0000"/>
                </a:solidFill>
              </a:rPr>
              <a:t>不能作为</a:t>
            </a:r>
            <a:r>
              <a:rPr lang="en-US" dirty="0" smtClean="0">
                <a:solidFill>
                  <a:srgbClr val="FF0000"/>
                </a:solidFill>
              </a:rPr>
              <a:t>ALU</a:t>
            </a:r>
            <a:r>
              <a:rPr lang="zh-CN" altLang="en-US" dirty="0" smtClean="0">
                <a:solidFill>
                  <a:srgbClr val="FF0000"/>
                </a:solidFill>
              </a:rPr>
              <a:t>的</a:t>
            </a:r>
            <a:r>
              <a:rPr lang="en-US" dirty="0" smtClean="0">
                <a:solidFill>
                  <a:srgbClr val="FF0000"/>
                </a:solidFill>
              </a:rPr>
              <a:t>A</a:t>
            </a:r>
            <a:r>
              <a:rPr lang="zh-CN" altLang="en-US" dirty="0" smtClean="0">
                <a:solidFill>
                  <a:srgbClr val="FF0000"/>
                </a:solidFill>
              </a:rPr>
              <a:t>输入端，因而在</a:t>
            </a:r>
            <a:r>
              <a:rPr lang="en-US" dirty="0" smtClean="0">
                <a:solidFill>
                  <a:srgbClr val="FF0000"/>
                </a:solidFill>
              </a:rPr>
              <a:t>ALU</a:t>
            </a:r>
            <a:r>
              <a:rPr lang="zh-CN" altLang="en-US" dirty="0" smtClean="0">
                <a:solidFill>
                  <a:srgbClr val="FF0000"/>
                </a:solidFill>
              </a:rPr>
              <a:t>中不能完成</a:t>
            </a:r>
            <a:r>
              <a:rPr lang="en-US" dirty="0" smtClean="0">
                <a:solidFill>
                  <a:srgbClr val="FF0000"/>
                </a:solidFill>
              </a:rPr>
              <a:t>PC+4</a:t>
            </a:r>
            <a:r>
              <a:rPr lang="zh-CN" altLang="en-US" dirty="0" smtClean="0">
                <a:solidFill>
                  <a:srgbClr val="FF0000"/>
                </a:solidFill>
              </a:rPr>
              <a:t>的计算。</a:t>
            </a:r>
            <a:endParaRPr lang="zh-CN" altLang="en-US" dirty="0" smtClean="0">
              <a:solidFill>
                <a:srgbClr val="FF0000"/>
              </a:solidFill>
            </a:endParaRPr>
          </a:p>
          <a:p>
            <a:pPr>
              <a:lnSpc>
                <a:spcPct val="120000"/>
              </a:lnSpc>
              <a:spcBef>
                <a:spcPts val="600"/>
              </a:spcBef>
            </a:pPr>
            <a:r>
              <a:rPr lang="zh-CN" altLang="en-US" b="1" dirty="0" smtClean="0">
                <a:solidFill>
                  <a:srgbClr val="FF0000"/>
                </a:solidFill>
              </a:rPr>
              <a:t>若</a:t>
            </a:r>
            <a:r>
              <a:rPr lang="en-US" b="1" dirty="0" smtClean="0">
                <a:solidFill>
                  <a:srgbClr val="FF0000"/>
                </a:solidFill>
              </a:rPr>
              <a:t>Branch=0</a:t>
            </a:r>
            <a:r>
              <a:rPr lang="zh-CN" altLang="en-US" b="1" dirty="0" smtClean="0">
                <a:solidFill>
                  <a:srgbClr val="FF0000"/>
                </a:solidFill>
              </a:rPr>
              <a:t>，</a:t>
            </a:r>
            <a:r>
              <a:rPr lang="zh-CN" altLang="en-US" dirty="0" smtClean="0">
                <a:solidFill>
                  <a:srgbClr val="FF0000"/>
                </a:solidFill>
              </a:rPr>
              <a:t>则</a:t>
            </a:r>
            <a:r>
              <a:rPr lang="en-US" dirty="0" smtClean="0">
                <a:solidFill>
                  <a:srgbClr val="FF0000"/>
                </a:solidFill>
              </a:rPr>
              <a:t>branch</a:t>
            </a:r>
            <a:r>
              <a:rPr lang="zh-CN" altLang="en-US" dirty="0" smtClean="0">
                <a:solidFill>
                  <a:srgbClr val="FF0000"/>
                </a:solidFill>
              </a:rPr>
              <a:t>类（</a:t>
            </a:r>
            <a:r>
              <a:rPr lang="en-US" dirty="0" smtClean="0">
                <a:solidFill>
                  <a:srgbClr val="FF0000"/>
                </a:solidFill>
              </a:rPr>
              <a:t>B</a:t>
            </a:r>
            <a:r>
              <a:rPr lang="zh-CN" altLang="en-US" dirty="0" smtClean="0">
                <a:solidFill>
                  <a:srgbClr val="FF0000"/>
                </a:solidFill>
              </a:rPr>
              <a:t>型）指令可能出错，因为即使条件满足了也不会发生跳转。</a:t>
            </a:r>
            <a:endParaRPr lang="zh-CN" altLang="en-US" dirty="0" smtClean="0">
              <a:solidFill>
                <a:srgbClr val="FF0000"/>
              </a:solidFill>
            </a:endParaRPr>
          </a:p>
          <a:p>
            <a:pPr>
              <a:lnSpc>
                <a:spcPct val="120000"/>
              </a:lnSpc>
              <a:spcBef>
                <a:spcPts val="600"/>
              </a:spcBef>
            </a:pPr>
            <a:r>
              <a:rPr lang="zh-CN" altLang="en-US" b="1" dirty="0" smtClean="0">
                <a:solidFill>
                  <a:srgbClr val="FF0000"/>
                </a:solidFill>
              </a:rPr>
              <a:t>若</a:t>
            </a:r>
            <a:r>
              <a:rPr lang="en-US" b="1" dirty="0" smtClean="0">
                <a:solidFill>
                  <a:srgbClr val="FF0000"/>
                </a:solidFill>
              </a:rPr>
              <a:t>Jump=0</a:t>
            </a:r>
            <a:r>
              <a:rPr lang="zh-CN" altLang="en-US" b="1" dirty="0" smtClean="0">
                <a:solidFill>
                  <a:srgbClr val="FF0000"/>
                </a:solidFill>
              </a:rPr>
              <a:t>，</a:t>
            </a:r>
            <a:r>
              <a:rPr lang="zh-CN" altLang="en-US" dirty="0" smtClean="0">
                <a:solidFill>
                  <a:srgbClr val="FF0000"/>
                </a:solidFill>
              </a:rPr>
              <a:t>则</a:t>
            </a:r>
            <a:r>
              <a:rPr lang="en-US" dirty="0" smtClean="0">
                <a:solidFill>
                  <a:srgbClr val="FF0000"/>
                </a:solidFill>
              </a:rPr>
              <a:t>J</a:t>
            </a:r>
            <a:r>
              <a:rPr lang="zh-CN" altLang="en-US" dirty="0" smtClean="0">
                <a:solidFill>
                  <a:srgbClr val="FF0000"/>
                </a:solidFill>
              </a:rPr>
              <a:t>型指令（</a:t>
            </a:r>
            <a:r>
              <a:rPr lang="en-US" dirty="0" err="1" smtClean="0">
                <a:solidFill>
                  <a:srgbClr val="FF0000"/>
                </a:solidFill>
              </a:rPr>
              <a:t>jal</a:t>
            </a:r>
            <a:r>
              <a:rPr lang="zh-CN" altLang="en-US" dirty="0" smtClean="0">
                <a:solidFill>
                  <a:srgbClr val="FF0000"/>
                </a:solidFill>
              </a:rPr>
              <a:t>）出错，因为无法发生跳转。</a:t>
            </a:r>
            <a:endParaRPr lang="zh-CN" altLang="en-US" dirty="0" smtClean="0">
              <a:solidFill>
                <a:srgbClr val="FF0000"/>
              </a:solidFill>
            </a:endParaRPr>
          </a:p>
          <a:p>
            <a:pPr>
              <a:lnSpc>
                <a:spcPct val="120000"/>
              </a:lnSpc>
              <a:spcBef>
                <a:spcPts val="600"/>
              </a:spcBef>
            </a:pPr>
            <a:r>
              <a:rPr lang="zh-CN" altLang="en-US" b="1" dirty="0" smtClean="0">
                <a:solidFill>
                  <a:srgbClr val="FF0000"/>
                </a:solidFill>
              </a:rPr>
              <a:t>若</a:t>
            </a:r>
            <a:r>
              <a:rPr lang="en-US" b="1" dirty="0" err="1" smtClean="0">
                <a:solidFill>
                  <a:srgbClr val="FF0000"/>
                </a:solidFill>
              </a:rPr>
              <a:t>MemWr</a:t>
            </a:r>
            <a:r>
              <a:rPr lang="en-US" b="1" dirty="0" smtClean="0">
                <a:solidFill>
                  <a:srgbClr val="FF0000"/>
                </a:solidFill>
              </a:rPr>
              <a:t>=0</a:t>
            </a:r>
            <a:r>
              <a:rPr lang="zh-CN" altLang="en-US" b="1" dirty="0" smtClean="0">
                <a:solidFill>
                  <a:srgbClr val="FF0000"/>
                </a:solidFill>
              </a:rPr>
              <a:t>，</a:t>
            </a:r>
            <a:r>
              <a:rPr lang="zh-CN" altLang="en-US" dirty="0" smtClean="0">
                <a:solidFill>
                  <a:srgbClr val="FF0000"/>
                </a:solidFill>
              </a:rPr>
              <a:t>则</a:t>
            </a:r>
            <a:r>
              <a:rPr lang="en-US" dirty="0" smtClean="0">
                <a:solidFill>
                  <a:srgbClr val="FF0000"/>
                </a:solidFill>
              </a:rPr>
              <a:t>store</a:t>
            </a:r>
            <a:r>
              <a:rPr lang="zh-CN" altLang="en-US" dirty="0" smtClean="0">
                <a:solidFill>
                  <a:srgbClr val="FF0000"/>
                </a:solidFill>
              </a:rPr>
              <a:t>类型指令出错，因为存储器不能写入所需数据。</a:t>
            </a:r>
            <a:endParaRPr lang="zh-CN" altLang="en-US" dirty="0" smtClean="0">
              <a:solidFill>
                <a:srgbClr val="FF0000"/>
              </a:solidFill>
            </a:endParaRPr>
          </a:p>
          <a:p>
            <a:pPr>
              <a:lnSpc>
                <a:spcPct val="120000"/>
              </a:lnSpc>
              <a:spcBef>
                <a:spcPts val="600"/>
              </a:spcBef>
            </a:pPr>
            <a:r>
              <a:rPr lang="zh-CN" altLang="en-US" b="1" dirty="0" smtClean="0">
                <a:solidFill>
                  <a:srgbClr val="FF0000"/>
                </a:solidFill>
              </a:rPr>
              <a:t>若</a:t>
            </a:r>
            <a:r>
              <a:rPr lang="en-US" b="1" dirty="0" err="1" smtClean="0">
                <a:solidFill>
                  <a:srgbClr val="FF0000"/>
                </a:solidFill>
              </a:rPr>
              <a:t>MemtoReg</a:t>
            </a:r>
            <a:r>
              <a:rPr lang="en-US" b="1" dirty="0" smtClean="0">
                <a:solidFill>
                  <a:srgbClr val="FF0000"/>
                </a:solidFill>
              </a:rPr>
              <a:t>=0</a:t>
            </a:r>
            <a:r>
              <a:rPr lang="zh-CN" altLang="en-US" b="1" dirty="0" smtClean="0">
                <a:solidFill>
                  <a:srgbClr val="FF0000"/>
                </a:solidFill>
              </a:rPr>
              <a:t>，</a:t>
            </a:r>
            <a:r>
              <a:rPr lang="zh-CN" altLang="en-US" dirty="0" smtClean="0">
                <a:solidFill>
                  <a:srgbClr val="FF0000"/>
                </a:solidFill>
              </a:rPr>
              <a:t>则</a:t>
            </a:r>
            <a:r>
              <a:rPr lang="en-US" dirty="0" smtClean="0">
                <a:solidFill>
                  <a:srgbClr val="FF0000"/>
                </a:solidFill>
              </a:rPr>
              <a:t>load</a:t>
            </a:r>
            <a:r>
              <a:rPr lang="zh-CN" altLang="en-US" dirty="0" smtClean="0">
                <a:solidFill>
                  <a:srgbClr val="FF0000"/>
                </a:solidFill>
              </a:rPr>
              <a:t>类型指令发生错误，因为不能选择将存储器读出的内容送目的寄存器。</a:t>
            </a:r>
            <a:endParaRPr lang="zh-CN" altLang="en-US" dirty="0" smtClean="0">
              <a:solidFill>
                <a:srgbClr val="FF0000"/>
              </a:solidFill>
            </a:endParaRPr>
          </a:p>
          <a:p>
            <a:pPr>
              <a:lnSpc>
                <a:spcPct val="120000"/>
              </a:lnSpc>
              <a:spcBef>
                <a:spcPts val="600"/>
              </a:spcBef>
            </a:pPr>
            <a:endParaRPr lang="zh-CN" altLang="en-US" dirty="0">
              <a:solidFill>
                <a:srgbClr val="FF0000"/>
              </a:solidFill>
            </a:endParaRPr>
          </a:p>
        </p:txBody>
      </p:sp>
      <p:sp>
        <p:nvSpPr>
          <p:cNvPr id="4" name="TextBox 3"/>
          <p:cNvSpPr txBox="1"/>
          <p:nvPr/>
        </p:nvSpPr>
        <p:spPr>
          <a:xfrm>
            <a:off x="0" y="214290"/>
            <a:ext cx="357158" cy="369332"/>
          </a:xfrm>
          <a:prstGeom prst="rect">
            <a:avLst/>
          </a:prstGeom>
          <a:solidFill>
            <a:srgbClr val="FFFF00"/>
          </a:solidFill>
        </p:spPr>
        <p:txBody>
          <a:bodyPr wrap="square" rtlCol="0">
            <a:spAutoFit/>
          </a:bodyPr>
          <a:lstStyle/>
          <a:p>
            <a:r>
              <a:rPr lang="en-US" altLang="zh-CN" dirty="0" smtClean="0"/>
              <a:t>4</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3" name="图片 1"/>
          <p:cNvPicPr>
            <a:picLocks noChangeAspect="1" noChangeArrowheads="1"/>
          </p:cNvPicPr>
          <p:nvPr/>
        </p:nvPicPr>
        <p:blipFill>
          <a:blip r:embed="rId1"/>
          <a:srcRect/>
          <a:stretch>
            <a:fillRect/>
          </a:stretch>
        </p:blipFill>
        <p:spPr bwMode="auto">
          <a:xfrm>
            <a:off x="133350" y="615950"/>
            <a:ext cx="8432800" cy="5372100"/>
          </a:xfrm>
          <a:prstGeom prst="rect">
            <a:avLst/>
          </a:prstGeom>
          <a:noFill/>
          <a:ln w="9525">
            <a:noFill/>
            <a:miter lim="800000"/>
            <a:headEnd/>
            <a:tailEnd/>
          </a:ln>
        </p:spPr>
      </p:pic>
      <p:grpSp>
        <p:nvGrpSpPr>
          <p:cNvPr id="2" name="组合 4"/>
          <p:cNvGrpSpPr/>
          <p:nvPr/>
        </p:nvGrpSpPr>
        <p:grpSpPr bwMode="auto">
          <a:xfrm>
            <a:off x="104775" y="657225"/>
            <a:ext cx="6683375" cy="2892425"/>
            <a:chOff x="327025" y="656560"/>
            <a:chExt cx="6683376" cy="2892884"/>
          </a:xfrm>
        </p:grpSpPr>
        <p:sp>
          <p:nvSpPr>
            <p:cNvPr id="27673" name="Text Box 178"/>
            <p:cNvSpPr txBox="1">
              <a:spLocks noChangeArrowheads="1"/>
            </p:cNvSpPr>
            <p:nvPr/>
          </p:nvSpPr>
          <p:spPr bwMode="auto">
            <a:xfrm>
              <a:off x="327025" y="656560"/>
              <a:ext cx="3409233" cy="1182072"/>
            </a:xfrm>
            <a:prstGeom prst="rect">
              <a:avLst/>
            </a:prstGeom>
            <a:solidFill>
              <a:schemeClr val="accent1">
                <a:alpha val="29019"/>
              </a:schemeClr>
            </a:solidFill>
            <a:ln w="9525">
              <a:noFill/>
              <a:miter lim="800000"/>
            </a:ln>
          </p:spPr>
          <p:txBody>
            <a:bodyPr lIns="0" rIns="0"/>
            <a:lstStyle/>
            <a:p>
              <a:pPr eaLnBrk="0" hangingPunct="0"/>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27674" name="Text Box 178"/>
            <p:cNvSpPr txBox="1">
              <a:spLocks noChangeArrowheads="1"/>
            </p:cNvSpPr>
            <p:nvPr/>
          </p:nvSpPr>
          <p:spPr bwMode="auto">
            <a:xfrm>
              <a:off x="3736259" y="656560"/>
              <a:ext cx="3274142" cy="1182072"/>
            </a:xfrm>
            <a:prstGeom prst="rect">
              <a:avLst/>
            </a:prstGeom>
            <a:solidFill>
              <a:schemeClr val="accent1">
                <a:alpha val="29019"/>
              </a:schemeClr>
            </a:solidFill>
            <a:ln w="9525">
              <a:noFill/>
              <a:miter lim="800000"/>
            </a:ln>
          </p:spPr>
          <p:txBody>
            <a:bodyPr lIns="0" rIns="0"/>
            <a:lstStyle/>
            <a:p>
              <a:pPr eaLnBrk="0" hangingPunct="0"/>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27675" name="Text Box 178"/>
            <p:cNvSpPr txBox="1">
              <a:spLocks noChangeArrowheads="1"/>
            </p:cNvSpPr>
            <p:nvPr/>
          </p:nvSpPr>
          <p:spPr bwMode="auto">
            <a:xfrm>
              <a:off x="4798143" y="1838631"/>
              <a:ext cx="2212257" cy="1710813"/>
            </a:xfrm>
            <a:prstGeom prst="rect">
              <a:avLst/>
            </a:prstGeom>
            <a:solidFill>
              <a:schemeClr val="accent1">
                <a:alpha val="29019"/>
              </a:schemeClr>
            </a:solidFill>
            <a:ln w="9525">
              <a:noFill/>
              <a:miter lim="800000"/>
            </a:ln>
          </p:spPr>
          <p:txBody>
            <a:bodyPr lIns="0" rIns="0"/>
            <a:lstStyle/>
            <a:p>
              <a:pPr eaLnBrk="0" hangingPunct="0"/>
              <a:endParaRPr lang="zh-CN" altLang="en-US" sz="1800">
                <a:solidFill>
                  <a:schemeClr val="accent2"/>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2500298" y="2571744"/>
            <a:ext cx="857256"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357554" y="2000240"/>
            <a:ext cx="1000132"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7286644" y="5286388"/>
            <a:ext cx="1285884"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28604"/>
            <a:ext cx="8229600" cy="5697559"/>
          </a:xfrm>
        </p:spPr>
        <p:txBody>
          <a:bodyPr>
            <a:normAutofit fontScale="55000" lnSpcReduction="20000"/>
          </a:bodyPr>
          <a:lstStyle/>
          <a:p>
            <a:pPr>
              <a:lnSpc>
                <a:spcPct val="120000"/>
              </a:lnSpc>
            </a:pPr>
            <a:r>
              <a:rPr lang="zh-CN" altLang="en-US" dirty="0" smtClean="0"/>
              <a:t>假定图</a:t>
            </a:r>
            <a:r>
              <a:rPr lang="en-US" altLang="zh-CN" dirty="0" smtClean="0"/>
              <a:t>8.18</a:t>
            </a:r>
            <a:r>
              <a:rPr lang="zh-CN" altLang="en-US" dirty="0" smtClean="0"/>
              <a:t>给出的单周期数据通路对应的控制逻辑发生错误，使得控制信号</a:t>
            </a:r>
            <a:r>
              <a:rPr lang="en-US" altLang="zh-CN" dirty="0" err="1" smtClean="0"/>
              <a:t>RegWr</a:t>
            </a:r>
            <a:r>
              <a:rPr lang="zh-CN" altLang="en-US" dirty="0" smtClean="0"/>
              <a:t>、</a:t>
            </a:r>
            <a:r>
              <a:rPr lang="en-US" altLang="zh-CN" dirty="0" err="1" smtClean="0"/>
              <a:t>ALUASrc</a:t>
            </a:r>
            <a:r>
              <a:rPr lang="zh-CN" altLang="en-US" dirty="0" smtClean="0"/>
              <a:t>、</a:t>
            </a:r>
            <a:r>
              <a:rPr lang="en-US" altLang="zh-CN" dirty="0" smtClean="0"/>
              <a:t>Branch</a:t>
            </a:r>
            <a:r>
              <a:rPr lang="zh-CN" altLang="en-US" dirty="0" smtClean="0"/>
              <a:t>、</a:t>
            </a:r>
            <a:r>
              <a:rPr lang="en-US" altLang="zh-CN" dirty="0" smtClean="0"/>
              <a:t>Jump</a:t>
            </a:r>
            <a:r>
              <a:rPr lang="zh-CN" altLang="en-US" dirty="0" smtClean="0"/>
              <a:t>、</a:t>
            </a:r>
            <a:r>
              <a:rPr lang="en-US" altLang="zh-CN" dirty="0" err="1" smtClean="0"/>
              <a:t>MemWr</a:t>
            </a:r>
            <a:r>
              <a:rPr lang="zh-CN" altLang="en-US" dirty="0" smtClean="0"/>
              <a:t>、</a:t>
            </a:r>
            <a:r>
              <a:rPr lang="en-US" altLang="zh-CN" dirty="0" err="1" smtClean="0"/>
              <a:t>MemtoReg</a:t>
            </a:r>
            <a:r>
              <a:rPr lang="zh-CN" altLang="en-US" dirty="0" smtClean="0"/>
              <a:t>中某一个在任何情况下总是为</a:t>
            </a:r>
            <a:r>
              <a:rPr lang="en-US" altLang="zh-CN" dirty="0" smtClean="0"/>
              <a:t>1</a:t>
            </a:r>
            <a:r>
              <a:rPr lang="zh-CN" altLang="en-US" dirty="0" smtClean="0"/>
              <a:t>，则该控制信号为</a:t>
            </a:r>
            <a:r>
              <a:rPr lang="en-US" altLang="zh-CN" dirty="0" smtClean="0"/>
              <a:t>1</a:t>
            </a:r>
            <a:r>
              <a:rPr lang="zh-CN" altLang="en-US" dirty="0" smtClean="0"/>
              <a:t>时哪些指令不能正确执行？要求分别对每个控制信号进行讨论。</a:t>
            </a:r>
            <a:endParaRPr lang="zh-CN" altLang="en-US" dirty="0" smtClean="0"/>
          </a:p>
          <a:p>
            <a:pPr>
              <a:lnSpc>
                <a:spcPct val="120000"/>
              </a:lnSpc>
            </a:pPr>
            <a:endParaRPr lang="en-US" altLang="zh-CN" dirty="0" smtClean="0">
              <a:solidFill>
                <a:srgbClr val="FF0000"/>
              </a:solidFill>
            </a:endParaRPr>
          </a:p>
          <a:p>
            <a:pPr>
              <a:lnSpc>
                <a:spcPct val="120000"/>
              </a:lnSpc>
            </a:pPr>
            <a:r>
              <a:rPr lang="zh-CN" altLang="en-US" dirty="0" smtClean="0">
                <a:solidFill>
                  <a:srgbClr val="FF0000"/>
                </a:solidFill>
              </a:rPr>
              <a:t>若</a:t>
            </a:r>
            <a:r>
              <a:rPr lang="en-US" altLang="zh-CN" dirty="0" err="1" smtClean="0">
                <a:solidFill>
                  <a:srgbClr val="FF0000"/>
                </a:solidFill>
              </a:rPr>
              <a:t>RegWr</a:t>
            </a:r>
            <a:r>
              <a:rPr lang="en-US" altLang="zh-CN" dirty="0" smtClean="0">
                <a:solidFill>
                  <a:srgbClr val="FF0000"/>
                </a:solidFill>
              </a:rPr>
              <a:t>=1</a:t>
            </a:r>
            <a:r>
              <a:rPr lang="zh-CN" altLang="en-US" dirty="0" smtClean="0">
                <a:solidFill>
                  <a:srgbClr val="FF0000"/>
                </a:solidFill>
              </a:rPr>
              <a:t>，则所有无需写结果到寄存器的指令（如：</a:t>
            </a:r>
            <a:r>
              <a:rPr lang="en-US" altLang="zh-CN" dirty="0" smtClean="0">
                <a:solidFill>
                  <a:srgbClr val="FF0000"/>
                </a:solidFill>
              </a:rPr>
              <a:t>store</a:t>
            </a:r>
            <a:r>
              <a:rPr lang="zh-CN" altLang="en-US" dirty="0" smtClean="0">
                <a:solidFill>
                  <a:srgbClr val="FF0000"/>
                </a:solidFill>
              </a:rPr>
              <a:t>指令、</a:t>
            </a:r>
            <a:r>
              <a:rPr lang="en-US" altLang="zh-CN" dirty="0" smtClean="0">
                <a:solidFill>
                  <a:srgbClr val="FF0000"/>
                </a:solidFill>
              </a:rPr>
              <a:t>branch</a:t>
            </a:r>
            <a:r>
              <a:rPr lang="zh-CN" altLang="en-US" dirty="0" smtClean="0">
                <a:solidFill>
                  <a:srgbClr val="FF0000"/>
                </a:solidFill>
              </a:rPr>
              <a:t>类（</a:t>
            </a:r>
            <a:r>
              <a:rPr lang="en-US" altLang="zh-CN" dirty="0" smtClean="0">
                <a:solidFill>
                  <a:srgbClr val="FF0000"/>
                </a:solidFill>
              </a:rPr>
              <a:t>B</a:t>
            </a:r>
            <a:r>
              <a:rPr lang="zh-CN" altLang="en-US" dirty="0" smtClean="0">
                <a:solidFill>
                  <a:srgbClr val="FF0000"/>
                </a:solidFill>
              </a:rPr>
              <a:t>型）指令等）都不能正确执行，因为寄存器发生了不该写结果的操作。</a:t>
            </a:r>
            <a:endParaRPr lang="zh-CN" altLang="en-US" dirty="0" smtClean="0">
              <a:solidFill>
                <a:srgbClr val="FF0000"/>
              </a:solidFill>
            </a:endParaRPr>
          </a:p>
          <a:p>
            <a:pPr>
              <a:lnSpc>
                <a:spcPct val="120000"/>
              </a:lnSpc>
            </a:pPr>
            <a:r>
              <a:rPr lang="zh-CN" altLang="en-US" dirty="0" smtClean="0">
                <a:solidFill>
                  <a:srgbClr val="FF0000"/>
                </a:solidFill>
              </a:rPr>
              <a:t>若</a:t>
            </a:r>
            <a:r>
              <a:rPr lang="en-US" altLang="zh-CN" dirty="0" err="1" smtClean="0">
                <a:solidFill>
                  <a:srgbClr val="FF0000"/>
                </a:solidFill>
              </a:rPr>
              <a:t>ALUASrc</a:t>
            </a:r>
            <a:r>
              <a:rPr lang="en-US" altLang="zh-CN" dirty="0" smtClean="0">
                <a:solidFill>
                  <a:srgbClr val="FF0000"/>
                </a:solidFill>
              </a:rPr>
              <a:t>=1</a:t>
            </a:r>
            <a:r>
              <a:rPr lang="zh-CN" altLang="en-US" dirty="0" smtClean="0">
                <a:solidFill>
                  <a:srgbClr val="FF0000"/>
                </a:solidFill>
              </a:rPr>
              <a:t>，则除了</a:t>
            </a:r>
            <a:r>
              <a:rPr lang="en-US" altLang="zh-CN" dirty="0" smtClean="0">
                <a:solidFill>
                  <a:srgbClr val="FF0000"/>
                </a:solidFill>
              </a:rPr>
              <a:t>J</a:t>
            </a:r>
            <a:r>
              <a:rPr lang="zh-CN" altLang="en-US" dirty="0" smtClean="0">
                <a:solidFill>
                  <a:srgbClr val="FF0000"/>
                </a:solidFill>
              </a:rPr>
              <a:t>型指令（</a:t>
            </a:r>
            <a:r>
              <a:rPr lang="en-US" altLang="zh-CN" dirty="0" err="1" smtClean="0">
                <a:solidFill>
                  <a:srgbClr val="FF0000"/>
                </a:solidFill>
              </a:rPr>
              <a:t>jal</a:t>
            </a:r>
            <a:r>
              <a:rPr lang="zh-CN" altLang="en-US" dirty="0" smtClean="0">
                <a:solidFill>
                  <a:srgbClr val="FF0000"/>
                </a:solidFill>
              </a:rPr>
              <a:t>）以外的需要在</a:t>
            </a:r>
            <a:r>
              <a:rPr lang="en-US" altLang="zh-CN" dirty="0" smtClean="0">
                <a:solidFill>
                  <a:srgbClr val="FF0000"/>
                </a:solidFill>
              </a:rPr>
              <a:t>ALU</a:t>
            </a:r>
            <a:r>
              <a:rPr lang="zh-CN" altLang="en-US" dirty="0" smtClean="0">
                <a:solidFill>
                  <a:srgbClr val="FF0000"/>
                </a:solidFill>
              </a:rPr>
              <a:t>中进行计算的指令都可能执行错误。</a:t>
            </a:r>
            <a:endParaRPr lang="zh-CN" altLang="en-US" dirty="0" smtClean="0">
              <a:solidFill>
                <a:srgbClr val="FF0000"/>
              </a:solidFill>
            </a:endParaRPr>
          </a:p>
          <a:p>
            <a:pPr>
              <a:lnSpc>
                <a:spcPct val="120000"/>
              </a:lnSpc>
            </a:pPr>
            <a:r>
              <a:rPr lang="zh-CN" altLang="en-US" dirty="0" smtClean="0">
                <a:solidFill>
                  <a:srgbClr val="FF0000"/>
                </a:solidFill>
              </a:rPr>
              <a:t>若</a:t>
            </a:r>
            <a:r>
              <a:rPr lang="en-US" altLang="zh-CN" dirty="0" smtClean="0">
                <a:solidFill>
                  <a:srgbClr val="FF0000"/>
                </a:solidFill>
              </a:rPr>
              <a:t>Branch=1</a:t>
            </a:r>
            <a:r>
              <a:rPr lang="zh-CN" altLang="en-US" dirty="0" smtClean="0">
                <a:solidFill>
                  <a:srgbClr val="FF0000"/>
                </a:solidFill>
              </a:rPr>
              <a:t>，则除</a:t>
            </a:r>
            <a:r>
              <a:rPr lang="en-US" altLang="zh-CN" dirty="0" smtClean="0">
                <a:solidFill>
                  <a:srgbClr val="FF0000"/>
                </a:solidFill>
              </a:rPr>
              <a:t>branch</a:t>
            </a:r>
            <a:r>
              <a:rPr lang="zh-CN" altLang="en-US" dirty="0" smtClean="0">
                <a:solidFill>
                  <a:srgbClr val="FF0000"/>
                </a:solidFill>
              </a:rPr>
              <a:t>类（</a:t>
            </a:r>
            <a:r>
              <a:rPr lang="en-US" altLang="zh-CN" dirty="0" smtClean="0">
                <a:solidFill>
                  <a:srgbClr val="FF0000"/>
                </a:solidFill>
              </a:rPr>
              <a:t>B</a:t>
            </a:r>
            <a:r>
              <a:rPr lang="zh-CN" altLang="en-US" dirty="0" smtClean="0">
                <a:solidFill>
                  <a:srgbClr val="FF0000"/>
                </a:solidFill>
              </a:rPr>
              <a:t>型）指令以外的指令可能出错，因为可能会发生不必要的跳转。</a:t>
            </a:r>
            <a:endParaRPr lang="zh-CN" altLang="en-US" dirty="0" smtClean="0">
              <a:solidFill>
                <a:srgbClr val="FF0000"/>
              </a:solidFill>
            </a:endParaRPr>
          </a:p>
          <a:p>
            <a:pPr>
              <a:lnSpc>
                <a:spcPct val="120000"/>
              </a:lnSpc>
            </a:pPr>
            <a:r>
              <a:rPr lang="zh-CN" altLang="en-US" dirty="0" smtClean="0">
                <a:solidFill>
                  <a:srgbClr val="FF0000"/>
                </a:solidFill>
              </a:rPr>
              <a:t>若</a:t>
            </a:r>
            <a:r>
              <a:rPr lang="en-US" altLang="zh-CN" dirty="0" smtClean="0">
                <a:solidFill>
                  <a:srgbClr val="FF0000"/>
                </a:solidFill>
              </a:rPr>
              <a:t>Jump=1</a:t>
            </a:r>
            <a:r>
              <a:rPr lang="zh-CN" altLang="en-US" dirty="0" smtClean="0">
                <a:solidFill>
                  <a:srgbClr val="FF0000"/>
                </a:solidFill>
              </a:rPr>
              <a:t>，则除</a:t>
            </a:r>
            <a:r>
              <a:rPr lang="en-US" altLang="zh-CN" dirty="0" smtClean="0">
                <a:solidFill>
                  <a:srgbClr val="FF0000"/>
                </a:solidFill>
              </a:rPr>
              <a:t>J</a:t>
            </a:r>
            <a:r>
              <a:rPr lang="zh-CN" altLang="en-US" dirty="0" smtClean="0">
                <a:solidFill>
                  <a:srgbClr val="FF0000"/>
                </a:solidFill>
              </a:rPr>
              <a:t>型指令（</a:t>
            </a:r>
            <a:r>
              <a:rPr lang="en-US" altLang="zh-CN" dirty="0" err="1" smtClean="0">
                <a:solidFill>
                  <a:srgbClr val="FF0000"/>
                </a:solidFill>
              </a:rPr>
              <a:t>jal</a:t>
            </a:r>
            <a:r>
              <a:rPr lang="zh-CN" altLang="en-US" dirty="0" smtClean="0">
                <a:solidFill>
                  <a:srgbClr val="FF0000"/>
                </a:solidFill>
              </a:rPr>
              <a:t>）以外的指令都可能出错，因为会发生不必要的跳转。</a:t>
            </a:r>
            <a:endParaRPr lang="zh-CN" altLang="en-US" dirty="0" smtClean="0">
              <a:solidFill>
                <a:srgbClr val="FF0000"/>
              </a:solidFill>
            </a:endParaRPr>
          </a:p>
          <a:p>
            <a:pPr>
              <a:lnSpc>
                <a:spcPct val="120000"/>
              </a:lnSpc>
            </a:pPr>
            <a:r>
              <a:rPr lang="zh-CN" altLang="en-US" dirty="0" smtClean="0">
                <a:solidFill>
                  <a:srgbClr val="FF0000"/>
                </a:solidFill>
              </a:rPr>
              <a:t>若</a:t>
            </a:r>
            <a:r>
              <a:rPr lang="en-US" altLang="zh-CN" dirty="0" err="1" smtClean="0">
                <a:solidFill>
                  <a:srgbClr val="FF0000"/>
                </a:solidFill>
              </a:rPr>
              <a:t>MemWr</a:t>
            </a:r>
            <a:r>
              <a:rPr lang="en-US" altLang="zh-CN" dirty="0" smtClean="0">
                <a:solidFill>
                  <a:srgbClr val="FF0000"/>
                </a:solidFill>
              </a:rPr>
              <a:t>=1</a:t>
            </a:r>
            <a:r>
              <a:rPr lang="zh-CN" altLang="en-US" dirty="0" smtClean="0">
                <a:solidFill>
                  <a:srgbClr val="FF0000"/>
                </a:solidFill>
              </a:rPr>
              <a:t>，则除</a:t>
            </a:r>
            <a:r>
              <a:rPr lang="en-US" altLang="zh-CN" dirty="0" smtClean="0">
                <a:solidFill>
                  <a:srgbClr val="FF0000"/>
                </a:solidFill>
              </a:rPr>
              <a:t>store</a:t>
            </a:r>
            <a:r>
              <a:rPr lang="zh-CN" altLang="en-US" dirty="0" smtClean="0">
                <a:solidFill>
                  <a:srgbClr val="FF0000"/>
                </a:solidFill>
              </a:rPr>
              <a:t>指令（</a:t>
            </a:r>
            <a:r>
              <a:rPr lang="en-US" altLang="zh-CN" dirty="0" err="1" smtClean="0">
                <a:solidFill>
                  <a:srgbClr val="FF0000"/>
                </a:solidFill>
              </a:rPr>
              <a:t>sb</a:t>
            </a:r>
            <a:r>
              <a:rPr lang="zh-CN" altLang="en-US" dirty="0" smtClean="0">
                <a:solidFill>
                  <a:srgbClr val="FF0000"/>
                </a:solidFill>
              </a:rPr>
              <a:t>、</a:t>
            </a:r>
            <a:r>
              <a:rPr lang="en-US" altLang="zh-CN" dirty="0" err="1" smtClean="0">
                <a:solidFill>
                  <a:srgbClr val="FF0000"/>
                </a:solidFill>
              </a:rPr>
              <a:t>sh</a:t>
            </a:r>
            <a:r>
              <a:rPr lang="zh-CN" altLang="en-US" dirty="0" smtClean="0">
                <a:solidFill>
                  <a:srgbClr val="FF0000"/>
                </a:solidFill>
              </a:rPr>
              <a:t>、</a:t>
            </a:r>
            <a:r>
              <a:rPr lang="en-US" altLang="zh-CN" dirty="0" err="1" smtClean="0">
                <a:solidFill>
                  <a:srgbClr val="FF0000"/>
                </a:solidFill>
              </a:rPr>
              <a:t>sw</a:t>
            </a:r>
            <a:r>
              <a:rPr lang="zh-CN" altLang="en-US" dirty="0" smtClean="0">
                <a:solidFill>
                  <a:srgbClr val="FF0000"/>
                </a:solidFill>
              </a:rPr>
              <a:t>）以外的指令正确错误，因为存储器写入了不该写的数据。</a:t>
            </a:r>
            <a:endParaRPr lang="zh-CN" altLang="en-US" dirty="0" smtClean="0">
              <a:solidFill>
                <a:srgbClr val="FF0000"/>
              </a:solidFill>
            </a:endParaRPr>
          </a:p>
          <a:p>
            <a:pPr>
              <a:lnSpc>
                <a:spcPct val="120000"/>
              </a:lnSpc>
            </a:pPr>
            <a:r>
              <a:rPr lang="zh-CN" altLang="en-US" dirty="0" smtClean="0">
                <a:solidFill>
                  <a:srgbClr val="FF0000"/>
                </a:solidFill>
              </a:rPr>
              <a:t>若</a:t>
            </a:r>
            <a:r>
              <a:rPr lang="en-US" altLang="zh-CN" dirty="0" err="1" smtClean="0">
                <a:solidFill>
                  <a:srgbClr val="FF0000"/>
                </a:solidFill>
              </a:rPr>
              <a:t>MemtoReg</a:t>
            </a:r>
            <a:r>
              <a:rPr lang="en-US" altLang="zh-CN" dirty="0" smtClean="0">
                <a:solidFill>
                  <a:srgbClr val="FF0000"/>
                </a:solidFill>
              </a:rPr>
              <a:t>=1</a:t>
            </a:r>
            <a:r>
              <a:rPr lang="zh-CN" altLang="en-US" dirty="0" smtClean="0">
                <a:solidFill>
                  <a:srgbClr val="FF0000"/>
                </a:solidFill>
              </a:rPr>
              <a:t>，则除</a:t>
            </a:r>
            <a:r>
              <a:rPr lang="en-US" altLang="zh-CN" dirty="0" smtClean="0">
                <a:solidFill>
                  <a:srgbClr val="FF0000"/>
                </a:solidFill>
              </a:rPr>
              <a:t>load</a:t>
            </a:r>
            <a:r>
              <a:rPr lang="zh-CN" altLang="en-US" dirty="0" smtClean="0">
                <a:solidFill>
                  <a:srgbClr val="FF0000"/>
                </a:solidFill>
              </a:rPr>
              <a:t>指令（</a:t>
            </a:r>
            <a:r>
              <a:rPr lang="en-US" altLang="zh-CN" dirty="0" smtClean="0">
                <a:solidFill>
                  <a:srgbClr val="FF0000"/>
                </a:solidFill>
              </a:rPr>
              <a:t>lb</a:t>
            </a:r>
            <a:r>
              <a:rPr lang="zh-CN" altLang="en-US" dirty="0" smtClean="0">
                <a:solidFill>
                  <a:srgbClr val="FF0000"/>
                </a:solidFill>
              </a:rPr>
              <a:t>、</a:t>
            </a:r>
            <a:r>
              <a:rPr lang="en-US" altLang="zh-CN" dirty="0" err="1" smtClean="0">
                <a:solidFill>
                  <a:srgbClr val="FF0000"/>
                </a:solidFill>
              </a:rPr>
              <a:t>lh</a:t>
            </a:r>
            <a:r>
              <a:rPr lang="zh-CN" altLang="en-US" dirty="0" smtClean="0">
                <a:solidFill>
                  <a:srgbClr val="FF0000"/>
                </a:solidFill>
              </a:rPr>
              <a:t>、</a:t>
            </a:r>
            <a:r>
              <a:rPr lang="en-US" altLang="zh-CN" dirty="0" err="1" smtClean="0">
                <a:solidFill>
                  <a:srgbClr val="FF0000"/>
                </a:solidFill>
              </a:rPr>
              <a:t>lw</a:t>
            </a:r>
            <a:r>
              <a:rPr lang="zh-CN" altLang="en-US" dirty="0" smtClean="0">
                <a:solidFill>
                  <a:srgbClr val="FF0000"/>
                </a:solidFill>
              </a:rPr>
              <a:t>）以外的需要写</a:t>
            </a:r>
            <a:r>
              <a:rPr lang="en-US" altLang="zh-CN" dirty="0" smtClean="0">
                <a:solidFill>
                  <a:srgbClr val="FF0000"/>
                </a:solidFill>
              </a:rPr>
              <a:t>ALU</a:t>
            </a:r>
            <a:r>
              <a:rPr lang="zh-CN" altLang="en-US" dirty="0" smtClean="0">
                <a:solidFill>
                  <a:srgbClr val="FF0000"/>
                </a:solidFill>
              </a:rPr>
              <a:t>运算结果到寄存器的指令都会发生错误，因为选择了将存储器读出的内容送目的寄存器，而不是将</a:t>
            </a:r>
            <a:r>
              <a:rPr lang="en-US" altLang="zh-CN" dirty="0" smtClean="0">
                <a:solidFill>
                  <a:srgbClr val="FF0000"/>
                </a:solidFill>
              </a:rPr>
              <a:t>ALU</a:t>
            </a:r>
            <a:r>
              <a:rPr lang="zh-CN" altLang="en-US" dirty="0" smtClean="0">
                <a:solidFill>
                  <a:srgbClr val="FF0000"/>
                </a:solidFill>
              </a:rPr>
              <a:t>的结果送目的寄存器。</a:t>
            </a:r>
            <a:endParaRPr lang="zh-CN" altLang="en-US" dirty="0">
              <a:solidFill>
                <a:srgbClr val="FF0000"/>
              </a:solidFill>
            </a:endParaRPr>
          </a:p>
        </p:txBody>
      </p:sp>
      <p:sp>
        <p:nvSpPr>
          <p:cNvPr id="4" name="TextBox 3"/>
          <p:cNvSpPr txBox="1"/>
          <p:nvPr/>
        </p:nvSpPr>
        <p:spPr>
          <a:xfrm>
            <a:off x="0" y="214290"/>
            <a:ext cx="357158" cy="369332"/>
          </a:xfrm>
          <a:prstGeom prst="rect">
            <a:avLst/>
          </a:prstGeom>
          <a:solidFill>
            <a:srgbClr val="FFFF00"/>
          </a:solidFill>
        </p:spPr>
        <p:txBody>
          <a:bodyPr wrap="square" rtlCol="0">
            <a:spAutoFit/>
          </a:bodyPr>
          <a:lstStyle/>
          <a:p>
            <a:r>
              <a:rPr lang="en-US" altLang="zh-CN" dirty="0" smtClean="0"/>
              <a:t>5</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42852"/>
            <a:ext cx="8229600" cy="6500858"/>
          </a:xfrm>
        </p:spPr>
        <p:txBody>
          <a:bodyPr>
            <a:noAutofit/>
          </a:bodyPr>
          <a:lstStyle/>
          <a:p>
            <a:pPr lvl="0">
              <a:lnSpc>
                <a:spcPct val="120000"/>
              </a:lnSpc>
              <a:spcBef>
                <a:spcPts val="600"/>
              </a:spcBef>
              <a:buNone/>
            </a:pPr>
            <a:r>
              <a:rPr lang="zh-CN" altLang="en-US" sz="1800" dirty="0" smtClean="0"/>
              <a:t>若要在</a:t>
            </a:r>
            <a:r>
              <a:rPr lang="en-US" sz="1800" dirty="0" smtClean="0"/>
              <a:t>RV32I</a:t>
            </a:r>
            <a:r>
              <a:rPr lang="zh-CN" altLang="en-US" sz="1800" dirty="0" smtClean="0"/>
              <a:t>指令集中增加一条</a:t>
            </a:r>
            <a:r>
              <a:rPr lang="en-US" sz="1800" dirty="0" smtClean="0"/>
              <a:t>swap</a:t>
            </a:r>
            <a:r>
              <a:rPr lang="zh-CN" altLang="en-US" sz="1800" dirty="0" smtClean="0"/>
              <a:t>指令（功能是实现两个寄存器内容的互换），可以有两种方式。一种是采用伪指令（即软件）方式，这种情况下，当执行到</a:t>
            </a:r>
            <a:r>
              <a:rPr lang="en-US" sz="1800" dirty="0" smtClean="0"/>
              <a:t>swap</a:t>
            </a:r>
            <a:r>
              <a:rPr lang="zh-CN" altLang="en-US" sz="1800" dirty="0" smtClean="0"/>
              <a:t>指令时，用若干条已有指令构成的指令序列来代替实现；另一种做法是直接改动硬件来实现</a:t>
            </a:r>
            <a:r>
              <a:rPr lang="en-US" sz="1800" dirty="0" smtClean="0"/>
              <a:t>swap</a:t>
            </a:r>
            <a:r>
              <a:rPr lang="zh-CN" altLang="en-US" sz="1800" dirty="0" smtClean="0"/>
              <a:t>指令，这种情况下，当执行到</a:t>
            </a:r>
            <a:r>
              <a:rPr lang="en-US" sz="1800" dirty="0" smtClean="0"/>
              <a:t>swap</a:t>
            </a:r>
            <a:r>
              <a:rPr lang="zh-CN" altLang="en-US" sz="1800" dirty="0" smtClean="0"/>
              <a:t>指令时，则可直接在</a:t>
            </a:r>
            <a:r>
              <a:rPr lang="en-US" sz="1800" dirty="0" smtClean="0"/>
              <a:t>swap</a:t>
            </a:r>
            <a:r>
              <a:rPr lang="zh-CN" altLang="en-US" sz="1800" dirty="0" smtClean="0"/>
              <a:t>指令对应的数据通路（硬件）上执行。</a:t>
            </a:r>
            <a:endParaRPr lang="zh-CN" altLang="en-US" sz="1800" dirty="0" smtClean="0"/>
          </a:p>
          <a:p>
            <a:pPr>
              <a:lnSpc>
                <a:spcPct val="120000"/>
              </a:lnSpc>
              <a:spcBef>
                <a:spcPts val="600"/>
              </a:spcBef>
              <a:buNone/>
            </a:pPr>
            <a:r>
              <a:rPr lang="zh-CN" altLang="en-US" sz="1800" dirty="0" smtClean="0"/>
              <a:t>（</a:t>
            </a:r>
            <a:r>
              <a:rPr lang="en-US" sz="1800" dirty="0" smtClean="0"/>
              <a:t>1</a:t>
            </a:r>
            <a:r>
              <a:rPr lang="zh-CN" altLang="en-US" sz="1800" dirty="0" smtClean="0"/>
              <a:t>）写出用伪指令方式实现“</a:t>
            </a:r>
            <a:r>
              <a:rPr lang="en-US" sz="1800" dirty="0" smtClean="0"/>
              <a:t>swap </a:t>
            </a:r>
            <a:r>
              <a:rPr lang="en-US" sz="1800" dirty="0" err="1" smtClean="0"/>
              <a:t>rs</a:t>
            </a:r>
            <a:r>
              <a:rPr lang="en-US" sz="1800" dirty="0" smtClean="0"/>
              <a:t>, </a:t>
            </a:r>
            <a:r>
              <a:rPr lang="en-US" sz="1800" dirty="0" err="1" smtClean="0"/>
              <a:t>rt</a:t>
            </a:r>
            <a:r>
              <a:rPr lang="zh-CN" altLang="en-US" sz="1800" dirty="0" smtClean="0"/>
              <a:t>”时的指令序列（提示：伪指令对应的指令序列中不能使用其他额外寄存器，以免破坏这些寄存器的值）。</a:t>
            </a:r>
            <a:endParaRPr lang="zh-CN" altLang="en-US" sz="1800" dirty="0" smtClean="0"/>
          </a:p>
          <a:p>
            <a:pPr>
              <a:lnSpc>
                <a:spcPct val="120000"/>
              </a:lnSpc>
              <a:spcBef>
                <a:spcPts val="600"/>
              </a:spcBef>
              <a:buNone/>
            </a:pPr>
            <a:endParaRPr lang="en-US" altLang="zh-CN" sz="1800" dirty="0" smtClean="0"/>
          </a:p>
          <a:p>
            <a:pPr>
              <a:lnSpc>
                <a:spcPct val="120000"/>
              </a:lnSpc>
              <a:spcBef>
                <a:spcPts val="600"/>
              </a:spcBef>
              <a:buNone/>
            </a:pPr>
            <a:endParaRPr lang="en-US" altLang="zh-CN" sz="1800" dirty="0" smtClean="0"/>
          </a:p>
          <a:p>
            <a:pPr>
              <a:lnSpc>
                <a:spcPct val="120000"/>
              </a:lnSpc>
              <a:spcBef>
                <a:spcPts val="600"/>
              </a:spcBef>
              <a:buNone/>
            </a:pPr>
            <a:endParaRPr lang="en-US" altLang="zh-CN" sz="1800" dirty="0" smtClean="0"/>
          </a:p>
          <a:p>
            <a:pPr>
              <a:lnSpc>
                <a:spcPct val="120000"/>
              </a:lnSpc>
              <a:spcBef>
                <a:spcPts val="600"/>
              </a:spcBef>
              <a:buNone/>
            </a:pPr>
            <a:endParaRPr lang="en-US" altLang="zh-CN" sz="1800" dirty="0" smtClean="0"/>
          </a:p>
          <a:p>
            <a:pPr>
              <a:lnSpc>
                <a:spcPct val="120000"/>
              </a:lnSpc>
              <a:spcBef>
                <a:spcPts val="600"/>
              </a:spcBef>
              <a:buNone/>
            </a:pPr>
            <a:r>
              <a:rPr lang="zh-CN" altLang="en-US" sz="1800" dirty="0" smtClean="0"/>
              <a:t>（</a:t>
            </a:r>
            <a:r>
              <a:rPr lang="en-US" sz="1800" dirty="0" smtClean="0"/>
              <a:t>2</a:t>
            </a:r>
            <a:r>
              <a:rPr lang="zh-CN" altLang="en-US" sz="1800" dirty="0" smtClean="0"/>
              <a:t>）假定用硬件实现</a:t>
            </a:r>
            <a:r>
              <a:rPr lang="en-US" sz="1800" dirty="0" smtClean="0"/>
              <a:t>swap</a:t>
            </a:r>
            <a:r>
              <a:rPr lang="zh-CN" altLang="en-US" sz="1800" dirty="0" smtClean="0"/>
              <a:t>指令时会使每条指令的执行时间增加</a:t>
            </a:r>
            <a:r>
              <a:rPr lang="en-US" sz="1800" dirty="0" smtClean="0"/>
              <a:t>10%</a:t>
            </a:r>
            <a:r>
              <a:rPr lang="zh-CN" altLang="en-US" sz="1800" dirty="0" smtClean="0"/>
              <a:t>，则</a:t>
            </a:r>
            <a:r>
              <a:rPr lang="en-US" sz="1800" dirty="0" smtClean="0"/>
              <a:t>swap</a:t>
            </a:r>
            <a:r>
              <a:rPr lang="zh-CN" altLang="en-US" sz="1800" dirty="0" smtClean="0"/>
              <a:t>指令在程序中占多大的比例才值得用硬件方式来实现，而不是用（</a:t>
            </a:r>
            <a:r>
              <a:rPr lang="en-US" sz="1800" dirty="0" smtClean="0"/>
              <a:t>1</a:t>
            </a:r>
            <a:r>
              <a:rPr lang="zh-CN" altLang="en-US" sz="1800" dirty="0" smtClean="0"/>
              <a:t>）中给出的伪指令方式实现？</a:t>
            </a:r>
            <a:endParaRPr lang="zh-CN" altLang="en-US" sz="1800" dirty="0" smtClean="0"/>
          </a:p>
          <a:p>
            <a:pPr>
              <a:lnSpc>
                <a:spcPct val="120000"/>
              </a:lnSpc>
              <a:spcBef>
                <a:spcPts val="600"/>
              </a:spcBef>
              <a:buNone/>
            </a:pPr>
            <a:r>
              <a:rPr lang="en-US" altLang="zh-CN" sz="1800" b="1" dirty="0" smtClean="0">
                <a:solidFill>
                  <a:srgbClr val="FF0000"/>
                </a:solidFill>
              </a:rPr>
              <a:t>	</a:t>
            </a:r>
            <a:r>
              <a:rPr lang="zh-CN" altLang="en-US" sz="1800" b="1" dirty="0" smtClean="0">
                <a:solidFill>
                  <a:srgbClr val="FF0000"/>
                </a:solidFill>
              </a:rPr>
              <a:t>假定占比为</a:t>
            </a:r>
            <a:r>
              <a:rPr lang="en-US" sz="1800" b="1" dirty="0" smtClean="0">
                <a:solidFill>
                  <a:srgbClr val="FF0000"/>
                </a:solidFill>
              </a:rPr>
              <a:t>x</a:t>
            </a:r>
            <a:r>
              <a:rPr lang="zh-CN" altLang="en-US" sz="1800" b="1" dirty="0" smtClean="0">
                <a:solidFill>
                  <a:srgbClr val="FF0000"/>
                </a:solidFill>
              </a:rPr>
              <a:t>（</a:t>
            </a:r>
            <a:r>
              <a:rPr lang="en-US" sz="1800" b="1" dirty="0" smtClean="0">
                <a:solidFill>
                  <a:srgbClr val="FF0000"/>
                </a:solidFill>
              </a:rPr>
              <a:t>0≤x≤1</a:t>
            </a:r>
            <a:r>
              <a:rPr lang="zh-CN" altLang="en-US" sz="1800" b="1" dirty="0" smtClean="0">
                <a:solidFill>
                  <a:srgbClr val="FF0000"/>
                </a:solidFill>
              </a:rPr>
              <a:t>），其他指令比例为</a:t>
            </a:r>
            <a:r>
              <a:rPr lang="en-US" sz="1800" b="1" dirty="0" smtClean="0">
                <a:solidFill>
                  <a:srgbClr val="FF0000"/>
                </a:solidFill>
              </a:rPr>
              <a:t>1-x</a:t>
            </a:r>
            <a:r>
              <a:rPr lang="zh-CN" altLang="en-US" sz="1800" b="1" dirty="0" smtClean="0">
                <a:solidFill>
                  <a:srgbClr val="FF0000"/>
                </a:solidFill>
              </a:rPr>
              <a:t>，则用硬件实现该指令时</a:t>
            </a:r>
            <a:r>
              <a:rPr lang="en-US" sz="1800" b="1" dirty="0" smtClean="0">
                <a:solidFill>
                  <a:srgbClr val="FF0000"/>
                </a:solidFill>
              </a:rPr>
              <a:t>, </a:t>
            </a:r>
            <a:r>
              <a:rPr lang="zh-CN" altLang="en-US" sz="1800" b="1" dirty="0" smtClean="0">
                <a:solidFill>
                  <a:srgbClr val="FF0000"/>
                </a:solidFill>
              </a:rPr>
              <a:t>程序执行时间为原来的</a:t>
            </a:r>
            <a:r>
              <a:rPr lang="en-US" sz="1800" b="1" dirty="0" smtClean="0">
                <a:solidFill>
                  <a:srgbClr val="FF0000"/>
                </a:solidFill>
              </a:rPr>
              <a:t>1.1×(x+1-x) =1.1 </a:t>
            </a:r>
            <a:r>
              <a:rPr lang="zh-CN" altLang="en-US" sz="1800" b="1" dirty="0" smtClean="0">
                <a:solidFill>
                  <a:srgbClr val="FF0000"/>
                </a:solidFill>
              </a:rPr>
              <a:t>倍。用软件实现该指令时，程序执行时间为原来的</a:t>
            </a:r>
            <a:r>
              <a:rPr lang="en-US" sz="1800" b="1" dirty="0" smtClean="0">
                <a:solidFill>
                  <a:srgbClr val="FF0000"/>
                </a:solidFill>
              </a:rPr>
              <a:t>3x+1-x =2x+1</a:t>
            </a:r>
            <a:r>
              <a:rPr lang="zh-CN" altLang="en-US" sz="1800" b="1" dirty="0" smtClean="0">
                <a:solidFill>
                  <a:srgbClr val="FF0000"/>
                </a:solidFill>
              </a:rPr>
              <a:t>倍。因此，当</a:t>
            </a:r>
            <a:r>
              <a:rPr lang="en-US" sz="1800" b="1" dirty="0" smtClean="0">
                <a:solidFill>
                  <a:srgbClr val="FF0000"/>
                </a:solidFill>
              </a:rPr>
              <a:t>1.1 &lt; 2x+1</a:t>
            </a:r>
            <a:r>
              <a:rPr lang="zh-CN" altLang="en-US" sz="1800" b="1" dirty="0" smtClean="0">
                <a:solidFill>
                  <a:srgbClr val="FF0000"/>
                </a:solidFill>
              </a:rPr>
              <a:t>时，硬件实现才有意义，由此可知，</a:t>
            </a:r>
            <a:r>
              <a:rPr lang="en-US" sz="1800" b="1" dirty="0" smtClean="0">
                <a:solidFill>
                  <a:srgbClr val="FF0000"/>
                </a:solidFill>
              </a:rPr>
              <a:t>x &gt; 0.05</a:t>
            </a:r>
            <a:r>
              <a:rPr lang="zh-CN" altLang="en-US" sz="1800" b="1" dirty="0" smtClean="0">
                <a:solidFill>
                  <a:srgbClr val="FF0000"/>
                </a:solidFill>
              </a:rPr>
              <a:t>（</a:t>
            </a:r>
            <a:r>
              <a:rPr lang="en-US" sz="1800" b="1" dirty="0" smtClean="0">
                <a:solidFill>
                  <a:srgbClr val="FF0000"/>
                </a:solidFill>
              </a:rPr>
              <a:t> 5% </a:t>
            </a:r>
            <a:r>
              <a:rPr lang="zh-CN" altLang="en-US" sz="1800" b="1" dirty="0" smtClean="0">
                <a:solidFill>
                  <a:srgbClr val="FF0000"/>
                </a:solidFill>
              </a:rPr>
              <a:t>）</a:t>
            </a:r>
            <a:endParaRPr lang="zh-CN" altLang="en-US" sz="1800" b="1" dirty="0" smtClean="0">
              <a:solidFill>
                <a:srgbClr val="FF0000"/>
              </a:solidFill>
            </a:endParaRPr>
          </a:p>
          <a:p>
            <a:pPr>
              <a:lnSpc>
                <a:spcPct val="120000"/>
              </a:lnSpc>
              <a:spcBef>
                <a:spcPts val="600"/>
              </a:spcBef>
              <a:buNone/>
            </a:pPr>
            <a:endParaRPr lang="zh-CN" altLang="en-US" sz="1800" dirty="0"/>
          </a:p>
        </p:txBody>
      </p:sp>
      <p:sp>
        <p:nvSpPr>
          <p:cNvPr id="4" name="矩形 3"/>
          <p:cNvSpPr/>
          <p:nvPr/>
        </p:nvSpPr>
        <p:spPr>
          <a:xfrm>
            <a:off x="2643174" y="2786058"/>
            <a:ext cx="2857520" cy="1243417"/>
          </a:xfrm>
          <a:prstGeom prst="rect">
            <a:avLst/>
          </a:prstGeom>
          <a:solidFill>
            <a:schemeClr val="bg1"/>
          </a:solidFill>
        </p:spPr>
        <p:txBody>
          <a:bodyPr wrap="square">
            <a:spAutoFit/>
          </a:bodyPr>
          <a:lstStyle/>
          <a:p>
            <a:pPr>
              <a:lnSpc>
                <a:spcPct val="120000"/>
              </a:lnSpc>
              <a:spcBef>
                <a:spcPts val="600"/>
              </a:spcBef>
              <a:buNone/>
            </a:pPr>
            <a:r>
              <a:rPr lang="en-US" dirty="0" smtClean="0">
                <a:solidFill>
                  <a:srgbClr val="FF0000"/>
                </a:solidFill>
              </a:rPr>
              <a:t>	</a:t>
            </a:r>
            <a:r>
              <a:rPr lang="en-US" b="1" dirty="0" err="1" smtClean="0">
                <a:solidFill>
                  <a:srgbClr val="FF0000"/>
                </a:solidFill>
              </a:rPr>
              <a:t>xor</a:t>
            </a:r>
            <a:r>
              <a:rPr lang="en-US" b="1" dirty="0" smtClean="0">
                <a:solidFill>
                  <a:srgbClr val="FF0000"/>
                </a:solidFill>
              </a:rPr>
              <a:t>	</a:t>
            </a:r>
            <a:r>
              <a:rPr lang="en-US" b="1" dirty="0" err="1" smtClean="0">
                <a:solidFill>
                  <a:srgbClr val="FF0000"/>
                </a:solidFill>
              </a:rPr>
              <a:t>rs</a:t>
            </a:r>
            <a:r>
              <a:rPr lang="en-US" b="1" dirty="0" smtClean="0">
                <a:solidFill>
                  <a:srgbClr val="FF0000"/>
                </a:solidFill>
              </a:rPr>
              <a:t>, </a:t>
            </a:r>
            <a:r>
              <a:rPr lang="en-US" b="1" dirty="0" err="1" smtClean="0">
                <a:solidFill>
                  <a:srgbClr val="FF0000"/>
                </a:solidFill>
              </a:rPr>
              <a:t>rs</a:t>
            </a:r>
            <a:r>
              <a:rPr lang="en-US" b="1" dirty="0" smtClean="0">
                <a:solidFill>
                  <a:srgbClr val="FF0000"/>
                </a:solidFill>
              </a:rPr>
              <a:t>, </a:t>
            </a:r>
            <a:r>
              <a:rPr lang="en-US" b="1" dirty="0" err="1" smtClean="0">
                <a:solidFill>
                  <a:srgbClr val="FF0000"/>
                </a:solidFill>
              </a:rPr>
              <a:t>rt</a:t>
            </a:r>
            <a:endParaRPr lang="zh-CN" altLang="en-US" b="1" dirty="0" smtClean="0">
              <a:solidFill>
                <a:srgbClr val="FF0000"/>
              </a:solidFill>
            </a:endParaRPr>
          </a:p>
          <a:p>
            <a:pPr>
              <a:lnSpc>
                <a:spcPct val="120000"/>
              </a:lnSpc>
              <a:spcBef>
                <a:spcPts val="600"/>
              </a:spcBef>
              <a:buNone/>
            </a:pPr>
            <a:r>
              <a:rPr lang="en-US" b="1" dirty="0" smtClean="0">
                <a:solidFill>
                  <a:srgbClr val="FF0000"/>
                </a:solidFill>
              </a:rPr>
              <a:t>	</a:t>
            </a:r>
            <a:r>
              <a:rPr lang="en-US" b="1" dirty="0" err="1" smtClean="0">
                <a:solidFill>
                  <a:srgbClr val="FF0000"/>
                </a:solidFill>
              </a:rPr>
              <a:t>xor</a:t>
            </a:r>
            <a:r>
              <a:rPr lang="en-US" b="1" dirty="0" smtClean="0">
                <a:solidFill>
                  <a:srgbClr val="FF0000"/>
                </a:solidFill>
              </a:rPr>
              <a:t>	</a:t>
            </a:r>
            <a:r>
              <a:rPr lang="en-US" b="1" dirty="0" err="1" smtClean="0">
                <a:solidFill>
                  <a:srgbClr val="FF0000"/>
                </a:solidFill>
              </a:rPr>
              <a:t>rt</a:t>
            </a:r>
            <a:r>
              <a:rPr lang="en-US" b="1" dirty="0" smtClean="0">
                <a:solidFill>
                  <a:srgbClr val="FF0000"/>
                </a:solidFill>
              </a:rPr>
              <a:t>, </a:t>
            </a:r>
            <a:r>
              <a:rPr lang="en-US" b="1" dirty="0" err="1" smtClean="0">
                <a:solidFill>
                  <a:srgbClr val="FF0000"/>
                </a:solidFill>
              </a:rPr>
              <a:t>rs</a:t>
            </a:r>
            <a:r>
              <a:rPr lang="en-US" b="1" dirty="0" smtClean="0">
                <a:solidFill>
                  <a:srgbClr val="FF0000"/>
                </a:solidFill>
              </a:rPr>
              <a:t>, </a:t>
            </a:r>
            <a:r>
              <a:rPr lang="en-US" b="1" dirty="0" err="1" smtClean="0">
                <a:solidFill>
                  <a:srgbClr val="FF0000"/>
                </a:solidFill>
              </a:rPr>
              <a:t>rt</a:t>
            </a:r>
            <a:endParaRPr lang="zh-CN" altLang="en-US" b="1" dirty="0" smtClean="0">
              <a:solidFill>
                <a:srgbClr val="FF0000"/>
              </a:solidFill>
            </a:endParaRPr>
          </a:p>
          <a:p>
            <a:pPr>
              <a:lnSpc>
                <a:spcPct val="120000"/>
              </a:lnSpc>
              <a:spcBef>
                <a:spcPts val="600"/>
              </a:spcBef>
              <a:buNone/>
            </a:pPr>
            <a:r>
              <a:rPr lang="en-US" b="1" dirty="0" smtClean="0">
                <a:solidFill>
                  <a:srgbClr val="FF0000"/>
                </a:solidFill>
              </a:rPr>
              <a:t>	</a:t>
            </a:r>
            <a:r>
              <a:rPr lang="en-US" b="1" dirty="0" err="1" smtClean="0">
                <a:solidFill>
                  <a:srgbClr val="FF0000"/>
                </a:solidFill>
              </a:rPr>
              <a:t>xor</a:t>
            </a:r>
            <a:r>
              <a:rPr lang="en-US" b="1" dirty="0" smtClean="0">
                <a:solidFill>
                  <a:srgbClr val="FF0000"/>
                </a:solidFill>
              </a:rPr>
              <a:t>	</a:t>
            </a:r>
            <a:r>
              <a:rPr lang="en-US" b="1" dirty="0" err="1" smtClean="0">
                <a:solidFill>
                  <a:srgbClr val="FF0000"/>
                </a:solidFill>
              </a:rPr>
              <a:t>rs</a:t>
            </a:r>
            <a:r>
              <a:rPr lang="en-US" b="1" dirty="0" smtClean="0">
                <a:solidFill>
                  <a:srgbClr val="FF0000"/>
                </a:solidFill>
              </a:rPr>
              <a:t>, </a:t>
            </a:r>
            <a:r>
              <a:rPr lang="en-US" b="1" dirty="0" err="1" smtClean="0">
                <a:solidFill>
                  <a:srgbClr val="FF0000"/>
                </a:solidFill>
              </a:rPr>
              <a:t>rs</a:t>
            </a:r>
            <a:r>
              <a:rPr lang="en-US" b="1" dirty="0" smtClean="0">
                <a:solidFill>
                  <a:srgbClr val="FF0000"/>
                </a:solidFill>
              </a:rPr>
              <a:t>, </a:t>
            </a:r>
            <a:r>
              <a:rPr lang="en-US" b="1" dirty="0" err="1" smtClean="0">
                <a:solidFill>
                  <a:srgbClr val="FF0000"/>
                </a:solidFill>
              </a:rPr>
              <a:t>rt</a:t>
            </a:r>
            <a:endParaRPr lang="zh-CN" altLang="en-US" b="1" dirty="0" smtClean="0">
              <a:solidFill>
                <a:srgbClr val="FF0000"/>
              </a:solidFill>
            </a:endParaRPr>
          </a:p>
        </p:txBody>
      </p:sp>
      <p:sp>
        <p:nvSpPr>
          <p:cNvPr id="5" name="TextBox 4"/>
          <p:cNvSpPr txBox="1"/>
          <p:nvPr/>
        </p:nvSpPr>
        <p:spPr>
          <a:xfrm>
            <a:off x="0" y="214290"/>
            <a:ext cx="357158" cy="369332"/>
          </a:xfrm>
          <a:prstGeom prst="rect">
            <a:avLst/>
          </a:prstGeom>
          <a:solidFill>
            <a:srgbClr val="FFFF00"/>
          </a:solidFill>
        </p:spPr>
        <p:txBody>
          <a:bodyPr wrap="square" rtlCol="0">
            <a:spAutoFit/>
          </a:bodyPr>
          <a:lstStyle/>
          <a:p>
            <a:r>
              <a:rPr lang="en-US" altLang="zh-CN" dirty="0" smtClean="0"/>
              <a:t>6</a:t>
            </a: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642918"/>
            <a:ext cx="8229600" cy="6000792"/>
          </a:xfrm>
        </p:spPr>
        <p:txBody>
          <a:bodyPr>
            <a:noAutofit/>
          </a:bodyPr>
          <a:lstStyle/>
          <a:p>
            <a:pPr>
              <a:lnSpc>
                <a:spcPct val="120000"/>
              </a:lnSpc>
              <a:spcBef>
                <a:spcPts val="600"/>
              </a:spcBef>
              <a:buNone/>
            </a:pPr>
            <a:r>
              <a:rPr lang="zh-CN" altLang="en-US" sz="1800" dirty="0" smtClean="0"/>
              <a:t>（</a:t>
            </a:r>
            <a:r>
              <a:rPr lang="en-US" sz="1800" dirty="0" smtClean="0"/>
              <a:t>3</a:t>
            </a:r>
            <a:r>
              <a:rPr lang="zh-CN" altLang="en-US" sz="1800" dirty="0" smtClean="0"/>
              <a:t>）采用硬件方式实现时，在不对通用寄存器组进行修改的情况下，能否在单周期数据通路中实现</a:t>
            </a:r>
            <a:r>
              <a:rPr lang="en-US" sz="1800" dirty="0" smtClean="0"/>
              <a:t>swap</a:t>
            </a:r>
            <a:r>
              <a:rPr lang="zh-CN" altLang="en-US" sz="1800" dirty="0" smtClean="0"/>
              <a:t>指令？对于多周期数据通路的情况又怎样？</a:t>
            </a:r>
            <a:endParaRPr lang="zh-CN" altLang="en-US" sz="1800" dirty="0" smtClean="0"/>
          </a:p>
          <a:p>
            <a:pPr>
              <a:lnSpc>
                <a:spcPct val="120000"/>
              </a:lnSpc>
              <a:spcBef>
                <a:spcPts val="600"/>
              </a:spcBef>
              <a:buNone/>
            </a:pPr>
            <a:r>
              <a:rPr lang="en-US" altLang="zh-CN" sz="1800" dirty="0" smtClean="0">
                <a:solidFill>
                  <a:srgbClr val="FF0000"/>
                </a:solidFill>
              </a:rPr>
              <a:t>	</a:t>
            </a:r>
            <a:r>
              <a:rPr lang="zh-CN" altLang="en-US" sz="1800" b="1" dirty="0" smtClean="0">
                <a:solidFill>
                  <a:srgbClr val="FF0000"/>
                </a:solidFill>
              </a:rPr>
              <a:t>在单周期数据通路中，所有指令的执行都在一个时钟周期内完成，数据总是在时钟边沿被写入寄存器堆，即本条指令执行的结果总是下条指令开始（即下个时钟到来）时，才开始被写到通用寄存器组中，因此一个时钟周期只能写一次寄存器。而</a:t>
            </a:r>
            <a:r>
              <a:rPr lang="en-US" sz="1800" b="1" dirty="0" smtClean="0">
                <a:solidFill>
                  <a:srgbClr val="FF0000"/>
                </a:solidFill>
              </a:rPr>
              <a:t>swap</a:t>
            </a:r>
            <a:r>
              <a:rPr lang="zh-CN" altLang="en-US" sz="1800" b="1" dirty="0" smtClean="0">
                <a:solidFill>
                  <a:srgbClr val="FF0000"/>
                </a:solidFill>
              </a:rPr>
              <a:t>指令执行过程中需要多次写寄存器，在不对通用寄存器组进行修改的情况下，无法在单周期数据通路中实现</a:t>
            </a:r>
            <a:r>
              <a:rPr lang="en-US" sz="1800" b="1" dirty="0" smtClean="0">
                <a:solidFill>
                  <a:srgbClr val="FF0000"/>
                </a:solidFill>
              </a:rPr>
              <a:t>swap</a:t>
            </a:r>
            <a:r>
              <a:rPr lang="zh-CN" altLang="en-US" sz="1800" b="1" dirty="0" smtClean="0">
                <a:solidFill>
                  <a:srgbClr val="FF0000"/>
                </a:solidFill>
              </a:rPr>
              <a:t>指令；</a:t>
            </a:r>
            <a:endParaRPr lang="en-US" altLang="zh-CN" sz="1800" b="1" dirty="0" smtClean="0">
              <a:solidFill>
                <a:srgbClr val="FF0000"/>
              </a:solidFill>
            </a:endParaRPr>
          </a:p>
          <a:p>
            <a:pPr>
              <a:lnSpc>
                <a:spcPct val="120000"/>
              </a:lnSpc>
              <a:spcBef>
                <a:spcPts val="600"/>
              </a:spcBef>
              <a:buNone/>
            </a:pPr>
            <a:endParaRPr lang="en-US" altLang="zh-CN" sz="1800" b="1" dirty="0" smtClean="0">
              <a:solidFill>
                <a:srgbClr val="FF0000"/>
              </a:solidFill>
            </a:endParaRPr>
          </a:p>
          <a:p>
            <a:pPr>
              <a:lnSpc>
                <a:spcPct val="120000"/>
              </a:lnSpc>
              <a:spcBef>
                <a:spcPts val="600"/>
              </a:spcBef>
              <a:buNone/>
            </a:pPr>
            <a:r>
              <a:rPr lang="en-US" altLang="zh-CN" sz="1800" b="1" dirty="0" smtClean="0">
                <a:solidFill>
                  <a:srgbClr val="FF0000"/>
                </a:solidFill>
              </a:rPr>
              <a:t>	</a:t>
            </a:r>
            <a:r>
              <a:rPr lang="zh-CN" altLang="en-US" sz="1800" b="1" dirty="0" smtClean="0">
                <a:solidFill>
                  <a:srgbClr val="FF0000"/>
                </a:solidFill>
              </a:rPr>
              <a:t>对于多周期数据通路，一个指令周期可以有多个时钟周期，因而可以多次写寄存器，因此，在不对通用寄存器组进行修改的情况下，</a:t>
            </a:r>
            <a:r>
              <a:rPr lang="en-US" sz="1800" b="1" dirty="0" smtClean="0">
                <a:solidFill>
                  <a:srgbClr val="FF0000"/>
                </a:solidFill>
              </a:rPr>
              <a:t>swap</a:t>
            </a:r>
            <a:r>
              <a:rPr lang="zh-CN" altLang="en-US" sz="1800" b="1" dirty="0" smtClean="0">
                <a:solidFill>
                  <a:srgbClr val="FF0000"/>
                </a:solidFill>
              </a:rPr>
              <a:t>指令可以在多周期数据通路中实现。</a:t>
            </a:r>
            <a:endParaRPr lang="zh-CN" altLang="en-US" sz="1800" b="1" dirty="0" smtClean="0">
              <a:solidFill>
                <a:srgbClr val="FF0000"/>
              </a:solidFill>
            </a:endParaRPr>
          </a:p>
          <a:p>
            <a:pPr>
              <a:lnSpc>
                <a:spcPct val="120000"/>
              </a:lnSpc>
              <a:spcBef>
                <a:spcPts val="600"/>
              </a:spcBef>
              <a:buNone/>
            </a:pPr>
            <a:endParaRPr lang="zh-CN" altLang="en-US" sz="1800" dirty="0"/>
          </a:p>
        </p:txBody>
      </p:sp>
      <p:sp>
        <p:nvSpPr>
          <p:cNvPr id="4" name="TextBox 3"/>
          <p:cNvSpPr txBox="1"/>
          <p:nvPr/>
        </p:nvSpPr>
        <p:spPr>
          <a:xfrm>
            <a:off x="0" y="214290"/>
            <a:ext cx="357158" cy="369332"/>
          </a:xfrm>
          <a:prstGeom prst="rect">
            <a:avLst/>
          </a:prstGeom>
          <a:solidFill>
            <a:srgbClr val="FFFF00"/>
          </a:solidFill>
        </p:spPr>
        <p:txBody>
          <a:bodyPr wrap="square" rtlCol="0">
            <a:spAutoFit/>
          </a:bodyPr>
          <a:lstStyle/>
          <a:p>
            <a:r>
              <a:rPr lang="en-US" altLang="zh-CN" dirty="0" smtClean="0"/>
              <a:t>6</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340369"/>
          </a:xfrm>
          <a:ln>
            <a:solidFill>
              <a:srgbClr val="FF0000"/>
            </a:solidFill>
          </a:ln>
        </p:spPr>
        <p:txBody>
          <a:bodyPr>
            <a:normAutofit fontScale="55000" lnSpcReduction="20000"/>
          </a:bodyPr>
          <a:lstStyle/>
          <a:p>
            <a:pPr lvl="0">
              <a:lnSpc>
                <a:spcPct val="120000"/>
              </a:lnSpc>
              <a:spcBef>
                <a:spcPts val="600"/>
              </a:spcBef>
            </a:pPr>
            <a:r>
              <a:rPr lang="zh-CN" altLang="en-US" dirty="0" smtClean="0"/>
              <a:t>假定多周期数据通路对应的有限状态机控制器发生错误，使得控制信号</a:t>
            </a:r>
            <a:r>
              <a:rPr lang="en-US" dirty="0" err="1" smtClean="0"/>
              <a:t>PCWr</a:t>
            </a:r>
            <a:r>
              <a:rPr lang="zh-CN" altLang="en-US" dirty="0" smtClean="0"/>
              <a:t>、</a:t>
            </a:r>
            <a:r>
              <a:rPr lang="en-US" dirty="0" err="1" smtClean="0"/>
              <a:t>MARWr</a:t>
            </a:r>
            <a:r>
              <a:rPr lang="zh-CN" altLang="en-US" dirty="0" smtClean="0"/>
              <a:t>、</a:t>
            </a:r>
            <a:r>
              <a:rPr lang="en-US" dirty="0" err="1" smtClean="0"/>
              <a:t>RegWr</a:t>
            </a:r>
            <a:r>
              <a:rPr lang="zh-CN" altLang="en-US" dirty="0" smtClean="0"/>
              <a:t>、</a:t>
            </a:r>
            <a:r>
              <a:rPr lang="en-US" dirty="0" smtClean="0"/>
              <a:t>BMUX</a:t>
            </a:r>
            <a:r>
              <a:rPr lang="zh-CN" altLang="en-US" dirty="0" smtClean="0"/>
              <a:t>、</a:t>
            </a:r>
            <a:r>
              <a:rPr lang="en-US" dirty="0" err="1" smtClean="0"/>
              <a:t>PCout</a:t>
            </a:r>
            <a:r>
              <a:rPr lang="zh-CN" altLang="en-US" dirty="0" smtClean="0"/>
              <a:t>中某一个在任何情况下总是为</a:t>
            </a:r>
            <a:r>
              <a:rPr lang="en-US" dirty="0" smtClean="0"/>
              <a:t>1</a:t>
            </a:r>
            <a:r>
              <a:rPr lang="zh-CN" altLang="en-US" dirty="0" smtClean="0"/>
              <a:t>，则该控制信号为</a:t>
            </a:r>
            <a:r>
              <a:rPr lang="en-US" dirty="0" smtClean="0"/>
              <a:t>1</a:t>
            </a:r>
            <a:r>
              <a:rPr lang="zh-CN" altLang="en-US" dirty="0" smtClean="0"/>
              <a:t>时哪些指令不能正确执行？要求分别对每个控制信号进行讨论。</a:t>
            </a:r>
            <a:endParaRPr lang="zh-CN" altLang="en-US" dirty="0" smtClean="0"/>
          </a:p>
          <a:p>
            <a:pPr>
              <a:lnSpc>
                <a:spcPct val="120000"/>
              </a:lnSpc>
              <a:spcBef>
                <a:spcPts val="600"/>
              </a:spcBef>
            </a:pPr>
            <a:endParaRPr lang="en-US" altLang="zh-CN" dirty="0" smtClean="0"/>
          </a:p>
          <a:p>
            <a:pPr>
              <a:lnSpc>
                <a:spcPct val="120000"/>
              </a:lnSpc>
              <a:spcBef>
                <a:spcPts val="600"/>
              </a:spcBef>
            </a:pPr>
            <a:r>
              <a:rPr lang="zh-CN" altLang="en-US" b="1" dirty="0" smtClean="0">
                <a:solidFill>
                  <a:srgbClr val="FF0000"/>
                </a:solidFill>
              </a:rPr>
              <a:t>若</a:t>
            </a:r>
            <a:r>
              <a:rPr lang="en-US" b="1" dirty="0" err="1" smtClean="0">
                <a:solidFill>
                  <a:srgbClr val="FF0000"/>
                </a:solidFill>
              </a:rPr>
              <a:t>PCWr</a:t>
            </a:r>
            <a:r>
              <a:rPr lang="en-US" b="1" dirty="0" smtClean="0">
                <a:solidFill>
                  <a:srgbClr val="FF0000"/>
                </a:solidFill>
              </a:rPr>
              <a:t>=1</a:t>
            </a:r>
            <a:r>
              <a:rPr lang="zh-CN" altLang="en-US" b="1" dirty="0" smtClean="0">
                <a:solidFill>
                  <a:srgbClr val="FF0000"/>
                </a:solidFill>
              </a:rPr>
              <a:t>，</a:t>
            </a:r>
            <a:r>
              <a:rPr lang="zh-CN" altLang="en-US" dirty="0" smtClean="0">
                <a:solidFill>
                  <a:srgbClr val="FF0000"/>
                </a:solidFill>
              </a:rPr>
              <a:t>则除了第一条指令，后续所有指令都不能正确执行，因为每个时钟到来都会更新</a:t>
            </a:r>
            <a:r>
              <a:rPr lang="en-US" altLang="zh-CN" dirty="0" smtClean="0">
                <a:solidFill>
                  <a:srgbClr val="FF0000"/>
                </a:solidFill>
              </a:rPr>
              <a:t>PC</a:t>
            </a:r>
            <a:r>
              <a:rPr lang="zh-CN" altLang="en-US" dirty="0" smtClean="0">
                <a:solidFill>
                  <a:srgbClr val="FF0000"/>
                </a:solidFill>
              </a:rPr>
              <a:t>（第一条指令还没有执行完，</a:t>
            </a:r>
            <a:r>
              <a:rPr lang="en-US" altLang="zh-CN" dirty="0" smtClean="0">
                <a:solidFill>
                  <a:srgbClr val="FF0000"/>
                </a:solidFill>
              </a:rPr>
              <a:t>PC</a:t>
            </a:r>
            <a:r>
              <a:rPr lang="zh-CN" altLang="en-US" dirty="0" smtClean="0">
                <a:solidFill>
                  <a:srgbClr val="FF0000"/>
                </a:solidFill>
              </a:rPr>
              <a:t>就更新为其后面相隔若干条指令的地址了，则取出的第二条指令就已经是错误的了）。</a:t>
            </a:r>
            <a:endParaRPr lang="zh-CN" altLang="en-US" dirty="0" smtClean="0">
              <a:solidFill>
                <a:srgbClr val="FF0000"/>
              </a:solidFill>
            </a:endParaRPr>
          </a:p>
          <a:p>
            <a:pPr>
              <a:lnSpc>
                <a:spcPct val="120000"/>
              </a:lnSpc>
              <a:spcBef>
                <a:spcPts val="600"/>
              </a:spcBef>
            </a:pPr>
            <a:r>
              <a:rPr lang="zh-CN" altLang="en-US" b="1" dirty="0" smtClean="0">
                <a:solidFill>
                  <a:srgbClr val="FF0000"/>
                </a:solidFill>
              </a:rPr>
              <a:t>若</a:t>
            </a:r>
            <a:r>
              <a:rPr lang="en-US" b="1" dirty="0" err="1" smtClean="0">
                <a:solidFill>
                  <a:srgbClr val="FF0000"/>
                </a:solidFill>
              </a:rPr>
              <a:t>MARWr</a:t>
            </a:r>
            <a:r>
              <a:rPr lang="en-US" b="1" dirty="0" smtClean="0">
                <a:solidFill>
                  <a:srgbClr val="FF0000"/>
                </a:solidFill>
              </a:rPr>
              <a:t>=1</a:t>
            </a:r>
            <a:r>
              <a:rPr lang="zh-CN" altLang="en-US" b="1" dirty="0" smtClean="0">
                <a:solidFill>
                  <a:srgbClr val="FF0000"/>
                </a:solidFill>
              </a:rPr>
              <a:t>，</a:t>
            </a:r>
            <a:r>
              <a:rPr lang="zh-CN" altLang="en-US" dirty="0" smtClean="0">
                <a:solidFill>
                  <a:srgbClr val="FF0000"/>
                </a:solidFill>
              </a:rPr>
              <a:t>只要</a:t>
            </a:r>
            <a:r>
              <a:rPr lang="en-US" altLang="zh-CN" dirty="0" err="1" smtClean="0">
                <a:solidFill>
                  <a:srgbClr val="FF0000"/>
                </a:solidFill>
              </a:rPr>
              <a:t>MARout</a:t>
            </a:r>
            <a:r>
              <a:rPr lang="zh-CN" altLang="en-US" dirty="0" smtClean="0">
                <a:solidFill>
                  <a:srgbClr val="FF0000"/>
                </a:solidFill>
              </a:rPr>
              <a:t>一直是正确的，那么所有指令都能正确执行。</a:t>
            </a:r>
            <a:endParaRPr lang="zh-CN" altLang="en-US" dirty="0" smtClean="0">
              <a:solidFill>
                <a:srgbClr val="FF0000"/>
              </a:solidFill>
            </a:endParaRPr>
          </a:p>
          <a:p>
            <a:pPr>
              <a:lnSpc>
                <a:spcPct val="120000"/>
              </a:lnSpc>
              <a:spcBef>
                <a:spcPts val="600"/>
              </a:spcBef>
            </a:pPr>
            <a:r>
              <a:rPr lang="zh-CN" altLang="en-US" b="1" dirty="0" smtClean="0">
                <a:solidFill>
                  <a:srgbClr val="FF0000"/>
                </a:solidFill>
              </a:rPr>
              <a:t>若</a:t>
            </a:r>
            <a:r>
              <a:rPr lang="en-US" b="1" dirty="0" err="1" smtClean="0">
                <a:solidFill>
                  <a:srgbClr val="FF0000"/>
                </a:solidFill>
              </a:rPr>
              <a:t>RegWr</a:t>
            </a:r>
            <a:r>
              <a:rPr lang="en-US" b="1" dirty="0" smtClean="0">
                <a:solidFill>
                  <a:srgbClr val="FF0000"/>
                </a:solidFill>
              </a:rPr>
              <a:t>=1</a:t>
            </a:r>
            <a:r>
              <a:rPr lang="zh-CN" altLang="en-US" b="1" dirty="0" smtClean="0">
                <a:solidFill>
                  <a:srgbClr val="FF0000"/>
                </a:solidFill>
              </a:rPr>
              <a:t>，</a:t>
            </a:r>
            <a:r>
              <a:rPr lang="zh-CN" altLang="en-US" dirty="0" smtClean="0">
                <a:solidFill>
                  <a:srgbClr val="FF0000"/>
                </a:solidFill>
              </a:rPr>
              <a:t>无法正确执行所有指令。因为每个时钟周期都可能会向不该写的寄存器里写入错误的数值，而且无法恢复。</a:t>
            </a:r>
            <a:endParaRPr lang="zh-CN" altLang="en-US" dirty="0" smtClean="0">
              <a:solidFill>
                <a:srgbClr val="FF0000"/>
              </a:solidFill>
            </a:endParaRPr>
          </a:p>
          <a:p>
            <a:pPr>
              <a:lnSpc>
                <a:spcPct val="120000"/>
              </a:lnSpc>
              <a:spcBef>
                <a:spcPts val="600"/>
              </a:spcBef>
            </a:pPr>
            <a:r>
              <a:rPr lang="zh-CN" altLang="en-US" b="1" dirty="0" smtClean="0">
                <a:solidFill>
                  <a:srgbClr val="FF0000"/>
                </a:solidFill>
              </a:rPr>
              <a:t>若</a:t>
            </a:r>
            <a:r>
              <a:rPr lang="en-US" b="1" dirty="0" smtClean="0">
                <a:solidFill>
                  <a:srgbClr val="FF0000"/>
                </a:solidFill>
              </a:rPr>
              <a:t>BMUX=1</a:t>
            </a:r>
            <a:r>
              <a:rPr lang="zh-CN" altLang="en-US" b="1" dirty="0" smtClean="0">
                <a:solidFill>
                  <a:srgbClr val="FF0000"/>
                </a:solidFill>
              </a:rPr>
              <a:t>，</a:t>
            </a:r>
            <a:r>
              <a:rPr lang="zh-CN" altLang="en-US" dirty="0" smtClean="0">
                <a:solidFill>
                  <a:srgbClr val="FF0000"/>
                </a:solidFill>
              </a:rPr>
              <a:t>则</a:t>
            </a:r>
            <a:r>
              <a:rPr lang="en-US" altLang="zh-CN" dirty="0" smtClean="0">
                <a:solidFill>
                  <a:srgbClr val="FF0000"/>
                </a:solidFill>
              </a:rPr>
              <a:t>I</a:t>
            </a:r>
            <a:r>
              <a:rPr lang="en-US" dirty="0" smtClean="0">
                <a:solidFill>
                  <a:srgbClr val="FF0000"/>
                </a:solidFill>
              </a:rPr>
              <a:t>-</a:t>
            </a:r>
            <a:r>
              <a:rPr lang="zh-CN" altLang="en-US" dirty="0" smtClean="0">
                <a:solidFill>
                  <a:srgbClr val="FF0000"/>
                </a:solidFill>
              </a:rPr>
              <a:t>型运算类指令执行错误，因为扩展器的输出无法作为</a:t>
            </a:r>
            <a:r>
              <a:rPr lang="en-US" dirty="0" smtClean="0">
                <a:solidFill>
                  <a:srgbClr val="FF0000"/>
                </a:solidFill>
              </a:rPr>
              <a:t>ALU</a:t>
            </a:r>
            <a:r>
              <a:rPr lang="zh-CN" altLang="en-US" dirty="0" smtClean="0">
                <a:solidFill>
                  <a:srgbClr val="FF0000"/>
                </a:solidFill>
              </a:rPr>
              <a:t>输入端</a:t>
            </a:r>
            <a:r>
              <a:rPr lang="en-US" dirty="0" smtClean="0">
                <a:solidFill>
                  <a:srgbClr val="FF0000"/>
                </a:solidFill>
              </a:rPr>
              <a:t>B</a:t>
            </a:r>
            <a:r>
              <a:rPr lang="zh-CN" altLang="en-US" dirty="0" smtClean="0">
                <a:solidFill>
                  <a:srgbClr val="FF0000"/>
                </a:solidFill>
              </a:rPr>
              <a:t>的输入。</a:t>
            </a:r>
            <a:endParaRPr lang="zh-CN" altLang="en-US" dirty="0" smtClean="0">
              <a:solidFill>
                <a:srgbClr val="FF0000"/>
              </a:solidFill>
            </a:endParaRPr>
          </a:p>
          <a:p>
            <a:pPr>
              <a:lnSpc>
                <a:spcPct val="120000"/>
              </a:lnSpc>
              <a:spcBef>
                <a:spcPts val="600"/>
              </a:spcBef>
            </a:pPr>
            <a:r>
              <a:rPr lang="zh-CN" altLang="en-US" b="1" dirty="0" smtClean="0">
                <a:solidFill>
                  <a:srgbClr val="FF0000"/>
                </a:solidFill>
              </a:rPr>
              <a:t>若</a:t>
            </a:r>
            <a:r>
              <a:rPr lang="en-US" b="1" dirty="0" err="1" smtClean="0">
                <a:solidFill>
                  <a:srgbClr val="FF0000"/>
                </a:solidFill>
              </a:rPr>
              <a:t>PCout</a:t>
            </a:r>
            <a:r>
              <a:rPr lang="en-US" b="1" dirty="0" smtClean="0">
                <a:solidFill>
                  <a:srgbClr val="FF0000"/>
                </a:solidFill>
              </a:rPr>
              <a:t>=1</a:t>
            </a:r>
            <a:r>
              <a:rPr lang="zh-CN" altLang="en-US" b="1" dirty="0" smtClean="0">
                <a:solidFill>
                  <a:srgbClr val="FF0000"/>
                </a:solidFill>
              </a:rPr>
              <a:t>，</a:t>
            </a:r>
            <a:r>
              <a:rPr lang="zh-CN" altLang="en-US" dirty="0" smtClean="0">
                <a:solidFill>
                  <a:srgbClr val="FF0000"/>
                </a:solidFill>
              </a:rPr>
              <a:t>则一旦执行到</a:t>
            </a:r>
            <a:r>
              <a:rPr lang="en-US" altLang="zh-CN" dirty="0" smtClean="0">
                <a:solidFill>
                  <a:srgbClr val="FF0000"/>
                </a:solidFill>
              </a:rPr>
              <a:t>load</a:t>
            </a:r>
            <a:r>
              <a:rPr lang="zh-CN" altLang="en-US" dirty="0" smtClean="0">
                <a:solidFill>
                  <a:srgbClr val="FF0000"/>
                </a:solidFill>
              </a:rPr>
              <a:t>或</a:t>
            </a:r>
            <a:r>
              <a:rPr lang="en-US" altLang="zh-CN" dirty="0" smtClean="0">
                <a:solidFill>
                  <a:srgbClr val="FF0000"/>
                </a:solidFill>
              </a:rPr>
              <a:t>store</a:t>
            </a:r>
            <a:r>
              <a:rPr lang="zh-CN" altLang="en-US" dirty="0" smtClean="0">
                <a:solidFill>
                  <a:srgbClr val="FF0000"/>
                </a:solidFill>
              </a:rPr>
              <a:t>指令（需要通过总线传输存储器地址），就会发生冲突（地址总线上同时接受到</a:t>
            </a:r>
            <a:r>
              <a:rPr lang="en-US" altLang="zh-CN" dirty="0" smtClean="0">
                <a:solidFill>
                  <a:srgbClr val="FF0000"/>
                </a:solidFill>
              </a:rPr>
              <a:t>32</a:t>
            </a:r>
            <a:r>
              <a:rPr lang="zh-CN" altLang="en-US" dirty="0" smtClean="0">
                <a:solidFill>
                  <a:srgbClr val="FF0000"/>
                </a:solidFill>
              </a:rPr>
              <a:t>位的</a:t>
            </a:r>
            <a:r>
              <a:rPr lang="en-US" altLang="zh-CN" dirty="0" smtClean="0">
                <a:solidFill>
                  <a:srgbClr val="FF0000"/>
                </a:solidFill>
              </a:rPr>
              <a:t>pc</a:t>
            </a:r>
            <a:r>
              <a:rPr lang="zh-CN" altLang="en-US" dirty="0" smtClean="0">
                <a:solidFill>
                  <a:srgbClr val="FF0000"/>
                </a:solidFill>
              </a:rPr>
              <a:t>和</a:t>
            </a:r>
            <a:r>
              <a:rPr lang="en-US" altLang="zh-CN" dirty="0" smtClean="0">
                <a:solidFill>
                  <a:srgbClr val="FF0000"/>
                </a:solidFill>
              </a:rPr>
              <a:t>32</a:t>
            </a:r>
            <a:r>
              <a:rPr lang="zh-CN" altLang="en-US" dirty="0" smtClean="0">
                <a:solidFill>
                  <a:srgbClr val="FF0000"/>
                </a:solidFill>
              </a:rPr>
              <a:t>位的数据地址）和不确定的错误（拿不到正确的</a:t>
            </a:r>
            <a:r>
              <a:rPr lang="en-US" altLang="zh-CN" dirty="0" smtClean="0">
                <a:solidFill>
                  <a:srgbClr val="FF0000"/>
                </a:solidFill>
              </a:rPr>
              <a:t>32</a:t>
            </a:r>
            <a:r>
              <a:rPr lang="zh-CN" altLang="en-US" dirty="0" smtClean="0">
                <a:solidFill>
                  <a:srgbClr val="FF0000"/>
                </a:solidFill>
              </a:rPr>
              <a:t>位的数据地址），导致</a:t>
            </a:r>
            <a:r>
              <a:rPr lang="en-US" altLang="zh-CN" dirty="0" smtClean="0">
                <a:solidFill>
                  <a:srgbClr val="FF0000"/>
                </a:solidFill>
              </a:rPr>
              <a:t>load</a:t>
            </a:r>
            <a:r>
              <a:rPr lang="zh-CN" altLang="en-US" dirty="0" smtClean="0">
                <a:solidFill>
                  <a:srgbClr val="FF0000"/>
                </a:solidFill>
              </a:rPr>
              <a:t>和</a:t>
            </a:r>
            <a:r>
              <a:rPr lang="en-US" altLang="zh-CN" dirty="0" smtClean="0">
                <a:solidFill>
                  <a:srgbClr val="FF0000"/>
                </a:solidFill>
              </a:rPr>
              <a:t>store</a:t>
            </a:r>
            <a:r>
              <a:rPr lang="zh-CN" altLang="en-US" dirty="0" smtClean="0">
                <a:solidFill>
                  <a:srgbClr val="FF0000"/>
                </a:solidFill>
              </a:rPr>
              <a:t>无法正确执行。</a:t>
            </a:r>
            <a:endParaRPr lang="zh-CN" altLang="en-US" dirty="0" smtClean="0">
              <a:solidFill>
                <a:srgbClr val="FF0000"/>
              </a:solidFill>
            </a:endParaRPr>
          </a:p>
          <a:p>
            <a:pPr>
              <a:lnSpc>
                <a:spcPct val="120000"/>
              </a:lnSpc>
              <a:spcBef>
                <a:spcPts val="600"/>
              </a:spcBef>
            </a:pPr>
            <a:endParaRPr lang="zh-CN" altLang="en-US" dirty="0"/>
          </a:p>
        </p:txBody>
      </p:sp>
      <p:sp>
        <p:nvSpPr>
          <p:cNvPr id="4" name="TextBox 3"/>
          <p:cNvSpPr txBox="1"/>
          <p:nvPr/>
        </p:nvSpPr>
        <p:spPr>
          <a:xfrm>
            <a:off x="0" y="214290"/>
            <a:ext cx="357158" cy="369332"/>
          </a:xfrm>
          <a:prstGeom prst="rect">
            <a:avLst/>
          </a:prstGeom>
          <a:solidFill>
            <a:srgbClr val="FFFF00"/>
          </a:solidFill>
        </p:spPr>
        <p:txBody>
          <a:bodyPr wrap="square" rtlCol="0">
            <a:spAutoFit/>
          </a:bodyPr>
          <a:lstStyle/>
          <a:p>
            <a:r>
              <a:rPr lang="en-US" altLang="zh-CN" dirty="0" smtClean="0"/>
              <a:t>9</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a:xfrm>
            <a:off x="274638" y="149225"/>
            <a:ext cx="7083444" cy="279379"/>
          </a:xfrm>
        </p:spPr>
        <p:txBody>
          <a:bodyPr>
            <a:noAutofit/>
          </a:bodyPr>
          <a:lstStyle/>
          <a:p>
            <a:r>
              <a:rPr lang="zh-CN" altLang="en-US" sz="2800" dirty="0" smtClean="0">
                <a:ea typeface="宋体" panose="02010600030101010101" pitchFamily="2" charset="-122"/>
              </a:rPr>
              <a:t>简单指令系统对应的多周期</a:t>
            </a:r>
            <a:r>
              <a:rPr lang="en-US" altLang="zh-CN" sz="2800" dirty="0" smtClean="0">
                <a:ea typeface="宋体" panose="02010600030101010101" pitchFamily="2" charset="-122"/>
              </a:rPr>
              <a:t>CPU</a:t>
            </a:r>
            <a:endParaRPr lang="zh-CN" altLang="en-US" sz="2800" dirty="0" smtClean="0">
              <a:ea typeface="宋体" panose="02010600030101010101" pitchFamily="2" charset="-122"/>
            </a:endParaRPr>
          </a:p>
        </p:txBody>
      </p:sp>
      <p:sp>
        <p:nvSpPr>
          <p:cNvPr id="9219" name="Text Box 29"/>
          <p:cNvSpPr txBox="1">
            <a:spLocks noChangeArrowheads="1"/>
          </p:cNvSpPr>
          <p:nvPr/>
        </p:nvSpPr>
        <p:spPr bwMode="auto">
          <a:xfrm>
            <a:off x="114300" y="4070350"/>
            <a:ext cx="846138" cy="2170113"/>
          </a:xfrm>
          <a:prstGeom prst="rect">
            <a:avLst/>
          </a:prstGeom>
          <a:noFill/>
          <a:ln w="50800">
            <a:noFill/>
            <a:miter lim="800000"/>
          </a:ln>
        </p:spPr>
        <p:txBody>
          <a:bodyPr>
            <a:spAutoFit/>
          </a:bodyPr>
          <a:lstStyle/>
          <a:p>
            <a:pPr>
              <a:lnSpc>
                <a:spcPct val="115000"/>
              </a:lnSpc>
              <a:spcBef>
                <a:spcPct val="50000"/>
              </a:spcBef>
            </a:pPr>
            <a:r>
              <a:rPr lang="en-US" altLang="zh-CN" sz="1700">
                <a:latin typeface="微软雅黑" panose="020B0503020204020204" pitchFamily="34" charset="-122"/>
                <a:ea typeface="微软雅黑" panose="020B0503020204020204" pitchFamily="34" charset="-122"/>
              </a:rPr>
              <a:t>Load</a:t>
            </a:r>
            <a:r>
              <a:rPr lang="zh-CN" altLang="en-US" sz="1700">
                <a:latin typeface="微软雅黑" panose="020B0503020204020204" pitchFamily="34" charset="-122"/>
                <a:ea typeface="微软雅黑" panose="020B0503020204020204" pitchFamily="34" charset="-122"/>
              </a:rPr>
              <a:t>指令在该数据通路的执行过程是什么？</a:t>
            </a:r>
            <a:endParaRPr lang="zh-CN" altLang="en-US" sz="1700">
              <a:latin typeface="微软雅黑" panose="020B0503020204020204" pitchFamily="34" charset="-122"/>
              <a:ea typeface="微软雅黑" panose="020B0503020204020204" pitchFamily="34" charset="-122"/>
            </a:endParaRPr>
          </a:p>
        </p:txBody>
      </p:sp>
      <p:pic>
        <p:nvPicPr>
          <p:cNvPr id="9220" name="图片 1"/>
          <p:cNvPicPr>
            <a:picLocks noChangeAspect="1" noChangeArrowheads="1"/>
          </p:cNvPicPr>
          <p:nvPr/>
        </p:nvPicPr>
        <p:blipFill>
          <a:blip r:embed="rId1"/>
          <a:srcRect/>
          <a:stretch>
            <a:fillRect/>
          </a:stretch>
        </p:blipFill>
        <p:spPr bwMode="auto">
          <a:xfrm>
            <a:off x="71438" y="557213"/>
            <a:ext cx="9001125" cy="6246812"/>
          </a:xfrm>
          <a:prstGeom prst="rect">
            <a:avLst/>
          </a:prstGeom>
          <a:noFill/>
          <a:ln w="9525">
            <a:noFill/>
            <a:miter lim="800000"/>
            <a:headEnd/>
            <a:tailEnd/>
          </a:ln>
        </p:spPr>
      </p:pic>
      <p:grpSp>
        <p:nvGrpSpPr>
          <p:cNvPr id="2" name="组合 2"/>
          <p:cNvGrpSpPr/>
          <p:nvPr/>
        </p:nvGrpSpPr>
        <p:grpSpPr bwMode="auto">
          <a:xfrm>
            <a:off x="114300" y="877888"/>
            <a:ext cx="4284663" cy="3579812"/>
            <a:chOff x="114300" y="878425"/>
            <a:chExt cx="4284253" cy="2802194"/>
          </a:xfrm>
        </p:grpSpPr>
        <p:sp>
          <p:nvSpPr>
            <p:cNvPr id="9241" name="Text Box 178"/>
            <p:cNvSpPr txBox="1">
              <a:spLocks noChangeArrowheads="1"/>
            </p:cNvSpPr>
            <p:nvPr/>
          </p:nvSpPr>
          <p:spPr bwMode="auto">
            <a:xfrm>
              <a:off x="114300" y="878425"/>
              <a:ext cx="4284253" cy="2802194"/>
            </a:xfrm>
            <a:prstGeom prst="rect">
              <a:avLst/>
            </a:prstGeom>
            <a:solidFill>
              <a:srgbClr val="0A10F4">
                <a:alpha val="28627"/>
              </a:srgbClr>
            </a:solidFill>
            <a:ln w="9525">
              <a:noFill/>
              <a:miter lim="800000"/>
            </a:ln>
          </p:spPr>
          <p:txBody>
            <a:bodyPr lIns="0" rIns="0"/>
            <a:lstStyle/>
            <a:p>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9242" name="矩形 1"/>
            <p:cNvSpPr>
              <a:spLocks noChangeArrowheads="1"/>
            </p:cNvSpPr>
            <p:nvPr/>
          </p:nvSpPr>
          <p:spPr bwMode="auto">
            <a:xfrm>
              <a:off x="3211552" y="1106458"/>
              <a:ext cx="1157248" cy="975874"/>
            </a:xfrm>
            <a:prstGeom prst="rect">
              <a:avLst/>
            </a:prstGeom>
            <a:noFill/>
            <a:ln w="9525">
              <a:noFill/>
              <a:miter lim="800000"/>
            </a:ln>
          </p:spPr>
          <p:txBody>
            <a:bodyPr>
              <a:spAutoFit/>
            </a:bodyPr>
            <a:lstStyle/>
            <a:p>
              <a:r>
                <a:rPr lang="zh-CN" altLang="en-US" sz="1500">
                  <a:solidFill>
                    <a:schemeClr val="accent1"/>
                  </a:solidFill>
                  <a:latin typeface="微软雅黑" panose="020B0503020204020204" pitchFamily="34" charset="-122"/>
                  <a:ea typeface="微软雅黑" panose="020B0503020204020204" pitchFamily="34" charset="-122"/>
                </a:rPr>
                <a:t>指令地址</a:t>
              </a:r>
              <a:r>
                <a:rPr lang="zh-CN" altLang="en-US" sz="1500">
                  <a:solidFill>
                    <a:srgbClr val="A50021"/>
                  </a:solidFill>
                  <a:latin typeface="微软雅黑" panose="020B0503020204020204" pitchFamily="34" charset="-122"/>
                  <a:ea typeface="微软雅黑" panose="020B0503020204020204" pitchFamily="34" charset="-122"/>
                </a:rPr>
                <a:t>（</a:t>
              </a:r>
              <a:r>
                <a:rPr lang="en-US" altLang="zh-CN" sz="1500">
                  <a:solidFill>
                    <a:srgbClr val="A50021"/>
                  </a:solidFill>
                  <a:latin typeface="微软雅黑" panose="020B0503020204020204" pitchFamily="34" charset="-122"/>
                  <a:ea typeface="微软雅黑" panose="020B0503020204020204" pitchFamily="34" charset="-122"/>
                </a:rPr>
                <a:t>PC</a:t>
              </a:r>
              <a:r>
                <a:rPr lang="zh-CN" altLang="en-US" sz="1500">
                  <a:solidFill>
                    <a:srgbClr val="A50021"/>
                  </a:solidFill>
                  <a:latin typeface="微软雅黑" panose="020B0503020204020204" pitchFamily="34" charset="-122"/>
                  <a:ea typeface="微软雅黑" panose="020B0503020204020204" pitchFamily="34" charset="-122"/>
                </a:rPr>
                <a:t>中）</a:t>
              </a:r>
              <a:r>
                <a:rPr lang="zh-CN" altLang="en-US" sz="1500">
                  <a:solidFill>
                    <a:schemeClr val="accent1"/>
                  </a:solidFill>
                  <a:latin typeface="微软雅黑" panose="020B0503020204020204" pitchFamily="34" charset="-122"/>
                  <a:ea typeface="微软雅黑" panose="020B0503020204020204" pitchFamily="34" charset="-122"/>
                </a:rPr>
                <a:t>和数据地址</a:t>
              </a:r>
              <a:r>
                <a:rPr lang="zh-CN" altLang="en-US" sz="1500">
                  <a:solidFill>
                    <a:srgbClr val="A50021"/>
                  </a:solidFill>
                  <a:latin typeface="微软雅黑" panose="020B0503020204020204" pitchFamily="34" charset="-122"/>
                  <a:ea typeface="微软雅黑" panose="020B0503020204020204" pitchFamily="34" charset="-122"/>
                </a:rPr>
                <a:t>（</a:t>
              </a:r>
              <a:r>
                <a:rPr lang="en-US" altLang="zh-CN" sz="1500">
                  <a:solidFill>
                    <a:srgbClr val="A50021"/>
                  </a:solidFill>
                  <a:latin typeface="微软雅黑" panose="020B0503020204020204" pitchFamily="34" charset="-122"/>
                  <a:ea typeface="微软雅黑" panose="020B0503020204020204" pitchFamily="34" charset="-122"/>
                </a:rPr>
                <a:t>MAR</a:t>
              </a:r>
              <a:r>
                <a:rPr lang="zh-CN" altLang="en-US" sz="1500">
                  <a:solidFill>
                    <a:srgbClr val="A50021"/>
                  </a:solidFill>
                  <a:latin typeface="微软雅黑" panose="020B0503020204020204" pitchFamily="34" charset="-122"/>
                  <a:ea typeface="微软雅黑" panose="020B0503020204020204" pitchFamily="34" charset="-122"/>
                </a:rPr>
                <a:t>中）</a:t>
              </a:r>
              <a:r>
                <a:rPr lang="zh-CN" altLang="en-US" sz="1500">
                  <a:solidFill>
                    <a:schemeClr val="accent1"/>
                  </a:solidFill>
                  <a:latin typeface="微软雅黑" panose="020B0503020204020204" pitchFamily="34" charset="-122"/>
                  <a:ea typeface="微软雅黑" panose="020B0503020204020204" pitchFamily="34" charset="-122"/>
                </a:rPr>
                <a:t>计算逻辑</a:t>
              </a:r>
              <a:endParaRPr lang="zh-CN" altLang="en-US" sz="1500">
                <a:solidFill>
                  <a:schemeClr val="accent1"/>
                </a:solidFill>
                <a:ea typeface="宋体" panose="02010600030101010101" pitchFamily="2" charset="-122"/>
              </a:endParaRPr>
            </a:p>
          </p:txBody>
        </p:sp>
      </p:grpSp>
      <p:sp>
        <p:nvSpPr>
          <p:cNvPr id="9" name="Text Box 178"/>
          <p:cNvSpPr txBox="1">
            <a:spLocks noChangeArrowheads="1"/>
          </p:cNvSpPr>
          <p:nvPr/>
        </p:nvSpPr>
        <p:spPr bwMode="auto">
          <a:xfrm>
            <a:off x="2089150" y="6340475"/>
            <a:ext cx="1758950" cy="463550"/>
          </a:xfrm>
          <a:prstGeom prst="rect">
            <a:avLst/>
          </a:prstGeom>
          <a:solidFill>
            <a:srgbClr val="0A10F4">
              <a:alpha val="28627"/>
            </a:srgbClr>
          </a:solidFill>
          <a:ln w="9525">
            <a:noFill/>
            <a:miter lim="800000"/>
          </a:ln>
        </p:spPr>
        <p:txBody>
          <a:bodyPr lIns="0" rIns="0"/>
          <a:lstStyle/>
          <a:p>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4051300" y="6240463"/>
            <a:ext cx="1887538" cy="584200"/>
          </a:xfrm>
          <a:prstGeom prst="rect">
            <a:avLst/>
          </a:prstGeom>
          <a:noFill/>
          <a:ln w="9525">
            <a:noFill/>
            <a:miter lim="800000"/>
          </a:ln>
        </p:spPr>
        <p:txBody>
          <a:bodyPr>
            <a:spAutoFit/>
          </a:bodyPr>
          <a:lstStyle/>
          <a:p>
            <a:r>
              <a:rPr lang="zh-CN" altLang="en-US">
                <a:solidFill>
                  <a:schemeClr val="accent1"/>
                </a:solidFill>
                <a:latin typeface="微软雅黑" panose="020B0503020204020204" pitchFamily="34" charset="-122"/>
                <a:ea typeface="微软雅黑" panose="020B0503020204020204" pitchFamily="34" charset="-122"/>
              </a:rPr>
              <a:t>指令存储器</a:t>
            </a:r>
            <a:r>
              <a:rPr lang="en-US" altLang="zh-CN">
                <a:solidFill>
                  <a:schemeClr val="accent1"/>
                </a:solidFill>
                <a:latin typeface="微软雅黑" panose="020B0503020204020204" pitchFamily="34" charset="-122"/>
                <a:ea typeface="微软雅黑" panose="020B0503020204020204" pitchFamily="34" charset="-122"/>
              </a:rPr>
              <a:t>IM</a:t>
            </a:r>
            <a:r>
              <a:rPr lang="zh-CN" altLang="en-US">
                <a:solidFill>
                  <a:schemeClr val="accent1"/>
                </a:solidFill>
                <a:latin typeface="微软雅黑" panose="020B0503020204020204" pitchFamily="34" charset="-122"/>
                <a:ea typeface="微软雅黑" panose="020B0503020204020204" pitchFamily="34" charset="-122"/>
              </a:rPr>
              <a:t>和数据存储器</a:t>
            </a:r>
            <a:r>
              <a:rPr lang="en-US" altLang="zh-CN">
                <a:solidFill>
                  <a:schemeClr val="accent1"/>
                </a:solidFill>
                <a:latin typeface="微软雅黑" panose="020B0503020204020204" pitchFamily="34" charset="-122"/>
                <a:ea typeface="微软雅黑" panose="020B0503020204020204" pitchFamily="34" charset="-122"/>
              </a:rPr>
              <a:t>DM</a:t>
            </a:r>
            <a:r>
              <a:rPr lang="zh-CN" altLang="en-US">
                <a:solidFill>
                  <a:schemeClr val="accent1"/>
                </a:solidFill>
                <a:latin typeface="微软雅黑" panose="020B0503020204020204" pitchFamily="34" charset="-122"/>
                <a:ea typeface="微软雅黑" panose="020B0503020204020204" pitchFamily="34" charset="-122"/>
              </a:rPr>
              <a:t>合一</a:t>
            </a:r>
            <a:endParaRPr lang="zh-CN" altLang="en-US">
              <a:solidFill>
                <a:schemeClr val="accent1"/>
              </a:solidFill>
              <a:ea typeface="宋体" panose="02010600030101010101" pitchFamily="2" charset="-122"/>
            </a:endParaRPr>
          </a:p>
        </p:txBody>
      </p:sp>
      <p:sp>
        <p:nvSpPr>
          <p:cNvPr id="9225" name="矩形 12"/>
          <p:cNvSpPr>
            <a:spLocks noChangeArrowheads="1"/>
          </p:cNvSpPr>
          <p:nvPr/>
        </p:nvSpPr>
        <p:spPr bwMode="auto">
          <a:xfrm>
            <a:off x="1063625" y="5099050"/>
            <a:ext cx="1225550" cy="339725"/>
          </a:xfrm>
          <a:prstGeom prst="rect">
            <a:avLst/>
          </a:prstGeom>
          <a:solidFill>
            <a:srgbClr val="FFD5DC"/>
          </a:solidFill>
          <a:ln w="9525">
            <a:noFill/>
            <a:miter lim="800000"/>
          </a:ln>
        </p:spPr>
        <p:txBody>
          <a:bodyPr>
            <a:spAutoFit/>
          </a:bodyPr>
          <a:lstStyle/>
          <a:p>
            <a:r>
              <a:rPr lang="zh-CN" altLang="en-US">
                <a:latin typeface="微软雅黑" panose="020B0503020204020204" pitchFamily="34" charset="-122"/>
                <a:ea typeface="微软雅黑" panose="020B0503020204020204" pitchFamily="34" charset="-122"/>
              </a:rPr>
              <a:t>指令寄存器</a:t>
            </a:r>
            <a:endParaRPr lang="zh-CN" altLang="en-US">
              <a:ea typeface="宋体" panose="02010600030101010101" pitchFamily="2" charset="-122"/>
            </a:endParaRPr>
          </a:p>
        </p:txBody>
      </p:sp>
      <p:sp>
        <p:nvSpPr>
          <p:cNvPr id="9226" name="矩形 15"/>
          <p:cNvSpPr>
            <a:spLocks noChangeArrowheads="1"/>
          </p:cNvSpPr>
          <p:nvPr/>
        </p:nvSpPr>
        <p:spPr bwMode="auto">
          <a:xfrm>
            <a:off x="5099050" y="3849688"/>
            <a:ext cx="1033463" cy="930275"/>
          </a:xfrm>
          <a:prstGeom prst="rect">
            <a:avLst/>
          </a:prstGeom>
          <a:solidFill>
            <a:srgbClr val="FFD5DC"/>
          </a:solidFill>
          <a:ln w="9525">
            <a:solidFill>
              <a:schemeClr val="tx1"/>
            </a:solidFill>
            <a:miter lim="800000"/>
          </a:ln>
        </p:spPr>
        <p:txBody>
          <a:bodyPr anchor="ctr"/>
          <a:lstStyle/>
          <a:p>
            <a:pPr algn="ctr"/>
            <a:r>
              <a:rPr lang="zh-CN" altLang="en-US" sz="1500">
                <a:latin typeface="微软雅黑" panose="020B0503020204020204" pitchFamily="34" charset="-122"/>
                <a:ea typeface="微软雅黑" panose="020B0503020204020204" pitchFamily="34" charset="-122"/>
              </a:rPr>
              <a:t>控制器</a:t>
            </a:r>
            <a:endParaRPr lang="en-US" altLang="zh-CN" sz="1500">
              <a:latin typeface="微软雅黑" panose="020B0503020204020204" pitchFamily="34" charset="-122"/>
              <a:ea typeface="微软雅黑" panose="020B0503020204020204" pitchFamily="34" charset="-122"/>
            </a:endParaRPr>
          </a:p>
          <a:p>
            <a:pPr algn="ctr"/>
            <a:r>
              <a:rPr lang="zh-CN" altLang="en-US" sz="1500">
                <a:latin typeface="微软雅黑" panose="020B0503020204020204" pitchFamily="34" charset="-122"/>
                <a:ea typeface="微软雅黑" panose="020B0503020204020204" pitchFamily="34" charset="-122"/>
              </a:rPr>
              <a:t>（如</a:t>
            </a:r>
            <a:r>
              <a:rPr lang="en-US" altLang="zh-CN" sz="1500">
                <a:latin typeface="微软雅黑" panose="020B0503020204020204" pitchFamily="34" charset="-122"/>
                <a:ea typeface="微软雅黑" panose="020B0503020204020204" pitchFamily="34" charset="-122"/>
              </a:rPr>
              <a:t>:</a:t>
            </a:r>
            <a:r>
              <a:rPr lang="zh-CN" altLang="en-US" sz="1500">
                <a:latin typeface="微软雅黑" panose="020B0503020204020204" pitchFamily="34" charset="-122"/>
                <a:ea typeface="微软雅黑" panose="020B0503020204020204" pitchFamily="34" charset="-122"/>
              </a:rPr>
              <a:t>有限状态机）</a:t>
            </a:r>
            <a:endParaRPr lang="zh-CN" altLang="en-US" sz="1500">
              <a:ea typeface="宋体" panose="02010600030101010101" pitchFamily="2" charset="-122"/>
            </a:endParaRPr>
          </a:p>
        </p:txBody>
      </p:sp>
      <p:sp>
        <p:nvSpPr>
          <p:cNvPr id="9227" name="矩形 17"/>
          <p:cNvSpPr>
            <a:spLocks noChangeArrowheads="1"/>
          </p:cNvSpPr>
          <p:nvPr/>
        </p:nvSpPr>
        <p:spPr bwMode="auto">
          <a:xfrm>
            <a:off x="5526088" y="5132388"/>
            <a:ext cx="719137" cy="493712"/>
          </a:xfrm>
          <a:prstGeom prst="rect">
            <a:avLst/>
          </a:prstGeom>
          <a:solidFill>
            <a:srgbClr val="FFD5DC"/>
          </a:solidFill>
          <a:ln w="9525">
            <a:solidFill>
              <a:schemeClr val="tx1"/>
            </a:solidFill>
            <a:miter lim="800000"/>
          </a:ln>
        </p:spPr>
        <p:txBody>
          <a:bodyPr lIns="0" tIns="0" rIns="0" bIns="0" anchor="ctr">
            <a:spAutoFit/>
          </a:bodyPr>
          <a:lstStyle/>
          <a:p>
            <a:pPr algn="ctr"/>
            <a:r>
              <a:rPr lang="zh-CN" altLang="en-US">
                <a:latin typeface="微软雅黑" panose="020B0503020204020204" pitchFamily="34" charset="-122"/>
                <a:ea typeface="微软雅黑" panose="020B0503020204020204" pitchFamily="34" charset="-122"/>
              </a:rPr>
              <a:t>标志生成逻辑</a:t>
            </a:r>
            <a:endParaRPr lang="zh-CN" altLang="en-US">
              <a:ea typeface="宋体" panose="02010600030101010101" pitchFamily="2" charset="-122"/>
            </a:endParaRPr>
          </a:p>
        </p:txBody>
      </p:sp>
      <p:grpSp>
        <p:nvGrpSpPr>
          <p:cNvPr id="3" name="组合 7"/>
          <p:cNvGrpSpPr/>
          <p:nvPr/>
        </p:nvGrpSpPr>
        <p:grpSpPr bwMode="auto">
          <a:xfrm>
            <a:off x="6505575" y="3776663"/>
            <a:ext cx="2212975" cy="1849437"/>
            <a:chOff x="6505575" y="3776663"/>
            <a:chExt cx="2212975" cy="1849437"/>
          </a:xfrm>
        </p:grpSpPr>
        <p:sp>
          <p:nvSpPr>
            <p:cNvPr id="9239" name="Text Box 178"/>
            <p:cNvSpPr txBox="1">
              <a:spLocks noChangeArrowheads="1"/>
            </p:cNvSpPr>
            <p:nvPr/>
          </p:nvSpPr>
          <p:spPr bwMode="auto">
            <a:xfrm>
              <a:off x="6505575" y="3776663"/>
              <a:ext cx="2098675" cy="1849437"/>
            </a:xfrm>
            <a:prstGeom prst="rect">
              <a:avLst/>
            </a:prstGeom>
            <a:solidFill>
              <a:srgbClr val="0A10F4">
                <a:alpha val="28627"/>
              </a:srgbClr>
            </a:solidFill>
            <a:ln w="9525">
              <a:noFill/>
              <a:miter lim="800000"/>
            </a:ln>
          </p:spPr>
          <p:txBody>
            <a:bodyPr lIns="0" rIns="0"/>
            <a:lstStyle/>
            <a:p>
              <a:endParaRPr lang="zh-CN" altLang="en-US" sz="1800">
                <a:solidFill>
                  <a:schemeClr val="accent2"/>
                </a:solidFill>
                <a:latin typeface="微软雅黑" panose="020B0503020204020204" pitchFamily="34" charset="-122"/>
                <a:ea typeface="微软雅黑" panose="020B0503020204020204" pitchFamily="34" charset="-122"/>
              </a:endParaRPr>
            </a:p>
          </p:txBody>
        </p:sp>
        <p:sp>
          <p:nvSpPr>
            <p:cNvPr id="9240" name="矩形 19"/>
            <p:cNvSpPr>
              <a:spLocks noChangeArrowheads="1"/>
            </p:cNvSpPr>
            <p:nvPr/>
          </p:nvSpPr>
          <p:spPr bwMode="auto">
            <a:xfrm>
              <a:off x="8080375" y="4162772"/>
              <a:ext cx="638175" cy="1077218"/>
            </a:xfrm>
            <a:prstGeom prst="rect">
              <a:avLst/>
            </a:prstGeom>
            <a:noFill/>
            <a:ln w="9525">
              <a:noFill/>
              <a:miter lim="800000"/>
            </a:ln>
          </p:spPr>
          <p:txBody>
            <a:bodyPr>
              <a:spAutoFit/>
            </a:bodyPr>
            <a:lstStyle/>
            <a:p>
              <a:r>
                <a:rPr lang="zh-CN" altLang="en-US">
                  <a:solidFill>
                    <a:schemeClr val="accent1"/>
                  </a:solidFill>
                  <a:latin typeface="微软雅黑" panose="020B0503020204020204" pitchFamily="34" charset="-122"/>
                  <a:ea typeface="微软雅黑" panose="020B0503020204020204" pitchFamily="34" charset="-122"/>
                </a:rPr>
                <a:t>运算器及结果缓存</a:t>
              </a:r>
              <a:endParaRPr lang="zh-CN" altLang="en-US">
                <a:solidFill>
                  <a:schemeClr val="accent1"/>
                </a:solidFill>
                <a:ea typeface="宋体" panose="02010600030101010101" pitchFamily="2" charset="-122"/>
              </a:endParaRPr>
            </a:p>
          </p:txBody>
        </p:sp>
      </p:grpSp>
      <p:grpSp>
        <p:nvGrpSpPr>
          <p:cNvPr id="4" name="组合 1"/>
          <p:cNvGrpSpPr/>
          <p:nvPr/>
        </p:nvGrpSpPr>
        <p:grpSpPr bwMode="auto">
          <a:xfrm>
            <a:off x="5414963" y="2103438"/>
            <a:ext cx="1162050" cy="1160462"/>
            <a:chOff x="5415373" y="2150576"/>
            <a:chExt cx="1162408" cy="1103313"/>
          </a:xfrm>
        </p:grpSpPr>
        <p:sp>
          <p:nvSpPr>
            <p:cNvPr id="9237" name="矩形 16"/>
            <p:cNvSpPr>
              <a:spLocks noChangeArrowheads="1"/>
            </p:cNvSpPr>
            <p:nvPr/>
          </p:nvSpPr>
          <p:spPr bwMode="auto">
            <a:xfrm>
              <a:off x="5532438" y="2587625"/>
              <a:ext cx="814387" cy="230188"/>
            </a:xfrm>
            <a:prstGeom prst="rect">
              <a:avLst/>
            </a:prstGeom>
            <a:solidFill>
              <a:schemeClr val="bg1"/>
            </a:solidFill>
            <a:ln w="9525">
              <a:noFill/>
              <a:miter lim="800000"/>
            </a:ln>
          </p:spPr>
          <p:txBody>
            <a:bodyPr lIns="0" tIns="0" rIns="0" bIns="0">
              <a:spAutoFit/>
            </a:bodyPr>
            <a:lstStyle/>
            <a:p>
              <a:r>
                <a:rPr lang="zh-CN" altLang="en-US" sz="1500">
                  <a:solidFill>
                    <a:srgbClr val="FF0000"/>
                  </a:solidFill>
                  <a:latin typeface="微软雅黑" panose="020B0503020204020204" pitchFamily="34" charset="-122"/>
                  <a:ea typeface="微软雅黑" panose="020B0503020204020204" pitchFamily="34" charset="-122"/>
                </a:rPr>
                <a:t>寄存器组</a:t>
              </a:r>
              <a:endParaRPr lang="zh-CN" altLang="en-US" sz="1500">
                <a:solidFill>
                  <a:srgbClr val="FF0000"/>
                </a:solidFill>
                <a:ea typeface="宋体" panose="02010600030101010101" pitchFamily="2" charset="-122"/>
              </a:endParaRPr>
            </a:p>
          </p:txBody>
        </p:sp>
        <p:sp>
          <p:nvSpPr>
            <p:cNvPr id="9238" name="Text Box 178"/>
            <p:cNvSpPr txBox="1">
              <a:spLocks noChangeArrowheads="1"/>
            </p:cNvSpPr>
            <p:nvPr/>
          </p:nvSpPr>
          <p:spPr bwMode="auto">
            <a:xfrm>
              <a:off x="5415373" y="2150576"/>
              <a:ext cx="1162408" cy="1103313"/>
            </a:xfrm>
            <a:prstGeom prst="rect">
              <a:avLst/>
            </a:prstGeom>
            <a:solidFill>
              <a:srgbClr val="0A10F4">
                <a:alpha val="28627"/>
              </a:srgbClr>
            </a:solidFill>
            <a:ln w="9525">
              <a:noFill/>
              <a:miter lim="800000"/>
            </a:ln>
          </p:spPr>
          <p:txBody>
            <a:bodyPr lIns="0" rIns="0"/>
            <a:lstStyle/>
            <a:p>
              <a:endParaRPr lang="zh-CN" altLang="en-US" sz="1800">
                <a:solidFill>
                  <a:schemeClr val="accent2"/>
                </a:solidFill>
                <a:latin typeface="微软雅黑" panose="020B0503020204020204" pitchFamily="34" charset="-122"/>
                <a:ea typeface="微软雅黑" panose="020B0503020204020204" pitchFamily="34" charset="-122"/>
              </a:endParaRPr>
            </a:p>
          </p:txBody>
        </p:sp>
      </p:grpSp>
      <p:grpSp>
        <p:nvGrpSpPr>
          <p:cNvPr id="5" name="组合 6"/>
          <p:cNvGrpSpPr/>
          <p:nvPr/>
        </p:nvGrpSpPr>
        <p:grpSpPr bwMode="auto">
          <a:xfrm>
            <a:off x="7308850" y="2071688"/>
            <a:ext cx="1468438" cy="754062"/>
            <a:chOff x="7308607" y="2070979"/>
            <a:chExt cx="1469027" cy="754053"/>
          </a:xfrm>
        </p:grpSpPr>
        <p:sp>
          <p:nvSpPr>
            <p:cNvPr id="9233" name="等腰三角形 3"/>
            <p:cNvSpPr>
              <a:spLocks noChangeArrowheads="1"/>
            </p:cNvSpPr>
            <p:nvPr/>
          </p:nvSpPr>
          <p:spPr bwMode="auto">
            <a:xfrm rot="-5400000">
              <a:off x="8007350" y="2165350"/>
              <a:ext cx="203200" cy="139700"/>
            </a:xfrm>
            <a:prstGeom prst="triangle">
              <a:avLst>
                <a:gd name="adj" fmla="val 50000"/>
              </a:avLst>
            </a:prstGeom>
            <a:noFill/>
            <a:ln w="28575" algn="ctr">
              <a:solidFill>
                <a:schemeClr val="tx1"/>
              </a:solidFill>
              <a:round/>
              <a:headEnd type="triangle" w="med" len="med"/>
            </a:ln>
          </p:spPr>
          <p:txBody>
            <a:bodyPr/>
            <a:lstStyle/>
            <a:p>
              <a:endParaRPr lang="zh-CN" altLang="en-US">
                <a:ea typeface="宋体" panose="02010600030101010101" pitchFamily="2" charset="-122"/>
              </a:endParaRPr>
            </a:p>
          </p:txBody>
        </p:sp>
        <p:cxnSp>
          <p:nvCxnSpPr>
            <p:cNvPr id="9234" name="直接连接符 5"/>
            <p:cNvCxnSpPr>
              <a:cxnSpLocks noChangeShapeType="1"/>
            </p:cNvCxnSpPr>
            <p:nvPr/>
          </p:nvCxnSpPr>
          <p:spPr bwMode="auto">
            <a:xfrm>
              <a:off x="8178800" y="2235200"/>
              <a:ext cx="180000" cy="0"/>
            </a:xfrm>
            <a:prstGeom prst="line">
              <a:avLst/>
            </a:prstGeom>
            <a:noFill/>
            <a:ln w="50800" algn="ctr">
              <a:solidFill>
                <a:schemeClr val="tx1"/>
              </a:solidFill>
              <a:round/>
            </a:ln>
          </p:spPr>
        </p:cxnSp>
        <p:sp>
          <p:nvSpPr>
            <p:cNvPr id="9235" name="矩形 21"/>
            <p:cNvSpPr>
              <a:spLocks noChangeArrowheads="1"/>
            </p:cNvSpPr>
            <p:nvPr/>
          </p:nvSpPr>
          <p:spPr bwMode="auto">
            <a:xfrm>
              <a:off x="7308607" y="2070979"/>
              <a:ext cx="818050" cy="338554"/>
            </a:xfrm>
            <a:prstGeom prst="rect">
              <a:avLst/>
            </a:prstGeom>
            <a:noFill/>
            <a:ln w="9525">
              <a:noFill/>
              <a:miter lim="800000"/>
            </a:ln>
          </p:spPr>
          <p:txBody>
            <a:bodyPr>
              <a:spAutoFit/>
            </a:bodyPr>
            <a:lstStyle/>
            <a:p>
              <a:r>
                <a:rPr lang="zh-CN" altLang="en-US">
                  <a:solidFill>
                    <a:srgbClr val="0A10F4"/>
                  </a:solidFill>
                  <a:latin typeface="微软雅黑" panose="020B0503020204020204" pitchFamily="34" charset="-122"/>
                  <a:ea typeface="微软雅黑" panose="020B0503020204020204" pitchFamily="34" charset="-122"/>
                </a:rPr>
                <a:t>控制点</a:t>
              </a:r>
              <a:endParaRPr lang="zh-CN" altLang="en-US">
                <a:solidFill>
                  <a:srgbClr val="0A10F4"/>
                </a:solidFill>
                <a:ea typeface="宋体" panose="02010600030101010101" pitchFamily="2" charset="-122"/>
              </a:endParaRPr>
            </a:p>
          </p:txBody>
        </p:sp>
        <p:sp>
          <p:nvSpPr>
            <p:cNvPr id="9236" name="矩形 22"/>
            <p:cNvSpPr>
              <a:spLocks noChangeArrowheads="1"/>
            </p:cNvSpPr>
            <p:nvPr/>
          </p:nvSpPr>
          <p:spPr bwMode="auto">
            <a:xfrm>
              <a:off x="8178800" y="2240257"/>
              <a:ext cx="598834" cy="584775"/>
            </a:xfrm>
            <a:prstGeom prst="rect">
              <a:avLst/>
            </a:prstGeom>
            <a:noFill/>
            <a:ln w="9525">
              <a:noFill/>
              <a:miter lim="800000"/>
            </a:ln>
          </p:spPr>
          <p:txBody>
            <a:bodyPr>
              <a:spAutoFit/>
            </a:bodyPr>
            <a:lstStyle/>
            <a:p>
              <a:r>
                <a:rPr lang="zh-CN" altLang="en-US">
                  <a:solidFill>
                    <a:srgbClr val="0A10F4"/>
                  </a:solidFill>
                  <a:latin typeface="微软雅黑" panose="020B0503020204020204" pitchFamily="34" charset="-122"/>
                  <a:ea typeface="微软雅黑" panose="020B0503020204020204" pitchFamily="34" charset="-122"/>
                </a:rPr>
                <a:t>控制信号</a:t>
              </a:r>
              <a:endParaRPr lang="zh-CN" altLang="en-US">
                <a:solidFill>
                  <a:srgbClr val="0A10F4"/>
                </a:solidFill>
                <a:ea typeface="宋体" panose="02010600030101010101" pitchFamily="2" charset="-122"/>
              </a:endParaRPr>
            </a:p>
          </p:txBody>
        </p:sp>
      </p:grpSp>
      <p:sp>
        <p:nvSpPr>
          <p:cNvPr id="25" name="矩形 24"/>
          <p:cNvSpPr>
            <a:spLocks noChangeArrowheads="1"/>
          </p:cNvSpPr>
          <p:nvPr/>
        </p:nvSpPr>
        <p:spPr bwMode="auto">
          <a:xfrm>
            <a:off x="3360738" y="5500688"/>
            <a:ext cx="1714500" cy="338137"/>
          </a:xfrm>
          <a:prstGeom prst="rect">
            <a:avLst/>
          </a:prstGeom>
          <a:noFill/>
          <a:ln w="9525">
            <a:noFill/>
            <a:miter lim="800000"/>
          </a:ln>
        </p:spPr>
        <p:txBody>
          <a:bodyPr>
            <a:spAutoFit/>
          </a:bodyPr>
          <a:lstStyle/>
          <a:p>
            <a:r>
              <a:rPr lang="zh-CN" altLang="en-US">
                <a:solidFill>
                  <a:srgbClr val="0A10F4"/>
                </a:solidFill>
                <a:latin typeface="微软雅黑" panose="020B0503020204020204" pitchFamily="34" charset="-122"/>
                <a:ea typeface="微软雅黑" panose="020B0503020204020204" pitchFamily="34" charset="-122"/>
              </a:rPr>
              <a:t>条件码（标志）</a:t>
            </a:r>
            <a:endParaRPr lang="zh-CN" altLang="en-US">
              <a:solidFill>
                <a:srgbClr val="0A10F4"/>
              </a:solidFill>
              <a:ea typeface="宋体" panose="02010600030101010101" pitchFamily="2" charset="-122"/>
            </a:endParaRPr>
          </a:p>
        </p:txBody>
      </p:sp>
      <p:sp>
        <p:nvSpPr>
          <p:cNvPr id="27" name="矩形 10"/>
          <p:cNvSpPr>
            <a:spLocks noChangeArrowheads="1"/>
          </p:cNvSpPr>
          <p:nvPr/>
        </p:nvSpPr>
        <p:spPr bwMode="auto">
          <a:xfrm>
            <a:off x="203200" y="2333625"/>
            <a:ext cx="1455738" cy="584200"/>
          </a:xfrm>
          <a:prstGeom prst="rect">
            <a:avLst/>
          </a:prstGeom>
          <a:noFill/>
          <a:ln w="9525">
            <a:noFill/>
            <a:miter lim="800000"/>
          </a:ln>
        </p:spPr>
        <p:txBody>
          <a:bodyPr>
            <a:spAutoFit/>
          </a:bodyPr>
          <a:lstStyle/>
          <a:p>
            <a:r>
              <a:rPr lang="en-US" altLang="zh-CN">
                <a:solidFill>
                  <a:schemeClr val="accent1"/>
                </a:solidFill>
                <a:latin typeface="微软雅黑" panose="020B0503020204020204" pitchFamily="34" charset="-122"/>
                <a:ea typeface="微软雅黑" panose="020B0503020204020204" pitchFamily="34" charset="-122"/>
              </a:rPr>
              <a:t>ALU</a:t>
            </a:r>
            <a:r>
              <a:rPr lang="zh-CN" altLang="en-US">
                <a:solidFill>
                  <a:schemeClr val="accent1"/>
                </a:solidFill>
                <a:latin typeface="微软雅黑" panose="020B0503020204020204" pitchFamily="34" charset="-122"/>
                <a:ea typeface="微软雅黑" panose="020B0503020204020204" pitchFamily="34" charset="-122"/>
              </a:rPr>
              <a:t>和加法器可以合并！</a:t>
            </a:r>
            <a:endParaRPr lang="zh-CN" altLang="en-US">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0" y="928670"/>
            <a:ext cx="857224"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2428860" y="1357298"/>
            <a:ext cx="857224"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0" y="1357298"/>
            <a:ext cx="857224" cy="3571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randombar(horizontal)">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randombar(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randombar(horizontal)">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25" grpId="0"/>
      <p:bldP spid="2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6614</Words>
  <Application>WPS 演示</Application>
  <PresentationFormat>全屏显示(4:3)</PresentationFormat>
  <Paragraphs>226</Paragraphs>
  <Slides>19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Arial</vt:lpstr>
      <vt:lpstr>宋体</vt:lpstr>
      <vt:lpstr>Wingdings</vt:lpstr>
      <vt:lpstr>微软雅黑</vt:lpstr>
      <vt:lpstr>Calibri</vt:lpstr>
      <vt:lpstr>Arial Unicode MS</vt:lpstr>
      <vt:lpstr>Office 主题</vt:lpstr>
      <vt:lpstr>PowerPoint 演示文稿</vt:lpstr>
      <vt:lpstr>PowerPoint 演示文稿</vt:lpstr>
      <vt:lpstr>假定图8.18给出的单周期数据通路对应的控制逻辑发生错误，使得控制信号RegWr、ALUASrc、Branch、Jump、MemWr、MemtoReg中某一个在任何情况下总是为0，则该控制信号为0时哪些指令不能正确执行？要求分别对每个控制信号进行讨论。 </vt:lpstr>
      <vt:lpstr>PowerPoint 演示文稿</vt:lpstr>
      <vt:lpstr>PowerPoint 演示文稿</vt:lpstr>
      <vt:lpstr>PowerPoint 演示文稿</vt:lpstr>
      <vt:lpstr>PowerPoint 演示文稿</vt:lpstr>
      <vt:lpstr>PowerPoint 演示文稿</vt:lpstr>
      <vt:lpstr>简单指令系统对应的多周期CPU</vt:lpstr>
      <vt:lpstr>11</vt:lpstr>
      <vt:lpstr>13</vt:lpstr>
      <vt:lpstr>13</vt:lpstr>
      <vt:lpstr>14</vt:lpstr>
      <vt:lpstr>PowerPoint 演示文稿</vt:lpstr>
      <vt:lpstr>PowerPoint 演示文稿</vt:lpstr>
      <vt:lpstr>PowerPoint 演示文稿</vt:lpstr>
      <vt:lpstr>17</vt:lpstr>
      <vt:lpstr>18</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yry</dc:creator>
  <cp:lastModifiedBy>孙启翔</cp:lastModifiedBy>
  <cp:revision>140</cp:revision>
  <dcterms:created xsi:type="dcterms:W3CDTF">2022-11-07T10:43:00Z</dcterms:created>
  <dcterms:modified xsi:type="dcterms:W3CDTF">2025-06-16T05:44:13Z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1A7A8527B6734ED096305E31A99C208C_12</vt:lpwstr>
  </property>
  <property fmtid="{D5CDD505-2E9C-101B-9397-08002B2CF9AE}" pid="3" name="KSOProductBuildVer">
    <vt:lpwstr>2052-12.1.0.21171</vt:lpwstr>
  </property>
</Properties>
</file>