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0" r:id="rId6"/>
    <p:sldId id="263" r:id="rId7"/>
    <p:sldId id="296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259" r:id="rId16"/>
    <p:sldId id="261" r:id="rId17"/>
    <p:sldId id="262" r:id="rId18"/>
    <p:sldId id="264" r:id="rId19"/>
    <p:sldId id="265" r:id="rId20"/>
    <p:sldId id="278" r:id="rId21"/>
    <p:sldId id="266" r:id="rId22"/>
    <p:sldId id="269" r:id="rId23"/>
    <p:sldId id="270" r:id="rId24"/>
    <p:sldId id="267" r:id="rId25"/>
    <p:sldId id="268" r:id="rId26"/>
    <p:sldId id="271" r:id="rId27"/>
    <p:sldId id="272" r:id="rId28"/>
    <p:sldId id="275" r:id="rId29"/>
    <p:sldId id="273" r:id="rId30"/>
    <p:sldId id="276" r:id="rId31"/>
    <p:sldId id="277" r:id="rId32"/>
    <p:sldId id="303" r:id="rId33"/>
    <p:sldId id="279" r:id="rId34"/>
    <p:sldId id="304" r:id="rId35"/>
    <p:sldId id="280" r:id="rId36"/>
    <p:sldId id="282" r:id="rId37"/>
    <p:sldId id="281" r:id="rId38"/>
    <p:sldId id="283" r:id="rId39"/>
    <p:sldId id="284" r:id="rId40"/>
    <p:sldId id="305" r:id="rId41"/>
    <p:sldId id="306" r:id="rId42"/>
    <p:sldId id="307" r:id="rId43"/>
    <p:sldId id="285" r:id="rId44"/>
    <p:sldId id="286" r:id="rId45"/>
    <p:sldId id="287" r:id="rId46"/>
    <p:sldId id="288" r:id="rId47"/>
    <p:sldId id="289" r:id="rId48"/>
    <p:sldId id="308" r:id="rId49"/>
    <p:sldId id="290" r:id="rId50"/>
    <p:sldId id="291" r:id="rId51"/>
    <p:sldId id="309" r:id="rId52"/>
    <p:sldId id="293" r:id="rId53"/>
    <p:sldId id="294" r:id="rId54"/>
    <p:sldId id="310" r:id="rId55"/>
    <p:sldId id="29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4" d="100"/>
          <a:sy n="104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4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3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4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8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8A00-3381-40D7-924E-1782AF6B0527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1FA6-88DC-4815-86D1-3FDB98FD2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3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35630"/>
            <a:ext cx="12192000" cy="180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딩코</a:t>
            </a:r>
            <a:endParaRPr lang="en-US" altLang="ko-KR" sz="10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아두이노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교육</a:t>
            </a:r>
            <a:endParaRPr lang="ko-KR" altLang="en-US" sz="6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6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3579393" y="2526165"/>
            <a:ext cx="0" cy="122400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579393" y="2526165"/>
            <a:ext cx="1080000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3579393" y="3860820"/>
            <a:ext cx="0" cy="1224000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260107" y="2526165"/>
            <a:ext cx="468000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5728107" y="2236916"/>
            <a:ext cx="0" cy="61200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728107" y="2236916"/>
            <a:ext cx="252000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728107" y="2852705"/>
            <a:ext cx="468000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210421" y="2236916"/>
            <a:ext cx="504000" cy="0"/>
          </a:xfrm>
          <a:prstGeom prst="line">
            <a:avLst/>
          </a:prstGeom>
          <a:ln w="38100" cap="rnd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25651" y="2841269"/>
            <a:ext cx="720000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7545651" y="2245045"/>
            <a:ext cx="0" cy="57600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321355" y="2244563"/>
            <a:ext cx="216000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545651" y="2542916"/>
            <a:ext cx="468000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8013651" y="2542916"/>
            <a:ext cx="0" cy="118800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 flipV="1">
            <a:off x="8012530" y="3984422"/>
            <a:ext cx="0" cy="1116000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3590963" y="5097260"/>
            <a:ext cx="4392000" cy="0"/>
          </a:xfrm>
          <a:prstGeom prst="line">
            <a:avLst/>
          </a:prstGeom>
          <a:ln w="38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659393" y="2397318"/>
            <a:ext cx="600714" cy="257694"/>
            <a:chOff x="4850322" y="4165600"/>
            <a:chExt cx="1070805" cy="257694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913746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048597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5183448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318299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5453150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588001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>
              <a:off x="4850322" y="4302094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 noChangeAspect="1"/>
            </p:cNvCxnSpPr>
            <p:nvPr/>
          </p:nvCxnSpPr>
          <p:spPr>
            <a:xfrm>
              <a:off x="5857703" y="4165600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722852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201711" y="2720069"/>
            <a:ext cx="600714" cy="257694"/>
            <a:chOff x="4850322" y="4165600"/>
            <a:chExt cx="1070805" cy="257694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4913746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48597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5183448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318299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5453150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588001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cxnSpLocks noChangeAspect="1"/>
            </p:cNvCxnSpPr>
            <p:nvPr/>
          </p:nvCxnSpPr>
          <p:spPr>
            <a:xfrm>
              <a:off x="4850322" y="4302094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 noChangeAspect="1"/>
            </p:cNvCxnSpPr>
            <p:nvPr/>
          </p:nvCxnSpPr>
          <p:spPr>
            <a:xfrm>
              <a:off x="5857703" y="4165600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5722852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714421" y="2108069"/>
            <a:ext cx="600714" cy="257694"/>
            <a:chOff x="4850322" y="4165600"/>
            <a:chExt cx="1070805" cy="257694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4913746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048597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183448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318299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453150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588001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>
              <a:off x="4850322" y="4302094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>
              <a:off x="5857703" y="4165600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5722852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/>
          <p:cNvCxnSpPr/>
          <p:nvPr/>
        </p:nvCxnSpPr>
        <p:spPr>
          <a:xfrm flipH="1" flipV="1">
            <a:off x="5997365" y="2056916"/>
            <a:ext cx="0" cy="360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6192401" y="2056916"/>
            <a:ext cx="0" cy="360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 rot="10800000">
            <a:off x="7870771" y="3750165"/>
            <a:ext cx="285759" cy="236375"/>
          </a:xfrm>
          <a:prstGeom prst="triangle">
            <a:avLst/>
          </a:prstGeom>
          <a:solidFill>
            <a:schemeClr val="tx1"/>
          </a:solidFill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868530" y="3984422"/>
            <a:ext cx="28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338324" y="3750165"/>
            <a:ext cx="4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471393" y="3860820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브레드보드(BreadBoard) 사용법 - 전자회로 :: BinGoon의 소소한(?) 일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19" y="2488011"/>
            <a:ext cx="9350306" cy="3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 flipH="1" flipV="1">
            <a:off x="4535678" y="1973906"/>
            <a:ext cx="0" cy="1224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34738" y="3788746"/>
            <a:ext cx="108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82453" y="3300943"/>
            <a:ext cx="1060984" cy="54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VCC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16200000">
            <a:off x="4933220" y="1775906"/>
            <a:ext cx="396000" cy="396000"/>
            <a:chOff x="813001" y="985278"/>
            <a:chExt cx="396000" cy="39600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869242" y="1065090"/>
              <a:ext cx="285759" cy="236375"/>
            </a:xfrm>
            <a:prstGeom prst="triangle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867001" y="1299347"/>
              <a:ext cx="28800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/>
            <p:cNvSpPr/>
            <p:nvPr/>
          </p:nvSpPr>
          <p:spPr>
            <a:xfrm>
              <a:off x="813001" y="985278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 flipV="1">
            <a:off x="4535678" y="1973906"/>
            <a:ext cx="46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247289" y="1972785"/>
            <a:ext cx="4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5694349" y="1972785"/>
            <a:ext cx="0" cy="1224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7406093" y="2171906"/>
            <a:ext cx="8080" cy="103185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88833" y="1881118"/>
            <a:ext cx="872519" cy="54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GND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5686269" y="3788746"/>
            <a:ext cx="0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686269" y="4097410"/>
            <a:ext cx="46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159873" y="3964774"/>
            <a:ext cx="600714" cy="257694"/>
            <a:chOff x="4850322" y="4165600"/>
            <a:chExt cx="1070805" cy="257694"/>
          </a:xfrm>
        </p:grpSpPr>
        <p:cxnSp>
          <p:nvCxnSpPr>
            <p:cNvPr id="26" name="직선 연결선 25"/>
            <p:cNvCxnSpPr/>
            <p:nvPr/>
          </p:nvCxnSpPr>
          <p:spPr>
            <a:xfrm flipV="1">
              <a:off x="4913746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048597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183448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18299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5453150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588001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cxnSpLocks noChangeAspect="1"/>
            </p:cNvCxnSpPr>
            <p:nvPr/>
          </p:nvCxnSpPr>
          <p:spPr>
            <a:xfrm>
              <a:off x="4850322" y="4302094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cxnSpLocks noChangeAspect="1"/>
            </p:cNvCxnSpPr>
            <p:nvPr/>
          </p:nvCxnSpPr>
          <p:spPr>
            <a:xfrm>
              <a:off x="5857703" y="4165600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5722852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/>
          <p:cNvCxnSpPr/>
          <p:nvPr/>
        </p:nvCxnSpPr>
        <p:spPr>
          <a:xfrm flipV="1">
            <a:off x="6776833" y="4092954"/>
            <a:ext cx="61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7406093" y="3796875"/>
            <a:ext cx="0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1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브레드보드(BreadBoard) 사용법 - 전자회로 :: BinGoon의 소소한(?) 일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19" y="2488011"/>
            <a:ext cx="9350306" cy="3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 flipH="1" flipV="1">
            <a:off x="4535678" y="1973906"/>
            <a:ext cx="0" cy="122400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34738" y="3788746"/>
            <a:ext cx="1080000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82453" y="3300943"/>
            <a:ext cx="1060984" cy="54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VCC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16200000">
            <a:off x="4933220" y="1775906"/>
            <a:ext cx="396000" cy="396000"/>
            <a:chOff x="813001" y="985278"/>
            <a:chExt cx="396000" cy="39600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869242" y="1065090"/>
              <a:ext cx="285759" cy="236375"/>
            </a:xfrm>
            <a:prstGeom prst="triangle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867001" y="1299347"/>
              <a:ext cx="28800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/>
            <p:cNvSpPr/>
            <p:nvPr/>
          </p:nvSpPr>
          <p:spPr>
            <a:xfrm>
              <a:off x="813001" y="985278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 flipV="1">
            <a:off x="4535678" y="1973906"/>
            <a:ext cx="468000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247289" y="1972785"/>
            <a:ext cx="432000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5694349" y="1972785"/>
            <a:ext cx="0" cy="122400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7406093" y="2171906"/>
            <a:ext cx="8080" cy="1031859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388833" y="1881118"/>
            <a:ext cx="872519" cy="54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GND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5686269" y="3788746"/>
            <a:ext cx="0" cy="28800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686269" y="4097410"/>
            <a:ext cx="468000" cy="0"/>
          </a:xfrm>
          <a:prstGeom prst="line">
            <a:avLst/>
          </a:prstGeom>
          <a:ln w="3810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159873" y="3964774"/>
            <a:ext cx="600714" cy="257694"/>
            <a:chOff x="4850322" y="4165600"/>
            <a:chExt cx="1070805" cy="257694"/>
          </a:xfrm>
        </p:grpSpPr>
        <p:cxnSp>
          <p:nvCxnSpPr>
            <p:cNvPr id="26" name="직선 연결선 25"/>
            <p:cNvCxnSpPr/>
            <p:nvPr/>
          </p:nvCxnSpPr>
          <p:spPr>
            <a:xfrm flipV="1">
              <a:off x="4913746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048597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183448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318299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5453150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588001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cxnSpLocks noChangeAspect="1"/>
            </p:cNvCxnSpPr>
            <p:nvPr/>
          </p:nvCxnSpPr>
          <p:spPr>
            <a:xfrm>
              <a:off x="4850322" y="4302094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cxnSpLocks noChangeAspect="1"/>
            </p:cNvCxnSpPr>
            <p:nvPr/>
          </p:nvCxnSpPr>
          <p:spPr>
            <a:xfrm>
              <a:off x="5857703" y="4165600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5722852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/>
          <p:cNvCxnSpPr/>
          <p:nvPr/>
        </p:nvCxnSpPr>
        <p:spPr>
          <a:xfrm flipV="1">
            <a:off x="6776833" y="4092954"/>
            <a:ext cx="612000" cy="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7406093" y="3796875"/>
            <a:ext cx="0" cy="288000"/>
          </a:xfrm>
          <a:prstGeom prst="line">
            <a:avLst/>
          </a:prstGeom>
          <a:ln w="38100" cap="rnd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8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브레드보드(BreadBoard) 사용법 - 전자회로 :: BinGoon의 소소한(?) 일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19" y="2488011"/>
            <a:ext cx="9350306" cy="3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 flipH="1" flipV="1">
            <a:off x="4535678" y="1973906"/>
            <a:ext cx="0" cy="1224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34738" y="3788746"/>
            <a:ext cx="108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82453" y="3300943"/>
            <a:ext cx="1060984" cy="54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VCC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16200000">
            <a:off x="4933220" y="1775906"/>
            <a:ext cx="396000" cy="396000"/>
            <a:chOff x="813001" y="985278"/>
            <a:chExt cx="396000" cy="39600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869242" y="1065090"/>
              <a:ext cx="285759" cy="236375"/>
            </a:xfrm>
            <a:prstGeom prst="triangle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867001" y="1299347"/>
              <a:ext cx="28800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/>
            <p:cNvSpPr/>
            <p:nvPr/>
          </p:nvSpPr>
          <p:spPr>
            <a:xfrm>
              <a:off x="813001" y="985278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 flipV="1">
            <a:off x="4535678" y="1973906"/>
            <a:ext cx="46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247289" y="1972785"/>
            <a:ext cx="4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535678" y="1972785"/>
            <a:ext cx="1158671" cy="155634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8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브레드보드(BreadBoard) 사용법 - 전자회로 :: BinGoon의 소소한(?) 일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19" y="2488011"/>
            <a:ext cx="9350306" cy="3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 flipH="1" flipV="1">
            <a:off x="4535678" y="1973906"/>
            <a:ext cx="0" cy="1224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34738" y="3788746"/>
            <a:ext cx="108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82453" y="3300943"/>
            <a:ext cx="1060984" cy="54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VCC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16200000">
            <a:off x="4933220" y="1775906"/>
            <a:ext cx="396000" cy="396000"/>
            <a:chOff x="813001" y="985278"/>
            <a:chExt cx="396000" cy="39600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869242" y="1065090"/>
              <a:ext cx="285759" cy="236375"/>
            </a:xfrm>
            <a:prstGeom prst="triangle">
              <a:avLst/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867001" y="1299347"/>
              <a:ext cx="28800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/>
            <p:cNvSpPr/>
            <p:nvPr/>
          </p:nvSpPr>
          <p:spPr>
            <a:xfrm>
              <a:off x="813001" y="985278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 flipV="1">
            <a:off x="4535678" y="1973906"/>
            <a:ext cx="46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247289" y="1972785"/>
            <a:ext cx="4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679289" y="1972785"/>
            <a:ext cx="15060" cy="122512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535678" y="3494128"/>
            <a:ext cx="1158671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694349" y="2115665"/>
            <a:ext cx="1308198" cy="167308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566287" y="1663435"/>
            <a:ext cx="872519" cy="54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GND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신호를 보내는 법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2984" y="1421479"/>
            <a:ext cx="3571700" cy="5212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아날로그</a:t>
            </a:r>
            <a:endParaRPr lang="en-US" altLang="ko-KR" sz="4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센서에서 값을 받을 때 사용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0~1023 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사이의 값으로 표현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analogRead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()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analogWrite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* 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아날로그라이트는 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0~255,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그리고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PWM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으로만 사용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58991" y="1421479"/>
            <a:ext cx="3571700" cy="5212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디지털</a:t>
            </a:r>
            <a:endParaRPr lang="en-US" altLang="ko-KR" sz="4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동작 기구에 값을 내보내 동작할 때 또는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on/off 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형식의 센서 값을 받을 때 사용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0=0V=LOW,  1=5V(3.3V)=HIGH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digitalRead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()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digitalWrite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()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6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신호 없이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켜보기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122" name="Picture 2" descr="아두이노 강좌 - LED 깜빡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92" y="1654232"/>
            <a:ext cx="3796616" cy="48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15637" y="1654232"/>
            <a:ext cx="3843251" cy="79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*13</a:t>
            </a:r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번 핀을 </a:t>
            </a:r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5V</a:t>
            </a:r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에 꽂기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8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아두이노 강좌 - LED 깜빡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66073" y="-933589"/>
            <a:ext cx="6854813" cy="872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50228" y="1677092"/>
            <a:ext cx="3843251" cy="79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rgbClr val="FF0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*13</a:t>
            </a:r>
            <a:r>
              <a:rPr lang="ko-KR" altLang="en-US" sz="4000" dirty="0" smtClean="0">
                <a:solidFill>
                  <a:srgbClr val="FF0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번 핀을 </a:t>
            </a:r>
            <a:r>
              <a:rPr lang="en-US" altLang="ko-KR" sz="4000" dirty="0" smtClean="0">
                <a:solidFill>
                  <a:srgbClr val="FF0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5V</a:t>
            </a:r>
            <a:r>
              <a:rPr lang="ko-KR" altLang="en-US" sz="4000" dirty="0" smtClean="0">
                <a:solidFill>
                  <a:srgbClr val="FF0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에 꽂기</a:t>
            </a:r>
            <a:endParaRPr lang="en-US" altLang="ko-KR" sz="2000" dirty="0" smtClean="0">
              <a:solidFill>
                <a:srgbClr val="FF0000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2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신호로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켜보기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122" name="Picture 2" descr="아두이노 강좌 - LED 깜빡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85" y="1654232"/>
            <a:ext cx="3796616" cy="48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1956" y="1596044"/>
            <a:ext cx="6567055" cy="4871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LED=13;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(LED, OUTPUT);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(LED, HIGH);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8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신호로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깜빡이기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122" name="Picture 2" descr="아두이노 강좌 - LED 깜빡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85" y="1654232"/>
            <a:ext cx="3796616" cy="48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1956" y="1596044"/>
            <a:ext cx="6567055" cy="4871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LED=13;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(LED, OUTPUT);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delay(1000)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delay(1000)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7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35630"/>
            <a:ext cx="12192000" cy="180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CH1.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개요</a:t>
            </a:r>
            <a:endParaRPr lang="ko-KR" altLang="en-US" sz="6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5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시리얼 통신하기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122" name="Picture 2" descr="아두이노 강좌 - LED 깜빡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85" y="1654232"/>
            <a:ext cx="3796616" cy="48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1956" y="1596044"/>
            <a:ext cx="6567055" cy="4871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LED=2021;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S</a:t>
            </a:r>
            <a:r>
              <a:rPr lang="en-US" altLang="ko-KR" dirty="0" err="1" smtClean="0">
                <a:solidFill>
                  <a:schemeClr val="tx1"/>
                </a:solidFill>
              </a:rPr>
              <a:t>erial.begin</a:t>
            </a:r>
            <a:r>
              <a:rPr lang="en-US" altLang="ko-KR" dirty="0" smtClean="0">
                <a:solidFill>
                  <a:schemeClr val="tx1"/>
                </a:solidFill>
              </a:rPr>
              <a:t>(9600);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Serial.print</a:t>
            </a:r>
            <a:r>
              <a:rPr lang="en-US" altLang="ko-KR" dirty="0" smtClean="0">
                <a:solidFill>
                  <a:schemeClr val="tx1"/>
                </a:solidFill>
              </a:rPr>
              <a:t>(LED);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Serial.print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err="1" smtClean="0">
                <a:solidFill>
                  <a:schemeClr val="tx1"/>
                </a:solidFill>
              </a:rPr>
              <a:t>딩</a:t>
            </a:r>
            <a:r>
              <a:rPr lang="en-US" altLang="ko-KR" dirty="0" smtClean="0">
                <a:solidFill>
                  <a:schemeClr val="tx1"/>
                </a:solidFill>
              </a:rPr>
              <a:t>“);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Serial.println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코</a:t>
            </a:r>
            <a:r>
              <a:rPr lang="en-US" altLang="ko-KR" dirty="0" smtClean="0">
                <a:solidFill>
                  <a:schemeClr val="tx1"/>
                </a:solidFill>
              </a:rPr>
              <a:t>“);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2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조건문으로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켜기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122" name="Picture 2" descr="아두이노 강좌 - LED 깜빡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85" y="1654232"/>
            <a:ext cx="3796616" cy="48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1956" y="1596044"/>
            <a:ext cx="6567055" cy="4871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LED=13;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BUTTON=1;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(LED, OUTPUT);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if (BUTTON==1){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else 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0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반복문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(while)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으로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켜기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122" name="Picture 2" descr="아두이노 강좌 - LED 깜빡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85" y="1654232"/>
            <a:ext cx="3796616" cy="48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1956" y="1596044"/>
            <a:ext cx="6567055" cy="4871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LED=13;</a:t>
            </a: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</a:rPr>
              <a:t> BUTTON=1;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(LED, OUTPUT);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while (BUTTON&lt;4){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delay(1000);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BUTTON=BUTTON+1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반복문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(for)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으로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켜기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122" name="Picture 2" descr="아두이노 강좌 - LED 깜빡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85" y="1654232"/>
            <a:ext cx="3796616" cy="48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1956" y="1596044"/>
            <a:ext cx="6567055" cy="4871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LED=13;</a:t>
            </a: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BUTTON=1;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pinMode</a:t>
            </a:r>
            <a:r>
              <a:rPr lang="en-US" altLang="ko-KR" dirty="0">
                <a:solidFill>
                  <a:schemeClr val="tx1"/>
                </a:solidFill>
              </a:rPr>
              <a:t>(LED, OUTPUT);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for 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=1;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&lt;=4;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=i+1){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delay(1000);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5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실습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#1. 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세 개 차례대로 깜빡이기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1026" name="Picture 2" descr="아두이노 (4) LED 켜기, 다양하게 켜보기, 랜덤켜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5" y="1421479"/>
            <a:ext cx="5322513" cy="49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47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도전과제</a:t>
            </a:r>
            <a:r>
              <a:rPr lang="en-US" altLang="ko-KR" sz="6000" dirty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#1. 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세 개 차례대로 깜빡이기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3084" y="1612669"/>
            <a:ext cx="4862946" cy="4871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LED1=11;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LED2=12;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LED3=13;</a:t>
            </a: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</a:rPr>
              <a:t> count=1;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(LED1, OUTPUT);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(LED2, </a:t>
            </a:r>
            <a:r>
              <a:rPr lang="en-US" altLang="ko-KR" dirty="0">
                <a:solidFill>
                  <a:schemeClr val="tx1"/>
                </a:solidFill>
              </a:rPr>
              <a:t>OUTPUT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(LED3, </a:t>
            </a:r>
            <a:r>
              <a:rPr lang="en-US" altLang="ko-KR" dirty="0">
                <a:solidFill>
                  <a:schemeClr val="tx1"/>
                </a:solidFill>
              </a:rPr>
              <a:t>OUTPUT);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if (count==1){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(LED1, HIGH);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(LED2, LOW);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(LED3,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36030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if </a:t>
            </a:r>
            <a:r>
              <a:rPr lang="en-US" altLang="ko-KR" dirty="0">
                <a:solidFill>
                  <a:schemeClr val="tx1"/>
                </a:solidFill>
              </a:rPr>
              <a:t>(count</a:t>
            </a:r>
            <a:r>
              <a:rPr lang="en-US" altLang="ko-KR" dirty="0" smtClean="0">
                <a:solidFill>
                  <a:schemeClr val="tx1"/>
                </a:solidFill>
              </a:rPr>
              <a:t>==2){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(LED1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LOW);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(LED2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HIGH);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(LED3</a:t>
            </a:r>
            <a:r>
              <a:rPr lang="en-US" altLang="ko-KR" dirty="0">
                <a:solidFill>
                  <a:schemeClr val="tx1"/>
                </a:solidFill>
              </a:rPr>
              <a:t>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if </a:t>
            </a:r>
            <a:r>
              <a:rPr lang="en-US" altLang="ko-KR" dirty="0">
                <a:solidFill>
                  <a:schemeClr val="tx1"/>
                </a:solidFill>
              </a:rPr>
              <a:t>(count</a:t>
            </a:r>
            <a:r>
              <a:rPr lang="en-US" altLang="ko-KR" dirty="0" smtClean="0">
                <a:solidFill>
                  <a:schemeClr val="tx1"/>
                </a:solidFill>
              </a:rPr>
              <a:t>==3){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(LED1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LOW);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(LED2</a:t>
            </a:r>
            <a:r>
              <a:rPr lang="en-US" altLang="ko-KR" dirty="0">
                <a:solidFill>
                  <a:schemeClr val="tx1"/>
                </a:solidFill>
              </a:rPr>
              <a:t>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(LED3, </a:t>
            </a:r>
            <a:r>
              <a:rPr lang="en-US" altLang="ko-KR" dirty="0" smtClean="0">
                <a:solidFill>
                  <a:schemeClr val="tx1"/>
                </a:solidFill>
              </a:rPr>
              <a:t>HIGH);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count=count+1;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if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(count==4){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count=1;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delay(1000);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808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실습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#2. 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세 개 차례대로 켜기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+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순번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수 만큼 깜빡이기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6" name="Picture 2" descr="아두이노 (4) LED 켜기, 다양하게 켜보기, 랜덤켜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106" y="2144684"/>
            <a:ext cx="4271788" cy="398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084" y="157942"/>
            <a:ext cx="4862946" cy="6325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LED1=11;</a:t>
            </a: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LED2=12;</a:t>
            </a: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LED3=13;</a:t>
            </a: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count=1;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pinMode</a:t>
            </a:r>
            <a:r>
              <a:rPr lang="en-US" altLang="ko-KR" dirty="0">
                <a:solidFill>
                  <a:schemeClr val="tx1"/>
                </a:solidFill>
              </a:rPr>
              <a:t>(LED1, OUTPUT);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pinMode</a:t>
            </a:r>
            <a:r>
              <a:rPr lang="en-US" altLang="ko-KR" dirty="0">
                <a:solidFill>
                  <a:schemeClr val="tx1"/>
                </a:solidFill>
              </a:rPr>
              <a:t>(LED2, OUTPUT);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pinMode</a:t>
            </a:r>
            <a:r>
              <a:rPr lang="en-US" altLang="ko-KR" dirty="0">
                <a:solidFill>
                  <a:schemeClr val="tx1"/>
                </a:solidFill>
              </a:rPr>
              <a:t>(LED3, OUTPUT);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(LED1,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(LED2,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(LED3,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if (count==1){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for 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=1;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&lt;=count;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(LED1,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delay(500);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(LED1,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delay(500);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}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36030" y="157942"/>
            <a:ext cx="4862946" cy="6325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 if (count==2){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for 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=1;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&lt;=count;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(LED2,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delay(500);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(LED2,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delay(500);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if (count==3){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for 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=1;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&lt;=count;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(LED3,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delay(500);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en-US" altLang="ko-KR" dirty="0" err="1">
                <a:solidFill>
                  <a:schemeClr val="tx1"/>
                </a:solidFill>
              </a:rPr>
              <a:t>digitalWrite</a:t>
            </a:r>
            <a:r>
              <a:rPr lang="en-US" altLang="ko-KR" dirty="0">
                <a:solidFill>
                  <a:schemeClr val="tx1"/>
                </a:solidFill>
              </a:rPr>
              <a:t>(LED3,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 delay(500);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count+=1;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if (count==4){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count=1;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089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35630"/>
            <a:ext cx="12192000" cy="180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CH2. </a:t>
            </a:r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액추에이터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ko-KR" altLang="en-US" sz="6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40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스위치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3" name="Picture 2" descr="íí¸ ì¤ì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7" y="2078816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044" y="1501573"/>
            <a:ext cx="7295212" cy="2696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97927"/>
            <a:ext cx="3219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9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아두이노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(Arduino)</a:t>
            </a:r>
          </a:p>
        </p:txBody>
      </p:sp>
      <p:pic>
        <p:nvPicPr>
          <p:cNvPr id="1026" name="Picture 2" descr="아두이노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962775"/>
            <a:ext cx="19050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571405" y="4161588"/>
            <a:ext cx="1651462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입력</a:t>
            </a:r>
            <a:endParaRPr lang="en-US" altLang="ko-KR" sz="4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5577" y="2206900"/>
            <a:ext cx="1900844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제어</a:t>
            </a:r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, </a:t>
            </a:r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명령</a:t>
            </a:r>
            <a:endParaRPr lang="en-US" altLang="ko-KR" sz="4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69133" y="4161588"/>
            <a:ext cx="1651462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출력</a:t>
            </a:r>
            <a:endParaRPr lang="en-US" altLang="ko-KR" sz="4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2845" y="1421479"/>
            <a:ext cx="1651462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시스템</a:t>
            </a:r>
            <a:endParaRPr lang="en-US" altLang="ko-KR" sz="4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4038" y="2206900"/>
            <a:ext cx="6514406" cy="3343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4222867" y="4480560"/>
            <a:ext cx="581889" cy="2078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517477" y="4480560"/>
            <a:ext cx="581889" cy="2078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5805055" y="3275939"/>
            <a:ext cx="581889" cy="2078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스위치 쓰기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: PULL-UP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8" y="2457536"/>
            <a:ext cx="7295212" cy="26963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48697" y="1512916"/>
            <a:ext cx="3890357" cy="4979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연결된 상황은 전압 값이 확실하지만 연결되지 않은 상황은 값이 미결정</a:t>
            </a:r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(0</a:t>
            </a:r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이 아님</a:t>
            </a:r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!!) </a:t>
            </a:r>
          </a:p>
          <a:p>
            <a:pPr algn="just"/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just"/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그래서 </a:t>
            </a:r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0</a:t>
            </a:r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으로 만들거나 </a:t>
            </a:r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1</a:t>
            </a:r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로 만들기 위해 </a:t>
            </a:r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PULL DOWN </a:t>
            </a:r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또는 </a:t>
            </a:r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PULL UP</a:t>
            </a:r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을 사용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774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스위치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3" y="1953490"/>
            <a:ext cx="3114028" cy="415488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70755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switch1=5;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SW;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Serial.begin</a:t>
            </a:r>
            <a:r>
              <a:rPr lang="en-US" altLang="ko-KR" dirty="0" smtClean="0">
                <a:solidFill>
                  <a:schemeClr val="tx1"/>
                </a:solidFill>
              </a:rPr>
              <a:t>(9600);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(switch1, INPUT_PULLUP);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SW=</a:t>
            </a:r>
            <a:r>
              <a:rPr lang="en-US" altLang="ko-KR" dirty="0" err="1" smtClean="0">
                <a:solidFill>
                  <a:schemeClr val="tx1"/>
                </a:solidFill>
              </a:rPr>
              <a:t>digitalRead</a:t>
            </a:r>
            <a:r>
              <a:rPr lang="en-US" altLang="ko-KR" dirty="0" smtClean="0">
                <a:solidFill>
                  <a:schemeClr val="tx1"/>
                </a:solidFill>
              </a:rPr>
              <a:t>(switch);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Serial.println</a:t>
            </a:r>
            <a:r>
              <a:rPr lang="en-US" altLang="ko-KR" dirty="0" smtClean="0">
                <a:solidFill>
                  <a:schemeClr val="tx1"/>
                </a:solidFill>
              </a:rPr>
              <a:t>(SW);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73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도전과제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#1.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형광등 스위치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조건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두 개의 스위치와 여러 개의 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LED, 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키는 버튼과 끄는 버튼이 따로 있고 키는 버튼을 누를 때 마다 켜지는 불 개수가 증가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끄는 버튼은 다 끄게 함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98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서보모터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8" y="1638906"/>
            <a:ext cx="7360834" cy="4529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112" y="2105387"/>
            <a:ext cx="4122463" cy="10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10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PWM(Pulse Width Modulation)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5640" y="1421479"/>
            <a:ext cx="5760719" cy="1413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한 이산 시간 </a:t>
            </a:r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내의 펄스의 길이를 조정해 평균 전압을 낮춰 아날로그 신호를 만들어내는 방식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2050" name="Picture 2" descr="PWM | Android Things | Android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5989"/>
            <a:ext cx="5234304" cy="258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2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서보모터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3054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#include&lt;</a:t>
            </a:r>
            <a:r>
              <a:rPr lang="en-US" altLang="ko-KR" dirty="0" err="1" smtClean="0">
                <a:solidFill>
                  <a:schemeClr val="tx1"/>
                </a:solidFill>
              </a:rPr>
              <a:t>Servo.h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Servo </a:t>
            </a:r>
            <a:r>
              <a:rPr lang="ko-KR" altLang="en-US" dirty="0" err="1" smtClean="0">
                <a:solidFill>
                  <a:schemeClr val="tx1"/>
                </a:solidFill>
              </a:rPr>
              <a:t>모터이름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모터이름</a:t>
            </a:r>
            <a:r>
              <a:rPr lang="en-US" altLang="ko-KR" dirty="0" smtClean="0">
                <a:solidFill>
                  <a:schemeClr val="tx1"/>
                </a:solidFill>
              </a:rPr>
              <a:t>.attach(7);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모터이름</a:t>
            </a:r>
            <a:r>
              <a:rPr lang="en-US" altLang="ko-KR" dirty="0" smtClean="0">
                <a:solidFill>
                  <a:schemeClr val="tx1"/>
                </a:solidFill>
              </a:rPr>
              <a:t>.write(</a:t>
            </a:r>
            <a:r>
              <a:rPr lang="ko-KR" altLang="en-US" dirty="0" smtClean="0">
                <a:solidFill>
                  <a:schemeClr val="tx1"/>
                </a:solidFill>
              </a:rPr>
              <a:t>값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18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DC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모터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3074" name="Picture 2" descr="아두이노] L298N 모터 드라이버 모듈 사용하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82" y="2134004"/>
            <a:ext cx="5064818" cy="39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298 모터드라이버모듈 - 엘레파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40" y="1790412"/>
            <a:ext cx="3583862" cy="32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31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DC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모터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3054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핀을 쓸 경우 모터 한 쪽 당 코딩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signal1=5;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signal2=6;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(signal1, OUTPUT);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(signal2, </a:t>
            </a:r>
            <a:r>
              <a:rPr lang="en-US" altLang="ko-KR" dirty="0">
                <a:solidFill>
                  <a:schemeClr val="tx1"/>
                </a:solidFill>
              </a:rPr>
              <a:t>OUTPUT);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(signal1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HIGH or LOW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(signal2, HIGH or LOW);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12527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핀을 쓸 경우 모터 한 쪽 당 코딩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signal1=5;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signal2=6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speed=7;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(signal1, OUTPUT);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(signal2, </a:t>
            </a:r>
            <a:r>
              <a:rPr lang="en-US" altLang="ko-KR" dirty="0">
                <a:solidFill>
                  <a:schemeClr val="tx1"/>
                </a:solidFill>
              </a:rPr>
              <a:t>OUTPUT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(speed, OUTPUT);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(signal1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HIGH or LOW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(signal2, HIGH or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analogWrite</a:t>
            </a:r>
            <a:r>
              <a:rPr lang="en-US" altLang="ko-KR" dirty="0" smtClean="0">
                <a:solidFill>
                  <a:schemeClr val="tx1"/>
                </a:solidFill>
              </a:rPr>
              <a:t>(speed, 0~255);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992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실습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#3.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스위치 눌러서 </a:t>
            </a:r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서보모터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돌리기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14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4401" y="382385"/>
            <a:ext cx="4862946" cy="6059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#include&lt;</a:t>
            </a:r>
            <a:r>
              <a:rPr lang="en-US" altLang="ko-KR" dirty="0" err="1" smtClean="0">
                <a:solidFill>
                  <a:schemeClr val="tx1"/>
                </a:solidFill>
              </a:rPr>
              <a:t>Servo.h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switch1=5;</a:t>
            </a: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SW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angle=0;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Servo motor1;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Serial.begin</a:t>
            </a:r>
            <a:r>
              <a:rPr lang="en-US" altLang="ko-KR" dirty="0">
                <a:solidFill>
                  <a:schemeClr val="tx1"/>
                </a:solidFill>
              </a:rPr>
              <a:t>(9600);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pinMode</a:t>
            </a:r>
            <a:r>
              <a:rPr lang="en-US" altLang="ko-KR" dirty="0">
                <a:solidFill>
                  <a:schemeClr val="tx1"/>
                </a:solidFill>
              </a:rPr>
              <a:t>(switch1, INPUT_PULLUP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motor1.attach(7);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motor1.write(angle);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SW=</a:t>
            </a:r>
            <a:r>
              <a:rPr lang="en-US" altLang="ko-KR" dirty="0" err="1">
                <a:solidFill>
                  <a:schemeClr val="tx1"/>
                </a:solidFill>
              </a:rPr>
              <a:t>digitalRead</a:t>
            </a:r>
            <a:r>
              <a:rPr lang="en-US" altLang="ko-KR" dirty="0">
                <a:solidFill>
                  <a:schemeClr val="tx1"/>
                </a:solidFill>
              </a:rPr>
              <a:t>(switch);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if (SW==0){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for 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=0,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&lt;360,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++){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if 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&lt;181){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    motor1.write(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dirty="0" err="1" smtClean="0">
                <a:solidFill>
                  <a:schemeClr val="tx1"/>
                </a:solidFill>
              </a:rPr>
              <a:t>elif</a:t>
            </a:r>
            <a:r>
              <a:rPr lang="en-US" altLang="ko-KR" dirty="0" smtClean="0">
                <a:solidFill>
                  <a:schemeClr val="tx1"/>
                </a:solidFill>
              </a:rPr>
              <a:t> (181&lt;=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&lt;360){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motor1.write(360-i);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}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9579" y="382385"/>
            <a:ext cx="4862946" cy="6059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if (SW==1){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motor1.write(angle);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51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정품 - 아두이노 우노 R3 (Arduino UNO R3) : 아두이노 오리지널 &gt; 아두이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86" y="1046720"/>
            <a:ext cx="7007628" cy="558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아두이노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(Arduino)</a:t>
            </a:r>
          </a:p>
        </p:txBody>
      </p:sp>
      <p:cxnSp>
        <p:nvCxnSpPr>
          <p:cNvPr id="12" name="꺾인 연결선 11"/>
          <p:cNvCxnSpPr/>
          <p:nvPr/>
        </p:nvCxnSpPr>
        <p:spPr>
          <a:xfrm rot="10800000">
            <a:off x="2592187" y="1537855"/>
            <a:ext cx="1256607" cy="62345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81943" y="1313411"/>
            <a:ext cx="978130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리셋 버튼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1383" y="2829099"/>
            <a:ext cx="978130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포트 연결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cxnSp>
        <p:nvCxnSpPr>
          <p:cNvPr id="18" name="꺾인 연결선 17"/>
          <p:cNvCxnSpPr>
            <a:endCxn id="17" idx="3"/>
          </p:cNvCxnSpPr>
          <p:nvPr/>
        </p:nvCxnSpPr>
        <p:spPr>
          <a:xfrm rot="10800000" flipV="1">
            <a:off x="1989514" y="3053541"/>
            <a:ext cx="1230977" cy="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2328951" y="4874030"/>
            <a:ext cx="1256607" cy="62345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88967" y="4649586"/>
            <a:ext cx="123998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배터리 연결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582495" y="6057208"/>
            <a:ext cx="123998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아날로그 핀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394766" y="1149386"/>
            <a:ext cx="123998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디지털핀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94767" y="1986057"/>
            <a:ext cx="123998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디지털핀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(PWM)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503178" y="4310649"/>
            <a:ext cx="123998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그라운드</a:t>
            </a:r>
            <a:endParaRPr lang="en-US" altLang="ko-KR" sz="2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(0 V)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96000" y="6298575"/>
            <a:ext cx="123998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전원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(5.0 V)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847357" y="6298575"/>
            <a:ext cx="1239983" cy="4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전원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(3.3 V)</a:t>
            </a:r>
          </a:p>
        </p:txBody>
      </p:sp>
      <p:cxnSp>
        <p:nvCxnSpPr>
          <p:cNvPr id="30" name="꺾인 연결선 29"/>
          <p:cNvCxnSpPr/>
          <p:nvPr/>
        </p:nvCxnSpPr>
        <p:spPr>
          <a:xfrm rot="5400000">
            <a:off x="5757455" y="5769529"/>
            <a:ext cx="555170" cy="54864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8" idx="0"/>
          </p:cNvCxnSpPr>
          <p:nvPr/>
        </p:nvCxnSpPr>
        <p:spPr>
          <a:xfrm rot="16200000" flipH="1">
            <a:off x="6336922" y="5919505"/>
            <a:ext cx="532310" cy="22583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4" idx="1"/>
          </p:cNvCxnSpPr>
          <p:nvPr/>
        </p:nvCxnSpPr>
        <p:spPr>
          <a:xfrm>
            <a:off x="7966365" y="6080071"/>
            <a:ext cx="1616130" cy="201581"/>
          </a:xfrm>
          <a:prstGeom prst="bentConnector3">
            <a:avLst>
              <a:gd name="adj1" fmla="val 113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374428" y="5353396"/>
            <a:ext cx="1297824" cy="712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27988" y="1911929"/>
            <a:ext cx="2944263" cy="631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/>
          <p:nvPr/>
        </p:nvCxnSpPr>
        <p:spPr>
          <a:xfrm flipV="1">
            <a:off x="6834963" y="1376799"/>
            <a:ext cx="2668215" cy="535129"/>
          </a:xfrm>
          <a:prstGeom prst="bentConnector3">
            <a:avLst>
              <a:gd name="adj1" fmla="val -10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243850" y="1911929"/>
            <a:ext cx="430010" cy="631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4" idx="2"/>
          </p:cNvCxnSpPr>
          <p:nvPr/>
        </p:nvCxnSpPr>
        <p:spPr>
          <a:xfrm rot="5400000" flipH="1" flipV="1">
            <a:off x="8369463" y="1313345"/>
            <a:ext cx="319741" cy="2140959"/>
          </a:xfrm>
          <a:prstGeom prst="bentConnector4">
            <a:avLst>
              <a:gd name="adj1" fmla="val -71495"/>
              <a:gd name="adj2" fmla="val 728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615195" y="5254805"/>
            <a:ext cx="439537" cy="712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478954" y="1904837"/>
            <a:ext cx="249034" cy="712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꺾인 연결선 51"/>
          <p:cNvCxnSpPr>
            <a:stCxn id="51" idx="2"/>
          </p:cNvCxnSpPr>
          <p:nvPr/>
        </p:nvCxnSpPr>
        <p:spPr>
          <a:xfrm rot="16200000" flipH="1">
            <a:off x="6663790" y="1557166"/>
            <a:ext cx="1875705" cy="399634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0" idx="0"/>
          </p:cNvCxnSpPr>
          <p:nvPr/>
        </p:nvCxnSpPr>
        <p:spPr>
          <a:xfrm rot="5400000" flipH="1" flipV="1">
            <a:off x="7825048" y="3497359"/>
            <a:ext cx="767362" cy="274753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실습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#4.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전진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,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후진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,</a:t>
            </a:r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좌우회전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순차적으로 실행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785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4401" y="382385"/>
            <a:ext cx="4862946" cy="6059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#include&lt;</a:t>
            </a:r>
            <a:r>
              <a:rPr lang="en-US" altLang="ko-KR" dirty="0" err="1" smtClean="0">
                <a:solidFill>
                  <a:schemeClr val="tx1"/>
                </a:solidFill>
              </a:rPr>
              <a:t>Servo.h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switch1=5;</a:t>
            </a:r>
          </a:p>
          <a:p>
            <a:pPr algn="just"/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SW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angle=0;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Servo motor1;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Serial.begin</a:t>
            </a:r>
            <a:r>
              <a:rPr lang="en-US" altLang="ko-KR" dirty="0">
                <a:solidFill>
                  <a:schemeClr val="tx1"/>
                </a:solidFill>
              </a:rPr>
              <a:t>(9600);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pinMode</a:t>
            </a:r>
            <a:r>
              <a:rPr lang="en-US" altLang="ko-KR" dirty="0">
                <a:solidFill>
                  <a:schemeClr val="tx1"/>
                </a:solidFill>
              </a:rPr>
              <a:t>(switch1, INPUT_PULLUP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motor1.attach(7);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motor1.write(angle);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SW=</a:t>
            </a:r>
            <a:r>
              <a:rPr lang="en-US" altLang="ko-KR" dirty="0" err="1">
                <a:solidFill>
                  <a:schemeClr val="tx1"/>
                </a:solidFill>
              </a:rPr>
              <a:t>digitalRead</a:t>
            </a:r>
            <a:r>
              <a:rPr lang="en-US" altLang="ko-KR" dirty="0">
                <a:solidFill>
                  <a:schemeClr val="tx1"/>
                </a:solidFill>
              </a:rPr>
              <a:t>(switch);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if (SW==0){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for 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=0,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&lt;360, 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++){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if 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&lt;181){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      motor1.write(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dirty="0" err="1" smtClean="0">
                <a:solidFill>
                  <a:schemeClr val="tx1"/>
                </a:solidFill>
              </a:rPr>
              <a:t>elif</a:t>
            </a:r>
            <a:r>
              <a:rPr lang="en-US" altLang="ko-KR" dirty="0" smtClean="0">
                <a:solidFill>
                  <a:schemeClr val="tx1"/>
                </a:solidFill>
              </a:rPr>
              <a:t> (181&lt;=</a:t>
            </a:r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</a:rPr>
              <a:t>&lt;360){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motor1.write(360-i);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}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9579" y="382385"/>
            <a:ext cx="4862946" cy="6059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if (SW==1){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motor1.write(angle);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73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도전과제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#2.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스위치로 </a:t>
            </a:r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서보모터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각도조절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조건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두 개의 스위치로 한 쪽을 누르면 시계방향 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15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도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반대 쪽을 누르면 </a:t>
            </a:r>
            <a:r>
              <a:rPr lang="ko-KR" altLang="en-US" sz="2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반시계방향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15</a:t>
            </a:r>
            <a:r>
              <a:rPr lang="ko-KR" altLang="en-US" sz="2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도로 꺼</a:t>
            </a:r>
            <a:endParaRPr lang="en-US" altLang="ko-KR" sz="2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057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35630"/>
            <a:ext cx="12192000" cy="180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CH3.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센서 쓰기</a:t>
            </a:r>
            <a:endParaRPr lang="ko-KR" altLang="en-US" sz="6000" dirty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03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포토레지스터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7" y="1351178"/>
            <a:ext cx="4623609" cy="2725859"/>
          </a:xfrm>
          <a:prstGeom prst="rect">
            <a:avLst/>
          </a:prstGeom>
        </p:spPr>
      </p:pic>
      <p:pic>
        <p:nvPicPr>
          <p:cNvPr id="4098" name="Picture 2" descr="아두이노로 빛의 밝기를 측정하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" y="3809999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아두이노] 빛의 감지, 포토레지스터(Photo Resistor)의 사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38" y="1747056"/>
            <a:ext cx="7353993" cy="475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2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포토레지스터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3054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Serial.begin</a:t>
            </a:r>
            <a:r>
              <a:rPr lang="en-US" altLang="ko-KR" dirty="0" smtClean="0">
                <a:solidFill>
                  <a:schemeClr val="tx1"/>
                </a:solidFill>
              </a:rPr>
              <a:t>(9600);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Serial.print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analogRead</a:t>
            </a:r>
            <a:r>
              <a:rPr lang="en-US" altLang="ko-KR" dirty="0" smtClean="0">
                <a:solidFill>
                  <a:schemeClr val="tx1"/>
                </a:solidFill>
              </a:rPr>
              <a:t>(A0));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068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아두이노 가변저항의 원리와 활용해보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25" y="1197036"/>
            <a:ext cx="6910244" cy="577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포텐셜미터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5122" name="Picture 2" descr="아두이노 포텐시오미터 센서 활용(매우쉬움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4" y="2244437"/>
            <a:ext cx="4355869" cy="435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6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포텐셜미터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3054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Serial.begin</a:t>
            </a:r>
            <a:r>
              <a:rPr lang="en-US" altLang="ko-KR" dirty="0" smtClean="0">
                <a:solidFill>
                  <a:schemeClr val="tx1"/>
                </a:solidFill>
              </a:rPr>
              <a:t>(9600);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Serial.print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analogRead</a:t>
            </a:r>
            <a:r>
              <a:rPr lang="en-US" altLang="ko-KR" dirty="0" smtClean="0">
                <a:solidFill>
                  <a:schemeClr val="tx1"/>
                </a:solidFill>
              </a:rPr>
              <a:t>(A0));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727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실습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#5. </a:t>
            </a:r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포텐셜미터로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밝기 조절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302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초음파센서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6146" name="Picture 2" descr="초음파 거리 센서 사용하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90" y="1625600"/>
            <a:ext cx="6799715" cy="54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초음파 센서 HC-SR04 up 아두이노 - 메이킹해서 공유하는 송파 메이커 쇼핑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298" y="2016299"/>
            <a:ext cx="3252643" cy="32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27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브레드보드(BreadBoard) 사용법 - 전자회로 :: BinGoon의 소소한(?) 일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51" y="2090969"/>
            <a:ext cx="9350306" cy="3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094807" y="2252749"/>
            <a:ext cx="83459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079215" y="2405149"/>
            <a:ext cx="83459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094807" y="2719330"/>
            <a:ext cx="0" cy="705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55520" y="2719330"/>
            <a:ext cx="0" cy="705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88523" y="2719330"/>
            <a:ext cx="0" cy="705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46466" y="2719330"/>
            <a:ext cx="0" cy="705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빵판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(Bread Board)</a:t>
            </a:r>
          </a:p>
        </p:txBody>
      </p:sp>
    </p:spTree>
    <p:extLst>
      <p:ext uri="{BB962C8B-B14F-4D97-AF65-F5344CB8AC3E}">
        <p14:creationId xmlns:p14="http://schemas.microsoft.com/office/powerpoint/2010/main" val="13162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초음파센서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3054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echo =6;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trig=7;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(echo, INPUT);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pinMode</a:t>
            </a:r>
            <a:r>
              <a:rPr lang="en-US" altLang="ko-KR" dirty="0" smtClean="0">
                <a:solidFill>
                  <a:schemeClr val="tx1"/>
                </a:solidFill>
              </a:rPr>
              <a:t>(trig, OUTPUT);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(trig, LOW);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delayMicroseconds</a:t>
            </a:r>
            <a:r>
              <a:rPr lang="en-US" altLang="ko-KR" dirty="0" smtClean="0">
                <a:solidFill>
                  <a:schemeClr val="tx1"/>
                </a:solidFill>
              </a:rPr>
              <a:t>(2);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digitalWrite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tirg</a:t>
            </a:r>
            <a:r>
              <a:rPr lang="en-US" altLang="ko-KR" dirty="0" smtClean="0">
                <a:solidFill>
                  <a:schemeClr val="tx1"/>
                </a:solidFill>
              </a:rPr>
              <a:t>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delayMicroseconds</a:t>
            </a:r>
            <a:r>
              <a:rPr lang="en-US" altLang="ko-KR" dirty="0" smtClean="0">
                <a:solidFill>
                  <a:schemeClr val="tx1"/>
                </a:solidFill>
              </a:rPr>
              <a:t>(10);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long duration=</a:t>
            </a:r>
            <a:r>
              <a:rPr lang="en-US" altLang="ko-KR" dirty="0" err="1" smtClean="0">
                <a:solidFill>
                  <a:schemeClr val="tx1"/>
                </a:solidFill>
              </a:rPr>
              <a:t>pulseIn</a:t>
            </a:r>
            <a:r>
              <a:rPr lang="en-US" altLang="ko-KR" dirty="0" smtClean="0">
                <a:solidFill>
                  <a:schemeClr val="tx1"/>
                </a:solidFill>
              </a:rPr>
              <a:t>(echo, HIGH);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long distance=duration*340/2000000;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092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실습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#6.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감지 거리에 따라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LED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개수 제어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628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리모콘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8194" name="Picture 2" descr="에듀이노-코딩교육 전문 쇼핑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7" y="176229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mblogthumb-phinf.pstatic.net/20150501_242/nasu0210_14304586247390UBmU_PNG/ir02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80" y="2050733"/>
            <a:ext cx="5990417" cy="41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54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리모콘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쓰기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33054" y="1421479"/>
            <a:ext cx="4862946" cy="506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#include&lt;</a:t>
            </a:r>
            <a:r>
              <a:rPr lang="en-US" altLang="ko-KR" dirty="0" err="1" smtClean="0">
                <a:solidFill>
                  <a:schemeClr val="tx1"/>
                </a:solidFill>
              </a:rPr>
              <a:t>Irremot.h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remote1 =11;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Irrecv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irrecv</a:t>
            </a:r>
            <a:r>
              <a:rPr lang="en-US" altLang="ko-KR" dirty="0" smtClean="0">
                <a:solidFill>
                  <a:schemeClr val="tx1"/>
                </a:solidFill>
              </a:rPr>
              <a:t>(remote1);</a:t>
            </a:r>
          </a:p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Decode_results</a:t>
            </a:r>
            <a:r>
              <a:rPr lang="en-US" altLang="ko-KR" dirty="0" smtClean="0">
                <a:solidFill>
                  <a:schemeClr val="tx1"/>
                </a:solidFill>
              </a:rPr>
              <a:t> results;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setup(){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Serial.begin</a:t>
            </a:r>
            <a:r>
              <a:rPr lang="en-US" altLang="ko-KR" dirty="0" smtClean="0">
                <a:solidFill>
                  <a:schemeClr val="tx1"/>
                </a:solidFill>
              </a:rPr>
              <a:t>(9600);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irrecv.enableIRIn</a:t>
            </a:r>
            <a:r>
              <a:rPr lang="en-US" altLang="ko-KR" dirty="0" smtClean="0">
                <a:solidFill>
                  <a:schemeClr val="tx1"/>
                </a:solidFill>
              </a:rPr>
              <a:t>();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void loop(){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  if (</a:t>
            </a:r>
            <a:r>
              <a:rPr lang="en-US" altLang="ko-KR" dirty="0" err="1" smtClean="0">
                <a:solidFill>
                  <a:schemeClr val="tx1"/>
                </a:solidFill>
              </a:rPr>
              <a:t>irrecv.decode</a:t>
            </a:r>
            <a:r>
              <a:rPr lang="en-US" altLang="ko-KR" dirty="0" smtClean="0">
                <a:solidFill>
                  <a:schemeClr val="tx1"/>
                </a:solidFill>
              </a:rPr>
              <a:t>(&amp;results)==true){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dirty="0" err="1" smtClean="0">
                <a:solidFill>
                  <a:schemeClr val="tx1"/>
                </a:solidFill>
              </a:rPr>
              <a:t>Serial.println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results.value</a:t>
            </a:r>
            <a:r>
              <a:rPr lang="en-US" altLang="ko-KR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}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delay(1000);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25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도전과제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#3. </a:t>
            </a:r>
            <a:r>
              <a:rPr lang="ko-KR" altLang="en-US" sz="6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리모콘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+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DC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모터로 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RC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카 만들기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66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T-SK114]중요한 아두이노 센서 키트(초급) 총정리 – 화이트앳 기술문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94" y="1300942"/>
            <a:ext cx="7409411" cy="555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여러가지</a:t>
            </a:r>
            <a:r>
              <a:rPr lang="en-US" altLang="ko-KR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 </a:t>
            </a:r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센서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75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98671" y="2157024"/>
            <a:ext cx="1271848" cy="8771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고전압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(5V)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34846" y="4628675"/>
            <a:ext cx="1271848" cy="87712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저</a:t>
            </a:r>
            <a:r>
              <a:rPr lang="ko-KR" altLang="en-US" sz="3000" dirty="0" err="1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전압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(0V)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27965" y="3437183"/>
            <a:ext cx="1271848" cy="877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전자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제품</a:t>
            </a:r>
            <a:endParaRPr lang="en-US" altLang="ko-KR" sz="3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cxnSp>
        <p:nvCxnSpPr>
          <p:cNvPr id="3" name="꺾인 연결선 2"/>
          <p:cNvCxnSpPr>
            <a:stCxn id="13" idx="3"/>
            <a:endCxn id="5" idx="1"/>
          </p:cNvCxnSpPr>
          <p:nvPr/>
        </p:nvCxnSpPr>
        <p:spPr>
          <a:xfrm>
            <a:off x="5170519" y="2595585"/>
            <a:ext cx="357446" cy="1280159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5" idx="3"/>
            <a:endCxn id="4" idx="1"/>
          </p:cNvCxnSpPr>
          <p:nvPr/>
        </p:nvCxnSpPr>
        <p:spPr>
          <a:xfrm>
            <a:off x="6799813" y="3875744"/>
            <a:ext cx="435033" cy="1191492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170519" y="2553642"/>
            <a:ext cx="1155469" cy="547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rgbClr val="FFC000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전류흐름</a:t>
            </a:r>
            <a:endParaRPr lang="en-US" altLang="ko-KR" sz="2000" dirty="0" smtClean="0">
              <a:solidFill>
                <a:srgbClr val="FFC000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6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pic>
        <p:nvPicPr>
          <p:cNvPr id="1026" name="Picture 2" descr="전기전자기초]기본적인 전자부품(1)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27" y="1421479"/>
            <a:ext cx="4690745" cy="527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36865" y="2240150"/>
            <a:ext cx="9202190" cy="3545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1. </a:t>
            </a:r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노드는 소자로 둘러 쌓인 공간이다</a:t>
            </a:r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.</a:t>
            </a: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2. </a:t>
            </a:r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노드 내부의 전압은 일정하다</a:t>
            </a:r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.</a:t>
            </a: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3. </a:t>
            </a:r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소자는 양쪽에 다른 노드가 있어야 작동한다</a:t>
            </a:r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.</a:t>
            </a: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4. </a:t>
            </a:r>
            <a:r>
              <a:rPr lang="ko-KR" altLang="en-US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전선은 소자가 아니다</a:t>
            </a:r>
            <a:r>
              <a:rPr lang="en-US" altLang="ko-KR" sz="4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3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23705"/>
            <a:ext cx="12192000" cy="897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THE정직" panose="02020503020101020101" pitchFamily="18" charset="-127"/>
                <a:ea typeface="THE정직" panose="02020503020101020101" pitchFamily="18" charset="-127"/>
                <a:cs typeface="THE정직" panose="02020503020101020101" pitchFamily="18" charset="-127"/>
              </a:rPr>
              <a:t>회로 기초 법칙</a:t>
            </a:r>
            <a:endParaRPr lang="en-US" altLang="ko-KR" sz="6000" dirty="0" smtClean="0">
              <a:solidFill>
                <a:schemeClr val="tx1"/>
              </a:solidFill>
              <a:latin typeface="THE정직" panose="02020503020101020101" pitchFamily="18" charset="-127"/>
              <a:ea typeface="THE정직" panose="02020503020101020101" pitchFamily="18" charset="-127"/>
              <a:cs typeface="THE정직" panose="020205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3579393" y="2526165"/>
            <a:ext cx="0" cy="1224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3579393" y="2526165"/>
            <a:ext cx="108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338324" y="3750165"/>
            <a:ext cx="43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471393" y="3860820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3579393" y="3860820"/>
            <a:ext cx="0" cy="1224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659393" y="2397318"/>
            <a:ext cx="600714" cy="257694"/>
            <a:chOff x="4850322" y="4165600"/>
            <a:chExt cx="1070805" cy="257694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913746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048597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5183448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318299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5453150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588001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 noChangeAspect="1"/>
            </p:cNvCxnSpPr>
            <p:nvPr/>
          </p:nvCxnSpPr>
          <p:spPr>
            <a:xfrm>
              <a:off x="4850322" y="4302094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 noChangeAspect="1"/>
            </p:cNvCxnSpPr>
            <p:nvPr/>
          </p:nvCxnSpPr>
          <p:spPr>
            <a:xfrm>
              <a:off x="5857703" y="4165600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5722852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연결선 21"/>
          <p:cNvCxnSpPr/>
          <p:nvPr/>
        </p:nvCxnSpPr>
        <p:spPr>
          <a:xfrm flipV="1">
            <a:off x="5260107" y="2526165"/>
            <a:ext cx="46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5728107" y="2236916"/>
            <a:ext cx="0" cy="612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728107" y="2236916"/>
            <a:ext cx="25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728107" y="2852705"/>
            <a:ext cx="46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201711" y="2720069"/>
            <a:ext cx="600714" cy="257694"/>
            <a:chOff x="4850322" y="4165600"/>
            <a:chExt cx="1070805" cy="257694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4913746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48597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5183448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318299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5453150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588001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cxnSpLocks noChangeAspect="1"/>
            </p:cNvCxnSpPr>
            <p:nvPr/>
          </p:nvCxnSpPr>
          <p:spPr>
            <a:xfrm>
              <a:off x="4850322" y="4302094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 noChangeAspect="1"/>
            </p:cNvCxnSpPr>
            <p:nvPr/>
          </p:nvCxnSpPr>
          <p:spPr>
            <a:xfrm>
              <a:off x="5857703" y="4165600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5722852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714421" y="2108069"/>
            <a:ext cx="600714" cy="257694"/>
            <a:chOff x="4850322" y="4165600"/>
            <a:chExt cx="1070805" cy="257694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4913746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048597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183448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318299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453150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588001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 noChangeAspect="1"/>
            </p:cNvCxnSpPr>
            <p:nvPr/>
          </p:nvCxnSpPr>
          <p:spPr>
            <a:xfrm>
              <a:off x="4850322" y="4302094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 noChangeAspect="1"/>
            </p:cNvCxnSpPr>
            <p:nvPr/>
          </p:nvCxnSpPr>
          <p:spPr>
            <a:xfrm>
              <a:off x="5857703" y="4165600"/>
              <a:ext cx="63424" cy="1212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5722852" y="4165600"/>
              <a:ext cx="134851" cy="25769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연결선 45"/>
          <p:cNvCxnSpPr/>
          <p:nvPr/>
        </p:nvCxnSpPr>
        <p:spPr>
          <a:xfrm flipH="1" flipV="1">
            <a:off x="5997365" y="2056916"/>
            <a:ext cx="0" cy="360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6192401" y="2056916"/>
            <a:ext cx="0" cy="360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210421" y="2236916"/>
            <a:ext cx="504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25651" y="2841269"/>
            <a:ext cx="72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7545651" y="2245045"/>
            <a:ext cx="0" cy="576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321355" y="2244563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545651" y="2542916"/>
            <a:ext cx="46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8013651" y="2542916"/>
            <a:ext cx="0" cy="1188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 rot="10800000">
            <a:off x="7870771" y="3750165"/>
            <a:ext cx="285759" cy="236375"/>
          </a:xfrm>
          <a:prstGeom prst="triangle">
            <a:avLst/>
          </a:prstGeom>
          <a:solidFill>
            <a:schemeClr val="tx1"/>
          </a:solidFill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868530" y="3984422"/>
            <a:ext cx="28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 flipV="1">
            <a:off x="8012530" y="3984422"/>
            <a:ext cx="0" cy="1116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3590963" y="5097260"/>
            <a:ext cx="439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1449</Words>
  <Application>Microsoft Office PowerPoint</Application>
  <PresentationFormat>와이드스크린</PresentationFormat>
  <Paragraphs>450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THE정직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윤성</dc:creator>
  <cp:lastModifiedBy>정 윤성</cp:lastModifiedBy>
  <cp:revision>30</cp:revision>
  <dcterms:created xsi:type="dcterms:W3CDTF">2021-01-14T03:21:31Z</dcterms:created>
  <dcterms:modified xsi:type="dcterms:W3CDTF">2021-03-09T07:54:22Z</dcterms:modified>
</cp:coreProperties>
</file>