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regular r:id="rId14"/>
    </p:embeddedFont>
    <p:embeddedFont>
      <p:font typeface="Gadugi" panose="020B0502040204020203" pitchFamily="34"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3" d="100"/>
          <a:sy n="43" d="100"/>
        </p:scale>
        <p:origin x="7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5.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22.png"/><Relationship Id="rId5" Type="http://schemas.openxmlformats.org/officeDocument/2006/relationships/image" Target="../media/image7.png"/><Relationship Id="rId10" Type="http://schemas.openxmlformats.org/officeDocument/2006/relationships/image" Target="../media/image21.png"/><Relationship Id="rId4" Type="http://schemas.openxmlformats.org/officeDocument/2006/relationships/image" Target="../media/image17.sv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BW"/>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831913" y="2170879"/>
            <a:ext cx="6347572" cy="5581721"/>
          </a:xfrm>
          <a:prstGeom prst="rect">
            <a:avLst/>
          </a:prstGeom>
        </p:spPr>
        <p:txBody>
          <a:bodyPr wrap="square" lIns="0" tIns="0" rIns="0" bIns="0" rtlCol="0" anchor="t">
            <a:spAutoFit/>
          </a:bodyPr>
          <a:lstStyle/>
          <a:p>
            <a:pPr algn="ctr">
              <a:lnSpc>
                <a:spcPts val="11059"/>
              </a:lnSpc>
            </a:pPr>
            <a:r>
              <a:rPr lang="en-US" sz="7200" spc="-105" dirty="0">
                <a:solidFill>
                  <a:srgbClr val="FFFFFF"/>
                </a:solidFill>
                <a:latin typeface="Graphik Regular" panose="020B0503030202060203" pitchFamily="34" charset="0"/>
              </a:rPr>
              <a:t>Social Buzz’s content Categories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6A76EDF9-E309-C3B4-597B-A7F317346C40}"/>
              </a:ext>
            </a:extLst>
          </p:cNvPr>
          <p:cNvSpPr txBox="1"/>
          <p:nvPr/>
        </p:nvSpPr>
        <p:spPr>
          <a:xfrm>
            <a:off x="10820295" y="53526"/>
            <a:ext cx="6781800" cy="10556736"/>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t>There are 4 types of content out of which users prefer photos the most</a:t>
            </a:r>
          </a:p>
          <a:p>
            <a:pPr marL="285750" indent="-285750">
              <a:buFont typeface="Wingdings" panose="05000000000000000000" pitchFamily="2" charset="2"/>
              <a:buChar char="ü"/>
            </a:pPr>
            <a:r>
              <a:rPr lang="en-US" sz="2800" dirty="0"/>
              <a:t>Out of the 16 different content categories, Animals is the most popular one.</a:t>
            </a:r>
          </a:p>
          <a:p>
            <a:pPr marL="285750" indent="-285750">
              <a:buFont typeface="Wingdings" panose="05000000000000000000" pitchFamily="2" charset="2"/>
              <a:buChar char="ü"/>
            </a:pPr>
            <a:r>
              <a:rPr lang="en-US" sz="2800" dirty="0"/>
              <a:t>56% of the content in the Animals category comprises of only photos and videos</a:t>
            </a:r>
          </a:p>
          <a:p>
            <a:pPr marL="285750" indent="-285750">
              <a:buFont typeface="Wingdings" panose="05000000000000000000" pitchFamily="2" charset="2"/>
              <a:buChar char="ü"/>
            </a:pPr>
            <a:r>
              <a:rPr lang="en-US" sz="2800" dirty="0"/>
              <a:t>May has the highest number of posts followed by January.</a:t>
            </a:r>
          </a:p>
          <a:p>
            <a:endParaRPr lang="en-US" sz="2800" dirty="0"/>
          </a:p>
          <a:p>
            <a:endParaRPr lang="en-US" sz="2800" dirty="0"/>
          </a:p>
          <a:p>
            <a:r>
              <a:rPr lang="en-US" sz="2800" dirty="0"/>
              <a:t>To drive growth and engagement, Social Buzz should prioritize its top five content categories—animals, technology, science, healthy eating, and food. By tailoring campaigns to specifically target audiences interested in these areas. Additionally, Social Buzz should focus its strategic efforts on maximizing engagement in May and January, as these months historically show the highest volume of posts. This could include launching special promotions, seasonal content, or interactive campaigns to leverage peak activity periods.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BW"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BW"/>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BW"/>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BW"/>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BW"/>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BW"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B6B0A670-FAC3-AC95-AF51-0F67A7A26359}"/>
              </a:ext>
            </a:extLst>
          </p:cNvPr>
          <p:cNvSpPr txBox="1"/>
          <p:nvPr/>
        </p:nvSpPr>
        <p:spPr>
          <a:xfrm>
            <a:off x="9601200" y="2951507"/>
            <a:ext cx="6248400" cy="4431983"/>
          </a:xfrm>
          <a:prstGeom prst="rect">
            <a:avLst/>
          </a:prstGeom>
          <a:noFill/>
        </p:spPr>
        <p:txBody>
          <a:bodyPr wrap="square" rtlCol="0">
            <a:spAutoFit/>
          </a:bodyPr>
          <a:lstStyle/>
          <a:p>
            <a:r>
              <a:rPr lang="en-US" sz="2400" dirty="0"/>
              <a:t>Social Buzz, a rapidly growing tech unicorn, must quickly adapt to its global expansion. Accenture has launched a 3-month proof of concept (POC) with the following focus areas:</a:t>
            </a:r>
          </a:p>
          <a:p>
            <a:endParaRPr lang="en-US" sz="2400" dirty="0"/>
          </a:p>
          <a:p>
            <a:pPr marL="342900" indent="-342900">
              <a:buFont typeface="Arial" panose="020B0604020202020204" pitchFamily="34" charset="0"/>
              <a:buChar char="•"/>
            </a:pPr>
            <a:r>
              <a:rPr lang="en-US" sz="2400" dirty="0"/>
              <a:t>Conducting an audit of Social Buzz's big data practices</a:t>
            </a:r>
          </a:p>
          <a:p>
            <a:pPr marL="342900" indent="-342900">
              <a:buFont typeface="Arial" panose="020B0604020202020204" pitchFamily="34" charset="0"/>
              <a:buChar char="•"/>
            </a:pPr>
            <a:r>
              <a:rPr lang="en-US" sz="2400" dirty="0"/>
              <a:t>Providing recommendations for a successful IPO</a:t>
            </a:r>
          </a:p>
          <a:p>
            <a:pPr marL="342900" indent="-342900">
              <a:buFont typeface="Arial" panose="020B0604020202020204" pitchFamily="34" charset="0"/>
              <a:buChar char="•"/>
            </a:pPr>
            <a:r>
              <a:rPr lang="en-US" sz="2400" dirty="0"/>
              <a:t>Analyzing to identify Social Buzz's top 5 most popular content categories</a:t>
            </a:r>
          </a:p>
          <a:p>
            <a:endParaRPr lang="en-BW"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BW"/>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BW"/>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F64F96FB-B59A-EA4F-FF99-3BBAB2E24D7F}"/>
              </a:ext>
            </a:extLst>
          </p:cNvPr>
          <p:cNvSpPr txBox="1"/>
          <p:nvPr/>
        </p:nvSpPr>
        <p:spPr>
          <a:xfrm>
            <a:off x="3429000" y="3848100"/>
            <a:ext cx="6198054" cy="7417415"/>
          </a:xfrm>
          <a:prstGeom prst="rect">
            <a:avLst/>
          </a:prstGeom>
          <a:noFill/>
        </p:spPr>
        <p:txBody>
          <a:bodyPr wrap="square" rtlCol="0">
            <a:spAutoFit/>
          </a:bodyPr>
          <a:lstStyle/>
          <a:p>
            <a:r>
              <a:rPr lang="en-US" sz="2800" dirty="0"/>
              <a:t>Social Buzz faces;</a:t>
            </a:r>
          </a:p>
          <a:p>
            <a:endParaRPr lang="en-US" sz="2800" dirty="0"/>
          </a:p>
          <a:p>
            <a:pPr marL="285750" indent="-285750">
              <a:buFont typeface="Arial" panose="020B0604020202020204" pitchFamily="34" charset="0"/>
              <a:buChar char="•"/>
            </a:pPr>
            <a:r>
              <a:rPr lang="en-US" sz="2800" dirty="0"/>
              <a:t>Rapid growth as they get 100, 000 pieces of content daily</a:t>
            </a:r>
          </a:p>
          <a:p>
            <a:pPr marL="285750" indent="-285750">
              <a:buFont typeface="Arial" panose="020B0604020202020204" pitchFamily="34" charset="0"/>
              <a:buChar char="•"/>
            </a:pPr>
            <a:r>
              <a:rPr lang="en-US" sz="2800" dirty="0"/>
              <a:t>Strained resources with lack of experience in dealing with huge data</a:t>
            </a:r>
          </a:p>
          <a:p>
            <a:endParaRPr lang="en-US" sz="2800" dirty="0"/>
          </a:p>
          <a:p>
            <a:endParaRPr lang="en-US" sz="2800" dirty="0"/>
          </a:p>
          <a:p>
            <a:r>
              <a:rPr lang="en-US" sz="2800" dirty="0"/>
              <a:t>To be able to capitalize on this huge data</a:t>
            </a:r>
          </a:p>
          <a:p>
            <a:r>
              <a:rPr lang="en-US" sz="2800" dirty="0"/>
              <a:t>They need ;</a:t>
            </a:r>
          </a:p>
          <a:p>
            <a:r>
              <a:rPr lang="en-US" sz="2800" spc="-19" dirty="0">
                <a:latin typeface="Gadugi" panose="020B0502040204020203" pitchFamily="34" charset="0"/>
                <a:ea typeface="Gadugi" panose="020B0502040204020203" pitchFamily="34" charset="0"/>
              </a:rPr>
              <a:t>An analysis to find Social Buzz's top 5 most popular categories of content </a:t>
            </a:r>
          </a:p>
          <a:p>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endParaRPr lang="en-BW"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BW"/>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BW"/>
            </a:p>
          </p:txBody>
        </p:sp>
      </p:grpSp>
      <p:grpSp>
        <p:nvGrpSpPr>
          <p:cNvPr id="18" name="Group 18"/>
          <p:cNvGrpSpPr>
            <a:grpSpLocks noChangeAspect="1"/>
          </p:cNvGrpSpPr>
          <p:nvPr/>
        </p:nvGrpSpPr>
        <p:grpSpPr>
          <a:xfrm>
            <a:off x="11240599" y="998542"/>
            <a:ext cx="2187334" cy="2123082"/>
            <a:chOff x="38693" y="66269"/>
            <a:chExt cx="6542158" cy="6349987"/>
          </a:xfrm>
        </p:grpSpPr>
        <p:sp>
          <p:nvSpPr>
            <p:cNvPr id="19" name="Freeform 19" descr="Middle aged man wearing glasses"/>
            <p:cNvSpPr/>
            <p:nvPr/>
          </p:nvSpPr>
          <p:spPr>
            <a:xfrm>
              <a:off x="38693" y="119140"/>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BW"/>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descr="Bearded man smiling"/>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dpi="0" rotWithShape="1">
              <a:blip r:embed="rId6" cstate="print">
                <a:extLst>
                  <a:ext uri="{28A0092B-C50C-407E-A947-70E740481C1C}">
                    <a14:useLocalDpi xmlns:a14="http://schemas.microsoft.com/office/drawing/2010/main" val="0"/>
                  </a:ext>
                </a:extLst>
              </a:blip>
              <a:srcRect/>
              <a:stretch>
                <a:fillRect/>
              </a:stretch>
            </a:blipFill>
            <a:ln>
              <a:solidFill>
                <a:srgbClr val="00BAFF"/>
              </a:solidFill>
            </a:ln>
          </p:spPr>
          <p:txBody>
            <a:bodyPr/>
            <a:lstStyle/>
            <a:p>
              <a:endParaRPr lang="en-BW"/>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BW"/>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1515" y="6953289"/>
            <a:ext cx="2187334" cy="2123082"/>
            <a:chOff x="-23042" y="66269"/>
            <a:chExt cx="6542158" cy="6349988"/>
          </a:xfrm>
        </p:grpSpPr>
        <p:sp>
          <p:nvSpPr>
            <p:cNvPr id="29" name="Freeform 29" descr="Young businessman"/>
            <p:cNvSpPr/>
            <p:nvPr/>
          </p:nvSpPr>
          <p:spPr>
            <a:xfrm>
              <a:off x="-23042" y="172014"/>
              <a:ext cx="6542158" cy="6244243"/>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dpi="0" rotWithShape="1">
              <a:blip r:embed="rId7" cstate="print">
                <a:extLst>
                  <a:ext uri="{28A0092B-C50C-407E-A947-70E740481C1C}">
                    <a14:useLocalDpi xmlns:a14="http://schemas.microsoft.com/office/drawing/2010/main" val="0"/>
                  </a:ext>
                </a:extLst>
              </a:blip>
              <a:srcRect/>
              <a:stretch>
                <a:fillRect/>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BW"/>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94CF0902-871B-6F9F-7EA1-2701DBB16071}"/>
              </a:ext>
            </a:extLst>
          </p:cNvPr>
          <p:cNvSpPr txBox="1"/>
          <p:nvPr/>
        </p:nvSpPr>
        <p:spPr>
          <a:xfrm>
            <a:off x="14478000" y="1454169"/>
            <a:ext cx="3505200" cy="1477328"/>
          </a:xfrm>
          <a:prstGeom prst="rect">
            <a:avLst/>
          </a:prstGeom>
          <a:noFill/>
        </p:spPr>
        <p:txBody>
          <a:bodyPr wrap="square" rtlCol="0">
            <a:spAutoFit/>
          </a:bodyPr>
          <a:lstStyle/>
          <a:p>
            <a:r>
              <a:rPr lang="en-US" sz="2400" spc="-21" dirty="0">
                <a:latin typeface="Gadugi" panose="020B0502040204020203" pitchFamily="34" charset="0"/>
                <a:ea typeface="Gadugi" panose="020B0502040204020203" pitchFamily="34" charset="0"/>
              </a:rPr>
              <a:t>ANDREW FLEMING</a:t>
            </a:r>
          </a:p>
          <a:p>
            <a:r>
              <a:rPr lang="en-US" sz="2400" spc="-19" dirty="0">
                <a:latin typeface="Gadugi" panose="020B0502040204020203" pitchFamily="34" charset="0"/>
                <a:ea typeface="Gadugi" panose="020B0502040204020203" pitchFamily="34" charset="0"/>
              </a:rPr>
              <a:t>Chief Technology Architect</a:t>
            </a:r>
          </a:p>
          <a:p>
            <a:endParaRPr lang="en-BW" dirty="0"/>
          </a:p>
        </p:txBody>
      </p:sp>
      <p:sp>
        <p:nvSpPr>
          <p:cNvPr id="33" name="TextBox 32">
            <a:extLst>
              <a:ext uri="{FF2B5EF4-FFF2-40B4-BE49-F238E27FC236}">
                <a16:creationId xmlns:a16="http://schemas.microsoft.com/office/drawing/2014/main" id="{03CA09FC-9D6F-DBCD-0D46-2689FBE13B85}"/>
              </a:ext>
            </a:extLst>
          </p:cNvPr>
          <p:cNvSpPr txBox="1"/>
          <p:nvPr/>
        </p:nvSpPr>
        <p:spPr>
          <a:xfrm>
            <a:off x="14477999" y="4686300"/>
            <a:ext cx="3303277" cy="892552"/>
          </a:xfrm>
          <a:prstGeom prst="rect">
            <a:avLst/>
          </a:prstGeom>
          <a:noFill/>
        </p:spPr>
        <p:txBody>
          <a:bodyPr wrap="square" rtlCol="0">
            <a:spAutoFit/>
          </a:bodyPr>
          <a:lstStyle/>
          <a:p>
            <a:r>
              <a:rPr lang="en-US" sz="2400" spc="-21" dirty="0">
                <a:latin typeface="Gadugi" panose="020B0502040204020203" pitchFamily="34" charset="0"/>
                <a:ea typeface="Gadugi" panose="020B0502040204020203" pitchFamily="34" charset="0"/>
              </a:rPr>
              <a:t>MARCUS ROMPTON</a:t>
            </a:r>
          </a:p>
          <a:p>
            <a:r>
              <a:rPr lang="en-US" sz="2800" dirty="0"/>
              <a:t>Senior Principal</a:t>
            </a:r>
            <a:endParaRPr lang="en-BW" sz="2800" dirty="0"/>
          </a:p>
        </p:txBody>
      </p:sp>
      <p:sp>
        <p:nvSpPr>
          <p:cNvPr id="34" name="TextBox 33">
            <a:extLst>
              <a:ext uri="{FF2B5EF4-FFF2-40B4-BE49-F238E27FC236}">
                <a16:creationId xmlns:a16="http://schemas.microsoft.com/office/drawing/2014/main" id="{98897FBD-015F-C028-754C-C2AA1B55658B}"/>
              </a:ext>
            </a:extLst>
          </p:cNvPr>
          <p:cNvSpPr txBox="1"/>
          <p:nvPr/>
        </p:nvSpPr>
        <p:spPr>
          <a:xfrm>
            <a:off x="14396204" y="7784814"/>
            <a:ext cx="3505200" cy="954107"/>
          </a:xfrm>
          <a:prstGeom prst="rect">
            <a:avLst/>
          </a:prstGeom>
          <a:noFill/>
        </p:spPr>
        <p:txBody>
          <a:bodyPr wrap="square" rtlCol="0">
            <a:spAutoFit/>
          </a:bodyPr>
          <a:lstStyle/>
          <a:p>
            <a:r>
              <a:rPr lang="en-US" sz="2800" dirty="0"/>
              <a:t>LESSMOURN NDLOVU</a:t>
            </a:r>
          </a:p>
          <a:p>
            <a:r>
              <a:rPr lang="en-US" sz="2800" dirty="0"/>
              <a:t>Data Analyst</a:t>
            </a:r>
            <a:endParaRPr lang="en-BW"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BW"/>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BW"/>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BW"/>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BW"/>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BW"/>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6DE97BE7-4E51-2D9A-404F-077F0F34A211}"/>
              </a:ext>
            </a:extLst>
          </p:cNvPr>
          <p:cNvSpPr txBox="1"/>
          <p:nvPr/>
        </p:nvSpPr>
        <p:spPr>
          <a:xfrm>
            <a:off x="4024972" y="1405446"/>
            <a:ext cx="8495554" cy="523220"/>
          </a:xfrm>
          <a:prstGeom prst="rect">
            <a:avLst/>
          </a:prstGeom>
          <a:noFill/>
        </p:spPr>
        <p:txBody>
          <a:bodyPr wrap="square" rtlCol="0">
            <a:spAutoFit/>
          </a:bodyPr>
          <a:lstStyle/>
          <a:p>
            <a:r>
              <a:rPr lang="en-US" sz="2800" dirty="0">
                <a:solidFill>
                  <a:schemeClr val="bg1"/>
                </a:solidFill>
              </a:rPr>
              <a:t>Data Understanding</a:t>
            </a:r>
            <a:endParaRPr lang="en-BW" sz="2800" dirty="0">
              <a:solidFill>
                <a:schemeClr val="bg1"/>
              </a:solidFill>
            </a:endParaRPr>
          </a:p>
        </p:txBody>
      </p:sp>
      <p:sp>
        <p:nvSpPr>
          <p:cNvPr id="40" name="TextBox 39">
            <a:extLst>
              <a:ext uri="{FF2B5EF4-FFF2-40B4-BE49-F238E27FC236}">
                <a16:creationId xmlns:a16="http://schemas.microsoft.com/office/drawing/2014/main" id="{0ADA2537-FC76-6D25-F374-CB33C9AE6BB8}"/>
              </a:ext>
            </a:extLst>
          </p:cNvPr>
          <p:cNvSpPr txBox="1"/>
          <p:nvPr/>
        </p:nvSpPr>
        <p:spPr>
          <a:xfrm>
            <a:off x="5930615" y="3017184"/>
            <a:ext cx="5837890" cy="523220"/>
          </a:xfrm>
          <a:prstGeom prst="rect">
            <a:avLst/>
          </a:prstGeom>
          <a:noFill/>
        </p:spPr>
        <p:txBody>
          <a:bodyPr wrap="square" rtlCol="0">
            <a:spAutoFit/>
          </a:bodyPr>
          <a:lstStyle/>
          <a:p>
            <a:r>
              <a:rPr lang="en-US" sz="2800" dirty="0">
                <a:solidFill>
                  <a:schemeClr val="bg1"/>
                </a:solidFill>
              </a:rPr>
              <a:t>Data Cleaning</a:t>
            </a:r>
            <a:endParaRPr lang="en-BW" sz="2800" dirty="0">
              <a:solidFill>
                <a:schemeClr val="bg1"/>
              </a:solidFill>
            </a:endParaRPr>
          </a:p>
        </p:txBody>
      </p:sp>
      <p:sp>
        <p:nvSpPr>
          <p:cNvPr id="41" name="TextBox 40">
            <a:extLst>
              <a:ext uri="{FF2B5EF4-FFF2-40B4-BE49-F238E27FC236}">
                <a16:creationId xmlns:a16="http://schemas.microsoft.com/office/drawing/2014/main" id="{8ACB653E-8581-DC7B-C9FF-928209FEA7C6}"/>
              </a:ext>
            </a:extLst>
          </p:cNvPr>
          <p:cNvSpPr txBox="1"/>
          <p:nvPr/>
        </p:nvSpPr>
        <p:spPr>
          <a:xfrm>
            <a:off x="7734428" y="4616698"/>
            <a:ext cx="4148015" cy="523220"/>
          </a:xfrm>
          <a:prstGeom prst="rect">
            <a:avLst/>
          </a:prstGeom>
          <a:noFill/>
        </p:spPr>
        <p:txBody>
          <a:bodyPr wrap="square" rtlCol="0">
            <a:spAutoFit/>
          </a:bodyPr>
          <a:lstStyle/>
          <a:p>
            <a:r>
              <a:rPr lang="en-US" sz="2800" dirty="0">
                <a:solidFill>
                  <a:schemeClr val="bg1"/>
                </a:solidFill>
              </a:rPr>
              <a:t>Data Modelling</a:t>
            </a:r>
            <a:endParaRPr lang="en-BW" sz="2800" dirty="0">
              <a:solidFill>
                <a:schemeClr val="bg1"/>
              </a:solidFill>
            </a:endParaRPr>
          </a:p>
        </p:txBody>
      </p:sp>
      <p:sp>
        <p:nvSpPr>
          <p:cNvPr id="42" name="TextBox 41">
            <a:extLst>
              <a:ext uri="{FF2B5EF4-FFF2-40B4-BE49-F238E27FC236}">
                <a16:creationId xmlns:a16="http://schemas.microsoft.com/office/drawing/2014/main" id="{6D1C6C4E-3A1E-ED58-2DA6-E7671EF63BCC}"/>
              </a:ext>
            </a:extLst>
          </p:cNvPr>
          <p:cNvSpPr txBox="1"/>
          <p:nvPr/>
        </p:nvSpPr>
        <p:spPr>
          <a:xfrm>
            <a:off x="9423367" y="6249353"/>
            <a:ext cx="3574964" cy="523220"/>
          </a:xfrm>
          <a:prstGeom prst="rect">
            <a:avLst/>
          </a:prstGeom>
          <a:noFill/>
        </p:spPr>
        <p:txBody>
          <a:bodyPr wrap="square" rtlCol="0">
            <a:spAutoFit/>
          </a:bodyPr>
          <a:lstStyle/>
          <a:p>
            <a:r>
              <a:rPr lang="en-US" sz="2800" dirty="0">
                <a:solidFill>
                  <a:schemeClr val="bg1"/>
                </a:solidFill>
              </a:rPr>
              <a:t>Data Analysis</a:t>
            </a:r>
            <a:endParaRPr lang="en-BW" sz="2800" dirty="0">
              <a:solidFill>
                <a:schemeClr val="bg1"/>
              </a:solidFill>
            </a:endParaRPr>
          </a:p>
        </p:txBody>
      </p:sp>
      <p:sp>
        <p:nvSpPr>
          <p:cNvPr id="43" name="TextBox 42">
            <a:extLst>
              <a:ext uri="{FF2B5EF4-FFF2-40B4-BE49-F238E27FC236}">
                <a16:creationId xmlns:a16="http://schemas.microsoft.com/office/drawing/2014/main" id="{ADCB5B51-34F5-62DD-83FE-81B096D2248C}"/>
              </a:ext>
            </a:extLst>
          </p:cNvPr>
          <p:cNvSpPr txBox="1"/>
          <p:nvPr/>
        </p:nvSpPr>
        <p:spPr>
          <a:xfrm>
            <a:off x="11474252" y="7940262"/>
            <a:ext cx="2858733" cy="523220"/>
          </a:xfrm>
          <a:prstGeom prst="rect">
            <a:avLst/>
          </a:prstGeom>
          <a:noFill/>
        </p:spPr>
        <p:txBody>
          <a:bodyPr wrap="square" rtlCol="0">
            <a:spAutoFit/>
          </a:bodyPr>
          <a:lstStyle/>
          <a:p>
            <a:r>
              <a:rPr lang="en-US" sz="2800" dirty="0">
                <a:solidFill>
                  <a:schemeClr val="bg1"/>
                </a:solidFill>
              </a:rPr>
              <a:t>Uncover Insights</a:t>
            </a:r>
            <a:endParaRPr lang="en-BW"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7255" y="6480309"/>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742087"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9958536E-AE55-F982-26E4-954C468E7650}"/>
              </a:ext>
            </a:extLst>
          </p:cNvPr>
          <p:cNvSpPr txBox="1"/>
          <p:nvPr/>
        </p:nvSpPr>
        <p:spPr>
          <a:xfrm>
            <a:off x="759764" y="5153026"/>
            <a:ext cx="3389810" cy="1384995"/>
          </a:xfrm>
          <a:prstGeom prst="rect">
            <a:avLst/>
          </a:prstGeom>
          <a:noFill/>
        </p:spPr>
        <p:txBody>
          <a:bodyPr wrap="square" rtlCol="0">
            <a:spAutoFit/>
          </a:bodyPr>
          <a:lstStyle/>
          <a:p>
            <a:r>
              <a:rPr lang="en-US" sz="2800" dirty="0"/>
              <a:t>Animals has the highest popularity with 1897 reactions</a:t>
            </a:r>
            <a:endParaRPr lang="en-BW" sz="2800" dirty="0"/>
          </a:p>
        </p:txBody>
      </p:sp>
      <p:sp>
        <p:nvSpPr>
          <p:cNvPr id="17" name="TextBox 16">
            <a:extLst>
              <a:ext uri="{FF2B5EF4-FFF2-40B4-BE49-F238E27FC236}">
                <a16:creationId xmlns:a16="http://schemas.microsoft.com/office/drawing/2014/main" id="{626257F6-6E86-388E-D176-2F5EC17B0FB7}"/>
              </a:ext>
            </a:extLst>
          </p:cNvPr>
          <p:cNvSpPr txBox="1"/>
          <p:nvPr/>
        </p:nvSpPr>
        <p:spPr>
          <a:xfrm>
            <a:off x="4833788" y="5153026"/>
            <a:ext cx="3389810" cy="1384995"/>
          </a:xfrm>
          <a:prstGeom prst="rect">
            <a:avLst/>
          </a:prstGeom>
          <a:noFill/>
        </p:spPr>
        <p:txBody>
          <a:bodyPr wrap="square" rtlCol="0">
            <a:spAutoFit/>
          </a:bodyPr>
          <a:lstStyle/>
          <a:p>
            <a:r>
              <a:rPr lang="en-US" sz="2800" dirty="0"/>
              <a:t>Photo has the highest count of 6589 for Content Type</a:t>
            </a:r>
            <a:endParaRPr lang="en-BW" sz="2800" dirty="0"/>
          </a:p>
        </p:txBody>
      </p:sp>
      <p:pic>
        <p:nvPicPr>
          <p:cNvPr id="18" name="Picture 17">
            <a:extLst>
              <a:ext uri="{FF2B5EF4-FFF2-40B4-BE49-F238E27FC236}">
                <a16:creationId xmlns:a16="http://schemas.microsoft.com/office/drawing/2014/main" id="{893B03EC-8D14-ECA6-67AB-7DAB2658CCBF}"/>
              </a:ext>
            </a:extLst>
          </p:cNvPr>
          <p:cNvPicPr>
            <a:picLocks noChangeAspect="1"/>
          </p:cNvPicPr>
          <p:nvPr/>
        </p:nvPicPr>
        <p:blipFill>
          <a:blip r:embed="rId7"/>
          <a:stretch>
            <a:fillRect/>
          </a:stretch>
        </p:blipFill>
        <p:spPr>
          <a:xfrm>
            <a:off x="4976281" y="2966066"/>
            <a:ext cx="2503829" cy="1964312"/>
          </a:xfrm>
          <a:prstGeom prst="rect">
            <a:avLst/>
          </a:prstGeom>
        </p:spPr>
      </p:pic>
      <p:sp>
        <p:nvSpPr>
          <p:cNvPr id="19" name="TextBox 18">
            <a:extLst>
              <a:ext uri="{FF2B5EF4-FFF2-40B4-BE49-F238E27FC236}">
                <a16:creationId xmlns:a16="http://schemas.microsoft.com/office/drawing/2014/main" id="{51DEF8CA-2745-DD60-6CDC-302220657E13}"/>
              </a:ext>
            </a:extLst>
          </p:cNvPr>
          <p:cNvSpPr txBox="1"/>
          <p:nvPr/>
        </p:nvSpPr>
        <p:spPr>
          <a:xfrm>
            <a:off x="12993950" y="5129085"/>
            <a:ext cx="3218961" cy="1384995"/>
          </a:xfrm>
          <a:prstGeom prst="rect">
            <a:avLst/>
          </a:prstGeom>
          <a:noFill/>
        </p:spPr>
        <p:txBody>
          <a:bodyPr wrap="square" rtlCol="0">
            <a:spAutoFit/>
          </a:bodyPr>
          <a:lstStyle/>
          <a:p>
            <a:r>
              <a:rPr lang="en-US" sz="2800" dirty="0"/>
              <a:t>Has the highest number of posts, 2138 posts </a:t>
            </a:r>
            <a:endParaRPr lang="en-BW" sz="2800" dirty="0"/>
          </a:p>
        </p:txBody>
      </p:sp>
      <p:pic>
        <p:nvPicPr>
          <p:cNvPr id="21" name="Picture 20">
            <a:extLst>
              <a:ext uri="{FF2B5EF4-FFF2-40B4-BE49-F238E27FC236}">
                <a16:creationId xmlns:a16="http://schemas.microsoft.com/office/drawing/2014/main" id="{397C27FA-F2A8-D325-6554-21986AC7A0C0}"/>
              </a:ext>
            </a:extLst>
          </p:cNvPr>
          <p:cNvPicPr>
            <a:picLocks noChangeAspect="1"/>
          </p:cNvPicPr>
          <p:nvPr/>
        </p:nvPicPr>
        <p:blipFill>
          <a:blip r:embed="rId8"/>
          <a:stretch>
            <a:fillRect/>
          </a:stretch>
        </p:blipFill>
        <p:spPr>
          <a:xfrm>
            <a:off x="12449615" y="2779468"/>
            <a:ext cx="3413672" cy="2343150"/>
          </a:xfrm>
          <a:prstGeom prst="rect">
            <a:avLst/>
          </a:prstGeom>
        </p:spPr>
      </p:pic>
      <p:pic>
        <p:nvPicPr>
          <p:cNvPr id="22" name="Picture 21">
            <a:extLst>
              <a:ext uri="{FF2B5EF4-FFF2-40B4-BE49-F238E27FC236}">
                <a16:creationId xmlns:a16="http://schemas.microsoft.com/office/drawing/2014/main" id="{80C9E722-DCAC-23AB-3C74-CA8128C9F51B}"/>
              </a:ext>
            </a:extLst>
          </p:cNvPr>
          <p:cNvPicPr>
            <a:picLocks noChangeAspect="1"/>
          </p:cNvPicPr>
          <p:nvPr/>
        </p:nvPicPr>
        <p:blipFill>
          <a:blip r:embed="rId9"/>
          <a:stretch>
            <a:fillRect/>
          </a:stretch>
        </p:blipFill>
        <p:spPr>
          <a:xfrm>
            <a:off x="733460" y="2966066"/>
            <a:ext cx="2879808" cy="2156552"/>
          </a:xfrm>
          <a:prstGeom prst="rect">
            <a:avLst/>
          </a:prstGeom>
        </p:spPr>
      </p:pic>
      <p:pic>
        <p:nvPicPr>
          <p:cNvPr id="23" name="Picture 22">
            <a:extLst>
              <a:ext uri="{FF2B5EF4-FFF2-40B4-BE49-F238E27FC236}">
                <a16:creationId xmlns:a16="http://schemas.microsoft.com/office/drawing/2014/main" id="{E1A701DF-9FE2-6DF9-9591-410479AA1ABF}"/>
              </a:ext>
            </a:extLst>
          </p:cNvPr>
          <p:cNvPicPr>
            <a:picLocks noChangeAspect="1"/>
          </p:cNvPicPr>
          <p:nvPr/>
        </p:nvPicPr>
        <p:blipFill>
          <a:blip r:embed="rId10"/>
          <a:stretch>
            <a:fillRect/>
          </a:stretch>
        </p:blipFill>
        <p:spPr>
          <a:xfrm>
            <a:off x="8704771" y="6475829"/>
            <a:ext cx="2975106" cy="883997"/>
          </a:xfrm>
          <a:prstGeom prst="rect">
            <a:avLst/>
          </a:prstGeom>
        </p:spPr>
      </p:pic>
      <p:pic>
        <p:nvPicPr>
          <p:cNvPr id="24" name="Picture 23">
            <a:extLst>
              <a:ext uri="{FF2B5EF4-FFF2-40B4-BE49-F238E27FC236}">
                <a16:creationId xmlns:a16="http://schemas.microsoft.com/office/drawing/2014/main" id="{B7C78863-9545-125D-9BC8-B0D00091F051}"/>
              </a:ext>
            </a:extLst>
          </p:cNvPr>
          <p:cNvPicPr>
            <a:picLocks noChangeAspect="1"/>
          </p:cNvPicPr>
          <p:nvPr/>
        </p:nvPicPr>
        <p:blipFill>
          <a:blip r:embed="rId11"/>
          <a:stretch>
            <a:fillRect/>
          </a:stretch>
        </p:blipFill>
        <p:spPr>
          <a:xfrm>
            <a:off x="9052983" y="3166094"/>
            <a:ext cx="2156552" cy="2156552"/>
          </a:xfrm>
          <a:prstGeom prst="rect">
            <a:avLst/>
          </a:prstGeom>
        </p:spPr>
      </p:pic>
      <p:sp>
        <p:nvSpPr>
          <p:cNvPr id="25" name="TextBox 24">
            <a:extLst>
              <a:ext uri="{FF2B5EF4-FFF2-40B4-BE49-F238E27FC236}">
                <a16:creationId xmlns:a16="http://schemas.microsoft.com/office/drawing/2014/main" id="{02264421-EBB3-12AB-185D-6689E384DF8C}"/>
              </a:ext>
            </a:extLst>
          </p:cNvPr>
          <p:cNvSpPr txBox="1"/>
          <p:nvPr/>
        </p:nvSpPr>
        <p:spPr>
          <a:xfrm>
            <a:off x="9021421" y="5153026"/>
            <a:ext cx="2789579" cy="954107"/>
          </a:xfrm>
          <a:prstGeom prst="rect">
            <a:avLst/>
          </a:prstGeom>
          <a:noFill/>
        </p:spPr>
        <p:txBody>
          <a:bodyPr wrap="square" rtlCol="0">
            <a:spAutoFit/>
          </a:bodyPr>
          <a:lstStyle/>
          <a:p>
            <a:r>
              <a:rPr lang="en-US" sz="2800" dirty="0"/>
              <a:t>There are 16 unique categories</a:t>
            </a:r>
            <a:endParaRPr lang="en-BW"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BW"/>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BW"/>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BW"/>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C2EF7AE0-F692-52A3-201E-81C35864864F}"/>
              </a:ext>
            </a:extLst>
          </p:cNvPr>
          <p:cNvPicPr>
            <a:picLocks noChangeAspect="1"/>
          </p:cNvPicPr>
          <p:nvPr/>
        </p:nvPicPr>
        <p:blipFill>
          <a:blip r:embed="rId7"/>
          <a:stretch>
            <a:fillRect/>
          </a:stretch>
        </p:blipFill>
        <p:spPr>
          <a:xfrm>
            <a:off x="3539250" y="1467168"/>
            <a:ext cx="12232749" cy="73526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BW"/>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BW"/>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BW"/>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40C77862-C627-6860-0C4F-50482C259790}"/>
              </a:ext>
            </a:extLst>
          </p:cNvPr>
          <p:cNvPicPr>
            <a:picLocks noChangeAspect="1"/>
          </p:cNvPicPr>
          <p:nvPr/>
        </p:nvPicPr>
        <p:blipFill>
          <a:blip r:embed="rId7"/>
          <a:stretch>
            <a:fillRect/>
          </a:stretch>
        </p:blipFill>
        <p:spPr>
          <a:xfrm>
            <a:off x="3962400" y="991894"/>
            <a:ext cx="12725400" cy="8269564"/>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2598</TotalTime>
  <Words>367</Words>
  <Application>Microsoft Office PowerPoint</Application>
  <PresentationFormat>Custom</PresentationFormat>
  <Paragraphs>82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Wingdings</vt:lpstr>
      <vt:lpstr>Graphik Regular</vt:lpstr>
      <vt:lpstr>Gadugi</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TSHOLOFELO DUBANI</cp:lastModifiedBy>
  <cp:revision>9</cp:revision>
  <dcterms:created xsi:type="dcterms:W3CDTF">2006-08-16T00:00:00Z</dcterms:created>
  <dcterms:modified xsi:type="dcterms:W3CDTF">2024-11-04T00:09:11Z</dcterms:modified>
  <dc:identifier>DAEhDyfaYKE</dc:identifier>
</cp:coreProperties>
</file>