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65" r:id="rId5"/>
    <p:sldId id="259" r:id="rId6"/>
    <p:sldId id="258"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6" autoAdjust="0"/>
    <p:restoredTop sz="94660"/>
  </p:normalViewPr>
  <p:slideViewPr>
    <p:cSldViewPr snapToGrid="0">
      <p:cViewPr>
        <p:scale>
          <a:sx n="75" d="100"/>
          <a:sy n="75" d="100"/>
        </p:scale>
        <p:origin x="1200" y="5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D9023F2E-68E6-4EE6-84E9-5303453F53B3}" type="datetimeFigureOut">
              <a:rPr lang="es-GT" smtClean="0"/>
              <a:t>13/05/2019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539590-FAF8-4BA0-A038-A60A4BC6AB6D}" type="slidenum">
              <a:rPr lang="es-GT" smtClean="0"/>
              <a:t>‹Nº›</a:t>
            </a:fld>
            <a:endParaRPr lang="es-GT"/>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3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023F2E-68E6-4EE6-84E9-5303453F53B3}" type="datetimeFigureOut">
              <a:rPr lang="es-GT" smtClean="0"/>
              <a:t>13/05/2019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185330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023F2E-68E6-4EE6-84E9-5303453F53B3}" type="datetimeFigureOut">
              <a:rPr lang="es-GT" smtClean="0"/>
              <a:t>13/05/2019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539590-FAF8-4BA0-A038-A60A4BC6AB6D}" type="slidenum">
              <a:rPr lang="es-GT" smtClean="0"/>
              <a:t>‹Nº›</a:t>
            </a:fld>
            <a:endParaRPr lang="es-G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65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9023F2E-68E6-4EE6-84E9-5303453F53B3}" type="datetimeFigureOut">
              <a:rPr lang="es-GT" smtClean="0"/>
              <a:t>13/05/2019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52221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9023F2E-68E6-4EE6-84E9-5303453F53B3}" type="datetimeFigureOut">
              <a:rPr lang="es-GT" smtClean="0"/>
              <a:t>13/05/2019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4539590-FAF8-4BA0-A038-A60A4BC6AB6D}" type="slidenum">
              <a:rPr lang="es-GT" smtClean="0"/>
              <a:t>‹Nº›</a:t>
            </a:fld>
            <a:endParaRPr lang="es-GT"/>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92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9023F2E-68E6-4EE6-84E9-5303453F53B3}" type="datetimeFigureOut">
              <a:rPr lang="es-GT" smtClean="0"/>
              <a:t>13/05/2019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243768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9023F2E-68E6-4EE6-84E9-5303453F53B3}" type="datetimeFigureOut">
              <a:rPr lang="es-GT" smtClean="0"/>
              <a:t>13/05/2019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206186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9023F2E-68E6-4EE6-84E9-5303453F53B3}" type="datetimeFigureOut">
              <a:rPr lang="es-GT" smtClean="0"/>
              <a:t>13/05/2019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197343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23F2E-68E6-4EE6-84E9-5303453F53B3}" type="datetimeFigureOut">
              <a:rPr lang="es-GT" smtClean="0"/>
              <a:t>13/05/2019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254079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023F2E-68E6-4EE6-84E9-5303453F53B3}" type="datetimeFigureOut">
              <a:rPr lang="es-GT" smtClean="0"/>
              <a:t>13/05/2019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4539590-FAF8-4BA0-A038-A60A4BC6AB6D}" type="slidenum">
              <a:rPr lang="es-GT" smtClean="0"/>
              <a:t>‹Nº›</a:t>
            </a:fld>
            <a:endParaRPr lang="es-GT"/>
          </a:p>
        </p:txBody>
      </p:sp>
    </p:spTree>
    <p:extLst>
      <p:ext uri="{BB962C8B-B14F-4D97-AF65-F5344CB8AC3E}">
        <p14:creationId xmlns:p14="http://schemas.microsoft.com/office/powerpoint/2010/main" val="338510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9023F2E-68E6-4EE6-84E9-5303453F53B3}" type="datetimeFigureOut">
              <a:rPr lang="es-GT" smtClean="0"/>
              <a:t>13/05/2019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4539590-FAF8-4BA0-A038-A60A4BC6AB6D}" type="slidenum">
              <a:rPr lang="es-GT" smtClean="0"/>
              <a:t>‹Nº›</a:t>
            </a:fld>
            <a:endParaRPr lang="es-G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41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023F2E-68E6-4EE6-84E9-5303453F53B3}" type="datetimeFigureOut">
              <a:rPr lang="es-GT" smtClean="0"/>
              <a:t>13/05/2019</a:t>
            </a:fld>
            <a:endParaRPr lang="es-G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G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4539590-FAF8-4BA0-A038-A60A4BC6AB6D}" type="slidenum">
              <a:rPr lang="es-GT" smtClean="0"/>
              <a:t>‹Nº›</a:t>
            </a:fld>
            <a:endParaRPr lang="es-G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79908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4D87A0-BA55-4A8B-9FD6-6109543D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946" y="620720"/>
            <a:ext cx="3366054" cy="5571069"/>
          </a:xfrm>
          <a:prstGeom prst="rect">
            <a:avLst/>
          </a:prstGeom>
          <a:blipFill dpi="0" rotWithShape="1">
            <a:blip r:embed="rId2">
              <a:duotone>
                <a:schemeClr val="accent6">
                  <a:shade val="45000"/>
                  <a:satMod val="135000"/>
                </a:schemeClr>
                <a:prstClr val="white"/>
              </a:duotone>
            </a:blip>
            <a:srcRect/>
            <a:tile tx="25400" ty="6350" sx="91000" sy="91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FB03FB-74BA-4478-A281-9C1A46498206}"/>
              </a:ext>
            </a:extLst>
          </p:cNvPr>
          <p:cNvSpPr>
            <a:spLocks noGrp="1"/>
          </p:cNvSpPr>
          <p:nvPr>
            <p:ph type="ctrTitle"/>
          </p:nvPr>
        </p:nvSpPr>
        <p:spPr>
          <a:xfrm>
            <a:off x="4713224" y="1105351"/>
            <a:ext cx="6353967" cy="3023981"/>
          </a:xfrm>
        </p:spPr>
        <p:txBody>
          <a:bodyPr anchor="b">
            <a:normAutofit/>
          </a:bodyPr>
          <a:lstStyle/>
          <a:p>
            <a:pPr algn="l"/>
            <a:r>
              <a:rPr lang="es-GT" sz="4800">
                <a:solidFill>
                  <a:srgbClr val="FFFFFF"/>
                </a:solidFill>
              </a:rPr>
              <a:t>Proyecto final</a:t>
            </a:r>
          </a:p>
        </p:txBody>
      </p:sp>
      <p:sp>
        <p:nvSpPr>
          <p:cNvPr id="3" name="Subtítulo 2">
            <a:extLst>
              <a:ext uri="{FF2B5EF4-FFF2-40B4-BE49-F238E27FC236}">
                <a16:creationId xmlns:a16="http://schemas.microsoft.com/office/drawing/2014/main" id="{81412C8A-6016-49F4-89B3-C0DD5032A189}"/>
              </a:ext>
            </a:extLst>
          </p:cNvPr>
          <p:cNvSpPr>
            <a:spLocks noGrp="1"/>
          </p:cNvSpPr>
          <p:nvPr>
            <p:ph type="subTitle" idx="1"/>
          </p:nvPr>
        </p:nvSpPr>
        <p:spPr>
          <a:xfrm>
            <a:off x="4713224" y="4297556"/>
            <a:ext cx="6353968" cy="1433391"/>
          </a:xfrm>
        </p:spPr>
        <p:txBody>
          <a:bodyPr anchor="t">
            <a:normAutofit/>
          </a:bodyPr>
          <a:lstStyle/>
          <a:p>
            <a:r>
              <a:rPr lang="es-GT">
                <a:solidFill>
                  <a:srgbClr val="FFFFFF"/>
                </a:solidFill>
              </a:rPr>
              <a:t>Alejandra Samayoa</a:t>
            </a:r>
          </a:p>
          <a:p>
            <a:r>
              <a:rPr lang="es-GT">
                <a:solidFill>
                  <a:srgbClr val="FFFFFF"/>
                </a:solidFill>
              </a:rPr>
              <a:t>Andrea Perez</a:t>
            </a:r>
          </a:p>
        </p:txBody>
      </p:sp>
      <p:cxnSp>
        <p:nvCxnSpPr>
          <p:cNvPr id="23" name="Straight Connector 22">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385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82E2B9-602B-4C89-AF2C-610896471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0C72E367-6E37-4C6B-AAC0-CBF9C4B396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C4DFC34-0B8E-40E7-B92A-DF1C9FB8C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2D4296-FE7D-4B69-A96E-513FACBD4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BC0BA0-1EE8-4AD3-8DC0-720531FAC3A7}"/>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spc="200" dirty="0" err="1">
                <a:solidFill>
                  <a:srgbClr val="FFFFFF"/>
                </a:solidFill>
              </a:rPr>
              <a:t>Introduccion</a:t>
            </a:r>
            <a:endParaRPr lang="en-US" sz="4400" spc="200" dirty="0">
              <a:solidFill>
                <a:srgbClr val="FFFFFF"/>
              </a:solidFill>
            </a:endParaRPr>
          </a:p>
        </p:txBody>
      </p:sp>
      <p:sp>
        <p:nvSpPr>
          <p:cNvPr id="3" name="Marcador de contenido 2">
            <a:extLst>
              <a:ext uri="{FF2B5EF4-FFF2-40B4-BE49-F238E27FC236}">
                <a16:creationId xmlns:a16="http://schemas.microsoft.com/office/drawing/2014/main" id="{72803FFC-F40E-4062-AF44-FB5443F11A32}"/>
              </a:ext>
            </a:extLst>
          </p:cNvPr>
          <p:cNvSpPr>
            <a:spLocks noGrp="1"/>
          </p:cNvSpPr>
          <p:nvPr>
            <p:ph idx="1"/>
          </p:nvPr>
        </p:nvSpPr>
        <p:spPr>
          <a:xfrm>
            <a:off x="638921" y="3849539"/>
            <a:ext cx="4204012" cy="2359417"/>
          </a:xfrm>
        </p:spPr>
        <p:txBody>
          <a:bodyPr vert="horz" lIns="91440" tIns="45720" rIns="91440" bIns="45720" rtlCol="0" anchor="t">
            <a:normAutofit/>
          </a:bodyPr>
          <a:lstStyle/>
          <a:p>
            <a:pPr marL="0" indent="0" algn="r">
              <a:lnSpc>
                <a:spcPct val="100000"/>
              </a:lnSpc>
              <a:spcBef>
                <a:spcPts val="0"/>
              </a:spcBef>
              <a:buNone/>
            </a:pPr>
            <a:endParaRPr lang="en-US" sz="1600" dirty="0">
              <a:solidFill>
                <a:srgbClr val="FFFFFF"/>
              </a:solidFill>
            </a:endParaRPr>
          </a:p>
        </p:txBody>
      </p:sp>
      <p:cxnSp>
        <p:nvCxnSpPr>
          <p:cNvPr id="17" name="Straight Connector 16">
            <a:extLst>
              <a:ext uri="{FF2B5EF4-FFF2-40B4-BE49-F238E27FC236}">
                <a16:creationId xmlns:a16="http://schemas.microsoft.com/office/drawing/2014/main" id="{D735B423-B080-46F7-9760-3EA008D9EE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203314DF-CC2F-412B-A4FB-F24D1347C2C1}"/>
              </a:ext>
            </a:extLst>
          </p:cNvPr>
          <p:cNvPicPr>
            <a:picLocks noChangeAspect="1"/>
          </p:cNvPicPr>
          <p:nvPr/>
        </p:nvPicPr>
        <p:blipFill rotWithShape="1">
          <a:blip r:embed="rId3"/>
          <a:srcRect l="605" r="1405"/>
          <a:stretch/>
        </p:blipFill>
        <p:spPr>
          <a:xfrm>
            <a:off x="5468548" y="10"/>
            <a:ext cx="6720178" cy="6857990"/>
          </a:xfrm>
          <a:prstGeom prst="rect">
            <a:avLst/>
          </a:prstGeom>
        </p:spPr>
      </p:pic>
    </p:spTree>
    <p:extLst>
      <p:ext uri="{BB962C8B-B14F-4D97-AF65-F5344CB8AC3E}">
        <p14:creationId xmlns:p14="http://schemas.microsoft.com/office/powerpoint/2010/main" val="343768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A77392-F2D9-4716-B970-79B0CC519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4FFC0B-FA84-4006-88B9-E7D97FBF0AE0}"/>
              </a:ext>
            </a:extLst>
          </p:cNvPr>
          <p:cNvSpPr>
            <a:spLocks noGrp="1"/>
          </p:cNvSpPr>
          <p:nvPr>
            <p:ph type="title"/>
          </p:nvPr>
        </p:nvSpPr>
        <p:spPr>
          <a:xfrm>
            <a:off x="310039" y="640080"/>
            <a:ext cx="3429855" cy="5613236"/>
          </a:xfrm>
        </p:spPr>
        <p:txBody>
          <a:bodyPr anchor="ctr">
            <a:normAutofit/>
          </a:bodyPr>
          <a:lstStyle/>
          <a:p>
            <a:r>
              <a:rPr lang="es-GT">
                <a:solidFill>
                  <a:srgbClr val="FFFFFF"/>
                </a:solidFill>
              </a:rPr>
              <a:t>Cifrado de Hill</a:t>
            </a:r>
          </a:p>
        </p:txBody>
      </p:sp>
      <p:sp>
        <p:nvSpPr>
          <p:cNvPr id="3" name="Marcador de contenido 2">
            <a:extLst>
              <a:ext uri="{FF2B5EF4-FFF2-40B4-BE49-F238E27FC236}">
                <a16:creationId xmlns:a16="http://schemas.microsoft.com/office/drawing/2014/main" id="{7AD4A791-4071-44D9-AB61-8AC0806A588A}"/>
              </a:ext>
            </a:extLst>
          </p:cNvPr>
          <p:cNvSpPr>
            <a:spLocks noGrp="1"/>
          </p:cNvSpPr>
          <p:nvPr>
            <p:ph idx="1"/>
          </p:nvPr>
        </p:nvSpPr>
        <p:spPr>
          <a:xfrm>
            <a:off x="4709823" y="1046481"/>
            <a:ext cx="7172138" cy="3208020"/>
          </a:xfrm>
        </p:spPr>
        <p:txBody>
          <a:bodyPr>
            <a:normAutofit/>
          </a:bodyPr>
          <a:lstStyle/>
          <a:p>
            <a:r>
              <a:rPr lang="es-GT" dirty="0"/>
              <a:t>Este sistema de cifrado fue creado por Lester S. Hill en 1929, esta basado en el álgebra lineal y es fundamental en la historia de la criptografía. Fue el primero en su clase. Es poli alfabético, esto se debe a que puede haber mas de un mismo carácter en el mensaje a enviar. Este carácter al ser encriptado no será igual al anterior. Si se trabaja con un alfabeto que tenga solo 26 caracteres las letras se enumeraran de la siguiente manera: A=0, B=1,..., Z=25</a:t>
            </a:r>
          </a:p>
          <a:p>
            <a:endParaRPr lang="es-GT" dirty="0"/>
          </a:p>
          <a:p>
            <a:endParaRPr lang="es-GT" dirty="0"/>
          </a:p>
        </p:txBody>
      </p:sp>
      <p:pic>
        <p:nvPicPr>
          <p:cNvPr id="2050" name="Picture 2" descr="Resultado de imagen para tabla del cifrado de hill">
            <a:extLst>
              <a:ext uri="{FF2B5EF4-FFF2-40B4-BE49-F238E27FC236}">
                <a16:creationId xmlns:a16="http://schemas.microsoft.com/office/drawing/2014/main" id="{5A122BE6-17A2-460F-9CC2-D69DF1B332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10063" y="3848101"/>
            <a:ext cx="6551647" cy="168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24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F93CFF1-A530-4C60-BD6A-9BC82AD7B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0379C2-AEE4-4399-8F9A-B3957C3E94C3}"/>
              </a:ext>
            </a:extLst>
          </p:cNvPr>
          <p:cNvSpPr>
            <a:spLocks noGrp="1"/>
          </p:cNvSpPr>
          <p:nvPr>
            <p:ph type="title"/>
          </p:nvPr>
        </p:nvSpPr>
        <p:spPr>
          <a:xfrm>
            <a:off x="1024129" y="585216"/>
            <a:ext cx="3779085" cy="1499616"/>
          </a:xfrm>
        </p:spPr>
        <p:txBody>
          <a:bodyPr vert="horz" lIns="91440" tIns="45720" rIns="91440" bIns="45720" rtlCol="0">
            <a:normAutofit/>
          </a:bodyPr>
          <a:lstStyle/>
          <a:p>
            <a:r>
              <a:rPr lang="en-US" sz="4600" spc="200">
                <a:solidFill>
                  <a:srgbClr val="FFFFFF"/>
                </a:solidFill>
              </a:rPr>
              <a:t>Implementacion </a:t>
            </a:r>
          </a:p>
        </p:txBody>
      </p:sp>
      <p:cxnSp>
        <p:nvCxnSpPr>
          <p:cNvPr id="32" name="Straight Connector 31">
            <a:extLst>
              <a:ext uri="{FF2B5EF4-FFF2-40B4-BE49-F238E27FC236}">
                <a16:creationId xmlns:a16="http://schemas.microsoft.com/office/drawing/2014/main" id="{278643F6-D1A2-4526-83DF-FC3BD110E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DEA09D0-9E3B-4412-956F-CCAB94CD1B00}"/>
              </a:ext>
            </a:extLst>
          </p:cNvPr>
          <p:cNvSpPr>
            <a:spLocks noGrp="1"/>
          </p:cNvSpPr>
          <p:nvPr>
            <p:ph idx="1"/>
          </p:nvPr>
        </p:nvSpPr>
        <p:spPr>
          <a:xfrm>
            <a:off x="1024129" y="2286000"/>
            <a:ext cx="3791711" cy="3931920"/>
          </a:xfrm>
        </p:spPr>
        <p:txBody>
          <a:bodyPr vert="horz" lIns="91440" tIns="45720" rIns="91440" bIns="45720" rtlCol="0">
            <a:normAutofit/>
          </a:bodyPr>
          <a:lstStyle/>
          <a:p>
            <a:pPr marL="0" indent="0">
              <a:spcBef>
                <a:spcPts val="0"/>
              </a:spcBef>
              <a:buNone/>
            </a:pPr>
            <a:r>
              <a:rPr lang="en-US">
                <a:solidFill>
                  <a:srgbClr val="FFFFFF"/>
                </a:solidFill>
              </a:rPr>
              <a:t>Tenemos una entrada de 6 caracteres y cadena de 3 letras con esto realizamos una operacion matriz por vector. Al hacer esta operacion utilizamos la tabla de conversion de Hill para poder cifrar el mensaje sin importar si ya se repite un caracter en el mensaje ya que se sustituira por un  simbolo dentro de un codigo ASCII </a:t>
            </a:r>
          </a:p>
        </p:txBody>
      </p:sp>
      <p:pic>
        <p:nvPicPr>
          <p:cNvPr id="22" name="Graphic 21">
            <a:extLst>
              <a:ext uri="{FF2B5EF4-FFF2-40B4-BE49-F238E27FC236}">
                <a16:creationId xmlns:a16="http://schemas.microsoft.com/office/drawing/2014/main" id="{AB35C70F-D5AC-469B-A958-12EB789E29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34986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8B61A-0513-46D8-8BD1-11EC6AC5D075}"/>
              </a:ext>
            </a:extLst>
          </p:cNvPr>
          <p:cNvSpPr>
            <a:spLocks noGrp="1"/>
          </p:cNvSpPr>
          <p:nvPr>
            <p:ph type="title"/>
          </p:nvPr>
        </p:nvSpPr>
        <p:spPr>
          <a:xfrm>
            <a:off x="1024128" y="585216"/>
            <a:ext cx="9720072" cy="1499616"/>
          </a:xfrm>
        </p:spPr>
        <p:txBody>
          <a:bodyPr>
            <a:normAutofit/>
          </a:bodyPr>
          <a:lstStyle/>
          <a:p>
            <a:r>
              <a:rPr lang="es-GT" dirty="0"/>
              <a:t>Código BCD (</a:t>
            </a:r>
            <a:r>
              <a:rPr lang="es-GT" dirty="0" err="1"/>
              <a:t>Binary-Coded</a:t>
            </a:r>
            <a:r>
              <a:rPr lang="es-GT" dirty="0"/>
              <a:t> Decimal (BCD)</a:t>
            </a:r>
          </a:p>
        </p:txBody>
      </p:sp>
      <p:pic>
        <p:nvPicPr>
          <p:cNvPr id="1030" name="Picture 6" descr="Tabla de conversiones de Decimal a BCD - ElectrÃ³nica Unicrom">
            <a:extLst>
              <a:ext uri="{FF2B5EF4-FFF2-40B4-BE49-F238E27FC236}">
                <a16:creationId xmlns:a16="http://schemas.microsoft.com/office/drawing/2014/main" id="{DC7DD588-2D5B-4073-BB4C-72BCD34425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9100" y="2079829"/>
            <a:ext cx="2324099" cy="412959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0EEF6583-02E1-4C93-941B-92416F75359E}"/>
              </a:ext>
            </a:extLst>
          </p:cNvPr>
          <p:cNvSpPr>
            <a:spLocks noGrp="1"/>
          </p:cNvSpPr>
          <p:nvPr>
            <p:ph idx="1"/>
          </p:nvPr>
        </p:nvSpPr>
        <p:spPr>
          <a:xfrm>
            <a:off x="5063613" y="2286000"/>
            <a:ext cx="5680587" cy="4023360"/>
          </a:xfrm>
        </p:spPr>
        <p:txBody>
          <a:bodyPr>
            <a:normAutofit/>
          </a:bodyPr>
          <a:lstStyle/>
          <a:p>
            <a:pPr marL="0" indent="0">
              <a:buNone/>
            </a:pPr>
            <a:r>
              <a:rPr lang="es-GT" dirty="0"/>
              <a:t>El número decimal codificado en </a:t>
            </a:r>
            <a:r>
              <a:rPr lang="es-GT" i="1" dirty="0"/>
              <a:t>BCD</a:t>
            </a:r>
            <a:r>
              <a:rPr lang="es-GT" dirty="0"/>
              <a:t>, es una forma de expresar cada uno de los dígitos decimales de una cifra con un código binario. Cada dígito decimal es codificado con una secuencia de 4 bits </a:t>
            </a:r>
          </a:p>
          <a:p>
            <a:pPr marL="0" indent="0">
              <a:buNone/>
            </a:pPr>
            <a:r>
              <a:rPr lang="es-GT" dirty="0"/>
              <a:t>Solo los números binarios de 4 bits del 0000 al 1001 se utilizan. El código BCD no hace uso de los números 1010, 1011, 1100, 1101, 1110 y 1111</a:t>
            </a:r>
          </a:p>
          <a:p>
            <a:pPr marL="0" indent="0">
              <a:buNone/>
            </a:pPr>
            <a:endParaRPr lang="es-GT" dirty="0"/>
          </a:p>
          <a:p>
            <a:endParaRPr lang="es-GT" dirty="0"/>
          </a:p>
          <a:p>
            <a:endParaRPr lang="es-GT" dirty="0"/>
          </a:p>
        </p:txBody>
      </p:sp>
    </p:spTree>
    <p:extLst>
      <p:ext uri="{BB962C8B-B14F-4D97-AF65-F5344CB8AC3E}">
        <p14:creationId xmlns:p14="http://schemas.microsoft.com/office/powerpoint/2010/main" val="350814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653FE-D9BC-40ED-8C13-001EC43079AB}"/>
              </a:ext>
            </a:extLst>
          </p:cNvPr>
          <p:cNvSpPr>
            <a:spLocks noGrp="1"/>
          </p:cNvSpPr>
          <p:nvPr>
            <p:ph type="title"/>
          </p:nvPr>
        </p:nvSpPr>
        <p:spPr/>
        <p:txBody>
          <a:bodyPr/>
          <a:lstStyle/>
          <a:p>
            <a:r>
              <a:rPr lang="es-GT" dirty="0"/>
              <a:t>Que es un contador</a:t>
            </a:r>
          </a:p>
        </p:txBody>
      </p:sp>
      <p:sp>
        <p:nvSpPr>
          <p:cNvPr id="3" name="Marcador de contenido 2">
            <a:extLst>
              <a:ext uri="{FF2B5EF4-FFF2-40B4-BE49-F238E27FC236}">
                <a16:creationId xmlns:a16="http://schemas.microsoft.com/office/drawing/2014/main" id="{C838AB26-F7BA-401A-91A4-E2E8108B6AB2}"/>
              </a:ext>
            </a:extLst>
          </p:cNvPr>
          <p:cNvSpPr>
            <a:spLocks noGrp="1"/>
          </p:cNvSpPr>
          <p:nvPr>
            <p:ph idx="1"/>
          </p:nvPr>
        </p:nvSpPr>
        <p:spPr>
          <a:xfrm>
            <a:off x="899414" y="1538332"/>
            <a:ext cx="9969500" cy="1816100"/>
          </a:xfrm>
        </p:spPr>
        <p:txBody>
          <a:bodyPr>
            <a:normAutofit lnSpcReduction="10000"/>
          </a:bodyPr>
          <a:lstStyle/>
          <a:p>
            <a:endParaRPr lang="es-GT" sz="2400" dirty="0"/>
          </a:p>
          <a:p>
            <a:pPr algn="just"/>
            <a:r>
              <a:rPr lang="es-GT" sz="2400" dirty="0"/>
              <a:t>Una variable toma como nombre contador cuando a esta se le agrega o decrementa un valor fijo en cada iteración en un </a:t>
            </a:r>
            <a:r>
              <a:rPr lang="es-GT" sz="2400" dirty="0" err="1"/>
              <a:t>buble</a:t>
            </a:r>
            <a:r>
              <a:rPr lang="es-GT" sz="2400" dirty="0"/>
              <a:t>.  En un bucle usualmente se utilizan los contadores para contar cuantas vueltas o iteraciones tiene el mismo.</a:t>
            </a:r>
          </a:p>
          <a:p>
            <a:endParaRPr lang="es-GT" dirty="0"/>
          </a:p>
        </p:txBody>
      </p:sp>
      <p:sp>
        <p:nvSpPr>
          <p:cNvPr id="4" name="Título 1">
            <a:extLst>
              <a:ext uri="{FF2B5EF4-FFF2-40B4-BE49-F238E27FC236}">
                <a16:creationId xmlns:a16="http://schemas.microsoft.com/office/drawing/2014/main" id="{4D3B8602-AE45-476D-BEFB-52D38E9D6ABD}"/>
              </a:ext>
            </a:extLst>
          </p:cNvPr>
          <p:cNvSpPr txBox="1">
            <a:spLocks/>
          </p:cNvSpPr>
          <p:nvPr/>
        </p:nvSpPr>
        <p:spPr>
          <a:xfrm>
            <a:off x="1024128" y="3429000"/>
            <a:ext cx="6494272" cy="92710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s-GT" dirty="0"/>
              <a:t>Que es un contador BCD</a:t>
            </a:r>
          </a:p>
        </p:txBody>
      </p:sp>
      <p:sp>
        <p:nvSpPr>
          <p:cNvPr id="5" name="Rectángulo 4">
            <a:extLst>
              <a:ext uri="{FF2B5EF4-FFF2-40B4-BE49-F238E27FC236}">
                <a16:creationId xmlns:a16="http://schemas.microsoft.com/office/drawing/2014/main" id="{204F63DA-0639-458B-B06B-0F89830C605E}"/>
              </a:ext>
            </a:extLst>
          </p:cNvPr>
          <p:cNvSpPr/>
          <p:nvPr/>
        </p:nvSpPr>
        <p:spPr>
          <a:xfrm>
            <a:off x="1024128" y="4430668"/>
            <a:ext cx="9969500" cy="1446550"/>
          </a:xfrm>
          <a:prstGeom prst="rect">
            <a:avLst/>
          </a:prstGeom>
        </p:spPr>
        <p:txBody>
          <a:bodyPr wrap="square">
            <a:spAutoFit/>
          </a:bodyPr>
          <a:lstStyle/>
          <a:p>
            <a:pPr algn="just"/>
            <a:r>
              <a:rPr lang="es-GT" sz="2200" dirty="0"/>
              <a:t>Contador BCD Cuenta en código decimal desde 0000 a 1001 y de vuelta a 0000. Debido a que se hace el retorno a cero desde 9 y no desde 15 (existe esa posibilidad), el contador BCD no tiene un patrón regular como en una cuenta binaria directa</a:t>
            </a:r>
          </a:p>
        </p:txBody>
      </p:sp>
    </p:spTree>
    <p:extLst>
      <p:ext uri="{BB962C8B-B14F-4D97-AF65-F5344CB8AC3E}">
        <p14:creationId xmlns:p14="http://schemas.microsoft.com/office/powerpoint/2010/main" val="303036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FBA6828D-410E-4E1B-8CAD-4972FBB3B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2" name="Título 1">
            <a:extLst>
              <a:ext uri="{FF2B5EF4-FFF2-40B4-BE49-F238E27FC236}">
                <a16:creationId xmlns:a16="http://schemas.microsoft.com/office/drawing/2014/main" id="{AABC01F6-C779-4FB7-933D-72CF35F2E999}"/>
              </a:ext>
            </a:extLst>
          </p:cNvPr>
          <p:cNvSpPr>
            <a:spLocks noGrp="1"/>
          </p:cNvSpPr>
          <p:nvPr>
            <p:ph type="title"/>
          </p:nvPr>
        </p:nvSpPr>
        <p:spPr>
          <a:xfrm>
            <a:off x="643467" y="804333"/>
            <a:ext cx="4958290" cy="5249334"/>
          </a:xfrm>
        </p:spPr>
        <p:txBody>
          <a:bodyPr>
            <a:normAutofit/>
          </a:bodyPr>
          <a:lstStyle/>
          <a:p>
            <a:pPr algn="r"/>
            <a:r>
              <a:rPr lang="es-GT">
                <a:solidFill>
                  <a:srgbClr val="000000"/>
                </a:solidFill>
              </a:rPr>
              <a:t>En que se usa el contador BCD</a:t>
            </a:r>
          </a:p>
        </p:txBody>
      </p:sp>
      <p:sp>
        <p:nvSpPr>
          <p:cNvPr id="11" name="Rectangle 10">
            <a:extLst>
              <a:ext uri="{FF2B5EF4-FFF2-40B4-BE49-F238E27FC236}">
                <a16:creationId xmlns:a16="http://schemas.microsoft.com/office/drawing/2014/main" id="{6D428773-F789-43B7-B5FD-AE49E5BD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2"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A012ADF-9A4B-45ED-8441-45CC52541E6C}"/>
              </a:ext>
            </a:extLst>
          </p:cNvPr>
          <p:cNvSpPr>
            <a:spLocks noGrp="1"/>
          </p:cNvSpPr>
          <p:nvPr>
            <p:ph idx="1"/>
          </p:nvPr>
        </p:nvSpPr>
        <p:spPr>
          <a:xfrm>
            <a:off x="6578600" y="804333"/>
            <a:ext cx="5130800" cy="5249334"/>
          </a:xfrm>
        </p:spPr>
        <p:txBody>
          <a:bodyPr anchor="ctr">
            <a:normAutofit/>
          </a:bodyPr>
          <a:lstStyle/>
          <a:p>
            <a:r>
              <a:rPr lang="es-GT">
                <a:solidFill>
                  <a:srgbClr val="FFFFFF"/>
                </a:solidFill>
              </a:rPr>
              <a:t>Utilizando el código BCD, se simplifica la manipulación de los datos numéricos que deben ser mostrados por ejemplo en un visualizador de siete segmentos. Esto lleva a su vez una simplificación en el diseño físico del circuito (hardware).</a:t>
            </a:r>
          </a:p>
          <a:p>
            <a:endParaRPr lang="es-GT">
              <a:solidFill>
                <a:srgbClr val="FFFFFF"/>
              </a:solidFill>
            </a:endParaRPr>
          </a:p>
        </p:txBody>
      </p:sp>
      <p:sp>
        <p:nvSpPr>
          <p:cNvPr id="4" name="Título 1">
            <a:extLst>
              <a:ext uri="{FF2B5EF4-FFF2-40B4-BE49-F238E27FC236}">
                <a16:creationId xmlns:a16="http://schemas.microsoft.com/office/drawing/2014/main" id="{FC1C92EB-A172-4886-9321-BF7FA042CDB6}"/>
              </a:ext>
            </a:extLst>
          </p:cNvPr>
          <p:cNvSpPr txBox="1">
            <a:spLocks/>
          </p:cNvSpPr>
          <p:nvPr/>
        </p:nvSpPr>
        <p:spPr>
          <a:xfrm>
            <a:off x="914400" y="3429000"/>
            <a:ext cx="9486900" cy="1344169"/>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endParaRPr lang="es-GT" dirty="0"/>
          </a:p>
        </p:txBody>
      </p:sp>
    </p:spTree>
    <p:extLst>
      <p:ext uri="{BB962C8B-B14F-4D97-AF65-F5344CB8AC3E}">
        <p14:creationId xmlns:p14="http://schemas.microsoft.com/office/powerpoint/2010/main" val="375813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blipFill dpi="0" rotWithShape="1">
            <a:blip r:embed="rId2">
              <a:duotone>
                <a:schemeClr val="accent1">
                  <a:shade val="45000"/>
                  <a:satMod val="135000"/>
                </a:schemeClr>
                <a:prstClr val="white"/>
              </a:duotone>
            </a:blip>
            <a:srcRect/>
            <a:tile tx="25400" ty="6350" sx="91000" sy="91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endParaRPr>
          </a:p>
        </p:txBody>
      </p:sp>
      <p:sp>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4DC7A4-C291-44F3-BB0F-C4ECD75CCC91}"/>
              </a:ext>
            </a:extLst>
          </p:cNvPr>
          <p:cNvSpPr>
            <a:spLocks noGrp="1"/>
          </p:cNvSpPr>
          <p:nvPr>
            <p:ph type="title"/>
          </p:nvPr>
        </p:nvSpPr>
        <p:spPr>
          <a:xfrm>
            <a:off x="4219803" y="4735775"/>
            <a:ext cx="7006998" cy="1245732"/>
          </a:xfrm>
        </p:spPr>
        <p:txBody>
          <a:bodyPr anchor="t">
            <a:normAutofit/>
          </a:bodyPr>
          <a:lstStyle/>
          <a:p>
            <a:r>
              <a:rPr lang="es-GT">
                <a:solidFill>
                  <a:srgbClr val="FFFFFF"/>
                </a:solidFill>
              </a:rPr>
              <a:t>Implementacion </a:t>
            </a:r>
          </a:p>
        </p:txBody>
      </p:sp>
      <p:sp>
        <p:nvSpPr>
          <p:cNvPr id="3" name="Marcador de contenido 2">
            <a:extLst>
              <a:ext uri="{FF2B5EF4-FFF2-40B4-BE49-F238E27FC236}">
                <a16:creationId xmlns:a16="http://schemas.microsoft.com/office/drawing/2014/main" id="{4F39A1A2-0D5F-448A-B803-499ACA6A8E6A}"/>
              </a:ext>
            </a:extLst>
          </p:cNvPr>
          <p:cNvSpPr>
            <a:spLocks noGrp="1"/>
          </p:cNvSpPr>
          <p:nvPr>
            <p:ph idx="1"/>
          </p:nvPr>
        </p:nvSpPr>
        <p:spPr>
          <a:xfrm>
            <a:off x="4219802" y="965864"/>
            <a:ext cx="7006998" cy="3450370"/>
          </a:xfrm>
        </p:spPr>
        <p:txBody>
          <a:bodyPr anchor="b">
            <a:normAutofit/>
          </a:bodyPr>
          <a:lstStyle/>
          <a:p>
            <a:r>
              <a:rPr lang="es-GT" sz="2000">
                <a:solidFill>
                  <a:srgbClr val="FFFFFF"/>
                </a:solidFill>
              </a:rPr>
              <a:t>En el proyecto asignado para la clase Arquitectura del Computador I se le solicitaba al usuario el ingresar el numero que deseaba que iniciara el contador, seguido de esto se solicitaba al usuario el seleccionar de que manera le gustaría que el contador trabajara si descendentemente o ascendentemente, esto por medio de un botón. Al llegar al numero 0 o al numero 999 este contador se detendrá. </a:t>
            </a:r>
          </a:p>
        </p:txBody>
      </p:sp>
      <p:cxnSp>
        <p:nvCxnSpPr>
          <p:cNvPr id="12" name="Straight Connector 11">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98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F93CFF1-A530-4C60-BD6A-9BC82AD7B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03B3C0-2AC0-48CE-8718-BF9C32880F27}"/>
              </a:ext>
            </a:extLst>
          </p:cNvPr>
          <p:cNvSpPr>
            <a:spLocks noGrp="1"/>
          </p:cNvSpPr>
          <p:nvPr>
            <p:ph type="title"/>
          </p:nvPr>
        </p:nvSpPr>
        <p:spPr>
          <a:xfrm>
            <a:off x="1024129" y="585216"/>
            <a:ext cx="3779085" cy="1499616"/>
          </a:xfrm>
        </p:spPr>
        <p:txBody>
          <a:bodyPr>
            <a:normAutofit/>
          </a:bodyPr>
          <a:lstStyle/>
          <a:p>
            <a:r>
              <a:rPr lang="es-GT">
                <a:solidFill>
                  <a:srgbClr val="FFFFFF"/>
                </a:solidFill>
              </a:rPr>
              <a:t>¿Que nos costo mÁs?</a:t>
            </a:r>
            <a:endParaRPr lang="es-GT" dirty="0">
              <a:solidFill>
                <a:srgbClr val="FFFFFF"/>
              </a:solidFill>
            </a:endParaRPr>
          </a:p>
        </p:txBody>
      </p:sp>
      <p:cxnSp>
        <p:nvCxnSpPr>
          <p:cNvPr id="28" name="Straight Connector 27">
            <a:extLst>
              <a:ext uri="{FF2B5EF4-FFF2-40B4-BE49-F238E27FC236}">
                <a16:creationId xmlns:a16="http://schemas.microsoft.com/office/drawing/2014/main" id="{278643F6-D1A2-4526-83DF-FC3BD110E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6D1F56D-A58C-4883-8EBB-A2C14FAFB283}"/>
              </a:ext>
            </a:extLst>
          </p:cNvPr>
          <p:cNvSpPr>
            <a:spLocks noGrp="1"/>
          </p:cNvSpPr>
          <p:nvPr>
            <p:ph idx="1"/>
          </p:nvPr>
        </p:nvSpPr>
        <p:spPr>
          <a:xfrm>
            <a:off x="1024129" y="2286000"/>
            <a:ext cx="3791711" cy="3931920"/>
          </a:xfrm>
        </p:spPr>
        <p:txBody>
          <a:bodyPr>
            <a:normAutofit/>
          </a:bodyPr>
          <a:lstStyle/>
          <a:p>
            <a:r>
              <a:rPr lang="es-GT" sz="1500" dirty="0">
                <a:solidFill>
                  <a:srgbClr val="FFFFFF"/>
                </a:solidFill>
              </a:rPr>
              <a:t>El poder elaborar un proyecto de esta complejidad involucro varios retos de por medio, el factor que fue mas </a:t>
            </a:r>
            <a:r>
              <a:rPr lang="es-GT" sz="1500" dirty="0" err="1">
                <a:solidFill>
                  <a:srgbClr val="FFFFFF"/>
                </a:solidFill>
              </a:rPr>
              <a:t>desafiente</a:t>
            </a:r>
            <a:r>
              <a:rPr lang="es-GT" sz="1500" dirty="0">
                <a:solidFill>
                  <a:srgbClr val="FFFFFF"/>
                </a:solidFill>
              </a:rPr>
              <a:t> para nosotros como equipo fue el tiempo ya que no todos contábamos con el mismo tiempo para desarrollar el proyecto como se quisiese. Otro factor que dictamino el camino de nuestro proyecto fue el entender el concepto de lo que estábamos realizando, ya que previamente no teníamos conocimiento de lo que era el cifrado de Hill o el como utilizar la </a:t>
            </a:r>
            <a:r>
              <a:rPr lang="es-GT" sz="1500" dirty="0" err="1">
                <a:solidFill>
                  <a:srgbClr val="FFFFFF"/>
                </a:solidFill>
              </a:rPr>
              <a:t>Bassys</a:t>
            </a:r>
            <a:r>
              <a:rPr lang="es-GT" sz="1500" dirty="0">
                <a:solidFill>
                  <a:srgbClr val="FFFFFF"/>
                </a:solidFill>
              </a:rPr>
              <a:t> de manera adecuada. Algo positivo de la realización del proyecto fue el </a:t>
            </a:r>
            <a:r>
              <a:rPr lang="es-GT" sz="1500">
                <a:solidFill>
                  <a:srgbClr val="FFFFFF"/>
                </a:solidFill>
              </a:rPr>
              <a:t>utilizar C</a:t>
            </a:r>
          </a:p>
          <a:p>
            <a:r>
              <a:rPr lang="es-GT" sz="1500">
                <a:solidFill>
                  <a:srgbClr val="FFFFFF"/>
                </a:solidFill>
              </a:rPr>
              <a:t>, </a:t>
            </a:r>
            <a:r>
              <a:rPr lang="es-GT" sz="1500" dirty="0">
                <a:solidFill>
                  <a:srgbClr val="FFFFFF"/>
                </a:solidFill>
              </a:rPr>
              <a:t>esto  nos ayudo ya que teníamos conocimiento previo en el lenguaje.</a:t>
            </a:r>
          </a:p>
        </p:txBody>
      </p:sp>
      <p:pic>
        <p:nvPicPr>
          <p:cNvPr id="18" name="Graphic 17">
            <a:extLst>
              <a:ext uri="{FF2B5EF4-FFF2-40B4-BE49-F238E27FC236}">
                <a16:creationId xmlns:a16="http://schemas.microsoft.com/office/drawing/2014/main" id="{3E34B46D-1C0C-42B6-873C-D9ECC61972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206790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otalTime>111</TotalTime>
  <Words>591</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Tw Cen MT</vt:lpstr>
      <vt:lpstr>Tw Cen MT Condensed</vt:lpstr>
      <vt:lpstr>Wingdings 3</vt:lpstr>
      <vt:lpstr>Integral</vt:lpstr>
      <vt:lpstr>Proyecto final</vt:lpstr>
      <vt:lpstr>Introduccion</vt:lpstr>
      <vt:lpstr>Cifrado de Hill</vt:lpstr>
      <vt:lpstr>Implementacion </vt:lpstr>
      <vt:lpstr>Código BCD (Binary-Coded Decimal (BCD)</vt:lpstr>
      <vt:lpstr>Que es un contador</vt:lpstr>
      <vt:lpstr>En que se usa el contador BCD</vt:lpstr>
      <vt:lpstr>Implementacion </vt:lpstr>
      <vt:lpstr>¿Que nos costo mÁs?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Xime Mejia</dc:creator>
  <cp:lastModifiedBy>Xime Mejia</cp:lastModifiedBy>
  <cp:revision>3</cp:revision>
  <dcterms:created xsi:type="dcterms:W3CDTF">2019-05-14T12:25:04Z</dcterms:created>
  <dcterms:modified xsi:type="dcterms:W3CDTF">2019-05-14T14:16:24Z</dcterms:modified>
</cp:coreProperties>
</file>