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8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61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1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21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0A6F33-EE73-4D69-95E4-836993B5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3AE83-25C1-43D7-BEEC-D131BF8D7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9F54EC-530D-46CB-A9A2-DB26192C7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08" y="887306"/>
            <a:ext cx="6918264" cy="5071828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s-GT" sz="4000">
                <a:solidFill>
                  <a:schemeClr val="tx1"/>
                </a:solidFill>
              </a:rPr>
              <a:t>VIRTUAL MACHINE II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14B79-82C6-47D0-8FF8-80BC70CAB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409" y="887306"/>
            <a:ext cx="3405123" cy="5071828"/>
          </a:xfrm>
        </p:spPr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s-GT" sz="2800">
              <a:solidFill>
                <a:schemeClr val="accent3"/>
              </a:solidFill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s-GT" sz="2800">
                <a:solidFill>
                  <a:schemeClr val="accent3"/>
                </a:solidFill>
              </a:rPr>
              <a:t>Alejandra Samayoa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s-GT" sz="2800">
                <a:solidFill>
                  <a:schemeClr val="accent3"/>
                </a:solidFill>
              </a:rPr>
              <a:t>Andrea Perez</a:t>
            </a:r>
          </a:p>
        </p:txBody>
      </p:sp>
    </p:spTree>
    <p:extLst>
      <p:ext uri="{BB962C8B-B14F-4D97-AF65-F5344CB8AC3E}">
        <p14:creationId xmlns:p14="http://schemas.microsoft.com/office/powerpoint/2010/main" val="199550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7AAA3-9383-4166-82D4-D527EB23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4263C-5D14-4DB1-AF40-55711EA2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GT" sz="3200" dirty="0">
                <a:solidFill>
                  <a:schemeClr val="tx1"/>
                </a:solidFill>
              </a:rPr>
              <a:t>Este capitulo nos muestra como una estructura de data simple puede soportar </a:t>
            </a:r>
            <a:r>
              <a:rPr lang="es-GT" sz="3200" dirty="0" err="1">
                <a:solidFill>
                  <a:schemeClr val="tx1"/>
                </a:solidFill>
              </a:rPr>
              <a:t>task</a:t>
            </a:r>
            <a:r>
              <a:rPr lang="es-GT" sz="3200" dirty="0">
                <a:solidFill>
                  <a:schemeClr val="tx1"/>
                </a:solidFill>
              </a:rPr>
              <a:t> complejas como llamados de subrutinas, el poder integrar parámetros y como pasar de ellos, recursividad y la asociación de como el compilador nos lo entrega de una manera u otra. 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110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33FDBB0-BD31-4C4B-B31A-125E36AA5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C47EE9-015C-4F46-AEF0-82E54A9C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5030"/>
            <a:ext cx="9875520" cy="1605500"/>
          </a:xfrm>
        </p:spPr>
        <p:txBody>
          <a:bodyPr>
            <a:normAutofit/>
          </a:bodyPr>
          <a:lstStyle/>
          <a:p>
            <a:r>
              <a:rPr lang="es-GT"/>
              <a:t>Implementacion y funcionamiento</a:t>
            </a:r>
            <a:endParaRPr lang="es-GT" dirty="0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4B381B0-BCD6-4989-9444-BCDAC3E1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0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ED440-4DD1-4850-B00F-568874AA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s-GT" sz="1900" dirty="0">
                <a:solidFill>
                  <a:schemeClr val="tx1"/>
                </a:solidFill>
              </a:rPr>
              <a:t>Para saber como trabajar y implementar el proyecto se debe entender y reconocer el concepto de los siguientes comandos:</a:t>
            </a:r>
          </a:p>
          <a:p>
            <a:r>
              <a:rPr lang="es-GT" sz="1900" i="1" u="sng" dirty="0" err="1">
                <a:solidFill>
                  <a:schemeClr val="tx1"/>
                </a:solidFill>
              </a:rPr>
              <a:t>Label</a:t>
            </a:r>
            <a:r>
              <a:rPr lang="es-GT" sz="1900" i="1" u="sng" dirty="0">
                <a:solidFill>
                  <a:schemeClr val="tx1"/>
                </a:solidFill>
              </a:rPr>
              <a:t>:</a:t>
            </a:r>
            <a:r>
              <a:rPr lang="es-GT" sz="1900" u="sng" dirty="0">
                <a:solidFill>
                  <a:schemeClr val="tx1"/>
                </a:solidFill>
              </a:rPr>
              <a:t> </a:t>
            </a:r>
            <a:r>
              <a:rPr lang="es-GT" sz="1900" dirty="0">
                <a:solidFill>
                  <a:schemeClr val="tx1"/>
                </a:solidFill>
              </a:rPr>
              <a:t>este comando etiqueta la ubicación actual de una función en el código. Esta etiqueta puede estar compuesta por cualquier secuencia de letras, dígitos o caracteres que no inicien con un digito</a:t>
            </a:r>
          </a:p>
          <a:p>
            <a:r>
              <a:rPr lang="es-GT" sz="1900" i="1" u="sng" dirty="0" err="1">
                <a:solidFill>
                  <a:schemeClr val="tx1"/>
                </a:solidFill>
              </a:rPr>
              <a:t>Go</a:t>
            </a:r>
            <a:r>
              <a:rPr lang="es-GT" sz="1900" i="1" u="sng" dirty="0">
                <a:solidFill>
                  <a:schemeClr val="tx1"/>
                </a:solidFill>
              </a:rPr>
              <a:t> </a:t>
            </a:r>
            <a:r>
              <a:rPr lang="es-GT" sz="1900" i="1" u="sng" dirty="0" err="1">
                <a:solidFill>
                  <a:schemeClr val="tx1"/>
                </a:solidFill>
              </a:rPr>
              <a:t>to</a:t>
            </a:r>
            <a:r>
              <a:rPr lang="es-GT" sz="1900" i="1" dirty="0">
                <a:solidFill>
                  <a:schemeClr val="tx1"/>
                </a:solidFill>
              </a:rPr>
              <a:t>:</a:t>
            </a:r>
            <a:r>
              <a:rPr lang="es-GT" sz="1900" dirty="0">
                <a:solidFill>
                  <a:schemeClr val="tx1"/>
                </a:solidFill>
              </a:rPr>
              <a:t>. Realiza un salto sin importar que tipo de instrucción se le de. El destino tiene que estar ubicado en la misma función</a:t>
            </a:r>
          </a:p>
          <a:p>
            <a:r>
              <a:rPr lang="es-GT" sz="1900" i="1" u="sng" dirty="0" err="1">
                <a:solidFill>
                  <a:schemeClr val="tx1"/>
                </a:solidFill>
              </a:rPr>
              <a:t>If</a:t>
            </a:r>
            <a:r>
              <a:rPr lang="es-GT" sz="1900" i="1" u="sng" dirty="0">
                <a:solidFill>
                  <a:schemeClr val="tx1"/>
                </a:solidFill>
              </a:rPr>
              <a:t> </a:t>
            </a:r>
            <a:r>
              <a:rPr lang="es-GT" sz="1900" i="1" u="sng" dirty="0" err="1">
                <a:solidFill>
                  <a:schemeClr val="tx1"/>
                </a:solidFill>
              </a:rPr>
              <a:t>Go</a:t>
            </a:r>
            <a:r>
              <a:rPr lang="es-GT" sz="1900" i="1" u="sng" dirty="0">
                <a:solidFill>
                  <a:schemeClr val="tx1"/>
                </a:solidFill>
              </a:rPr>
              <a:t> </a:t>
            </a:r>
            <a:r>
              <a:rPr lang="es-GT" sz="1900" i="1" u="sng" dirty="0" err="1">
                <a:solidFill>
                  <a:schemeClr val="tx1"/>
                </a:solidFill>
              </a:rPr>
              <a:t>to</a:t>
            </a:r>
            <a:r>
              <a:rPr lang="es-GT" sz="1900" i="1" dirty="0">
                <a:solidFill>
                  <a:schemeClr val="tx1"/>
                </a:solidFill>
              </a:rPr>
              <a:t>:</a:t>
            </a:r>
            <a:r>
              <a:rPr lang="es-GT" sz="1900" dirty="0">
                <a:solidFill>
                  <a:schemeClr val="tx1"/>
                </a:solidFill>
              </a:rPr>
              <a:t>. Este se ejecuta desde la locación donde se encuentra la etiqueta, verifica si el valor es distinto a 0, si es </a:t>
            </a:r>
            <a:r>
              <a:rPr lang="es-GT" sz="1900" dirty="0" err="1">
                <a:solidFill>
                  <a:schemeClr val="tx1"/>
                </a:solidFill>
              </a:rPr>
              <a:t>asi</a:t>
            </a:r>
            <a:r>
              <a:rPr lang="es-GT" sz="1900" dirty="0">
                <a:solidFill>
                  <a:schemeClr val="tx1"/>
                </a:solidFill>
              </a:rPr>
              <a:t> realiza un salto. El destino tiene que estar ubicado en la misma función.</a:t>
            </a:r>
            <a:endParaRPr lang="en-US" sz="1900" dirty="0">
              <a:solidFill>
                <a:schemeClr val="tx1"/>
              </a:solidFill>
            </a:endParaRPr>
          </a:p>
          <a:p>
            <a:endParaRPr lang="es-GT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0CD57-2A25-434B-9176-C7FACA9B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s-GT" sz="2800" dirty="0">
                <a:solidFill>
                  <a:srgbClr val="FFFFFF"/>
                </a:solidFill>
              </a:rPr>
              <a:t>FUNCION LLAMAR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CC955-75BE-454F-8343-BF5E43C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es-GT" sz="2000">
                <a:solidFill>
                  <a:schemeClr val="tx1"/>
                </a:solidFill>
              </a:rPr>
              <a:t>Esta función básicamente nos ayuda como su nombre lo indica a llamar a métodos, funciones o subrutinas. Al mandar a llamar esta función los valores de las variables locales, this, that argument, static, temp y pointer cambian. Se realizara un salto y esto devolverá un valor.</a:t>
            </a:r>
          </a:p>
        </p:txBody>
      </p:sp>
    </p:spTree>
    <p:extLst>
      <p:ext uri="{BB962C8B-B14F-4D97-AF65-F5344CB8AC3E}">
        <p14:creationId xmlns:p14="http://schemas.microsoft.com/office/powerpoint/2010/main" val="337582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11D34D-1E0A-4BD7-A96B-819E27E1B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75872-9F70-4A54-AC1D-67A26D8F0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4572000"/>
            <a:ext cx="11724640" cy="204977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EED17-515A-4F3B-A1C2-1562AFCE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5246"/>
            <a:ext cx="11724640" cy="637653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E38CFE-9AFF-4674-BB91-40C65314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80722"/>
            <a:ext cx="9875520" cy="1410280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Comandos de la función llamar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4EDBC-CE7E-4876-81E4-7681CA66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321222"/>
            <a:ext cx="9875520" cy="28200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GT" sz="2400" dirty="0">
                <a:solidFill>
                  <a:schemeClr val="tx1"/>
                </a:solidFill>
              </a:rPr>
              <a:t>Retornar: Cuando la función llamada devuelva un valor la memoria de segmentos del argumento, local, estáticos, </a:t>
            </a:r>
            <a:r>
              <a:rPr lang="es-GT" sz="2400" dirty="0" err="1">
                <a:solidFill>
                  <a:schemeClr val="tx1"/>
                </a:solidFill>
              </a:rPr>
              <a:t>this</a:t>
            </a:r>
            <a:r>
              <a:rPr lang="es-GT" sz="2400" dirty="0">
                <a:solidFill>
                  <a:schemeClr val="tx1"/>
                </a:solidFill>
              </a:rPr>
              <a:t>, </a:t>
            </a:r>
            <a:r>
              <a:rPr lang="es-GT" sz="2400" dirty="0" err="1">
                <a:solidFill>
                  <a:schemeClr val="tx1"/>
                </a:solidFill>
              </a:rPr>
              <a:t>that</a:t>
            </a:r>
            <a:r>
              <a:rPr lang="es-GT" sz="2400" dirty="0">
                <a:solidFill>
                  <a:schemeClr val="tx1"/>
                </a:solidFill>
              </a:rPr>
              <a:t>, y el pointer serán los mismos antes de llamar la función</a:t>
            </a:r>
            <a:r>
              <a:rPr lang="es-GT" dirty="0">
                <a:solidFill>
                  <a:schemeClr val="tx1"/>
                </a:solidFill>
              </a:rPr>
              <a:t>.</a:t>
            </a:r>
          </a:p>
          <a:p>
            <a:endParaRPr lang="es-G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1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1125-8607-455B-AD9D-740D92D9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50" y="330468"/>
            <a:ext cx="9720072" cy="1499616"/>
          </a:xfrm>
        </p:spPr>
        <p:txBody>
          <a:bodyPr/>
          <a:lstStyle/>
          <a:p>
            <a:r>
              <a:rPr lang="es-GT" dirty="0"/>
              <a:t>Protocolo de la función llamar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A766B2A-819B-4BC5-A5CA-07C9C2F49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3285"/>
              </p:ext>
            </p:extLst>
          </p:nvPr>
        </p:nvGraphicFramePr>
        <p:xfrm>
          <a:off x="720611" y="1628273"/>
          <a:ext cx="1075077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389">
                  <a:extLst>
                    <a:ext uri="{9D8B030D-6E8A-4147-A177-3AD203B41FA5}">
                      <a16:colId xmlns:a16="http://schemas.microsoft.com/office/drawing/2014/main" val="2030261027"/>
                    </a:ext>
                  </a:extLst>
                </a:gridCol>
                <a:gridCol w="5375389">
                  <a:extLst>
                    <a:ext uri="{9D8B030D-6E8A-4147-A177-3AD203B41FA5}">
                      <a16:colId xmlns:a16="http://schemas.microsoft.com/office/drawing/2014/main" val="2400237834"/>
                    </a:ext>
                  </a:extLst>
                </a:gridCol>
              </a:tblGrid>
              <a:tr h="584020">
                <a:tc>
                  <a:txBody>
                    <a:bodyPr/>
                    <a:lstStyle/>
                    <a:p>
                      <a:pPr algn="ctr"/>
                      <a:r>
                        <a:rPr lang="es-GT" sz="2400" dirty="0" err="1"/>
                        <a:t>Calling</a:t>
                      </a:r>
                      <a:r>
                        <a:rPr lang="es-GT" sz="2400" dirty="0"/>
                        <a:t> </a:t>
                      </a:r>
                      <a:r>
                        <a:rPr lang="es-GT" sz="2400" dirty="0" err="1"/>
                        <a:t>funtion</a:t>
                      </a:r>
                      <a:r>
                        <a:rPr lang="es-GT" sz="2400" dirty="0"/>
                        <a:t> </a:t>
                      </a:r>
                      <a:r>
                        <a:rPr lang="es-GT" sz="2400" dirty="0" err="1"/>
                        <a:t>view</a:t>
                      </a:r>
                      <a:endParaRPr lang="es-GT" sz="2400" dirty="0"/>
                    </a:p>
                    <a:p>
                      <a:pPr algn="ctr"/>
                      <a:endParaRPr lang="es-G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400" dirty="0" err="1"/>
                        <a:t>Called</a:t>
                      </a:r>
                      <a:r>
                        <a:rPr lang="es-GT" sz="2400" dirty="0"/>
                        <a:t> </a:t>
                      </a:r>
                      <a:r>
                        <a:rPr lang="es-GT" sz="2400" dirty="0" err="1"/>
                        <a:t>funtion</a:t>
                      </a:r>
                      <a:r>
                        <a:rPr lang="es-GT" sz="2400" dirty="0"/>
                        <a:t> </a:t>
                      </a:r>
                      <a:r>
                        <a:rPr lang="es-GT" sz="2400" dirty="0" err="1"/>
                        <a:t>view</a:t>
                      </a:r>
                      <a:endParaRPr lang="es-GT" sz="2400" dirty="0"/>
                    </a:p>
                    <a:p>
                      <a:pPr algn="ctr"/>
                      <a:endParaRPr lang="es-G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3138"/>
                  </a:ext>
                </a:extLst>
              </a:tr>
              <a:tr h="1231577">
                <a:tc>
                  <a:txBody>
                    <a:bodyPr/>
                    <a:lstStyle/>
                    <a:p>
                      <a:pPr algn="just"/>
                      <a:r>
                        <a:rPr lang="es-GT" sz="2000" dirty="0"/>
                        <a:t>Antes de llamar a la función se debe definir cuantos argumentos serán necesarios en la pila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GT" sz="2000" dirty="0"/>
                        <a:t>Cuando la función llamada inicia su ejecución sus argumentos son inicializados con valores de igual manera las variables locales</a:t>
                      </a:r>
                    </a:p>
                    <a:p>
                      <a:pPr algn="just"/>
                      <a:endParaRPr lang="es-G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27417"/>
                  </a:ext>
                </a:extLst>
              </a:tr>
              <a:tr h="945164">
                <a:tc>
                  <a:txBody>
                    <a:bodyPr/>
                    <a:lstStyle/>
                    <a:p>
                      <a:pPr algn="just"/>
                      <a:r>
                        <a:rPr lang="es-GT" sz="2000" dirty="0"/>
                        <a:t>Seguido se debe llamar a la función con el comando de llamar </a:t>
                      </a:r>
                    </a:p>
                    <a:p>
                      <a:pPr algn="just"/>
                      <a:endParaRPr lang="es-G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GT" sz="2000" dirty="0"/>
                        <a:t>Estas dejan sus valores para inicializarse con números cero</a:t>
                      </a:r>
                    </a:p>
                    <a:p>
                      <a:pPr algn="just"/>
                      <a:endParaRPr lang="es-G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09153"/>
                  </a:ext>
                </a:extLst>
              </a:tr>
              <a:tr h="1517990">
                <a:tc>
                  <a:txBody>
                    <a:bodyPr/>
                    <a:lstStyle/>
                    <a:p>
                      <a:pPr algn="just"/>
                      <a:r>
                        <a:rPr lang="es-GT" sz="2000" dirty="0"/>
                        <a:t>Después que la función llamada devuelva un valor, los argumentos definidos desaparecerán de la pila y el valor retornado se colocara en la parte superior de la pila</a:t>
                      </a:r>
                    </a:p>
                    <a:p>
                      <a:pPr algn="just"/>
                      <a:endParaRPr lang="es-G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GT" sz="2000" dirty="0"/>
                        <a:t>Antes de retornar algún valor la función llamada debe empujar un valor hacia la pila</a:t>
                      </a:r>
                    </a:p>
                    <a:p>
                      <a:pPr algn="just"/>
                      <a:endParaRPr lang="es-G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6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34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3FD89EC-11F2-42D7-8EEA-49788101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resultados</a:t>
            </a:r>
          </a:p>
        </p:txBody>
      </p:sp>
      <p:pic>
        <p:nvPicPr>
          <p:cNvPr id="4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156029B-52CA-4268-A9AF-C27ADF8AF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32" t="3398" r="14203" b="2761"/>
          <a:stretch/>
        </p:blipFill>
        <p:spPr>
          <a:xfrm>
            <a:off x="1927014" y="838090"/>
            <a:ext cx="4008120" cy="2796733"/>
          </a:xfrm>
          <a:prstGeom prst="rect">
            <a:avLst/>
          </a:prstGeom>
        </p:spPr>
      </p:pic>
      <p:pic>
        <p:nvPicPr>
          <p:cNvPr id="5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78E2D1B-10D4-4B02-81A7-AF0AB9BC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843526"/>
            <a:ext cx="4046299" cy="27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BE0C1-9A45-4757-A9AF-C189C4F4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endParaRPr lang="es-GT"/>
          </a:p>
        </p:txBody>
      </p:sp>
      <p:pic>
        <p:nvPicPr>
          <p:cNvPr id="4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B5B030B-CF8E-4438-9E28-3E0BF824A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57" t="11366" r="10013" b="19769"/>
          <a:stretch/>
        </p:blipFill>
        <p:spPr>
          <a:xfrm>
            <a:off x="600111" y="2173857"/>
            <a:ext cx="5099694" cy="2467156"/>
          </a:xfrm>
          <a:prstGeom prst="rect">
            <a:avLst/>
          </a:prstGeom>
        </p:spPr>
      </p:pic>
      <p:pic>
        <p:nvPicPr>
          <p:cNvPr id="5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28D2ABB-27B6-4FF4-8F2E-327D86EA5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2" t="12228" r="5759" b="18045"/>
          <a:stretch/>
        </p:blipFill>
        <p:spPr>
          <a:xfrm>
            <a:off x="6079331" y="3512273"/>
            <a:ext cx="5400135" cy="24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66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389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Corbel</vt:lpstr>
      <vt:lpstr>Base</vt:lpstr>
      <vt:lpstr>VIRTUAL MACHINE II </vt:lpstr>
      <vt:lpstr>Presentación de PowerPoint</vt:lpstr>
      <vt:lpstr>Implementacion y funcionamiento</vt:lpstr>
      <vt:lpstr>FUNCION LLAMAR</vt:lpstr>
      <vt:lpstr>Comandos de la función llamar</vt:lpstr>
      <vt:lpstr>Protocolo de la función llamar</vt:lpstr>
      <vt:lpstr>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II </dc:title>
  <dc:creator>Xime Mejia</dc:creator>
  <cp:lastModifiedBy>Xime Mejia</cp:lastModifiedBy>
  <cp:revision>1</cp:revision>
  <dcterms:created xsi:type="dcterms:W3CDTF">2019-05-14T12:09:44Z</dcterms:created>
  <dcterms:modified xsi:type="dcterms:W3CDTF">2019-05-14T12:10:59Z</dcterms:modified>
</cp:coreProperties>
</file>