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74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88" r:id="rId17"/>
    <p:sldId id="276" r:id="rId18"/>
    <p:sldId id="277" r:id="rId19"/>
    <p:sldId id="278" r:id="rId20"/>
    <p:sldId id="279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107" d="100"/>
          <a:sy n="107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4013-B07B-45B2-96D6-1B292E499C8F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EEA96-DB63-4554-A667-E425E6BBF1CD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003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Hacer ejemplos de nombres.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EEA96-DB63-4554-A667-E425E6BBF1CD}" type="slidenum">
              <a:rPr lang="es-VE" smtClean="0"/>
              <a:pPr/>
              <a:t>11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6A67C5-0479-4A76-ADD8-75728F286E01}" type="datetimeFigureOut">
              <a:rPr lang="es-VE" smtClean="0"/>
              <a:pPr/>
              <a:t>21/01/2015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70CAB1-2830-4796-B178-A6692F93BD5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400800" cy="685808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solidFill>
                  <a:srgbClr val="92D050"/>
                </a:solidFill>
              </a:rPr>
              <a:t>Prof. María Alejandra Quintero </a:t>
            </a:r>
          </a:p>
          <a:p>
            <a:endParaRPr lang="es-VE" sz="3600" b="1" dirty="0">
              <a:solidFill>
                <a:srgbClr val="92D05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b="1" dirty="0" smtClean="0"/>
              <a:t>Tema 7. Introducción a lenguaje de programación Visual Basic  </a:t>
            </a:r>
            <a:r>
              <a:rPr lang="es-VE" dirty="0" smtClean="0"/>
              <a:t>(clase 1)</a:t>
            </a:r>
            <a:endParaRPr lang="es-VE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928662" y="4857760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V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Informática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VE" sz="3200" b="1" dirty="0" smtClean="0">
                <a:solidFill>
                  <a:srgbClr val="0070C0"/>
                </a:solidFill>
              </a:rPr>
              <a:t>Año 2014-2015</a:t>
            </a:r>
            <a:endParaRPr kumimoji="0" lang="es-VE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42910" y="642918"/>
            <a:ext cx="75724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92D050"/>
                </a:solidFill>
              </a:rPr>
              <a:t>Ejemplo:</a:t>
            </a:r>
          </a:p>
          <a:p>
            <a:r>
              <a:rPr lang="es-VE" sz="2800" dirty="0" smtClean="0"/>
              <a:t>¿</a:t>
            </a:r>
            <a:r>
              <a:rPr lang="es-ES" sz="2800" dirty="0" smtClean="0"/>
              <a:t>Cómo se declararían las variables </a:t>
            </a:r>
            <a:r>
              <a:rPr lang="es-ES" sz="2800" dirty="0" err="1" smtClean="0"/>
              <a:t>Nombre_estudiante</a:t>
            </a:r>
            <a:r>
              <a:rPr lang="es-ES" sz="2800" dirty="0" smtClean="0"/>
              <a:t>, nota1, nota2, promedio, en un programa que calcula el promedio de un estudiante?</a:t>
            </a:r>
          </a:p>
        </p:txBody>
      </p:sp>
      <p:sp>
        <p:nvSpPr>
          <p:cNvPr id="20482" name="AutoShape 2" descr="data:image/jpeg;base64,/9j/4AAQSkZJRgABAQAAAQABAAD/2wCEAAkGBxISEBAQERQSERAUDxUUFRIRFBAUEBQVFRQWFhUVFxUYHCggGBolHBUUITEhJikrLi4vFx8zODMsNygtLisBCgoKDg0OGxAQGiwkHyQsLCw1LCwsLCwsLCwsLCwsLC8sLCwsLCwsLDQsLCwsLCwsLCwsLCwsLCwsLCwsLCwsLP/AABEIAPgAywMBEQACEQEDEQH/xAAcAAEAAQUBAQAAAAAAAAAAAAAABgIDBAUHAQj/xABBEAABAwICBwQGBwgBBQAAAAABAAIDBBEFIQYSEzFBUWEHcYGRIjJCUmKhFCNygrHB0TNDkqKywuHwFRZEU2OD/8QAGgEBAAMBAQEAAAAAAAAAAAAAAAMEBQIBBv/EAC8RAQACAgEDAgMHBAMAAAAAAAABAgMRBBIhMRNBUWGRBSJScYGx0RQzQvAyYqH/2gAMAwEAAhEDEQA/AO4oCAgICAgICAgICAgICAgICAgICAgICAgICAgICAgICDV4xpDS0o+vmYw29W95D3MFyu6Y7X8QjvmpT/lKJVnaxStNo4ppOp1GA91yT8lYjh395VLfaGOPETLAd2ui+VMbdZBf+lSf0XzRT9pf9V+Dtch9unlHVrmO+RsuZ4U+0u4+0ae8S3mG9ouHykAyOhdymaWj+IXb81Fbi5I+aanNxW99fmlNPOyRoexzXtO5zSHNPiFBMTHlaiYnvC4vHogICAgICAgICAgICAgICAgIMevrY4Y3SyuDI2i5c7d/k9F1Ws2nUOb3rSN2ns5FpZ2lTTF0dJeCHdr/AL547/YHdn1Whi4ta97d5ZOfnWt2p2hAXOJJJJJJuScySd5J4q2oTMz3l4jwQEHqDKw3Epqd+vBI+J3EsNge8bj4rm1YtGph3TJak7rOnRdGe1M3bHXNuN23iG7q9n5t8lTy8T3p9Glg5/tk+rp1JVMlY2SJzXxuF2uabtIVGYmJ1LSiYmNwvLx6ICAgICAgICAgICAgICDHxCujgifNK4MjY27if9zPRdVrNp1Dm94pXqt4cF0y0rlr5bm7IGn6uLgPidzcfktbFijHGoYPI5Fstt+3wR1Sq4gICAgICAg32ielM9BJrRnWicRtIT6ruo913XzuocuGuSO/lYwcm2Ke3j4O7YHi8VXAyeE3Y4Zg+s13FrhwIWXek0nUtzHkrkr1VbBcJBAQEBAQEBAQEBAQEFMkgaC5xAaASScgAN5KRG3kzrvLh3aHpaayXZR3FNG67RuLzu1z5mw5Fa2HD6Ve/mf90weTyfWt2/4x4/n+EOUysICAgIPUHiAgIC9Ei0J0nfQVAdmYHkCZnNvBw+IXPfmFDmxRkr81njZ5xW+Uu/U07ZGMkYQ5j2hzXDcWkXBHgsmY1Opb0TExuFxePRAQEBAQEBAQEBAQcx7VdJv+yiOQs6Yjid7Y/wACfDqtHhYdR6lv0Y/2jyJ/s1/X+HKib5q2z4h4gICDDrK8MyGbvkFDkyxXtCxi4837z4aiate7e49wyCq2yWn3X6YaV8QtNncNzj5ledUx7u5pWfZnUuJuB9L02+TvNS0zzHnurZONWY+72luIZWvbrNNxxBycO8K3W0WjcM+1ZpOrKl68EBB1fse0gLmvoZD6gMkP2SfTb4EgjvPJUOXj1PXDX4GbcdE+zpqpNEQEBAQEBAQEBAQYGPYmKammqHewwkA8XHJo8SQF3jpN7RWEeXJGOk2n2fOuIVLnuc95LnvcXOcd5JzJW5MREah8zEze02t5Yd1w6Lo9e3R4kGiGiMuIve1jxDEwDXlI1rX3NaOLrX7lBnzenHbyt8Xj+rbc+IT2j7F8NaPrDUTu4l0uoL9BGB+JWbN5ltVx1hbruxPDng7N1TCeFpA9vk9pPzSLyTSJQLSnsfrKYOlpyKuEAkhgLahoHwbnfdN+i7reJ8o749d4QGKE38VPWqpe2m1ooi03H+9FZx113UstotGpZl1MrvUeF0GfgOJGmqYKgfu5A49W7njxaXDxXGSvVWYS4b9F4s+k43hwDhmCAQehzCxn0apAQEBAQEBAQEBBzftpxYR08EJNg55kd1DBYDzd8grvD1EzefZnfaEzatcdfef2cKkxWQuJFrcGkXACknPaZ2hrxaRXX/rIixVp9YFvUZhd1zx7obcWf8ZZkUzXeqQe7epq2i3hXtS1fMLi6c6fQ+hGCijooYSPrCNeQ8S9+ZHhk37qyM1+u8y+hwY/TxxVvlEmEBBzXtQ0FZK19fTtDZ2Auma0ZStAzdb3wPMdVZ4+TU9MqnKw9Veqvlx50gAWhM6Y8VmVFPNd3gua23Lq9NVZKlQl0BB9B9n1ZtcNpHE3LYhGf/mSwfJoWTnjWSX0HGt1YqpEoU4gICAgICAgICCF6fdnseJuZI6aWGRjNRoGq6LeTcsIvfPeDwXdbzEaR2xxaduR472S4lT3MbWVUY3Ogd6fjG6xHgSpIyQithn2QaoidG8xyNdHIN7Htc1472nMLvaOazCgFHjpvZNofUVckdXMdWijeHAuzdM9jsmt+C4Nz0sONls9ojW3tOLSZ6ph39VV0QEBAIQfM3aBhX0XEamBotHrh7OWpIA4DwJLfuq/jv1VhlZscUvLY6DaCz1tpidjTXttXC5fY2Ijbx7zl3pbNGP83tONOWO/aHWsK0Dw+AD6rbO4vnOuT931R4BV7cjJb3W6cTFX23+bbSYFRuGqaaAjls2foo/Uv8Us4qT21COY32cUUwJhBppOBYSYyerDw7rKanKvXz3V8vCx28dpbbs/wqWlpDTzW1mTSWLTdrmk3Dh0N1xnvF7dUJeNjnHTplJVCnEBAQEBAQEBAQEBBhYphFPUt1KiKOZvKRrXW7r7l7E6NIRP2N4aZ2St2zIw/WdAH60T7cLuu4C+8A9Ml11y49Ou9ugwxNY1rGgNa0ABrQAABkABwC4dq0BAQEBByTTbABW49HEf2baWN8xG/Ua9+Q6m4HirVL9OLanlx9eaI9tOiwarGtYwBrGtDWtGQaBkAAqq5EaVbVA2qD3aoLkdRYoM4FB6gICAgICAgICAgICAgICAgICAgguGVDZavEKkZh07YGn4IGBp83l58lNkjprWv6/VDinqta36fRttuoUxt0DboAnQeidBucNl1ox0JCDKQEBAQEBAQEBAQEBAQEBAQEBBA+0fTVtNG6mgdepe0hzh+6aRv+3Y5ct/K9rj4Oqeq3j91Ll8mMcdNfP7I72fVI+iFo9mZ1/EArzl/wBx7wf7X6pNt1WXDboG3QeiZBUJkEh0fN43H4z+AQbRAQEBAQEBAQEBAQEBAQEBBS94AJJAAFyTkABvJKDl+nHaWBrU9CbnMPqOA6R8z8XlzV3Dxve/0Z3I5uvu4/r/AA5U95cS4kkk3JOZJO8kq6zEk0HxHZyviJykALftNv8AiCfJVOVTder4L/Ay6tNJ90226oNUE+duN7W4oMySlmaLmN9u6/4IMYVA5oKm1CCe4TTmOFjT61ru7zmQgy0BAQEBAQEBAQEBAQEBAQYGNYvDSxGad2q3cBvc48GtHErulLXnVXGTJXHXqtPZxPTTTmatJjb9VTg5RtObvtn2j03D5rRx4K4/nP8AvhjZuVbN8q/D+UQUyuXQVMeQQQbEEEEbwRuK8mNvYmYncJvg+NiZoBylA9Ic+oWbmwzSdx4bXH5EZY1PlnGoIIINiMwoFlt8I0ic1wa4+e4oJFDJBI8SFrdpz4nv5oNgWMJDtVpINwbC4I3INlRVQkDubXap5XsD+BCDIQEBAQEBAQEBAQEBAQEGs0hxuKjgdPKctzWj1nuO5o/3JSY8c5LdMIs2WuKvVZwXSfSCarlMsp9I3DWi+pGz3Wjrz4rWpSuKvTVgZMts9+q3j4NCj0XgIC9F6igkkkZHEHOlc4BjWesT0XNpiI7+HVK2m2q+XVm6HTxUsck8jTMTZ7GjJoO4a3tHn/pOVkms2+74buKLxX7892qq8McwXN7c7ZLhIvCs1NVwOVsxyKCSYLiDn2G9BMMPPoW43z8UGUgICAgICAgICAgICAgpkeGguJAABJJ3ADeUHA9NdIzW1LpLnYsu2JvJvFxHN1r+Q4LZwYoxV+b53l55zX7eI8Im91ySvZnbmI1GlK8eiAg2ujmj89dNsoG3tYveco42ni4+BsN5so8mSKRuU2HDbLOod00Q0PgoGeh6c7h6czh6R6NHst6ed1nZMtrz3bGLDXFGoZeOVAu1nL0j+X5qNK1l2nIgEIMWXAYn5t9E+bfJBnYXQGLJ1szkRuQZlZKY3Mkbw9EjgQUG3p5g9ocNx+XRBcQEBAQEBAQEBAQEBBDO1XF9hQmNp9Od2z+5a7z5WH3lZ4tOq+/gp87J0YpiPfs4fM7Jalp7MOkd2Mo0ogIN/odovLiE+zZ6ETLGWX3WngObjY2HiocuWKR81nj4Jyz8nf8ABcIhpIWwQNDGN8XOPFzjxJ5rOtabTuWxWsVjUM5cukM0mqC2ocDxDSO63+Cg1ba/qgvsxDqgujF3DcUFbsVu0tcd4+fBBscGr9U/Cd4QSZpuLjcg9QEBAQEBAQEBAQEHF+2DEdeubCDlDCL/AGn+kf5dTzWlw66pv4sf7Rvu8V+Dn8p3KzaVKsLd1w7eFAQfR2g2CCjoYYrDaOaJJTzkeLnwGTR0AWXlv1WmW7hp0UirfqNKIIrptQa5ikzG9ht5j+5BEpMMPBzkFk0Eo4nxQXYaGQ73W8EG6pMNj1NV93E2u4nPI3ytuQbanbC0ZBBusJm1mu5B1h5A/mgzkBAQEBAQEBAQEBB86aa1W0xGsfv+vc3wZZg/pWtgjWOIYHKnqzWlH5Dmu5R18KV49eINnoxR7atpId4fUxh32Q4F/wDKCuMk6rMpsFerJEPptZTcEBBqdJP2TR8f4AoNCC0D0fPiUFt+aChjRdB7NMGhBepcFqJQ14MbGOAILi4usfhA/NBK8OoxFGGA3tmSeJO8oMlAQEBAQEBAQEBB442BPRB8oYnjbHSSPaQ9z3ufYEWGs4nM+K1Jy1pGo7sX+nve02mNQ1n/ACb73OqfBQ+tZP8A01NaXW4nzb5FdRn+MI54vwlebiDDzHeF3GaqOePeE17JAyXFYLEEsZJJYb8mltz/ABKPPeJp2T8XFaMm5h9Bqg1BAQR7HZ9Z+r7ot4nM/kgjk73MvYFw6bwgxv8AkXe4/wAkBkkrjk3VHN36IMpjA3M5u5n8uSCa4Gb08fcfxKDOQEBAQEBAQEBAQEBBr8QwSmnvtoIZb7y+Njj5kXTZpGcR7KcJlufo+yNt8D5I7fdB1fkuuqXk1iUbruwumNzDUzs5CQRyDzAaV76kuPThiYP2FtbJerqTJELWZAzZudzDnOJsO7PqF7N5Ixw6pgmB01HHsqaJkLOOqM3dXOObj1JUe0jYoCAgi+LxkTv5OAcPK35IMR7QgsuaEFiWSyDWuqbuQdEwRlqeEf8ArB/iz/NBnICAgICAgICAgICAgxMSxKGnZtJpGxt5uO/oBvJ6BdVpa06rDi+StI3adObaQ9rgBLKKIOt+9nuG+DAQfMjuVqvF/FKlfnfgj6o/F2r4gDc/R3D3TG4DzDrqSeNRDHMybTnQ7tJhrHtgmb9Hndk3O8Tz7rXbw7ofNVsmCa947wuYeVW/ae0p2oFoQEBBpNIm+lEejh/T+pQaZxQWJCg0+KzkWaN5+QQW6GC5A5n8UHVYm2aByAHkEFSAgICAgICAgICAgi2nmlYoYmhgDqiS+oD6rQN73Dj0HEqxx8HqT38KnL5Po17eZcNxfE5ZnmSV7pJHZFzjc25DkOgWn2pHTVi7tkt1XnbVqNI8R6AoPoTsz0gdWULTIdaaJ2ykPvWza49S0i/UFZ2enTbs2ONk66d/KWKFYEBBpdI/3X3/AO1Bo3FBjSlBop3a0p5DLyQbTCY7yRjm9o+YQdIQEBAQEBAQEBAQEBB8/dpeIOkxOpvuYWxtHINaP7i4+K1OP2xwxOXu2adom511JMoIjSheOhAQdW7CHG9ePZ+oPS/1t/kAqnK9mhwf8nWlTaAgINJpIc4vv/2oNG9Bg1clgTyBQaamag3+AtvPEPjB8s/yQT9AQEBAQEBAQEBAQEHz/wBqmHOhxOZx9SYNlYedwA4d4cD5haOC0TRj8ukxkmfiiDXAm3E7u/kponfZWmNRt4j0QeLwfQHZbo+6koQZBqzTO2rmne0Wsxp66uZ6krPzX6rdmzx8fRTU+UxUKcQEGg0ifdzAPZBv42/RBpJHINZiLvRI5oMOmagkOjLL1EfTWP8AKf1QThAQEBAQEBAQEBAQEEa070SZiNPs77OZhLopOAdaxa7m08e4Hgu8d5pKPLji8al846R4LVUUhjqonRG9g85xP+xJuO7v6Kx6kSqehMMCPFSSAbPcchb1jy7ypPXn3RTxPw9kywPQjEKoBzad0LD7dSdk3+HN/wDKk8isEcO8+7puh/ZxBSPbPO4VE7TdotaFhG5wac3OHM+Sr5M827R4W8XFrTv5lPdsoFk2yBtUFMlSGtLjuAugiFXUkkk7ySUGpnqigV8DmwwvdkZNZwHwjV1T43J8kGHToJZofF9a93KP8T/hBLUBAQEBAQEBAQEBBZfUtHHyQWX144DzQY8tdcEHVIO8EAg+aDDgjhY4ujjiY4+0xjGu8wE281C8apHp9KQVfSUD6Qg9E6DFxOo9C3M/III5VvQWsKodtMAfUb6T+7l4/qg2OmR/Yjk134tQaCmCCZ6HNylP2B/UgkiAgICAgICAgICDGrydWw4nNBq3RO5oLElK88UGO+gefaQWThj/AHygDDX++UFbaBw9ooLraU8yguCEoKiLAk7gLoLZbroMGXB3OPrADmd/kgz8Oo2wtIB1iTcnceg/3mg0eLT7R51srZAcggsU8DUG1pKt0YcIzqh1r7r5deCDJp64jPWN+8oN5Q4iHNud4NigyPpQ5FB6KodUHoqB1QVCZvNBWHA7kHqAgIKZGXFkGC+O2RQUlqCktQeFiCgsQUlqCghBQ66CzK8jhfog0VXXuiN2Mktytdo7jwQYg0mbxJaeuSD3/qJnvBBZnp3zO2jH6oIGRbfx3oPWYVU8JGeLSgutwur9+P8AmQXmYXWe9EP4kG+w2F8bA05neTzKDPa4oKw4oK2koLzY3HgguspzxNu5BkoCAgIPHNB3oLDqfkgoMJ5IPNkgpMaDwxoPDEgbFBSafog8+idPkg8OHg72A94CCkYW3/xt/hagujDh7oHkgqGH9yCoUAQVChHNBWKNvVBWKdvJBUIwOAQVoCAgICAgICAgICAgICAgICAgICAgICAgICAgICA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0484" name="AutoShape 4" descr="data:image/jpeg;base64,/9j/4AAQSkZJRgABAQAAAQABAAD/2wCEAAkGBxISEBAQERQSERAUDxUUFRIRFBAUEBQVFRQWFhUVFxUYHCggGBolHBUUITEhJikrLi4vFx8zODMsNygtLisBCgoKDg0OGxAQGiwkHyQsLCw1LCwsLCwsLCwsLCwsLC8sLCwsLCwsLDQsLCwsLCwsLCwsLCwsLCwsLCwsLCwsLP/AABEIAPgAywMBEQACEQEDEQH/xAAcAAEAAQUBAQAAAAAAAAAAAAAABgIDBAUHAQj/xABBEAABAwICBwQGBwgBBQAAAAABAAIDBBEFIQYSEzFBUWEHcYGRIjJCUmKhFCNygrHB0TNDkqKywuHwFRZEU2OD/8QAGgEBAAMBAQEAAAAAAAAAAAAAAAMEBQIBBv/EAC8RAQACAgEDAgMHBAMAAAAAAAABAgMRBBIhMRNBUWGRBSJScYGx0RQzQvAyYqH/2gAMAwEAAhEDEQA/AO4oCAgICAgICAgICAgICAgICAgICAgICAgICAgICAgICDV4xpDS0o+vmYw29W95D3MFyu6Y7X8QjvmpT/lKJVnaxStNo4ppOp1GA91yT8lYjh395VLfaGOPETLAd2ui+VMbdZBf+lSf0XzRT9pf9V+Dtch9unlHVrmO+RsuZ4U+0u4+0ae8S3mG9ouHykAyOhdymaWj+IXb81Fbi5I+aanNxW99fmlNPOyRoexzXtO5zSHNPiFBMTHlaiYnvC4vHogICAgICAgICAgICAgICAgIMevrY4Y3SyuDI2i5c7d/k9F1Ws2nUOb3rSN2ns5FpZ2lTTF0dJeCHdr/AL547/YHdn1Whi4ta97d5ZOfnWt2p2hAXOJJJJJJuScySd5J4q2oTMz3l4jwQEHqDKw3Epqd+vBI+J3EsNge8bj4rm1YtGph3TJak7rOnRdGe1M3bHXNuN23iG7q9n5t8lTy8T3p9Glg5/tk+rp1JVMlY2SJzXxuF2uabtIVGYmJ1LSiYmNwvLx6ICAgICAgICAgICAgICDHxCujgifNK4MjY27if9zPRdVrNp1Dm94pXqt4cF0y0rlr5bm7IGn6uLgPidzcfktbFijHGoYPI5Fstt+3wR1Sq4gICAgICAg32ielM9BJrRnWicRtIT6ruo913XzuocuGuSO/lYwcm2Ke3j4O7YHi8VXAyeE3Y4Zg+s13FrhwIWXek0nUtzHkrkr1VbBcJBAQEBAQEBAQEBAQEFMkgaC5xAaASScgAN5KRG3kzrvLh3aHpaayXZR3FNG67RuLzu1z5mw5Fa2HD6Ve/mf90weTyfWt2/4x4/n+EOUysICAgIPUHiAgIC9Ei0J0nfQVAdmYHkCZnNvBw+IXPfmFDmxRkr81njZ5xW+Uu/U07ZGMkYQ5j2hzXDcWkXBHgsmY1Opb0TExuFxePRAQEBAQEBAQEBAQcx7VdJv+yiOQs6Yjid7Y/wACfDqtHhYdR6lv0Y/2jyJ/s1/X+HKib5q2z4h4gICDDrK8MyGbvkFDkyxXtCxi4837z4aiate7e49wyCq2yWn3X6YaV8QtNncNzj5ledUx7u5pWfZnUuJuB9L02+TvNS0zzHnurZONWY+72luIZWvbrNNxxBycO8K3W0WjcM+1ZpOrKl68EBB1fse0gLmvoZD6gMkP2SfTb4EgjvPJUOXj1PXDX4GbcdE+zpqpNEQEBAQEBAQEBAQYGPYmKammqHewwkA8XHJo8SQF3jpN7RWEeXJGOk2n2fOuIVLnuc95LnvcXOcd5JzJW5MREah8zEze02t5Yd1w6Lo9e3R4kGiGiMuIve1jxDEwDXlI1rX3NaOLrX7lBnzenHbyt8Xj+rbc+IT2j7F8NaPrDUTu4l0uoL9BGB+JWbN5ltVx1hbruxPDng7N1TCeFpA9vk9pPzSLyTSJQLSnsfrKYOlpyKuEAkhgLahoHwbnfdN+i7reJ8o749d4QGKE38VPWqpe2m1ooi03H+9FZx113UstotGpZl1MrvUeF0GfgOJGmqYKgfu5A49W7njxaXDxXGSvVWYS4b9F4s+k43hwDhmCAQehzCxn0apAQEBAQEBAQEBBzftpxYR08EJNg55kd1DBYDzd8grvD1EzefZnfaEzatcdfef2cKkxWQuJFrcGkXACknPaZ2hrxaRXX/rIixVp9YFvUZhd1zx7obcWf8ZZkUzXeqQe7epq2i3hXtS1fMLi6c6fQ+hGCijooYSPrCNeQ8S9+ZHhk37qyM1+u8y+hwY/TxxVvlEmEBBzXtQ0FZK19fTtDZ2Auma0ZStAzdb3wPMdVZ4+TU9MqnKw9Veqvlx50gAWhM6Y8VmVFPNd3gua23Lq9NVZKlQl0BB9B9n1ZtcNpHE3LYhGf/mSwfJoWTnjWSX0HGt1YqpEoU4gICAgICAgICCF6fdnseJuZI6aWGRjNRoGq6LeTcsIvfPeDwXdbzEaR2xxaduR472S4lT3MbWVUY3Ogd6fjG6xHgSpIyQithn2QaoidG8xyNdHIN7Htc1472nMLvaOazCgFHjpvZNofUVckdXMdWijeHAuzdM9jsmt+C4Nz0sONls9ojW3tOLSZ6ph39VV0QEBAIQfM3aBhX0XEamBotHrh7OWpIA4DwJLfuq/jv1VhlZscUvLY6DaCz1tpidjTXttXC5fY2Ijbx7zl3pbNGP83tONOWO/aHWsK0Dw+AD6rbO4vnOuT931R4BV7cjJb3W6cTFX23+bbSYFRuGqaaAjls2foo/Uv8Us4qT21COY32cUUwJhBppOBYSYyerDw7rKanKvXz3V8vCx28dpbbs/wqWlpDTzW1mTSWLTdrmk3Dh0N1xnvF7dUJeNjnHTplJVCnEBAQEBAQEBAQEBBhYphFPUt1KiKOZvKRrXW7r7l7E6NIRP2N4aZ2St2zIw/WdAH60T7cLuu4C+8A9Ml11y49Ou9ugwxNY1rGgNa0ABrQAABkABwC4dq0BAQEBByTTbABW49HEf2baWN8xG/Ua9+Q6m4HirVL9OLanlx9eaI9tOiwarGtYwBrGtDWtGQaBkAAqq5EaVbVA2qD3aoLkdRYoM4FB6gICAgICAgICAgICAgICAgICAgguGVDZavEKkZh07YGn4IGBp83l58lNkjprWv6/VDinqta36fRttuoUxt0DboAnQeidBucNl1ox0JCDKQEBAQEBAQEBAQEBAQEBAQEBBA+0fTVtNG6mgdepe0hzh+6aRv+3Y5ct/K9rj4Oqeq3j91Ll8mMcdNfP7I72fVI+iFo9mZ1/EArzl/wBx7wf7X6pNt1WXDboG3QeiZBUJkEh0fN43H4z+AQbRAQEBAQEBAQEBAQEBAQEBBS94AJJAAFyTkABvJKDl+nHaWBrU9CbnMPqOA6R8z8XlzV3Dxve/0Z3I5uvu4/r/AA5U95cS4kkk3JOZJO8kq6zEk0HxHZyviJykALftNv8AiCfJVOVTder4L/Ay6tNJ90226oNUE+duN7W4oMySlmaLmN9u6/4IMYVA5oKm1CCe4TTmOFjT61ru7zmQgy0BAQEBAQEBAQEBAQEBAQYGNYvDSxGad2q3cBvc48GtHErulLXnVXGTJXHXqtPZxPTTTmatJjb9VTg5RtObvtn2j03D5rRx4K4/nP8AvhjZuVbN8q/D+UQUyuXQVMeQQQbEEEEbwRuK8mNvYmYncJvg+NiZoBylA9Ic+oWbmwzSdx4bXH5EZY1PlnGoIIINiMwoFlt8I0ic1wa4+e4oJFDJBI8SFrdpz4nv5oNgWMJDtVpINwbC4I3INlRVQkDubXap5XsD+BCDIQEBAQEBAQEBAQEBAQEGs0hxuKjgdPKctzWj1nuO5o/3JSY8c5LdMIs2WuKvVZwXSfSCarlMsp9I3DWi+pGz3Wjrz4rWpSuKvTVgZMts9+q3j4NCj0XgIC9F6igkkkZHEHOlc4BjWesT0XNpiI7+HVK2m2q+XVm6HTxUsck8jTMTZ7GjJoO4a3tHn/pOVkms2+74buKLxX7892qq8McwXN7c7ZLhIvCs1NVwOVsxyKCSYLiDn2G9BMMPPoW43z8UGUgICAgICAgICAgICAgpkeGguJAABJJ3ADeUHA9NdIzW1LpLnYsu2JvJvFxHN1r+Q4LZwYoxV+b53l55zX7eI8Im91ySvZnbmI1GlK8eiAg2ujmj89dNsoG3tYveco42ni4+BsN5so8mSKRuU2HDbLOod00Q0PgoGeh6c7h6czh6R6NHst6ed1nZMtrz3bGLDXFGoZeOVAu1nL0j+X5qNK1l2nIgEIMWXAYn5t9E+bfJBnYXQGLJ1szkRuQZlZKY3Mkbw9EjgQUG3p5g9ocNx+XRBcQEBAQEBAQEBAQEBBDO1XF9hQmNp9Od2z+5a7z5WH3lZ4tOq+/gp87J0YpiPfs4fM7Jalp7MOkd2Mo0ogIN/odovLiE+zZ6ETLGWX3WngObjY2HiocuWKR81nj4Jyz8nf8ABcIhpIWwQNDGN8XOPFzjxJ5rOtabTuWxWsVjUM5cukM0mqC2ocDxDSO63+Cg1ba/qgvsxDqgujF3DcUFbsVu0tcd4+fBBscGr9U/Cd4QSZpuLjcg9QEBAQEBAQEBAQEHF+2DEdeubCDlDCL/AGn+kf5dTzWlw66pv4sf7Rvu8V+Dn8p3KzaVKsLd1w7eFAQfR2g2CCjoYYrDaOaJJTzkeLnwGTR0AWXlv1WmW7hp0UirfqNKIIrptQa5ikzG9ht5j+5BEpMMPBzkFk0Eo4nxQXYaGQ73W8EG6pMNj1NV93E2u4nPI3ytuQbanbC0ZBBusJm1mu5B1h5A/mgzkBAQEBAQEBAQEBB86aa1W0xGsfv+vc3wZZg/pWtgjWOIYHKnqzWlH5Dmu5R18KV49eINnoxR7atpId4fUxh32Q4F/wDKCuMk6rMpsFerJEPptZTcEBBqdJP2TR8f4AoNCC0D0fPiUFt+aChjRdB7NMGhBepcFqJQ14MbGOAILi4usfhA/NBK8OoxFGGA3tmSeJO8oMlAQEBAQEBAQEBB442BPRB8oYnjbHSSPaQ9z3ufYEWGs4nM+K1Jy1pGo7sX+nve02mNQ1n/ACb73OqfBQ+tZP8A01NaXW4nzb5FdRn+MI54vwlebiDDzHeF3GaqOePeE17JAyXFYLEEsZJJYb8mltz/ABKPPeJp2T8XFaMm5h9Bqg1BAQR7HZ9Z+r7ot4nM/kgjk73MvYFw6bwgxv8AkXe4/wAkBkkrjk3VHN36IMpjA3M5u5n8uSCa4Gb08fcfxKDOQEBAQEBAQEBAQEBBr8QwSmnvtoIZb7y+Njj5kXTZpGcR7KcJlufo+yNt8D5I7fdB1fkuuqXk1iUbruwumNzDUzs5CQRyDzAaV76kuPThiYP2FtbJerqTJELWZAzZudzDnOJsO7PqF7N5Ixw6pgmB01HHsqaJkLOOqM3dXOObj1JUe0jYoCAgi+LxkTv5OAcPK35IMR7QgsuaEFiWSyDWuqbuQdEwRlqeEf8ArB/iz/NBnICAgICAgICAgICAgxMSxKGnZtJpGxt5uO/oBvJ6BdVpa06rDi+StI3adObaQ9rgBLKKIOt+9nuG+DAQfMjuVqvF/FKlfnfgj6o/F2r4gDc/R3D3TG4DzDrqSeNRDHMybTnQ7tJhrHtgmb9Hndk3O8Tz7rXbw7ofNVsmCa947wuYeVW/ae0p2oFoQEBBpNIm+lEejh/T+pQaZxQWJCg0+KzkWaN5+QQW6GC5A5n8UHVYm2aByAHkEFSAgICAgICAgICAgi2nmlYoYmhgDqiS+oD6rQN73Dj0HEqxx8HqT38KnL5Po17eZcNxfE5ZnmSV7pJHZFzjc25DkOgWn2pHTVi7tkt1XnbVqNI8R6AoPoTsz0gdWULTIdaaJ2ykPvWza49S0i/UFZ2enTbs2ONk66d/KWKFYEBBpdI/3X3/AO1Bo3FBjSlBop3a0p5DLyQbTCY7yRjm9o+YQdIQEBAQEBAQEBAQEBB8/dpeIOkxOpvuYWxtHINaP7i4+K1OP2xwxOXu2adom511JMoIjSheOhAQdW7CHG9ePZ+oPS/1t/kAqnK9mhwf8nWlTaAgINJpIc4vv/2oNG9Bg1clgTyBQaamag3+AtvPEPjB8s/yQT9AQEBAQEBAQEBAQEHz/wBqmHOhxOZx9SYNlYedwA4d4cD5haOC0TRj8ukxkmfiiDXAm3E7u/kponfZWmNRt4j0QeLwfQHZbo+6koQZBqzTO2rmne0Wsxp66uZ6krPzX6rdmzx8fRTU+UxUKcQEGg0ifdzAPZBv42/RBpJHINZiLvRI5oMOmagkOjLL1EfTWP8AKf1QThAQEBAQEBAQEBAQEEa070SZiNPs77OZhLopOAdaxa7m08e4Hgu8d5pKPLji8al846R4LVUUhjqonRG9g85xP+xJuO7v6Kx6kSqehMMCPFSSAbPcchb1jy7ypPXn3RTxPw9kywPQjEKoBzad0LD7dSdk3+HN/wDKk8isEcO8+7puh/ZxBSPbPO4VE7TdotaFhG5wac3OHM+Sr5M827R4W8XFrTv5lPdsoFk2yBtUFMlSGtLjuAugiFXUkkk7ySUGpnqigV8DmwwvdkZNZwHwjV1T43J8kGHToJZofF9a93KP8T/hBLUBAQEBAQEBAQEBBZfUtHHyQWX144DzQY8tdcEHVIO8EAg+aDDgjhY4ujjiY4+0xjGu8wE281C8apHp9KQVfSUD6Qg9E6DFxOo9C3M/III5VvQWsKodtMAfUb6T+7l4/qg2OmR/Yjk134tQaCmCCZ6HNylP2B/UgkiAgICAgICAgICDGrydWw4nNBq3RO5oLElK88UGO+gefaQWThj/AHygDDX++UFbaBw9ooLraU8yguCEoKiLAk7gLoLZbroMGXB3OPrADmd/kgz8Oo2wtIB1iTcnceg/3mg0eLT7R51srZAcggsU8DUG1pKt0YcIzqh1r7r5deCDJp64jPWN+8oN5Q4iHNud4NigyPpQ5FB6KodUHoqB1QVCZvNBWHA7kHqAgIKZGXFkGC+O2RQUlqCktQeFiCgsQUlqCghBQ66CzK8jhfog0VXXuiN2Mktytdo7jwQYg0mbxJaeuSD3/qJnvBBZnp3zO2jH6oIGRbfx3oPWYVU8JGeLSgutwur9+P8AmQXmYXWe9EP4kG+w2F8bA05neTzKDPa4oKw4oK2koLzY3HgguspzxNu5BkoCAgIPHNB3oLDqfkgoMJ5IPNkgpMaDwxoPDEgbFBSafog8+idPkg8OHg72A94CCkYW3/xt/hagujDh7oHkgqGH9yCoUAQVChHNBWKNvVBWKdvJBUIwOAQVoCAgICAgICAgICAgICAgICAgICAgICAgICAgICAg/9k="/>
          <p:cNvSpPr>
            <a:spLocks noChangeAspect="1" noChangeArrowheads="1"/>
          </p:cNvSpPr>
          <p:nvPr/>
        </p:nvSpPr>
        <p:spPr bwMode="auto">
          <a:xfrm>
            <a:off x="155575" y="-1554163"/>
            <a:ext cx="2667000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486" name="Picture 6" descr="http://blogs.unlp.edu.ar/matematica1fdf/files/2013/09/INTERROGACION-HOMBRE-PENSAND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286124"/>
            <a:ext cx="1785950" cy="223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500042"/>
            <a:ext cx="7772400" cy="1143000"/>
          </a:xfrm>
        </p:spPr>
        <p:txBody>
          <a:bodyPr>
            <a:normAutofit/>
          </a:bodyPr>
          <a:lstStyle/>
          <a:p>
            <a:r>
              <a:rPr lang="es-VE" sz="3200" dirty="0" smtClean="0"/>
              <a:t>Reglas que deben cumplir los nombres (identificadores) de variables y constantes.</a:t>
            </a:r>
            <a:endParaRPr lang="es-VE" sz="3200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000100" y="1857364"/>
            <a:ext cx="750099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1. El nombre de una variable</a:t>
            </a:r>
            <a:r>
              <a:rPr kumimoji="0" lang="es-E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o constante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tiene que comenzar siempre por una letra o por el carácter de subrayado, y puede contener hasta 255 caracteres.</a:t>
            </a:r>
            <a:endParaRPr kumimoji="0" lang="es-V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2. El nombre sólo puede contener letras, números y el carácter de subrayado _ .  No se aceptan espacios en blanco ni otros símbolos.</a:t>
            </a:r>
            <a:endParaRPr kumimoji="0" lang="es-V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3. No pueden utilizarse como nombres de variables o constantes, las palabras reservadas de Visual Basic, por ejemplo: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for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val,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caption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const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integer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 etc. Las palabras reservadas aparecen en color azul cuando se escribe el código del programa.</a:t>
            </a:r>
            <a:endParaRPr kumimoji="0" lang="es-V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endParaRPr kumimoji="0" lang="es-V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Instrucción de asignación</a:t>
            </a:r>
            <a:endParaRPr lang="es-VE" dirty="0"/>
          </a:p>
        </p:txBody>
      </p:sp>
      <p:sp>
        <p:nvSpPr>
          <p:cNvPr id="4" name="3 Rectángulo"/>
          <p:cNvSpPr/>
          <p:nvPr/>
        </p:nvSpPr>
        <p:spPr>
          <a:xfrm>
            <a:off x="1000100" y="1857364"/>
            <a:ext cx="75009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Se utiliza para darle valor a una variable.</a:t>
            </a:r>
          </a:p>
          <a:p>
            <a:endParaRPr lang="es-ES" sz="2800" dirty="0" smtClean="0"/>
          </a:p>
          <a:p>
            <a:r>
              <a:rPr lang="es-ES" sz="2800" dirty="0" smtClean="0"/>
              <a:t>La sintaxis es:</a:t>
            </a:r>
            <a:endParaRPr lang="es-VE" sz="2800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214414" y="3429000"/>
            <a:ext cx="7572428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nombre_Variable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= valor o expresión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erpetua" pitchFamily="18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71538" y="4500570"/>
            <a:ext cx="75009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00B050"/>
                </a:solidFill>
              </a:rPr>
              <a:t>Ejemplos:</a:t>
            </a:r>
          </a:p>
          <a:p>
            <a:r>
              <a:rPr lang="es-ES" sz="2800" dirty="0" smtClean="0"/>
              <a:t>Salario = 10500</a:t>
            </a:r>
          </a:p>
          <a:p>
            <a:r>
              <a:rPr lang="es-ES" sz="2800" dirty="0" smtClean="0"/>
              <a:t>Z= X + Y</a:t>
            </a:r>
          </a:p>
          <a:p>
            <a:r>
              <a:rPr lang="es-ES" sz="2800" dirty="0" smtClean="0"/>
              <a:t>Trabajador= “Juan Ramírez”</a:t>
            </a:r>
          </a:p>
          <a:p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57158" y="428604"/>
            <a:ext cx="821537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800" dirty="0">
                <a:solidFill>
                  <a:srgbClr val="92D050"/>
                </a:solidFill>
                <a:ea typeface="Times New Roman" pitchFamily="18" charset="0"/>
                <a:cs typeface="Arial" pitchFamily="34" charset="0"/>
              </a:rPr>
              <a:t>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Times New Roman" pitchFamily="18" charset="0"/>
                <a:cs typeface="Arial" pitchFamily="34" charset="0"/>
              </a:rPr>
              <a:t>eglas que hay que tener presente en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rgbClr val="92D050"/>
                </a:solidFill>
                <a:effectLst/>
                <a:ea typeface="Times New Roman" pitchFamily="18" charset="0"/>
                <a:cs typeface="Arial" pitchFamily="34" charset="0"/>
              </a:rPr>
              <a:t> las instrucciones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Times New Roman" pitchFamily="18" charset="0"/>
                <a:cs typeface="Arial" pitchFamily="34" charset="0"/>
              </a:rPr>
              <a:t>  de asignación:</a:t>
            </a:r>
            <a:endParaRPr kumimoji="0" lang="es-VE" sz="2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cs typeface="Arial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Sólo un nombre de variable puede ir  a la izquierda del signo igual, porque indica la ubicación de memoria que cambiará.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800" dirty="0">
                <a:ea typeface="Times New Roman" pitchFamily="18" charset="0"/>
                <a:cs typeface="Arial" pitchFamily="34" charset="0"/>
              </a:rPr>
              <a:t> </a:t>
            </a:r>
            <a:r>
              <a:rPr lang="es-ES" sz="2800" dirty="0" smtClean="0">
                <a:ea typeface="Times New Roman" pitchFamily="18" charset="0"/>
                <a:cs typeface="Arial" pitchFamily="34" charset="0"/>
              </a:rPr>
              <a:t>      </a:t>
            </a:r>
            <a:r>
              <a:rPr lang="es-ES" sz="28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Ejemplo:   X = Y/3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VE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2.  El valor a la derecha del signo igual puede ser una constante, otra variable o una fórmula o expresión que combine constantes y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dirty="0">
                <a:cs typeface="Arial" pitchFamily="34" charset="0"/>
              </a:rPr>
              <a:t> </a:t>
            </a:r>
            <a:r>
              <a:rPr lang="es-ES" sz="2800" dirty="0" smtClean="0">
                <a:cs typeface="Arial" pitchFamily="34" charset="0"/>
              </a:rPr>
              <a:t>      </a:t>
            </a:r>
            <a:r>
              <a:rPr lang="es-ES" sz="2800" dirty="0" smtClean="0">
                <a:solidFill>
                  <a:srgbClr val="C00000"/>
                </a:solidFill>
                <a:cs typeface="Arial" pitchFamily="34" charset="0"/>
              </a:rPr>
              <a:t>Ejemplo:    Longitud = 2* </a:t>
            </a:r>
            <a:r>
              <a:rPr lang="es-ES" sz="2800" dirty="0" err="1" smtClean="0">
                <a:solidFill>
                  <a:srgbClr val="C00000"/>
                </a:solidFill>
                <a:cs typeface="Arial" pitchFamily="34" charset="0"/>
              </a:rPr>
              <a:t>valorPI</a:t>
            </a:r>
            <a:r>
              <a:rPr lang="es-ES" sz="2800" dirty="0" smtClean="0">
                <a:solidFill>
                  <a:srgbClr val="C00000"/>
                </a:solidFill>
                <a:cs typeface="Arial" pitchFamily="34" charset="0"/>
              </a:rPr>
              <a:t> * 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                         B =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 A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3.  La variable y su valor deben ser del mismo tipo de datos.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00100" y="548680"/>
            <a:ext cx="75009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00B050"/>
                </a:solidFill>
              </a:rPr>
              <a:t>Ejercicio:  </a:t>
            </a:r>
          </a:p>
          <a:p>
            <a:r>
              <a:rPr lang="es-ES" sz="2800" dirty="0" smtClean="0">
                <a:solidFill>
                  <a:srgbClr val="00B050"/>
                </a:solidFill>
              </a:rPr>
              <a:t>a) </a:t>
            </a:r>
            <a:r>
              <a:rPr lang="es-VE" sz="2800" dirty="0" smtClean="0">
                <a:solidFill>
                  <a:srgbClr val="00B050"/>
                </a:solidFill>
              </a:rPr>
              <a:t>¿</a:t>
            </a:r>
            <a:r>
              <a:rPr lang="es-ES" sz="2800" dirty="0" smtClean="0">
                <a:solidFill>
                  <a:srgbClr val="00B050"/>
                </a:solidFill>
              </a:rPr>
              <a:t>Cuál es el valor de la variable A, después de ejecutar el valor de las siguientes instrucciones de asignación?</a:t>
            </a:r>
          </a:p>
          <a:p>
            <a:r>
              <a:rPr lang="es-ES" sz="2800" dirty="0" smtClean="0"/>
              <a:t>A= 5</a:t>
            </a:r>
          </a:p>
          <a:p>
            <a:r>
              <a:rPr lang="es-ES" sz="2800" dirty="0" smtClean="0"/>
              <a:t>A= A+3</a:t>
            </a:r>
          </a:p>
          <a:p>
            <a:r>
              <a:rPr lang="es-ES" sz="2800" dirty="0" smtClean="0"/>
              <a:t>A=3*A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971485" y="3501008"/>
            <a:ext cx="75009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00B050"/>
                </a:solidFill>
              </a:rPr>
              <a:t>b) </a:t>
            </a:r>
            <a:r>
              <a:rPr lang="es-VE" sz="2800" dirty="0" smtClean="0">
                <a:solidFill>
                  <a:srgbClr val="00B050"/>
                </a:solidFill>
              </a:rPr>
              <a:t>¿</a:t>
            </a:r>
            <a:r>
              <a:rPr lang="es-ES" sz="2800" dirty="0" smtClean="0">
                <a:solidFill>
                  <a:srgbClr val="00B050"/>
                </a:solidFill>
              </a:rPr>
              <a:t>Cuál es el valor de las variables Z y X, después de ejecutar el valor de las siguientes instrucciones de asignación?</a:t>
            </a:r>
          </a:p>
          <a:p>
            <a:r>
              <a:rPr lang="es-ES" sz="2800" dirty="0" smtClean="0"/>
              <a:t>Z= </a:t>
            </a:r>
            <a:r>
              <a:rPr lang="es-ES" sz="2800" dirty="0"/>
              <a:t>8</a:t>
            </a:r>
            <a:endParaRPr lang="es-ES" sz="2800" dirty="0" smtClean="0"/>
          </a:p>
          <a:p>
            <a:r>
              <a:rPr lang="es-ES" sz="2800" dirty="0" smtClean="0"/>
              <a:t>X= 2+Z</a:t>
            </a:r>
          </a:p>
          <a:p>
            <a:r>
              <a:rPr lang="es-ES" sz="2800" dirty="0" smtClean="0"/>
              <a:t>Z= 3</a:t>
            </a:r>
          </a:p>
          <a:p>
            <a:r>
              <a:rPr lang="es-ES" sz="2800" dirty="0" smtClean="0"/>
              <a:t>Z= Z+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214290"/>
            <a:ext cx="7615262" cy="77472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Operaciones de entrada/salida simple</a:t>
            </a:r>
            <a:endParaRPr lang="es-VE" dirty="0"/>
          </a:p>
        </p:txBody>
      </p:sp>
      <p:sp>
        <p:nvSpPr>
          <p:cNvPr id="3" name="2 Rectángulo"/>
          <p:cNvSpPr/>
          <p:nvPr/>
        </p:nvSpPr>
        <p:spPr>
          <a:xfrm>
            <a:off x="571472" y="1285861"/>
            <a:ext cx="857252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3200" dirty="0" smtClean="0">
                <a:solidFill>
                  <a:srgbClr val="C00000"/>
                </a:solidFill>
              </a:rPr>
              <a:t>Operaciones de entrada:  Método </a:t>
            </a:r>
            <a:r>
              <a:rPr lang="es-ES" sz="3200" dirty="0" err="1" smtClean="0">
                <a:solidFill>
                  <a:srgbClr val="C00000"/>
                </a:solidFill>
              </a:rPr>
              <a:t>Console.Readline</a:t>
            </a:r>
            <a:endParaRPr lang="es-ES" sz="3200" dirty="0" smtClean="0">
              <a:solidFill>
                <a:srgbClr val="C00000"/>
              </a:solidFill>
            </a:endParaRPr>
          </a:p>
          <a:p>
            <a:r>
              <a:rPr lang="es-ES" sz="3200" dirty="0" smtClean="0"/>
              <a:t>Permite leer (obtener y guardar) lo que escribe un usuario en la </a:t>
            </a:r>
            <a:r>
              <a:rPr lang="es-ES" sz="3200" dirty="0" err="1" smtClean="0"/>
              <a:t>cónsola</a:t>
            </a:r>
            <a:r>
              <a:rPr lang="es-ES" sz="3200" dirty="0" smtClean="0"/>
              <a:t> (ventana donde se ejecuta un programa). </a:t>
            </a:r>
          </a:p>
          <a:p>
            <a:pPr marL="514350" indent="-514350"/>
            <a:r>
              <a:rPr lang="es-ES" sz="3200" dirty="0" smtClean="0"/>
              <a:t>Sintaxis para leer una variable:</a:t>
            </a:r>
            <a:endParaRPr lang="es-ES" sz="3200" dirty="0"/>
          </a:p>
          <a:p>
            <a:pPr marL="514350" indent="-514350"/>
            <a:endParaRPr lang="es-ES" sz="3200" dirty="0" smtClean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28728" y="4143380"/>
            <a:ext cx="6572296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Nombre_variable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console.Readline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( )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erpetua" pitchFamily="18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42910" y="5429264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ES" sz="3200" b="1" dirty="0" smtClean="0"/>
              <a:t>Ejemplo: </a:t>
            </a:r>
          </a:p>
          <a:p>
            <a:pPr marL="514350" indent="-514350"/>
            <a:r>
              <a:rPr lang="es-ES" sz="3200" dirty="0" smtClean="0"/>
              <a:t>Nota = </a:t>
            </a:r>
            <a:r>
              <a:rPr lang="es-ES" sz="3200" dirty="0" err="1" smtClean="0"/>
              <a:t>Console.Readline</a:t>
            </a:r>
            <a:r>
              <a:rPr lang="es-ES" sz="3200" dirty="0" smtClean="0"/>
              <a:t>( 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934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71472" y="357166"/>
            <a:ext cx="85725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solidFill>
                  <a:srgbClr val="C00000"/>
                </a:solidFill>
              </a:rPr>
              <a:t>Operaciones de salida: </a:t>
            </a:r>
          </a:p>
          <a:p>
            <a:r>
              <a:rPr lang="es-ES" sz="3200" dirty="0" smtClean="0">
                <a:solidFill>
                  <a:srgbClr val="C00000"/>
                </a:solidFill>
              </a:rPr>
              <a:t>1)Método </a:t>
            </a:r>
            <a:r>
              <a:rPr lang="es-ES" sz="3200" dirty="0" err="1" smtClean="0">
                <a:solidFill>
                  <a:srgbClr val="C00000"/>
                </a:solidFill>
              </a:rPr>
              <a:t>Console.Write</a:t>
            </a:r>
            <a:endParaRPr lang="es-ES" sz="3200" dirty="0" smtClean="0">
              <a:solidFill>
                <a:srgbClr val="C00000"/>
              </a:solidFill>
            </a:endParaRPr>
          </a:p>
          <a:p>
            <a:pPr marL="92075" indent="-92075"/>
            <a:r>
              <a:rPr lang="es-ES" sz="3200" b="1" dirty="0">
                <a:solidFill>
                  <a:srgbClr val="92D050"/>
                </a:solidFill>
              </a:rPr>
              <a:t> </a:t>
            </a:r>
            <a:endParaRPr lang="es-ES" sz="3200" b="1" dirty="0" smtClean="0">
              <a:solidFill>
                <a:srgbClr val="92D050"/>
              </a:solidFill>
            </a:endParaRPr>
          </a:p>
          <a:p>
            <a:r>
              <a:rPr lang="es-ES" sz="3200" dirty="0" smtClean="0"/>
              <a:t>Escribe un mensaje y/o el valor de una variable y deja el cursor en la misma línea.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000100" y="4214818"/>
            <a:ext cx="4572032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Console.Write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(“ Mensaje</a:t>
            </a:r>
            <a:r>
              <a:rPr kumimoji="0" lang="es-E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“)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erpetua" pitchFamily="18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42910" y="3071810"/>
            <a:ext cx="85010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s-ES" sz="3200" dirty="0" smtClean="0"/>
          </a:p>
          <a:p>
            <a:pPr marL="514350" indent="-514350"/>
            <a:r>
              <a:rPr lang="es-ES" sz="3200" dirty="0" smtClean="0"/>
              <a:t>a) Sintaxis para escribir un mensaje: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039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4282" y="357166"/>
            <a:ext cx="89297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ES" sz="3200" dirty="0" smtClean="0">
                <a:solidFill>
                  <a:srgbClr val="92D050"/>
                </a:solidFill>
              </a:rPr>
              <a:t>Ejemplo: </a:t>
            </a:r>
          </a:p>
          <a:p>
            <a:pPr marL="514350" indent="-514350"/>
            <a:r>
              <a:rPr lang="es-ES" sz="3200" dirty="0" err="1" smtClean="0"/>
              <a:t>Console.Write</a:t>
            </a:r>
            <a:r>
              <a:rPr lang="es-ES" sz="3200" dirty="0" smtClean="0"/>
              <a:t> (“Esta es la primera clase de Visual Basic”)</a:t>
            </a:r>
            <a:endParaRPr lang="es-ES" sz="32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77777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70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4282" y="-285776"/>
            <a:ext cx="85010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s-ES" sz="3200" dirty="0" smtClean="0"/>
          </a:p>
          <a:p>
            <a:pPr marL="514350" indent="-514350"/>
            <a:r>
              <a:rPr lang="es-ES" sz="3200" dirty="0" smtClean="0"/>
              <a:t>b)  Sintaxis para escribir el valor de una variable:</a:t>
            </a:r>
            <a:endParaRPr lang="es-ES" sz="3200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85786" y="857232"/>
            <a:ext cx="6215106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Console.Write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Nombre_variable</a:t>
            </a:r>
            <a:r>
              <a:rPr kumimoji="0" lang="es-E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erpetua" pitchFamily="18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57158" y="1643050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ES" sz="3200" dirty="0" smtClean="0">
                <a:solidFill>
                  <a:srgbClr val="92D050"/>
                </a:solidFill>
              </a:rPr>
              <a:t>Ejemplo: </a:t>
            </a:r>
          </a:p>
          <a:p>
            <a:pPr marL="514350" indent="-514350"/>
            <a:r>
              <a:rPr lang="es-ES" sz="3200" dirty="0" err="1" smtClean="0"/>
              <a:t>Num</a:t>
            </a:r>
            <a:r>
              <a:rPr lang="es-ES" sz="3200" dirty="0" smtClean="0"/>
              <a:t>=25</a:t>
            </a:r>
          </a:p>
          <a:p>
            <a:pPr marL="514350" indent="-514350"/>
            <a:r>
              <a:rPr lang="es-ES" sz="3200" dirty="0" err="1" smtClean="0"/>
              <a:t>Console.Write</a:t>
            </a:r>
            <a:r>
              <a:rPr lang="es-ES" sz="3200" dirty="0" smtClean="0"/>
              <a:t> (</a:t>
            </a:r>
            <a:r>
              <a:rPr lang="es-ES" sz="3200" dirty="0" err="1" smtClean="0"/>
              <a:t>num</a:t>
            </a:r>
            <a:r>
              <a:rPr lang="es-ES" sz="3200" dirty="0" smtClean="0"/>
              <a:t>)</a:t>
            </a:r>
            <a:endParaRPr lang="es-E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9" y="3286124"/>
            <a:ext cx="5500726" cy="34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14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-285776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s-ES" sz="3200" dirty="0" smtClean="0"/>
          </a:p>
          <a:p>
            <a:r>
              <a:rPr lang="es-ES" sz="3200" dirty="0" smtClean="0"/>
              <a:t>Sintaxis para escribir un mensaje y el valor de una variable:</a:t>
            </a:r>
            <a:endParaRPr lang="es-ES" sz="3200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1538" y="1214422"/>
            <a:ext cx="6215106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Console.Write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(“Mensaje ”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&amp;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variable</a:t>
            </a:r>
            <a:r>
              <a:rPr kumimoji="0" lang="es-E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erpetua" pitchFamily="18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57158" y="2000240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ES" sz="3200" dirty="0" smtClean="0">
                <a:solidFill>
                  <a:srgbClr val="92D050"/>
                </a:solidFill>
              </a:rPr>
              <a:t>Ejemplo: </a:t>
            </a:r>
          </a:p>
          <a:p>
            <a:pPr marL="514350" indent="-514350"/>
            <a:r>
              <a:rPr lang="es-ES" sz="3200" dirty="0" err="1" smtClean="0"/>
              <a:t>Console.Write</a:t>
            </a:r>
            <a:r>
              <a:rPr lang="es-ES" sz="3200" dirty="0" smtClean="0"/>
              <a:t> (“El valor es ” &amp; </a:t>
            </a:r>
            <a:r>
              <a:rPr lang="es-ES" sz="3200" dirty="0" err="1" smtClean="0"/>
              <a:t>Num</a:t>
            </a:r>
            <a:r>
              <a:rPr lang="es-ES" sz="3200" dirty="0" smtClean="0"/>
              <a:t>)</a:t>
            </a:r>
            <a:endParaRPr lang="es-ES" sz="32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71809"/>
            <a:ext cx="7143800" cy="360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-285776"/>
            <a:ext cx="7772400" cy="1143000"/>
          </a:xfrm>
        </p:spPr>
        <p:txBody>
          <a:bodyPr/>
          <a:lstStyle/>
          <a:p>
            <a:r>
              <a:rPr lang="en-US" b="1" dirty="0" err="1" smtClean="0"/>
              <a:t>Contenido</a:t>
            </a:r>
            <a:r>
              <a:rPr lang="en-US" b="1" dirty="0" smtClean="0"/>
              <a:t> del </a:t>
            </a:r>
            <a:r>
              <a:rPr lang="en-US" b="1" dirty="0" err="1" smtClean="0"/>
              <a:t>tema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28662" y="1000108"/>
            <a:ext cx="7772400" cy="4572000"/>
          </a:xfrm>
        </p:spPr>
        <p:txBody>
          <a:bodyPr>
            <a:noAutofit/>
          </a:bodyPr>
          <a:lstStyle/>
          <a:p>
            <a:r>
              <a:rPr lang="es-VE" sz="2800" dirty="0" smtClean="0"/>
              <a:t>Visual Basic: definición, versiones, partes de una aplicación (código e interfaz gráfica).</a:t>
            </a:r>
          </a:p>
          <a:p>
            <a:r>
              <a:rPr lang="es-VE" sz="2800" dirty="0" smtClean="0"/>
              <a:t>Tipos  básicos de datos en  Visual Basic</a:t>
            </a:r>
          </a:p>
          <a:p>
            <a:r>
              <a:rPr lang="es-VE" sz="2800" dirty="0" smtClean="0"/>
              <a:t> Declaración de constantes y variables (</a:t>
            </a:r>
            <a:r>
              <a:rPr lang="es-VE" sz="2800" dirty="0" err="1" smtClean="0"/>
              <a:t>Const</a:t>
            </a:r>
            <a:r>
              <a:rPr lang="es-VE" sz="2800" dirty="0" smtClean="0"/>
              <a:t> y </a:t>
            </a:r>
            <a:r>
              <a:rPr lang="es-VE" sz="2800" dirty="0" err="1" smtClean="0"/>
              <a:t>Dim</a:t>
            </a:r>
            <a:r>
              <a:rPr lang="es-VE" sz="2800" dirty="0" smtClean="0"/>
              <a:t>)</a:t>
            </a:r>
          </a:p>
          <a:p>
            <a:r>
              <a:rPr lang="es-VE" sz="2800" dirty="0" smtClean="0"/>
              <a:t>Reglas de los identificadores</a:t>
            </a:r>
          </a:p>
          <a:p>
            <a:r>
              <a:rPr lang="es-VE" sz="2800" dirty="0" smtClean="0"/>
              <a:t> Instrucción de asignación</a:t>
            </a:r>
          </a:p>
          <a:p>
            <a:r>
              <a:rPr lang="es-VE" sz="2800" dirty="0" smtClean="0"/>
              <a:t>Operaciones simples de Entrada/Salida</a:t>
            </a:r>
          </a:p>
          <a:p>
            <a:r>
              <a:rPr lang="es-VE" sz="2800" dirty="0" smtClean="0"/>
              <a:t>Codificación de programas </a:t>
            </a:r>
          </a:p>
          <a:p>
            <a:r>
              <a:rPr lang="es-VE" sz="2800" dirty="0"/>
              <a:t>Operadores aritméticos. Orden de prioridad.</a:t>
            </a:r>
          </a:p>
          <a:p>
            <a:r>
              <a:rPr lang="es-VE" sz="2800" dirty="0"/>
              <a:t>Funciones matemáticas y trigonométricas</a:t>
            </a:r>
            <a:r>
              <a:rPr lang="es-VE" sz="2800" dirty="0" smtClean="0"/>
              <a:t>.</a:t>
            </a:r>
          </a:p>
          <a:p>
            <a:r>
              <a:rPr lang="es-VE" sz="2800" dirty="0" smtClean="0"/>
              <a:t>Uso de </a:t>
            </a:r>
            <a:r>
              <a:rPr lang="es-VE" sz="2800" dirty="0" err="1" smtClean="0"/>
              <a:t>Inputbox</a:t>
            </a:r>
            <a:r>
              <a:rPr lang="es-VE" sz="2800" dirty="0" smtClean="0"/>
              <a:t> y </a:t>
            </a:r>
            <a:r>
              <a:rPr lang="es-VE" sz="2800" dirty="0" err="1" smtClean="0"/>
              <a:t>Msgbox</a:t>
            </a:r>
            <a:r>
              <a:rPr lang="es-VE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142900"/>
            <a:ext cx="85725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3200" b="1" dirty="0">
              <a:solidFill>
                <a:srgbClr val="92D050"/>
              </a:solidFill>
            </a:endParaRPr>
          </a:p>
          <a:p>
            <a:pPr marL="514350" indent="-514350"/>
            <a:r>
              <a:rPr lang="es-ES" sz="3200" b="1" dirty="0">
                <a:solidFill>
                  <a:srgbClr val="C00000"/>
                </a:solidFill>
              </a:rPr>
              <a:t>2</a:t>
            </a:r>
            <a:r>
              <a:rPr lang="es-ES" sz="3200" b="1" dirty="0" smtClean="0">
                <a:solidFill>
                  <a:srgbClr val="C00000"/>
                </a:solidFill>
              </a:rPr>
              <a:t>)   Método </a:t>
            </a:r>
            <a:r>
              <a:rPr lang="es-ES" sz="3200" b="1" dirty="0" err="1" smtClean="0">
                <a:solidFill>
                  <a:srgbClr val="C00000"/>
                </a:solidFill>
              </a:rPr>
              <a:t>Console.Writeline</a:t>
            </a:r>
            <a:endParaRPr lang="es-ES" sz="3200" b="1" dirty="0" smtClean="0">
              <a:solidFill>
                <a:srgbClr val="C00000"/>
              </a:solidFill>
            </a:endParaRPr>
          </a:p>
          <a:p>
            <a:pPr marL="625475" indent="-625475"/>
            <a:r>
              <a:rPr lang="es-ES" sz="3200" b="1" dirty="0">
                <a:solidFill>
                  <a:srgbClr val="92D050"/>
                </a:solidFill>
              </a:rPr>
              <a:t> </a:t>
            </a:r>
            <a:r>
              <a:rPr lang="es-ES" sz="3200" b="1" dirty="0" smtClean="0">
                <a:solidFill>
                  <a:srgbClr val="92D050"/>
                </a:solidFill>
              </a:rPr>
              <a:t>      </a:t>
            </a:r>
            <a:r>
              <a:rPr lang="es-ES" sz="3200" dirty="0" smtClean="0"/>
              <a:t>Escribe un mensaje y/o el valor de una variable y cambia el cursor a la línea siguiente.</a:t>
            </a:r>
          </a:p>
          <a:p>
            <a:pPr marL="514350" indent="-514350"/>
            <a:r>
              <a:rPr lang="es-ES" sz="3200" dirty="0" smtClean="0"/>
              <a:t>       La sintaxis es igual al m</a:t>
            </a:r>
            <a:r>
              <a:rPr lang="es-VE" sz="3200" dirty="0" smtClean="0"/>
              <a:t>é</a:t>
            </a:r>
            <a:r>
              <a:rPr lang="es-ES" sz="3200" dirty="0" smtClean="0"/>
              <a:t>todo </a:t>
            </a:r>
            <a:r>
              <a:rPr lang="es-ES" sz="3200" dirty="0" err="1" smtClean="0"/>
              <a:t>Console.Write</a:t>
            </a:r>
            <a:endParaRPr lang="es-ES" sz="3200" dirty="0"/>
          </a:p>
          <a:p>
            <a:pPr marL="514350" indent="-514350"/>
            <a:endParaRPr lang="es-ES" sz="32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357158" y="2428868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ES" sz="3200" dirty="0" smtClean="0">
                <a:solidFill>
                  <a:srgbClr val="92D050"/>
                </a:solidFill>
              </a:rPr>
              <a:t>Ejemplo: </a:t>
            </a:r>
          </a:p>
          <a:p>
            <a:pPr marL="514350" indent="-514350"/>
            <a:r>
              <a:rPr lang="es-ES" sz="3200" dirty="0" err="1" smtClean="0"/>
              <a:t>Console.Writeline</a:t>
            </a:r>
            <a:r>
              <a:rPr lang="es-ES" sz="2400" dirty="0" smtClean="0"/>
              <a:t> (“El valor es ” &amp; </a:t>
            </a:r>
            <a:r>
              <a:rPr lang="es-ES" sz="2400" dirty="0" err="1" smtClean="0"/>
              <a:t>Num</a:t>
            </a:r>
            <a:r>
              <a:rPr lang="es-ES" sz="2400" dirty="0" smtClean="0"/>
              <a:t>)</a:t>
            </a:r>
            <a:endParaRPr lang="es-ES" sz="24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876"/>
            <a:ext cx="6072230" cy="306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058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980728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solidFill>
                  <a:srgbClr val="92D050"/>
                </a:solidFill>
              </a:rPr>
              <a:t>Ejemplo 1: Realizar un programa para calcular el área de un trapecio</a:t>
            </a:r>
          </a:p>
        </p:txBody>
      </p:sp>
      <p:pic>
        <p:nvPicPr>
          <p:cNvPr id="4" name="Picture 2" descr="https://encrypted-tbn3.gstatic.com/images?q=tbn:ANd9GcQfOXy_KzbqeywYvzAf1ptiAaGEsnQ3GYca9BsvIfYIDM6tDf7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276871"/>
            <a:ext cx="2268081" cy="1163119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2636912"/>
            <a:ext cx="5097198" cy="71438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285720" y="3071810"/>
            <a:ext cx="44291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3000" b="1" dirty="0" smtClean="0">
              <a:solidFill>
                <a:srgbClr val="FF0000"/>
              </a:solidFill>
            </a:endParaRPr>
          </a:p>
          <a:p>
            <a:r>
              <a:rPr lang="es-ES" sz="3000" b="1" dirty="0" smtClean="0">
                <a:solidFill>
                  <a:srgbClr val="FF0000"/>
                </a:solidFill>
              </a:rPr>
              <a:t>Análisis E-P-S</a:t>
            </a:r>
          </a:p>
          <a:p>
            <a:pPr marL="514350" indent="-514350"/>
            <a:r>
              <a:rPr lang="es-ES" sz="3000" b="1" dirty="0">
                <a:solidFill>
                  <a:srgbClr val="92D050"/>
                </a:solidFill>
              </a:rPr>
              <a:t> </a:t>
            </a:r>
            <a:r>
              <a:rPr lang="es-VE" sz="3000" u="sng" dirty="0" smtClean="0"/>
              <a:t>Entrada </a:t>
            </a:r>
            <a:r>
              <a:rPr lang="es-VE" sz="3000" dirty="0" smtClean="0"/>
              <a:t> </a:t>
            </a:r>
          </a:p>
          <a:p>
            <a:pPr marL="514350" indent="-514350"/>
            <a:r>
              <a:rPr lang="es-VE" sz="3000" dirty="0" smtClean="0"/>
              <a:t>B1: base menor.  Tipo: Real</a:t>
            </a:r>
          </a:p>
          <a:p>
            <a:pPr marL="514350" indent="-514350"/>
            <a:r>
              <a:rPr lang="es-VE" sz="3000" dirty="0" smtClean="0"/>
              <a:t>B2: base mayor. Tipo: Real</a:t>
            </a:r>
          </a:p>
          <a:p>
            <a:pPr marL="514350" indent="-514350"/>
            <a:r>
              <a:rPr lang="es-VE" sz="3000" dirty="0" smtClean="0"/>
              <a:t>h: altura. Tipo: Real</a:t>
            </a:r>
          </a:p>
          <a:p>
            <a:pPr marL="514350" indent="-514350"/>
            <a:r>
              <a:rPr lang="es-VE" sz="3000" dirty="0" smtClean="0"/>
              <a:t>        </a:t>
            </a:r>
            <a:endParaRPr lang="es-ES" sz="3000" dirty="0" smtClean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5786445" y="4357694"/>
          <a:ext cx="2405399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cuación" r:id="rId5" imgW="1104840" imgH="393480" progId="Equation.3">
                  <p:embed/>
                </p:oleObj>
              </mc:Choice>
              <mc:Fallback>
                <p:oleObj name="Ecuación" r:id="rId5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5" y="4357694"/>
                        <a:ext cx="2405399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Rectángulo"/>
          <p:cNvSpPr/>
          <p:nvPr/>
        </p:nvSpPr>
        <p:spPr>
          <a:xfrm>
            <a:off x="4429124" y="3714752"/>
            <a:ext cx="435771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VE" sz="3000" dirty="0" smtClean="0"/>
              <a:t>        </a:t>
            </a:r>
            <a:r>
              <a:rPr lang="es-VE" sz="3000" u="sng" dirty="0" smtClean="0"/>
              <a:t>Proceso</a:t>
            </a:r>
          </a:p>
          <a:p>
            <a:pPr marL="514350" indent="-514350">
              <a:spcAft>
                <a:spcPts val="600"/>
              </a:spcAft>
            </a:pPr>
            <a:r>
              <a:rPr lang="es-VE" sz="3000" dirty="0" smtClean="0"/>
              <a:t>              </a:t>
            </a:r>
          </a:p>
          <a:p>
            <a:pPr marL="514350" indent="-514350"/>
            <a:r>
              <a:rPr lang="es-VE" sz="3000" dirty="0" smtClean="0"/>
              <a:t>	</a:t>
            </a:r>
          </a:p>
          <a:p>
            <a:pPr marL="514350" indent="-514350"/>
            <a:r>
              <a:rPr lang="es-VE" sz="3000" dirty="0" smtClean="0"/>
              <a:t>       </a:t>
            </a:r>
            <a:r>
              <a:rPr lang="es-VE" sz="3000" u="sng" dirty="0" smtClean="0"/>
              <a:t>Salida</a:t>
            </a:r>
          </a:p>
          <a:p>
            <a:pPr marL="514350" indent="-514350"/>
            <a:r>
              <a:rPr lang="es-VE" sz="3000" dirty="0" smtClean="0"/>
              <a:t>       A:  Área del trapecio. </a:t>
            </a:r>
          </a:p>
          <a:p>
            <a:pPr marL="514350" indent="-514350"/>
            <a:r>
              <a:rPr lang="es-VE" sz="3000" dirty="0" smtClean="0"/>
              <a:t>             Tipo: Real.        </a:t>
            </a:r>
          </a:p>
          <a:p>
            <a:pPr marL="514350" indent="-514350"/>
            <a:r>
              <a:rPr lang="es-VE" sz="3000" dirty="0" smtClean="0"/>
              <a:t>           </a:t>
            </a:r>
            <a:endParaRPr lang="es-ES" sz="3000" dirty="0" smtClean="0"/>
          </a:p>
        </p:txBody>
      </p: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58138" cy="703282"/>
          </a:xfrm>
        </p:spPr>
        <p:txBody>
          <a:bodyPr>
            <a:normAutofit/>
          </a:bodyPr>
          <a:lstStyle/>
          <a:p>
            <a:r>
              <a:rPr lang="es-VE" sz="3200" dirty="0" smtClean="0"/>
              <a:t>Codificación de programas en Visual Basic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34825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00100" y="642918"/>
            <a:ext cx="757242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3200" b="1" dirty="0" smtClean="0">
                <a:solidFill>
                  <a:srgbClr val="FF0000"/>
                </a:solidFill>
              </a:rPr>
              <a:t>Algoritmo</a:t>
            </a:r>
          </a:p>
          <a:p>
            <a:pPr marL="514350" indent="-514350">
              <a:spcAft>
                <a:spcPts val="1200"/>
              </a:spcAft>
            </a:pPr>
            <a:r>
              <a:rPr lang="es-ES" sz="3200" dirty="0" smtClean="0"/>
              <a:t>0.   Inicio</a:t>
            </a:r>
          </a:p>
          <a:p>
            <a:pPr marL="358775" indent="-358775">
              <a:spcAft>
                <a:spcPts val="1200"/>
              </a:spcAft>
              <a:buAutoNum type="arabicPeriod"/>
            </a:pPr>
            <a:r>
              <a:rPr lang="es-VE" sz="3200" dirty="0" smtClean="0"/>
              <a:t>Solicitar </a:t>
            </a:r>
            <a:r>
              <a:rPr lang="es-VE" sz="3200" dirty="0" smtClean="0"/>
              <a:t>base menor del trapecio (B1)</a:t>
            </a:r>
          </a:p>
          <a:p>
            <a:pPr marL="358775" indent="-358775">
              <a:spcAft>
                <a:spcPts val="1200"/>
              </a:spcAft>
              <a:buAutoNum type="arabicPeriod"/>
            </a:pPr>
            <a:r>
              <a:rPr lang="es-VE" sz="3200" dirty="0" smtClean="0"/>
              <a:t>Solicitar </a:t>
            </a:r>
            <a:r>
              <a:rPr lang="es-VE" sz="3200" dirty="0" smtClean="0"/>
              <a:t>base mayor del trapecio (B2)</a:t>
            </a:r>
          </a:p>
          <a:p>
            <a:pPr marL="263525" indent="-263525">
              <a:spcAft>
                <a:spcPts val="1200"/>
              </a:spcAft>
              <a:buAutoNum type="arabicPeriod"/>
            </a:pPr>
            <a:r>
              <a:rPr lang="es-VE" sz="3200" dirty="0" smtClean="0"/>
              <a:t> </a:t>
            </a:r>
            <a:r>
              <a:rPr lang="es-VE" sz="3200" dirty="0" smtClean="0"/>
              <a:t>Solicitar </a:t>
            </a:r>
            <a:r>
              <a:rPr lang="es-VE" sz="3200" dirty="0" smtClean="0"/>
              <a:t>altura del trapecio (h)</a:t>
            </a:r>
          </a:p>
          <a:p>
            <a:pPr marL="263525" indent="-263525">
              <a:spcAft>
                <a:spcPts val="1200"/>
              </a:spcAft>
              <a:buAutoNum type="arabicPeriod"/>
            </a:pPr>
            <a:r>
              <a:rPr lang="es-VE" sz="3200" dirty="0" smtClean="0"/>
              <a:t> </a:t>
            </a:r>
            <a:endParaRPr lang="es-ES" sz="3200" dirty="0" smtClean="0"/>
          </a:p>
          <a:p>
            <a:pPr marL="263525" indent="-263525">
              <a:spcAft>
                <a:spcPts val="1200"/>
              </a:spcAft>
              <a:buAutoNum type="arabicPeriod"/>
            </a:pPr>
            <a:r>
              <a:rPr lang="es-ES" sz="3200" dirty="0" smtClean="0"/>
              <a:t>  </a:t>
            </a:r>
            <a:r>
              <a:rPr lang="es-ES" sz="3200" dirty="0" smtClean="0"/>
              <a:t>Mostrar </a:t>
            </a:r>
            <a:r>
              <a:rPr lang="es-ES" sz="3200" dirty="0" smtClean="0"/>
              <a:t>el área (A)</a:t>
            </a:r>
          </a:p>
          <a:p>
            <a:pPr marL="263525" indent="-263525">
              <a:spcAft>
                <a:spcPts val="1200"/>
              </a:spcAft>
              <a:buAutoNum type="arabicPeriod"/>
            </a:pPr>
            <a:r>
              <a:rPr lang="es-ES" sz="3200" dirty="0" smtClean="0"/>
              <a:t>  Fin</a:t>
            </a:r>
            <a:endParaRPr lang="es-VE" sz="3200" dirty="0" smtClean="0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500166" y="3714752"/>
          <a:ext cx="220494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cuación" r:id="rId3" imgW="1104840" imgH="393480" progId="Equation.3">
                  <p:embed/>
                </p:oleObj>
              </mc:Choice>
              <mc:Fallback>
                <p:oleObj name="Ecuación" r:id="rId3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714752"/>
                        <a:ext cx="2204946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57224" y="0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smtClean="0">
                <a:solidFill>
                  <a:srgbClr val="FF0000"/>
                </a:solidFill>
              </a:rPr>
              <a:t>Codificación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1538" y="487025"/>
            <a:ext cx="65722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Sub </a:t>
            </a:r>
            <a:r>
              <a:rPr lang="es-VE" sz="2400" dirty="0" err="1" smtClean="0"/>
              <a:t>Main</a:t>
            </a:r>
            <a:r>
              <a:rPr lang="es-VE" sz="2400" dirty="0" smtClean="0"/>
              <a:t>()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Dim</a:t>
            </a:r>
            <a:r>
              <a:rPr lang="es-VE" sz="2400" dirty="0" smtClean="0"/>
              <a:t> B1 As Single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Dim</a:t>
            </a:r>
            <a:r>
              <a:rPr lang="es-VE" sz="2400" dirty="0" smtClean="0"/>
              <a:t> B2 As Single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Dim</a:t>
            </a:r>
            <a:r>
              <a:rPr lang="es-VE" sz="2400" dirty="0" smtClean="0"/>
              <a:t> h As Single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Dim</a:t>
            </a:r>
            <a:r>
              <a:rPr lang="es-VE" sz="2400" dirty="0" smtClean="0"/>
              <a:t> A As Single</a:t>
            </a:r>
          </a:p>
          <a:p>
            <a:endParaRPr lang="es-VE" sz="2400" dirty="0" smtClean="0"/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Console.Write</a:t>
            </a:r>
            <a:r>
              <a:rPr lang="es-VE" sz="2400" dirty="0" smtClean="0"/>
              <a:t>("Introduzca la base menor: ")</a:t>
            </a:r>
          </a:p>
          <a:p>
            <a:r>
              <a:rPr lang="es-VE" sz="2400" dirty="0" smtClean="0"/>
              <a:t>        B1 = </a:t>
            </a:r>
            <a:r>
              <a:rPr lang="es-VE" sz="2400" dirty="0" err="1" smtClean="0"/>
              <a:t>Console.ReadLine</a:t>
            </a:r>
            <a:r>
              <a:rPr lang="es-VE" sz="2400" dirty="0" smtClean="0"/>
              <a:t>()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Console.Write</a:t>
            </a:r>
            <a:r>
              <a:rPr lang="es-VE" sz="2400" dirty="0" smtClean="0"/>
              <a:t>("Introduzca la base mayor: ")</a:t>
            </a:r>
          </a:p>
          <a:p>
            <a:r>
              <a:rPr lang="es-VE" sz="2400" dirty="0" smtClean="0"/>
              <a:t>        B2 = </a:t>
            </a:r>
            <a:r>
              <a:rPr lang="es-VE" sz="2400" dirty="0" err="1" smtClean="0"/>
              <a:t>Console.ReadLine</a:t>
            </a:r>
            <a:r>
              <a:rPr lang="es-VE" sz="2400" dirty="0" smtClean="0"/>
              <a:t>()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Console.Write</a:t>
            </a:r>
            <a:r>
              <a:rPr lang="es-VE" sz="2400" dirty="0" smtClean="0"/>
              <a:t>("Introduzca la altura: ")</a:t>
            </a:r>
          </a:p>
          <a:p>
            <a:r>
              <a:rPr lang="es-VE" sz="2400" dirty="0" smtClean="0"/>
              <a:t>        h = </a:t>
            </a:r>
            <a:r>
              <a:rPr lang="es-VE" sz="2400" dirty="0" err="1" smtClean="0"/>
              <a:t>Console.ReadLine</a:t>
            </a:r>
            <a:r>
              <a:rPr lang="es-VE" sz="2400" dirty="0" smtClean="0"/>
              <a:t>()</a:t>
            </a:r>
          </a:p>
          <a:p>
            <a:r>
              <a:rPr lang="pt-BR" sz="2400" dirty="0" smtClean="0"/>
              <a:t>        A = (B1 + B2) * h / 2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Console.WriteLine</a:t>
            </a:r>
            <a:r>
              <a:rPr lang="es-VE" sz="2400" dirty="0" smtClean="0"/>
              <a:t>("El área del trapecio es: " &amp; A)</a:t>
            </a:r>
          </a:p>
          <a:p>
            <a:r>
              <a:rPr lang="es-VE" sz="2400" dirty="0" smtClean="0"/>
              <a:t>        </a:t>
            </a:r>
            <a:r>
              <a:rPr lang="es-VE" sz="2400" dirty="0" err="1" smtClean="0"/>
              <a:t>Console.ReadLine</a:t>
            </a:r>
            <a:r>
              <a:rPr lang="es-VE" sz="2400" dirty="0" smtClean="0"/>
              <a:t>()</a:t>
            </a:r>
          </a:p>
          <a:p>
            <a:endParaRPr lang="es-VE" sz="2400" dirty="0" smtClean="0"/>
          </a:p>
          <a:p>
            <a:r>
              <a:rPr lang="es-VE" sz="2400" dirty="0" smtClean="0"/>
              <a:t>    </a:t>
            </a:r>
            <a:r>
              <a:rPr lang="es-VE" sz="2400" dirty="0" err="1" smtClean="0"/>
              <a:t>End</a:t>
            </a:r>
            <a:r>
              <a:rPr lang="es-VE" sz="2400" dirty="0" smtClean="0"/>
              <a:t> Sub</a:t>
            </a:r>
          </a:p>
        </p:txBody>
      </p:sp>
    </p:spTree>
    <p:extLst>
      <p:ext uri="{BB962C8B-B14F-4D97-AF65-F5344CB8AC3E}">
        <p14:creationId xmlns:p14="http://schemas.microsoft.com/office/powerpoint/2010/main" val="32483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92D050"/>
                </a:solidFill>
              </a:rPr>
              <a:t>¿Qué es Visual Basic?</a:t>
            </a:r>
            <a:endParaRPr lang="es-VE" b="1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872178" cy="52673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Es un lenguaje de programación que permite crear aplicaciones (programas) para Windows. </a:t>
            </a:r>
          </a:p>
          <a:p>
            <a:pPr marL="0" indent="0">
              <a:buNone/>
            </a:pPr>
            <a:r>
              <a:rPr lang="es-ES" dirty="0" smtClean="0"/>
              <a:t>Permite construir en forma fácil, programas con una interfaz gráfica que puede incorporar elementos como:</a:t>
            </a:r>
          </a:p>
          <a:p>
            <a:r>
              <a:rPr lang="es-ES" dirty="0" smtClean="0"/>
              <a:t>    ventanas   </a:t>
            </a:r>
          </a:p>
          <a:p>
            <a:r>
              <a:rPr lang="es-ES" dirty="0" smtClean="0"/>
              <a:t>    cuadros de texto</a:t>
            </a:r>
          </a:p>
          <a:p>
            <a:r>
              <a:rPr lang="es-ES" dirty="0" smtClean="0"/>
              <a:t>    botones   </a:t>
            </a:r>
          </a:p>
          <a:p>
            <a:r>
              <a:rPr lang="es-ES" dirty="0" smtClean="0"/>
              <a:t>    cuadros de diálogo</a:t>
            </a:r>
          </a:p>
          <a:p>
            <a:r>
              <a:rPr lang="es-ES" dirty="0" smtClean="0"/>
              <a:t>    botones de opción y  de selección</a:t>
            </a:r>
          </a:p>
          <a:p>
            <a:r>
              <a:rPr lang="es-ES" dirty="0" smtClean="0"/>
              <a:t>    barras de desplazamiento</a:t>
            </a:r>
          </a:p>
          <a:p>
            <a:r>
              <a:rPr lang="es-ES" dirty="0" smtClean="0"/>
              <a:t>    menús…..</a:t>
            </a:r>
            <a:endParaRPr lang="es-VE" dirty="0" smtClean="0"/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-142900"/>
            <a:ext cx="7772400" cy="1143000"/>
          </a:xfrm>
        </p:spPr>
        <p:txBody>
          <a:bodyPr/>
          <a:lstStyle/>
          <a:p>
            <a:r>
              <a:rPr lang="es-VE" dirty="0" smtClean="0"/>
              <a:t>Versiones de Visual Basic.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6929486" cy="5286412"/>
          </a:xfrm>
        </p:spPr>
        <p:txBody>
          <a:bodyPr/>
          <a:lstStyle/>
          <a:p>
            <a:r>
              <a:rPr lang="es-VE" dirty="0" smtClean="0"/>
              <a:t>Primera versión Visual Basic 1.0 (1991)</a:t>
            </a:r>
          </a:p>
          <a:p>
            <a:r>
              <a:rPr lang="es-VE" dirty="0" smtClean="0"/>
              <a:t>Última versión Visual Basic 6.0 (1998 con soporte hasta 2008)</a:t>
            </a:r>
          </a:p>
          <a:p>
            <a:r>
              <a:rPr lang="es-VE" dirty="0" smtClean="0"/>
              <a:t>Visual  Basic.NET fue el sucesor de Visual Basic 6.0.</a:t>
            </a:r>
          </a:p>
          <a:p>
            <a:pPr>
              <a:buNone/>
            </a:pPr>
            <a:r>
              <a:rPr lang="es-VE" dirty="0" smtClean="0"/>
              <a:t>    Parecido a Visual Basic 6.0, pero tienen diferencias significativas que hacen que ambos no sean compatibles.</a:t>
            </a:r>
          </a:p>
          <a:p>
            <a:r>
              <a:rPr lang="es-VE" dirty="0" smtClean="0"/>
              <a:t>Para trabajar en Visual Basic.net se utiliza generalmente el entorno de desarrollo Visual Studio de Microsoft, el cual incluye varios lenguajes de programación como: tales como Visual C++, Visual C#, Visual F#, y Visual Basic .NET</a:t>
            </a:r>
          </a:p>
        </p:txBody>
      </p:sp>
      <p:pic>
        <p:nvPicPr>
          <p:cNvPr id="17410" name="Picture 2" descr="http://www.returngis.net/wp-content/uploads/pics/VisualStudio2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5072074"/>
            <a:ext cx="1714500" cy="1314451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en/a/a6/VisualBasic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1785926"/>
            <a:ext cx="2209554" cy="1043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42910" y="285728"/>
            <a:ext cx="678661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dirty="0" smtClean="0"/>
              <a:t>Las siguientes versiones de Visual Basic (todas basadas en Visual Basic.NET) son:</a:t>
            </a:r>
          </a:p>
          <a:p>
            <a:endParaRPr lang="es-VE" sz="2800" dirty="0"/>
          </a:p>
          <a:p>
            <a:pPr marL="536575" indent="-536575">
              <a:spcAft>
                <a:spcPts val="1200"/>
              </a:spcAft>
              <a:buFont typeface="Arial" pitchFamily="34" charset="0"/>
              <a:buChar char="•"/>
            </a:pPr>
            <a:r>
              <a:rPr lang="es-VE" sz="2800" dirty="0" smtClean="0"/>
              <a:t>Visual Basic 7.0, para Visual Studio .NET 2002 y 2003.</a:t>
            </a:r>
          </a:p>
          <a:p>
            <a:pPr marL="536575" indent="-536575">
              <a:spcAft>
                <a:spcPts val="1200"/>
              </a:spcAft>
              <a:buFont typeface="Arial" pitchFamily="34" charset="0"/>
              <a:buChar char="•"/>
            </a:pPr>
            <a:r>
              <a:rPr lang="es-VE" sz="2800" dirty="0" smtClean="0"/>
              <a:t>Visual Basic 8.0 (Visual Basic 2005), para Visual Studio 2005.</a:t>
            </a:r>
          </a:p>
          <a:p>
            <a:pPr marL="536575" indent="-536575">
              <a:spcAft>
                <a:spcPts val="1200"/>
              </a:spcAft>
              <a:buFont typeface="Arial" pitchFamily="34" charset="0"/>
              <a:buChar char="•"/>
            </a:pPr>
            <a:r>
              <a:rPr lang="es-VE" sz="2800" dirty="0" smtClean="0"/>
              <a:t>Visual Basic 9.0 (Visual Basic 2008), para Visual Studio 2008.</a:t>
            </a:r>
          </a:p>
          <a:p>
            <a:pPr marL="536575" indent="-536575">
              <a:spcAft>
                <a:spcPts val="1200"/>
              </a:spcAft>
              <a:buFont typeface="Arial" pitchFamily="34" charset="0"/>
              <a:buChar char="•"/>
            </a:pPr>
            <a:r>
              <a:rPr lang="es-VE" sz="2800" b="1" dirty="0" smtClean="0">
                <a:solidFill>
                  <a:srgbClr val="00B0F0"/>
                </a:solidFill>
              </a:rPr>
              <a:t>Visual Basic 10.0 (Visual Basic 2010) para Visual Studio 2010.</a:t>
            </a:r>
          </a:p>
          <a:p>
            <a:pPr marL="536575" indent="-536575">
              <a:spcAft>
                <a:spcPts val="1200"/>
              </a:spcAft>
              <a:buFont typeface="Arial" pitchFamily="34" charset="0"/>
              <a:buChar char="•"/>
            </a:pPr>
            <a:r>
              <a:rPr lang="es-VE" sz="2800" dirty="0" smtClean="0"/>
              <a:t>Visual </a:t>
            </a:r>
            <a:r>
              <a:rPr lang="es-VE" sz="2800" dirty="0"/>
              <a:t> </a:t>
            </a:r>
            <a:r>
              <a:rPr lang="es-VE" sz="2800" dirty="0" smtClean="0"/>
              <a:t>Basic 11.0, para Visual Studio 2013</a:t>
            </a:r>
            <a:endParaRPr lang="es-VE" sz="2800" dirty="0"/>
          </a:p>
        </p:txBody>
      </p:sp>
      <p:pic>
        <p:nvPicPr>
          <p:cNvPr id="16386" name="Picture 2" descr="https://encrypted-tbn2.gstatic.com/images?q=tbn:ANd9GcRLZ7HFClxsklcg4mlXCM2x4d-XMV9GUdKB-uR8gDxV_T7ETn1I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4572008"/>
            <a:ext cx="1500198" cy="990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1538" y="500042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 smtClean="0"/>
              <a:t>Un programa en Visual Basic consta de: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14348" y="1428736"/>
            <a:ext cx="34290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 smtClean="0">
                <a:solidFill>
                  <a:srgbClr val="0070C0"/>
                </a:solidFill>
              </a:rPr>
              <a:t>1. Código: </a:t>
            </a:r>
            <a:r>
              <a:rPr lang="es-VE" sz="2800" dirty="0" smtClean="0"/>
              <a:t>Instrucciones que le indican a la computadora qué hacer.</a:t>
            </a:r>
            <a:r>
              <a:rPr lang="es-VE" sz="2800" dirty="0" smtClean="0">
                <a:solidFill>
                  <a:srgbClr val="0070C0"/>
                </a:solidFill>
              </a:rPr>
              <a:t> </a:t>
            </a:r>
            <a:endParaRPr lang="es-VE" sz="2800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3714752"/>
            <a:ext cx="42862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 smtClean="0">
                <a:solidFill>
                  <a:srgbClr val="0070C0"/>
                </a:solidFill>
              </a:rPr>
              <a:t>2.Interfaz gráfica:</a:t>
            </a:r>
          </a:p>
          <a:p>
            <a:r>
              <a:rPr lang="es-VE" sz="2800" dirty="0" smtClean="0"/>
              <a:t>Conjunto de elementos gráficos (ventanas, botones, menús, imágenes, etc.) que permiten la interacción usuario programa. Tema 10. </a:t>
            </a:r>
            <a:endParaRPr lang="es-VE" sz="2800" dirty="0" smtClean="0">
              <a:solidFill>
                <a:srgbClr val="0070C0"/>
              </a:solidFill>
            </a:endParaRPr>
          </a:p>
          <a:p>
            <a:r>
              <a:rPr lang="es-VE" sz="3200" dirty="0" smtClean="0">
                <a:solidFill>
                  <a:srgbClr val="0070C0"/>
                </a:solidFill>
              </a:rPr>
              <a:t> </a:t>
            </a:r>
            <a:endParaRPr lang="es-VE" sz="3200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071942"/>
            <a:ext cx="3357586" cy="244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428736"/>
            <a:ext cx="3214683" cy="241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Tipos básicos de datos en Visual Basic</a:t>
            </a:r>
            <a:endParaRPr lang="es-V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85786" y="1500176"/>
          <a:ext cx="7858180" cy="4332044"/>
        </p:xfrm>
        <a:graphic>
          <a:graphicData uri="http://schemas.openxmlformats.org/drawingml/2006/table">
            <a:tbl>
              <a:tblPr/>
              <a:tblGrid>
                <a:gridCol w="1504758"/>
                <a:gridCol w="3511101"/>
                <a:gridCol w="2842321"/>
              </a:tblGrid>
              <a:tr h="565276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b="1" cap="all" dirty="0">
                          <a:latin typeface="Times New Roman"/>
                          <a:ea typeface="Times New Roman"/>
                          <a:cs typeface="Times New Roman"/>
                        </a:rPr>
                        <a:t>Tipo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b="1" cap="all">
                          <a:latin typeface="Times New Roman"/>
                          <a:ea typeface="Times New Roman"/>
                          <a:cs typeface="Times New Roman"/>
                        </a:rPr>
                        <a:t>Descripción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b="1" cap="all">
                          <a:latin typeface="Times New Roman"/>
                          <a:ea typeface="Times New Roman"/>
                          <a:cs typeface="Times New Roman"/>
                        </a:rPr>
                        <a:t>Rango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Byte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Entero (1 byte)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0 a 255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Short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Entero </a:t>
                      </a:r>
                      <a:r>
                        <a:rPr lang="es-E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corto  </a:t>
                      </a: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(2 bytes)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-32768 a 32767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Entero </a:t>
                      </a:r>
                      <a:r>
                        <a:rPr lang="es-E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4 bytes)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-2147483648 a 2147483647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Long 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VE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Entero largo (8 bytes)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-9223372036854775808 a</a:t>
                      </a:r>
                    </a:p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9223372036854775807 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Single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Real de simple precisión. (4 bytes)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-3.40 E+38 a 3.40E+38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Real de doble precisión (8 bytes)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-1.79E+308  a 1.79E+308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Cadena de caracteres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0 </a:t>
                      </a:r>
                      <a:r>
                        <a:rPr lang="es-E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a 2 millones de caracteres aprox.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72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Fecha y hora   (8 bytes)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Fecha:  01/01/100  a 31/12/9999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Hora:  0:00:00   a 23:59:59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48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Boolean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  <a:cs typeface="Times New Roman"/>
                        </a:rPr>
                        <a:t>Lógico o booleano</a:t>
                      </a:r>
                      <a:endParaRPr lang="es-VE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Times New Roman"/>
                          <a:ea typeface="Times New Roman"/>
                          <a:cs typeface="Times New Roman"/>
                        </a:rPr>
                        <a:t>True o False</a:t>
                      </a:r>
                      <a:endParaRPr lang="es-VE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Declaración de constantes y variables</a:t>
            </a:r>
            <a:endParaRPr lang="es-VE" dirty="0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071538" y="3929066"/>
            <a:ext cx="7572428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Const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nombre_constante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8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as </a:t>
            </a:r>
            <a:r>
              <a:rPr kumimoji="0" lang="es-ES" sz="2800" b="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Tipo_de</a:t>
            </a:r>
            <a:r>
              <a:rPr lang="es-ES" sz="2800" dirty="0" err="1" smtClean="0">
                <a:solidFill>
                  <a:srgbClr val="0070C0"/>
                </a:solidFill>
                <a:latin typeface="Perpetua" pitchFamily="18" charset="0"/>
                <a:ea typeface="Times New Roman" pitchFamily="18" charset="0"/>
                <a:cs typeface="Arial" pitchFamily="34" charset="0"/>
              </a:rPr>
              <a:t>_</a:t>
            </a:r>
            <a:r>
              <a:rPr kumimoji="0" lang="es-ES" sz="2800" b="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dato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 valor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erpetua" pitchFamily="18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42910" y="1285860"/>
            <a:ext cx="75009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Consiste en  </a:t>
            </a:r>
            <a:r>
              <a:rPr lang="es-ES" sz="2800" dirty="0"/>
              <a:t>decirle a la computadora cuántas variables y/o constantes se utilizarán en el programa, cómo se llamarán  y el tipo de datos que contendrán.</a:t>
            </a:r>
            <a:endParaRPr lang="es-VE" sz="2800" dirty="0"/>
          </a:p>
        </p:txBody>
      </p:sp>
      <p:sp>
        <p:nvSpPr>
          <p:cNvPr id="7" name="6 Rectángulo"/>
          <p:cNvSpPr/>
          <p:nvPr/>
        </p:nvSpPr>
        <p:spPr>
          <a:xfrm>
            <a:off x="714348" y="2786058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00B0F0"/>
                </a:solidFill>
              </a:rPr>
              <a:t>Declaración de constantes</a:t>
            </a:r>
          </a:p>
          <a:p>
            <a:r>
              <a:rPr lang="es-ES" sz="2800" dirty="0" smtClean="0"/>
              <a:t>La sintaxis es:</a:t>
            </a:r>
            <a:endParaRPr lang="es-VE" sz="2800" dirty="0"/>
          </a:p>
        </p:txBody>
      </p:sp>
      <p:sp>
        <p:nvSpPr>
          <p:cNvPr id="8" name="7 Rectángulo"/>
          <p:cNvSpPr/>
          <p:nvPr/>
        </p:nvSpPr>
        <p:spPr>
          <a:xfrm>
            <a:off x="714348" y="4714884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b="1" dirty="0" err="1" smtClean="0"/>
              <a:t>Nombre_constante</a:t>
            </a:r>
            <a:r>
              <a:rPr lang="es-VE" sz="2400" b="1" dirty="0" smtClean="0"/>
              <a:t>:</a:t>
            </a:r>
            <a:r>
              <a:rPr lang="es-VE" sz="2400" dirty="0" smtClean="0"/>
              <a:t> es el nombre que el programador le da a la constante.</a:t>
            </a:r>
          </a:p>
          <a:p>
            <a:r>
              <a:rPr lang="es-VE" sz="2400" b="1" dirty="0" err="1" smtClean="0"/>
              <a:t>Tipo_de_dato</a:t>
            </a:r>
            <a:r>
              <a:rPr lang="es-VE" sz="2400" b="1" dirty="0" smtClean="0"/>
              <a:t>: </a:t>
            </a:r>
            <a:r>
              <a:rPr lang="es-VE" sz="2400" dirty="0" smtClean="0"/>
              <a:t>uno de los tipos de datos de Visual Basic.</a:t>
            </a:r>
          </a:p>
          <a:p>
            <a:r>
              <a:rPr lang="es-VE" sz="2400" b="1" dirty="0" smtClean="0"/>
              <a:t>Valor:</a:t>
            </a:r>
            <a:r>
              <a:rPr lang="es-VE" sz="2400" dirty="0" smtClean="0"/>
              <a:t> valor asignado a la constante.</a:t>
            </a:r>
            <a:endParaRPr lang="es-V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42910" y="642918"/>
            <a:ext cx="75009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92D050"/>
                </a:solidFill>
              </a:rPr>
              <a:t>Ejemplo:</a:t>
            </a:r>
          </a:p>
          <a:p>
            <a:r>
              <a:rPr lang="es-ES" sz="2800" dirty="0" err="1" smtClean="0"/>
              <a:t>Const</a:t>
            </a:r>
            <a:r>
              <a:rPr lang="es-ES" sz="2800" dirty="0" smtClean="0">
                <a:solidFill>
                  <a:srgbClr val="00B0F0"/>
                </a:solidFill>
              </a:rPr>
              <a:t> </a:t>
            </a:r>
            <a:r>
              <a:rPr lang="es-ES" sz="2800" dirty="0" err="1" smtClean="0"/>
              <a:t>valorPI</a:t>
            </a:r>
            <a:r>
              <a:rPr lang="es-ES" sz="2800" dirty="0" smtClean="0"/>
              <a:t> as Single = 3.1416</a:t>
            </a:r>
          </a:p>
          <a:p>
            <a:r>
              <a:rPr lang="es-ES" sz="2800" dirty="0" err="1" smtClean="0"/>
              <a:t>Const</a:t>
            </a:r>
            <a:r>
              <a:rPr lang="es-ES" sz="2800" dirty="0" smtClean="0"/>
              <a:t> </a:t>
            </a:r>
            <a:r>
              <a:rPr lang="es-ES" sz="2800" dirty="0" err="1" smtClean="0"/>
              <a:t>Maximo</a:t>
            </a:r>
            <a:r>
              <a:rPr lang="es-ES" sz="2800" dirty="0" smtClean="0"/>
              <a:t> as Byte = 50</a:t>
            </a:r>
          </a:p>
          <a:p>
            <a:r>
              <a:rPr lang="es-ES" sz="2800" dirty="0" err="1" smtClean="0"/>
              <a:t>Const</a:t>
            </a:r>
            <a:r>
              <a:rPr lang="es-ES" sz="2800" dirty="0" smtClean="0"/>
              <a:t> Saludo as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= “Hola”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071538" y="3929066"/>
            <a:ext cx="7572428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Dim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nombre_Variable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8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as </a:t>
            </a:r>
            <a:r>
              <a:rPr kumimoji="0" lang="es-ES" sz="2800" b="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Tipo_de</a:t>
            </a:r>
            <a:r>
              <a:rPr lang="es-ES" sz="2800" dirty="0" err="1" smtClean="0">
                <a:solidFill>
                  <a:srgbClr val="0070C0"/>
                </a:solidFill>
                <a:latin typeface="Perpetua" pitchFamily="18" charset="0"/>
                <a:ea typeface="Times New Roman" pitchFamily="18" charset="0"/>
                <a:cs typeface="Arial" pitchFamily="34" charset="0"/>
              </a:rPr>
              <a:t>_</a:t>
            </a:r>
            <a:r>
              <a:rPr kumimoji="0" lang="es-ES" sz="2800" b="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Perpetua" pitchFamily="18" charset="0"/>
                <a:ea typeface="Times New Roman" pitchFamily="18" charset="0"/>
                <a:cs typeface="Arial" pitchFamily="34" charset="0"/>
              </a:rPr>
              <a:t>dato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erpetua" pitchFamily="18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14348" y="2786058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00B0F0"/>
                </a:solidFill>
              </a:rPr>
              <a:t>Declaración de Variables</a:t>
            </a:r>
          </a:p>
          <a:p>
            <a:r>
              <a:rPr lang="es-ES" sz="2800" dirty="0" smtClean="0"/>
              <a:t>La sintaxis es:</a:t>
            </a:r>
            <a:endParaRPr lang="es-VE" sz="2800" dirty="0"/>
          </a:p>
        </p:txBody>
      </p:sp>
      <p:sp>
        <p:nvSpPr>
          <p:cNvPr id="6" name="5 Rectángulo"/>
          <p:cNvSpPr/>
          <p:nvPr/>
        </p:nvSpPr>
        <p:spPr>
          <a:xfrm>
            <a:off x="714348" y="4857760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b="1" dirty="0" err="1" smtClean="0"/>
              <a:t>Nombre_variable</a:t>
            </a:r>
            <a:r>
              <a:rPr lang="es-VE" sz="2400" b="1" dirty="0" smtClean="0"/>
              <a:t>:</a:t>
            </a:r>
            <a:r>
              <a:rPr lang="es-VE" sz="2400" dirty="0" smtClean="0"/>
              <a:t> es el nombre que el programador le da a la variable.</a:t>
            </a:r>
          </a:p>
          <a:p>
            <a:r>
              <a:rPr lang="es-VE" sz="2400" b="1" dirty="0" err="1" smtClean="0"/>
              <a:t>Tipo_de_dato</a:t>
            </a:r>
            <a:r>
              <a:rPr lang="es-VE" sz="2400" b="1" dirty="0" smtClean="0"/>
              <a:t>: </a:t>
            </a:r>
            <a:r>
              <a:rPr lang="es-VE" sz="2400" dirty="0" smtClean="0"/>
              <a:t>uno de los tipos de datos de Visual Basic.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736</TotalTime>
  <Words>1381</Words>
  <Application>Microsoft Office PowerPoint</Application>
  <PresentationFormat>Presentación en pantalla 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Equidad</vt:lpstr>
      <vt:lpstr>Ecuación</vt:lpstr>
      <vt:lpstr>Tema 7. Introducción a lenguaje de programación Visual Basic  (clase 1)</vt:lpstr>
      <vt:lpstr>Contenido del tema 7</vt:lpstr>
      <vt:lpstr>¿Qué es Visual Basic?</vt:lpstr>
      <vt:lpstr>Versiones de Visual Basic.</vt:lpstr>
      <vt:lpstr>Presentación de PowerPoint</vt:lpstr>
      <vt:lpstr>Presentación de PowerPoint</vt:lpstr>
      <vt:lpstr>Tipos básicos de datos en Visual Basic</vt:lpstr>
      <vt:lpstr>Declaración de constantes y variables</vt:lpstr>
      <vt:lpstr>Presentación de PowerPoint</vt:lpstr>
      <vt:lpstr>Presentación de PowerPoint</vt:lpstr>
      <vt:lpstr>Reglas que deben cumplir los nombres (identificadores) de variables y constantes.</vt:lpstr>
      <vt:lpstr>Instrucción de asignación</vt:lpstr>
      <vt:lpstr>Presentación de PowerPoint</vt:lpstr>
      <vt:lpstr>Presentación de PowerPoint</vt:lpstr>
      <vt:lpstr>Operaciones de entrada/salida simple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Codificación de programas en Visual Basic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</dc:creator>
  <cp:lastModifiedBy>Windows XP 2012</cp:lastModifiedBy>
  <cp:revision>91</cp:revision>
  <dcterms:created xsi:type="dcterms:W3CDTF">2013-09-30T13:51:19Z</dcterms:created>
  <dcterms:modified xsi:type="dcterms:W3CDTF">2015-01-21T16:05:51Z</dcterms:modified>
</cp:coreProperties>
</file>