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4" r:id="rId2"/>
    <p:sldId id="257" r:id="rId3"/>
    <p:sldId id="342" r:id="rId4"/>
    <p:sldId id="349" r:id="rId5"/>
    <p:sldId id="343" r:id="rId6"/>
    <p:sldId id="350" r:id="rId7"/>
    <p:sldId id="351" r:id="rId8"/>
    <p:sldId id="352" r:id="rId9"/>
    <p:sldId id="354" r:id="rId10"/>
    <p:sldId id="344" r:id="rId11"/>
    <p:sldId id="353" r:id="rId12"/>
    <p:sldId id="355" r:id="rId13"/>
    <p:sldId id="356" r:id="rId14"/>
    <p:sldId id="357" r:id="rId15"/>
    <p:sldId id="358" r:id="rId16"/>
    <p:sldId id="359" r:id="rId17"/>
    <p:sldId id="345" r:id="rId18"/>
    <p:sldId id="360" r:id="rId19"/>
    <p:sldId id="364" r:id="rId20"/>
    <p:sldId id="362" r:id="rId21"/>
    <p:sldId id="363" r:id="rId22"/>
    <p:sldId id="346" r:id="rId23"/>
    <p:sldId id="347" r:id="rId24"/>
    <p:sldId id="365" r:id="rId25"/>
    <p:sldId id="366" r:id="rId26"/>
    <p:sldId id="367" r:id="rId27"/>
    <p:sldId id="368" r:id="rId28"/>
    <p:sldId id="370" r:id="rId29"/>
    <p:sldId id="369" r:id="rId30"/>
    <p:sldId id="371" r:id="rId31"/>
    <p:sldId id="26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95FE-6D83-4E46-9901-51FA8399A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EF923-EB73-47FB-A4EC-8160555DB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54166-3FCD-4DC5-958F-E4FE7561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F5D0C-603E-4F8E-A239-BC0783F3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8DB8-D85F-4278-93EC-1A626ED0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9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3597-639C-422F-A9C7-BA43FCB9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DCE6D-78A7-4876-9FF0-1FE2CF7A8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A421-BA36-4207-A133-F24A3069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6101-AB05-4082-97C1-66150777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F99F-C247-46DA-9B09-EAEF511F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9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A1F7B-82F0-4600-9F52-14023AEA5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413B1-9C4F-4FB6-A1CE-06B2B7C9C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2BA4-CBC1-42DC-BF95-83A7F1AD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CCEE9-E851-4B46-957A-2342FA22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5F94-AD75-45DA-B8C0-87184BE2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7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F8FE-81E8-411F-AFA3-684C8757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2145-CAC1-4F9C-84A2-69E28D0C8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AAF6F-9903-4162-8E84-0CDA808B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89E77-852E-441D-AD18-F1E26C75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FE263-625A-403B-8877-6E7F0232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5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90A7-71E0-4259-BAFD-15A926BA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96CA8-EBE1-4D56-A8AC-AB44A1BAF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A002-4F18-4F61-B262-2368F0B9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AF0F8-8D04-4E2D-9BCC-C60385FF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5ACF3-29C0-4FD3-9EB8-A3CAC220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4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DFE7-E0F1-4A45-AA90-CE7EA2E9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256C-B28D-41B1-B141-51E9552D7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4789-3040-46F0-94BA-EF75D1C13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F3ECA-0082-47F6-9D34-F4DEDABB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C7136-92AF-4453-B789-AC48FDF0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5215C-364E-46B0-AC76-8665A2F4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8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63E0-68A2-4E7C-9ACE-5D7C08D2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D3D8-BA18-4394-9B99-D6673002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A516B-7C67-471D-907A-FEB0B39B0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5BB0C-CC6A-42A7-AA95-31DDB87A5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E7A57-3AF0-42AD-BAFC-02AA11358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860C2-2BAE-4E67-B535-D1649BB0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B20AD-802C-4F79-8D75-E2C657FC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3A8EA-9CBF-4A5A-9637-BDB207E0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3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2201-9ABD-41FC-B41C-02258CB8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50AA4-F758-483F-84B5-85EED025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E3765-5603-448A-A9F9-F13F6157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B7735-C640-4FEA-B135-D1EE21C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5DBA0-1C56-4361-8CF7-BC1727F7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E6A4B-C386-42AF-9572-49A5FC80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AA89F-CDB8-4AD7-B214-7F4A55B6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5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C10C-E2B6-41ED-AA6A-572C0D22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0661-5079-482B-AD55-E253C67E4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AF1C1-0EC0-43CD-9527-FC2DA9BB4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90F3A-15C6-43C4-9AA9-B3691FA7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16809-4B7B-42FD-A060-5B3AF5E8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B9D4B-0B3B-4B44-9D55-57AF36A3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9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D993-09B5-49CD-B321-4F4A8177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ACB53-0679-44B5-A9FD-B8012F0D5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E7EBD-AD69-4595-805B-0836C4E17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C1FE2-16AB-439E-A84B-056459B3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A7925-02EA-4D31-9879-5F1ECE0F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BD3F4-2F68-435D-A83D-A0D7E830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1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E1CFD-C3DB-4814-8BFF-7417D7C0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D8553-6827-458D-AB88-628AA062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46DC9-E15D-4CF8-928B-9EEB722CF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38FC-622E-4D2D-A43C-10DE679A3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C612-7A92-4984-8994-06C922C0D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6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E0310-EE2C-40E6-AFC5-4FE71A74A56B}"/>
              </a:ext>
            </a:extLst>
          </p:cNvPr>
          <p:cNvSpPr txBox="1"/>
          <p:nvPr/>
        </p:nvSpPr>
        <p:spPr>
          <a:xfrm>
            <a:off x="466724" y="3067200"/>
            <a:ext cx="11434763" cy="341632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Your Instructor:    </a:t>
            </a:r>
            <a:b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Judy Richardson</a:t>
            </a:r>
          </a:p>
          <a:p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15F3C6-17E0-4840-BE05-F8703AA5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91832" y="3545822"/>
            <a:ext cx="2571280" cy="2709380"/>
          </a:xfrm>
          <a:prstGeom prst="rect">
            <a:avLst/>
          </a:prstGeom>
          <a:effectLst>
            <a:softEdge rad="304800"/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4840C28-F336-49EB-8FE5-CA95F8858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25" y="1064760"/>
            <a:ext cx="11434763" cy="2709380"/>
          </a:xfrm>
          <a:solidFill>
            <a:schemeClr val="bg1"/>
          </a:solidFill>
          <a:ln>
            <a:solidFill>
              <a:srgbClr val="FFFF00"/>
            </a:solidFill>
          </a:ln>
          <a:effectLst/>
        </p:spPr>
        <p:txBody>
          <a:bodyPr>
            <a:normAutofit fontScale="92500" lnSpcReduction="10000"/>
          </a:bodyPr>
          <a:lstStyle/>
          <a:p>
            <a:endParaRPr lang="en-US" sz="6000" b="1" dirty="0"/>
          </a:p>
          <a:p>
            <a:r>
              <a:rPr lang="en-US" sz="7200" b="1" dirty="0"/>
              <a:t>Database Design and Diagramming with </a:t>
            </a:r>
            <a:r>
              <a:rPr lang="en-US" sz="7200" b="1" dirty="0" err="1"/>
              <a:t>Dia</a:t>
            </a:r>
            <a:endParaRPr lang="en-US" sz="7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4FB975-A274-4BD9-87FA-95922F662726}"/>
              </a:ext>
            </a:extLst>
          </p:cNvPr>
          <p:cNvSpPr/>
          <p:nvPr/>
        </p:nvSpPr>
        <p:spPr>
          <a:xfrm>
            <a:off x="561975" y="1064760"/>
            <a:ext cx="11163300" cy="5269365"/>
          </a:xfrm>
          <a:custGeom>
            <a:avLst/>
            <a:gdLst>
              <a:gd name="connsiteX0" fmla="*/ 0 w 11163300"/>
              <a:gd name="connsiteY0" fmla="*/ 0 h 5269365"/>
              <a:gd name="connsiteX1" fmla="*/ 586073 w 11163300"/>
              <a:gd name="connsiteY1" fmla="*/ 0 h 5269365"/>
              <a:gd name="connsiteX2" fmla="*/ 948880 w 11163300"/>
              <a:gd name="connsiteY2" fmla="*/ 0 h 5269365"/>
              <a:gd name="connsiteX3" fmla="*/ 1869853 w 11163300"/>
              <a:gd name="connsiteY3" fmla="*/ 0 h 5269365"/>
              <a:gd name="connsiteX4" fmla="*/ 2455926 w 11163300"/>
              <a:gd name="connsiteY4" fmla="*/ 0 h 5269365"/>
              <a:gd name="connsiteX5" fmla="*/ 3041999 w 11163300"/>
              <a:gd name="connsiteY5" fmla="*/ 0 h 5269365"/>
              <a:gd name="connsiteX6" fmla="*/ 3962972 w 11163300"/>
              <a:gd name="connsiteY6" fmla="*/ 0 h 5269365"/>
              <a:gd name="connsiteX7" fmla="*/ 4437412 w 11163300"/>
              <a:gd name="connsiteY7" fmla="*/ 0 h 5269365"/>
              <a:gd name="connsiteX8" fmla="*/ 5358384 w 11163300"/>
              <a:gd name="connsiteY8" fmla="*/ 0 h 5269365"/>
              <a:gd name="connsiteX9" fmla="*/ 6279356 w 11163300"/>
              <a:gd name="connsiteY9" fmla="*/ 0 h 5269365"/>
              <a:gd name="connsiteX10" fmla="*/ 6977063 w 11163300"/>
              <a:gd name="connsiteY10" fmla="*/ 0 h 5269365"/>
              <a:gd name="connsiteX11" fmla="*/ 7898035 w 11163300"/>
              <a:gd name="connsiteY11" fmla="*/ 0 h 5269365"/>
              <a:gd name="connsiteX12" fmla="*/ 8484108 w 11163300"/>
              <a:gd name="connsiteY12" fmla="*/ 0 h 5269365"/>
              <a:gd name="connsiteX13" fmla="*/ 9070181 w 11163300"/>
              <a:gd name="connsiteY13" fmla="*/ 0 h 5269365"/>
              <a:gd name="connsiteX14" fmla="*/ 9879521 w 11163300"/>
              <a:gd name="connsiteY14" fmla="*/ 0 h 5269365"/>
              <a:gd name="connsiteX15" fmla="*/ 10465594 w 11163300"/>
              <a:gd name="connsiteY15" fmla="*/ 0 h 5269365"/>
              <a:gd name="connsiteX16" fmla="*/ 11163300 w 11163300"/>
              <a:gd name="connsiteY16" fmla="*/ 0 h 5269365"/>
              <a:gd name="connsiteX17" fmla="*/ 11163300 w 11163300"/>
              <a:gd name="connsiteY17" fmla="*/ 764058 h 5269365"/>
              <a:gd name="connsiteX18" fmla="*/ 11163300 w 11163300"/>
              <a:gd name="connsiteY18" fmla="*/ 1475422 h 5269365"/>
              <a:gd name="connsiteX19" fmla="*/ 11163300 w 11163300"/>
              <a:gd name="connsiteY19" fmla="*/ 2186786 h 5269365"/>
              <a:gd name="connsiteX20" fmla="*/ 11163300 w 11163300"/>
              <a:gd name="connsiteY20" fmla="*/ 2687376 h 5269365"/>
              <a:gd name="connsiteX21" fmla="*/ 11163300 w 11163300"/>
              <a:gd name="connsiteY21" fmla="*/ 3240659 h 5269365"/>
              <a:gd name="connsiteX22" fmla="*/ 11163300 w 11163300"/>
              <a:gd name="connsiteY22" fmla="*/ 3952024 h 5269365"/>
              <a:gd name="connsiteX23" fmla="*/ 11163300 w 11163300"/>
              <a:gd name="connsiteY23" fmla="*/ 4558001 h 5269365"/>
              <a:gd name="connsiteX24" fmla="*/ 11163300 w 11163300"/>
              <a:gd name="connsiteY24" fmla="*/ 5269365 h 5269365"/>
              <a:gd name="connsiteX25" fmla="*/ 10353961 w 11163300"/>
              <a:gd name="connsiteY25" fmla="*/ 5269365 h 5269365"/>
              <a:gd name="connsiteX26" fmla="*/ 9991154 w 11163300"/>
              <a:gd name="connsiteY26" fmla="*/ 5269365 h 5269365"/>
              <a:gd name="connsiteX27" fmla="*/ 9293447 w 11163300"/>
              <a:gd name="connsiteY27" fmla="*/ 5269365 h 5269365"/>
              <a:gd name="connsiteX28" fmla="*/ 8819007 w 11163300"/>
              <a:gd name="connsiteY28" fmla="*/ 5269365 h 5269365"/>
              <a:gd name="connsiteX29" fmla="*/ 8009668 w 11163300"/>
              <a:gd name="connsiteY29" fmla="*/ 5269365 h 5269365"/>
              <a:gd name="connsiteX30" fmla="*/ 7535228 w 11163300"/>
              <a:gd name="connsiteY30" fmla="*/ 5269365 h 5269365"/>
              <a:gd name="connsiteX31" fmla="*/ 6725888 w 11163300"/>
              <a:gd name="connsiteY31" fmla="*/ 5269365 h 5269365"/>
              <a:gd name="connsiteX32" fmla="*/ 6363081 w 11163300"/>
              <a:gd name="connsiteY32" fmla="*/ 5269365 h 5269365"/>
              <a:gd name="connsiteX33" fmla="*/ 5553742 w 11163300"/>
              <a:gd name="connsiteY33" fmla="*/ 5269365 h 5269365"/>
              <a:gd name="connsiteX34" fmla="*/ 5079302 w 11163300"/>
              <a:gd name="connsiteY34" fmla="*/ 5269365 h 5269365"/>
              <a:gd name="connsiteX35" fmla="*/ 4716494 w 11163300"/>
              <a:gd name="connsiteY35" fmla="*/ 5269365 h 5269365"/>
              <a:gd name="connsiteX36" fmla="*/ 4242054 w 11163300"/>
              <a:gd name="connsiteY36" fmla="*/ 5269365 h 5269365"/>
              <a:gd name="connsiteX37" fmla="*/ 3432715 w 11163300"/>
              <a:gd name="connsiteY37" fmla="*/ 5269365 h 5269365"/>
              <a:gd name="connsiteX38" fmla="*/ 2958275 w 11163300"/>
              <a:gd name="connsiteY38" fmla="*/ 5269365 h 5269365"/>
              <a:gd name="connsiteX39" fmla="*/ 2595467 w 11163300"/>
              <a:gd name="connsiteY39" fmla="*/ 5269365 h 5269365"/>
              <a:gd name="connsiteX40" fmla="*/ 2121027 w 11163300"/>
              <a:gd name="connsiteY40" fmla="*/ 5269365 h 5269365"/>
              <a:gd name="connsiteX41" fmla="*/ 1534954 w 11163300"/>
              <a:gd name="connsiteY41" fmla="*/ 5269365 h 5269365"/>
              <a:gd name="connsiteX42" fmla="*/ 837248 w 11163300"/>
              <a:gd name="connsiteY42" fmla="*/ 5269365 h 5269365"/>
              <a:gd name="connsiteX43" fmla="*/ 0 w 11163300"/>
              <a:gd name="connsiteY43" fmla="*/ 5269365 h 5269365"/>
              <a:gd name="connsiteX44" fmla="*/ 0 w 11163300"/>
              <a:gd name="connsiteY44" fmla="*/ 4505307 h 5269365"/>
              <a:gd name="connsiteX45" fmla="*/ 0 w 11163300"/>
              <a:gd name="connsiteY45" fmla="*/ 3846636 h 5269365"/>
              <a:gd name="connsiteX46" fmla="*/ 0 w 11163300"/>
              <a:gd name="connsiteY46" fmla="*/ 3187966 h 5269365"/>
              <a:gd name="connsiteX47" fmla="*/ 0 w 11163300"/>
              <a:gd name="connsiteY47" fmla="*/ 2529295 h 5269365"/>
              <a:gd name="connsiteX48" fmla="*/ 0 w 11163300"/>
              <a:gd name="connsiteY48" fmla="*/ 1870625 h 5269365"/>
              <a:gd name="connsiteX49" fmla="*/ 0 w 11163300"/>
              <a:gd name="connsiteY49" fmla="*/ 1264648 h 5269365"/>
              <a:gd name="connsiteX50" fmla="*/ 0 w 11163300"/>
              <a:gd name="connsiteY50" fmla="*/ 0 h 526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163300" h="5269365" extrusionOk="0">
                <a:moveTo>
                  <a:pt x="0" y="0"/>
                </a:moveTo>
                <a:cubicBezTo>
                  <a:pt x="226561" y="1882"/>
                  <a:pt x="365077" y="-22376"/>
                  <a:pt x="586073" y="0"/>
                </a:cubicBezTo>
                <a:cubicBezTo>
                  <a:pt x="807069" y="22376"/>
                  <a:pt x="773135" y="-881"/>
                  <a:pt x="948880" y="0"/>
                </a:cubicBezTo>
                <a:cubicBezTo>
                  <a:pt x="1124625" y="881"/>
                  <a:pt x="1462100" y="23700"/>
                  <a:pt x="1869853" y="0"/>
                </a:cubicBezTo>
                <a:cubicBezTo>
                  <a:pt x="2277606" y="-23700"/>
                  <a:pt x="2251912" y="-6019"/>
                  <a:pt x="2455926" y="0"/>
                </a:cubicBezTo>
                <a:cubicBezTo>
                  <a:pt x="2659940" y="6019"/>
                  <a:pt x="2771256" y="24191"/>
                  <a:pt x="3041999" y="0"/>
                </a:cubicBezTo>
                <a:cubicBezTo>
                  <a:pt x="3312742" y="-24191"/>
                  <a:pt x="3524753" y="12267"/>
                  <a:pt x="3962972" y="0"/>
                </a:cubicBezTo>
                <a:cubicBezTo>
                  <a:pt x="4401191" y="-12267"/>
                  <a:pt x="4294608" y="-16863"/>
                  <a:pt x="4437412" y="0"/>
                </a:cubicBezTo>
                <a:cubicBezTo>
                  <a:pt x="4580216" y="16863"/>
                  <a:pt x="5063976" y="24914"/>
                  <a:pt x="5358384" y="0"/>
                </a:cubicBezTo>
                <a:cubicBezTo>
                  <a:pt x="5652792" y="-24914"/>
                  <a:pt x="5935346" y="15294"/>
                  <a:pt x="6279356" y="0"/>
                </a:cubicBezTo>
                <a:cubicBezTo>
                  <a:pt x="6623366" y="-15294"/>
                  <a:pt x="6772137" y="-31284"/>
                  <a:pt x="6977063" y="0"/>
                </a:cubicBezTo>
                <a:cubicBezTo>
                  <a:pt x="7181989" y="31284"/>
                  <a:pt x="7665635" y="36659"/>
                  <a:pt x="7898035" y="0"/>
                </a:cubicBezTo>
                <a:cubicBezTo>
                  <a:pt x="8130435" y="-36659"/>
                  <a:pt x="8333497" y="25246"/>
                  <a:pt x="8484108" y="0"/>
                </a:cubicBezTo>
                <a:cubicBezTo>
                  <a:pt x="8634719" y="-25246"/>
                  <a:pt x="8780638" y="6577"/>
                  <a:pt x="9070181" y="0"/>
                </a:cubicBezTo>
                <a:cubicBezTo>
                  <a:pt x="9359724" y="-6577"/>
                  <a:pt x="9659659" y="-5448"/>
                  <a:pt x="9879521" y="0"/>
                </a:cubicBezTo>
                <a:cubicBezTo>
                  <a:pt x="10099383" y="5448"/>
                  <a:pt x="10213649" y="-14396"/>
                  <a:pt x="10465594" y="0"/>
                </a:cubicBezTo>
                <a:cubicBezTo>
                  <a:pt x="10717539" y="14396"/>
                  <a:pt x="10892236" y="-25671"/>
                  <a:pt x="11163300" y="0"/>
                </a:cubicBezTo>
                <a:cubicBezTo>
                  <a:pt x="11194991" y="216409"/>
                  <a:pt x="11182291" y="557779"/>
                  <a:pt x="11163300" y="764058"/>
                </a:cubicBezTo>
                <a:cubicBezTo>
                  <a:pt x="11144309" y="970337"/>
                  <a:pt x="11180011" y="1316482"/>
                  <a:pt x="11163300" y="1475422"/>
                </a:cubicBezTo>
                <a:cubicBezTo>
                  <a:pt x="11146589" y="1634362"/>
                  <a:pt x="11134225" y="1953501"/>
                  <a:pt x="11163300" y="2186786"/>
                </a:cubicBezTo>
                <a:cubicBezTo>
                  <a:pt x="11192375" y="2420071"/>
                  <a:pt x="11147597" y="2458170"/>
                  <a:pt x="11163300" y="2687376"/>
                </a:cubicBezTo>
                <a:cubicBezTo>
                  <a:pt x="11179004" y="2916582"/>
                  <a:pt x="11188588" y="3091638"/>
                  <a:pt x="11163300" y="3240659"/>
                </a:cubicBezTo>
                <a:cubicBezTo>
                  <a:pt x="11138012" y="3389680"/>
                  <a:pt x="11141002" y="3605476"/>
                  <a:pt x="11163300" y="3952024"/>
                </a:cubicBezTo>
                <a:cubicBezTo>
                  <a:pt x="11185598" y="4298572"/>
                  <a:pt x="11133213" y="4342732"/>
                  <a:pt x="11163300" y="4558001"/>
                </a:cubicBezTo>
                <a:cubicBezTo>
                  <a:pt x="11193387" y="4773270"/>
                  <a:pt x="11179481" y="4970256"/>
                  <a:pt x="11163300" y="5269365"/>
                </a:cubicBezTo>
                <a:cubicBezTo>
                  <a:pt x="10988574" y="5230862"/>
                  <a:pt x="10642476" y="5274737"/>
                  <a:pt x="10353961" y="5269365"/>
                </a:cubicBezTo>
                <a:cubicBezTo>
                  <a:pt x="10065446" y="5263993"/>
                  <a:pt x="10103250" y="5270425"/>
                  <a:pt x="9991154" y="5269365"/>
                </a:cubicBezTo>
                <a:cubicBezTo>
                  <a:pt x="9879058" y="5268305"/>
                  <a:pt x="9579418" y="5275667"/>
                  <a:pt x="9293447" y="5269365"/>
                </a:cubicBezTo>
                <a:cubicBezTo>
                  <a:pt x="9007476" y="5263063"/>
                  <a:pt x="8960420" y="5288730"/>
                  <a:pt x="8819007" y="5269365"/>
                </a:cubicBezTo>
                <a:cubicBezTo>
                  <a:pt x="8677594" y="5250000"/>
                  <a:pt x="8380729" y="5267785"/>
                  <a:pt x="8009668" y="5269365"/>
                </a:cubicBezTo>
                <a:cubicBezTo>
                  <a:pt x="7638607" y="5270945"/>
                  <a:pt x="7642354" y="5254319"/>
                  <a:pt x="7535228" y="5269365"/>
                </a:cubicBezTo>
                <a:cubicBezTo>
                  <a:pt x="7428102" y="5284411"/>
                  <a:pt x="7113700" y="5232000"/>
                  <a:pt x="6725888" y="5269365"/>
                </a:cubicBezTo>
                <a:cubicBezTo>
                  <a:pt x="6338076" y="5306730"/>
                  <a:pt x="6501477" y="5284727"/>
                  <a:pt x="6363081" y="5269365"/>
                </a:cubicBezTo>
                <a:cubicBezTo>
                  <a:pt x="6224685" y="5254003"/>
                  <a:pt x="5925352" y="5241169"/>
                  <a:pt x="5553742" y="5269365"/>
                </a:cubicBezTo>
                <a:cubicBezTo>
                  <a:pt x="5182132" y="5297561"/>
                  <a:pt x="5316505" y="5257489"/>
                  <a:pt x="5079302" y="5269365"/>
                </a:cubicBezTo>
                <a:cubicBezTo>
                  <a:pt x="4842099" y="5281241"/>
                  <a:pt x="4866659" y="5257860"/>
                  <a:pt x="4716494" y="5269365"/>
                </a:cubicBezTo>
                <a:cubicBezTo>
                  <a:pt x="4566329" y="5280870"/>
                  <a:pt x="4356002" y="5272583"/>
                  <a:pt x="4242054" y="5269365"/>
                </a:cubicBezTo>
                <a:cubicBezTo>
                  <a:pt x="4128106" y="5266147"/>
                  <a:pt x="3625417" y="5293857"/>
                  <a:pt x="3432715" y="5269365"/>
                </a:cubicBezTo>
                <a:cubicBezTo>
                  <a:pt x="3240013" y="5244873"/>
                  <a:pt x="3061410" y="5254824"/>
                  <a:pt x="2958275" y="5269365"/>
                </a:cubicBezTo>
                <a:cubicBezTo>
                  <a:pt x="2855140" y="5283906"/>
                  <a:pt x="2767347" y="5251396"/>
                  <a:pt x="2595467" y="5269365"/>
                </a:cubicBezTo>
                <a:cubicBezTo>
                  <a:pt x="2423587" y="5287334"/>
                  <a:pt x="2318059" y="5286677"/>
                  <a:pt x="2121027" y="5269365"/>
                </a:cubicBezTo>
                <a:cubicBezTo>
                  <a:pt x="1923995" y="5252053"/>
                  <a:pt x="1775104" y="5267056"/>
                  <a:pt x="1534954" y="5269365"/>
                </a:cubicBezTo>
                <a:cubicBezTo>
                  <a:pt x="1294804" y="5271674"/>
                  <a:pt x="1057303" y="5268865"/>
                  <a:pt x="837248" y="5269365"/>
                </a:cubicBezTo>
                <a:cubicBezTo>
                  <a:pt x="617193" y="5269865"/>
                  <a:pt x="196858" y="5267117"/>
                  <a:pt x="0" y="5269365"/>
                </a:cubicBezTo>
                <a:cubicBezTo>
                  <a:pt x="-14411" y="5108851"/>
                  <a:pt x="5084" y="4700567"/>
                  <a:pt x="0" y="4505307"/>
                </a:cubicBezTo>
                <a:cubicBezTo>
                  <a:pt x="-5084" y="4310047"/>
                  <a:pt x="-7248" y="4014958"/>
                  <a:pt x="0" y="3846636"/>
                </a:cubicBezTo>
                <a:cubicBezTo>
                  <a:pt x="7248" y="3678314"/>
                  <a:pt x="-32827" y="3343577"/>
                  <a:pt x="0" y="3187966"/>
                </a:cubicBezTo>
                <a:cubicBezTo>
                  <a:pt x="32827" y="3032355"/>
                  <a:pt x="-1883" y="2851897"/>
                  <a:pt x="0" y="2529295"/>
                </a:cubicBezTo>
                <a:cubicBezTo>
                  <a:pt x="1883" y="2206693"/>
                  <a:pt x="-21479" y="2055220"/>
                  <a:pt x="0" y="1870625"/>
                </a:cubicBezTo>
                <a:cubicBezTo>
                  <a:pt x="21479" y="1686030"/>
                  <a:pt x="-29445" y="1505121"/>
                  <a:pt x="0" y="1264648"/>
                </a:cubicBezTo>
                <a:cubicBezTo>
                  <a:pt x="29445" y="1024175"/>
                  <a:pt x="-21363" y="265472"/>
                  <a:pt x="0" y="0"/>
                </a:cubicBezTo>
                <a:close/>
              </a:path>
            </a:pathLst>
          </a:custGeom>
          <a:noFill/>
          <a:ln w="762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5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742950"/>
            <a:ext cx="10701403" cy="2243138"/>
          </a:xfrm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Task 3: Meet the ERD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9469FE3-8731-44A7-B51E-1405994E4D7C}"/>
              </a:ext>
            </a:extLst>
          </p:cNvPr>
          <p:cNvSpPr txBox="1">
            <a:spLocks/>
          </p:cNvSpPr>
          <p:nvPr/>
        </p:nvSpPr>
        <p:spPr>
          <a:xfrm>
            <a:off x="2213518" y="3614738"/>
            <a:ext cx="6759031" cy="2707584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b="1" dirty="0"/>
          </a:p>
          <a:p>
            <a:r>
              <a:rPr lang="en-US" sz="6400" b="1" dirty="0"/>
              <a:t>Database Design and Diagramming with </a:t>
            </a:r>
            <a:r>
              <a:rPr lang="en-US" sz="6400" b="1" dirty="0" err="1"/>
              <a:t>Dia</a:t>
            </a:r>
            <a:endParaRPr lang="en-US" sz="6400" b="1" dirty="0"/>
          </a:p>
          <a:p>
            <a:r>
              <a:rPr lang="en-US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584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ERD 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1659896"/>
            <a:ext cx="3505199" cy="4832979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4000" dirty="0"/>
          </a:p>
          <a:p>
            <a:pPr marL="457200" lvl="1" indent="0">
              <a:buNone/>
            </a:pP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A1400-4547-41A7-B81E-D5451E3E7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93" y="2306565"/>
            <a:ext cx="2834843" cy="28915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4FD6F2-988C-4517-9317-71F1EE960DFD}"/>
              </a:ext>
            </a:extLst>
          </p:cNvPr>
          <p:cNvSpPr/>
          <p:nvPr/>
        </p:nvSpPr>
        <p:spPr>
          <a:xfrm>
            <a:off x="4886326" y="1659896"/>
            <a:ext cx="6524624" cy="4832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492FB-642B-41B1-869F-9B1A00977A14}"/>
              </a:ext>
            </a:extLst>
          </p:cNvPr>
          <p:cNvSpPr txBox="1"/>
          <p:nvPr/>
        </p:nvSpPr>
        <p:spPr>
          <a:xfrm>
            <a:off x="5229225" y="2128838"/>
            <a:ext cx="5839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Each rectangle represents an 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A person, place, thing, or event important enough to have data stored to describe it</a:t>
            </a:r>
          </a:p>
        </p:txBody>
      </p:sp>
    </p:spTree>
    <p:extLst>
      <p:ext uri="{BB962C8B-B14F-4D97-AF65-F5344CB8AC3E}">
        <p14:creationId xmlns:p14="http://schemas.microsoft.com/office/powerpoint/2010/main" val="69230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ERD 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1659896"/>
            <a:ext cx="3505199" cy="4832979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4000" dirty="0"/>
          </a:p>
          <a:p>
            <a:pPr marL="457200" lvl="1" indent="0">
              <a:buNone/>
            </a:pPr>
            <a:endParaRPr lang="en-US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4FD6F2-988C-4517-9317-71F1EE960DFD}"/>
              </a:ext>
            </a:extLst>
          </p:cNvPr>
          <p:cNvSpPr/>
          <p:nvPr/>
        </p:nvSpPr>
        <p:spPr>
          <a:xfrm>
            <a:off x="4886326" y="1659896"/>
            <a:ext cx="6524624" cy="4832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492FB-642B-41B1-869F-9B1A00977A14}"/>
              </a:ext>
            </a:extLst>
          </p:cNvPr>
          <p:cNvSpPr txBox="1"/>
          <p:nvPr/>
        </p:nvSpPr>
        <p:spPr>
          <a:xfrm>
            <a:off x="5229225" y="2128838"/>
            <a:ext cx="5839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Each oval represents an ATTRIBUTE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A characteristic or piece of data that describes the Entity it’s connected 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79159-61D1-4CE4-834C-42EC52AA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45" y="2704998"/>
            <a:ext cx="2525910" cy="24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About those attributes: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4000" dirty="0"/>
          </a:p>
          <a:p>
            <a:pPr lvl="1"/>
            <a:r>
              <a:rPr lang="en-US" sz="6000" dirty="0"/>
              <a:t>Each attribute has a single value for each instance of the Product.</a:t>
            </a:r>
          </a:p>
          <a:p>
            <a:pPr lvl="2"/>
            <a:r>
              <a:rPr lang="en-US" sz="4800" dirty="0"/>
              <a:t>Each individual product can have only product ID, one cost, one description, one price, one fabric code.</a:t>
            </a:r>
          </a:p>
          <a:p>
            <a:pPr lvl="2"/>
            <a:endParaRPr lang="en-US" sz="4600" dirty="0"/>
          </a:p>
          <a:p>
            <a:pPr marL="457200" lvl="1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2398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About those attributes: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4000" dirty="0"/>
          </a:p>
          <a:p>
            <a:pPr lvl="1"/>
            <a:r>
              <a:rPr lang="en-US" sz="6000" dirty="0"/>
              <a:t>Each entity instance must be identifiable.</a:t>
            </a:r>
          </a:p>
          <a:p>
            <a:pPr lvl="2"/>
            <a:r>
              <a:rPr lang="en-US" sz="4800" dirty="0"/>
              <a:t>Each student is identified by his or her </a:t>
            </a:r>
            <a:r>
              <a:rPr lang="en-US" sz="4800" dirty="0" err="1"/>
              <a:t>studentID</a:t>
            </a:r>
            <a:r>
              <a:rPr lang="en-US" sz="4800" dirty="0"/>
              <a:t>.</a:t>
            </a:r>
          </a:p>
          <a:p>
            <a:pPr lvl="2"/>
            <a:endParaRPr lang="en-US" sz="4600" dirty="0"/>
          </a:p>
          <a:p>
            <a:pPr marL="457200" lvl="1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7660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ERD 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1659896"/>
            <a:ext cx="3505199" cy="4832979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4000" dirty="0"/>
          </a:p>
          <a:p>
            <a:pPr marL="457200" lvl="1" indent="0">
              <a:buNone/>
            </a:pPr>
            <a:endParaRPr lang="en-US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4FD6F2-988C-4517-9317-71F1EE960DFD}"/>
              </a:ext>
            </a:extLst>
          </p:cNvPr>
          <p:cNvSpPr/>
          <p:nvPr/>
        </p:nvSpPr>
        <p:spPr>
          <a:xfrm>
            <a:off x="4886326" y="1659896"/>
            <a:ext cx="6524624" cy="4832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492FB-642B-41B1-869F-9B1A00977A14}"/>
              </a:ext>
            </a:extLst>
          </p:cNvPr>
          <p:cNvSpPr txBox="1"/>
          <p:nvPr/>
        </p:nvSpPr>
        <p:spPr>
          <a:xfrm>
            <a:off x="5229225" y="2128838"/>
            <a:ext cx="5839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4800" dirty="0"/>
              <a:t>The attribute that’s underlined is the primary key of the entity it is connected to.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79159-61D1-4CE4-834C-42EC52AA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45" y="2704998"/>
            <a:ext cx="2525910" cy="24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2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ERD 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1659896"/>
            <a:ext cx="3505199" cy="4832979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4000" dirty="0"/>
          </a:p>
          <a:p>
            <a:pPr marL="457200" lvl="1" indent="0">
              <a:buNone/>
            </a:pPr>
            <a:endParaRPr lang="en-US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4FD6F2-988C-4517-9317-71F1EE960DFD}"/>
              </a:ext>
            </a:extLst>
          </p:cNvPr>
          <p:cNvSpPr/>
          <p:nvPr/>
        </p:nvSpPr>
        <p:spPr>
          <a:xfrm>
            <a:off x="4886326" y="1659896"/>
            <a:ext cx="6524624" cy="4832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492FB-642B-41B1-869F-9B1A00977A14}"/>
              </a:ext>
            </a:extLst>
          </p:cNvPr>
          <p:cNvSpPr txBox="1"/>
          <p:nvPr/>
        </p:nvSpPr>
        <p:spPr>
          <a:xfrm>
            <a:off x="5229225" y="2128838"/>
            <a:ext cx="58399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Each diamond represents a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A logical description of the interaction between two entities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B9514-3C6E-4E02-A173-F689D6C7E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68" y="2233445"/>
            <a:ext cx="2836385" cy="352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7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742950"/>
            <a:ext cx="10701403" cy="2243138"/>
          </a:xfrm>
          <a:effectLst>
            <a:softEdge rad="31750"/>
          </a:effectLst>
        </p:spPr>
        <p:txBody>
          <a:bodyPr>
            <a:normAutofit fontScale="90000"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Task 4: Find the </a:t>
            </a:r>
            <a:br>
              <a:rPr lang="en-US" sz="8800" b="1" dirty="0">
                <a:solidFill>
                  <a:schemeClr val="bg1"/>
                </a:solidFill>
              </a:rPr>
            </a:br>
            <a:r>
              <a:rPr lang="en-US" sz="8800" b="1" dirty="0">
                <a:solidFill>
                  <a:schemeClr val="bg1"/>
                </a:solidFill>
              </a:rPr>
              <a:t>Good Stuff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88FB25C-87B2-43A3-9437-47785E46ECA1}"/>
              </a:ext>
            </a:extLst>
          </p:cNvPr>
          <p:cNvSpPr txBox="1">
            <a:spLocks/>
          </p:cNvSpPr>
          <p:nvPr/>
        </p:nvSpPr>
        <p:spPr>
          <a:xfrm>
            <a:off x="2213518" y="3614738"/>
            <a:ext cx="6759031" cy="2707584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b="1" dirty="0"/>
          </a:p>
          <a:p>
            <a:r>
              <a:rPr lang="en-US" sz="6400" b="1" dirty="0"/>
              <a:t>Database Design and Diagramming with </a:t>
            </a:r>
            <a:r>
              <a:rPr lang="en-US" sz="6400" b="1" dirty="0" err="1"/>
              <a:t>Dia</a:t>
            </a:r>
            <a:endParaRPr lang="en-US" sz="6400" b="1" dirty="0"/>
          </a:p>
          <a:p>
            <a:r>
              <a:rPr lang="en-US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1782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Database Design Steps: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4FD6F2-988C-4517-9317-71F1EE960DFD}"/>
              </a:ext>
            </a:extLst>
          </p:cNvPr>
          <p:cNvSpPr/>
          <p:nvPr/>
        </p:nvSpPr>
        <p:spPr>
          <a:xfrm>
            <a:off x="700088" y="1659896"/>
            <a:ext cx="10710862" cy="4517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14DEB-1514-45ED-AE90-119B1C59C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8" y="1879838"/>
            <a:ext cx="9529761" cy="410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19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>
                <a:solidFill>
                  <a:schemeClr val="bg1"/>
                </a:solidFill>
              </a:rPr>
              <a:t>Jaxpax</a:t>
            </a:r>
            <a:r>
              <a:rPr lang="en-US" sz="6600" b="1" dirty="0">
                <a:solidFill>
                  <a:schemeClr val="bg1"/>
                </a:solidFill>
              </a:rPr>
              <a:t> ERD (so far…):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C185E-A5CA-4218-BBF6-A56D4AF4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555742"/>
            <a:ext cx="8572500" cy="51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6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742950"/>
            <a:ext cx="10701403" cy="2243138"/>
          </a:xfrm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Task 1: Exploring </a:t>
            </a:r>
            <a:r>
              <a:rPr lang="en-US" sz="8800" b="1" dirty="0" err="1">
                <a:solidFill>
                  <a:schemeClr val="bg1"/>
                </a:solidFill>
              </a:rPr>
              <a:t>Dia</a:t>
            </a:r>
            <a:endParaRPr lang="en-US" sz="8800" b="1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37D98BF-85F7-4558-8C1A-74F34F397FFF}"/>
              </a:ext>
            </a:extLst>
          </p:cNvPr>
          <p:cNvSpPr txBox="1">
            <a:spLocks/>
          </p:cNvSpPr>
          <p:nvPr/>
        </p:nvSpPr>
        <p:spPr>
          <a:xfrm>
            <a:off x="2213518" y="3614738"/>
            <a:ext cx="6759031" cy="2707584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b="1" dirty="0"/>
          </a:p>
          <a:p>
            <a:r>
              <a:rPr lang="en-US" sz="6400" b="1" dirty="0"/>
              <a:t>Database Design and Diagramming with </a:t>
            </a:r>
            <a:r>
              <a:rPr lang="en-US" sz="6400" b="1" dirty="0" err="1"/>
              <a:t>Dia</a:t>
            </a:r>
            <a:endParaRPr lang="en-US" sz="6400" b="1" dirty="0"/>
          </a:p>
          <a:p>
            <a:r>
              <a:rPr lang="en-US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0566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Identify: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4FD6F2-988C-4517-9317-71F1EE960DFD}"/>
              </a:ext>
            </a:extLst>
          </p:cNvPr>
          <p:cNvSpPr/>
          <p:nvPr/>
        </p:nvSpPr>
        <p:spPr>
          <a:xfrm>
            <a:off x="700088" y="1659896"/>
            <a:ext cx="10710862" cy="4517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456F9-C288-4E7C-86EB-59EFB6D8B031}"/>
              </a:ext>
            </a:extLst>
          </p:cNvPr>
          <p:cNvSpPr txBox="1"/>
          <p:nvPr/>
        </p:nvSpPr>
        <p:spPr>
          <a:xfrm>
            <a:off x="838200" y="1985963"/>
            <a:ext cx="102203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ENTITIES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/>
              <a:t>Person, place, thing, activity, event,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/>
              <a:t>Characteristics or descriptors of entities</a:t>
            </a:r>
          </a:p>
        </p:txBody>
      </p:sp>
    </p:spTree>
    <p:extLst>
      <p:ext uri="{BB962C8B-B14F-4D97-AF65-F5344CB8AC3E}">
        <p14:creationId xmlns:p14="http://schemas.microsoft.com/office/powerpoint/2010/main" val="226556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Transcript: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4FD6F2-988C-4517-9317-71F1EE960DFD}"/>
              </a:ext>
            </a:extLst>
          </p:cNvPr>
          <p:cNvSpPr/>
          <p:nvPr/>
        </p:nvSpPr>
        <p:spPr>
          <a:xfrm>
            <a:off x="485775" y="1659896"/>
            <a:ext cx="11258550" cy="4832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456F9-C288-4E7C-86EB-59EFB6D8B031}"/>
              </a:ext>
            </a:extLst>
          </p:cNvPr>
          <p:cNvSpPr txBox="1"/>
          <p:nvPr/>
        </p:nvSpPr>
        <p:spPr>
          <a:xfrm>
            <a:off x="485775" y="1952726"/>
            <a:ext cx="112204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“We use a really large spreadsheet currently to track which products our customers have ordered, when each order was placed and who we used to ship the products.”</a:t>
            </a:r>
          </a:p>
        </p:txBody>
      </p:sp>
    </p:spTree>
    <p:extLst>
      <p:ext uri="{BB962C8B-B14F-4D97-AF65-F5344CB8AC3E}">
        <p14:creationId xmlns:p14="http://schemas.microsoft.com/office/powerpoint/2010/main" val="84181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742950"/>
            <a:ext cx="10701403" cy="2243138"/>
          </a:xfrm>
          <a:effectLst>
            <a:softEdge rad="31750"/>
          </a:effectLst>
        </p:spPr>
        <p:txBody>
          <a:bodyPr>
            <a:normAutofit fontScale="90000"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Task 5: Entities and Attributes in the ERD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603BBA-0AD0-4199-A8A3-632EA470DB1B}"/>
              </a:ext>
            </a:extLst>
          </p:cNvPr>
          <p:cNvSpPr txBox="1">
            <a:spLocks/>
          </p:cNvSpPr>
          <p:nvPr/>
        </p:nvSpPr>
        <p:spPr>
          <a:xfrm>
            <a:off x="2213518" y="3614738"/>
            <a:ext cx="6759031" cy="2707584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b="1" dirty="0"/>
          </a:p>
          <a:p>
            <a:r>
              <a:rPr lang="en-US" sz="6400" b="1" dirty="0"/>
              <a:t>Database Design and Diagramming with </a:t>
            </a:r>
            <a:r>
              <a:rPr lang="en-US" sz="6400" b="1" dirty="0" err="1"/>
              <a:t>Dia</a:t>
            </a:r>
            <a:endParaRPr lang="en-US" sz="6400" b="1" dirty="0"/>
          </a:p>
          <a:p>
            <a:r>
              <a:rPr lang="en-US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0170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742950"/>
            <a:ext cx="10701403" cy="2243138"/>
          </a:xfrm>
          <a:effectLst>
            <a:softEdge rad="31750"/>
          </a:effectLst>
        </p:spPr>
        <p:txBody>
          <a:bodyPr>
            <a:normAutofit fontScale="90000"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Task 6: Relationships Complete the ERD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2A51AF-63C1-42DC-A392-323BEA1D8184}"/>
              </a:ext>
            </a:extLst>
          </p:cNvPr>
          <p:cNvSpPr txBox="1">
            <a:spLocks/>
          </p:cNvSpPr>
          <p:nvPr/>
        </p:nvSpPr>
        <p:spPr>
          <a:xfrm>
            <a:off x="2213518" y="3614738"/>
            <a:ext cx="6759031" cy="2707584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b="1" dirty="0"/>
          </a:p>
          <a:p>
            <a:r>
              <a:rPr lang="en-US" sz="6400" b="1" dirty="0"/>
              <a:t>Database Design and Diagramming with </a:t>
            </a:r>
            <a:r>
              <a:rPr lang="en-US" sz="6400" b="1" dirty="0" err="1"/>
              <a:t>Dia</a:t>
            </a:r>
            <a:endParaRPr lang="en-US" sz="6400" b="1" dirty="0"/>
          </a:p>
          <a:p>
            <a:r>
              <a:rPr lang="en-US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7472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ERD 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1659896"/>
            <a:ext cx="3505199" cy="4832979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4000" dirty="0"/>
          </a:p>
          <a:p>
            <a:pPr marL="457200" lvl="1" indent="0">
              <a:buNone/>
            </a:pPr>
            <a:endParaRPr lang="en-US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4FD6F2-988C-4517-9317-71F1EE960DFD}"/>
              </a:ext>
            </a:extLst>
          </p:cNvPr>
          <p:cNvSpPr/>
          <p:nvPr/>
        </p:nvSpPr>
        <p:spPr>
          <a:xfrm>
            <a:off x="4886326" y="1659896"/>
            <a:ext cx="6524624" cy="4832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492FB-642B-41B1-869F-9B1A00977A14}"/>
              </a:ext>
            </a:extLst>
          </p:cNvPr>
          <p:cNvSpPr txBox="1"/>
          <p:nvPr/>
        </p:nvSpPr>
        <p:spPr>
          <a:xfrm>
            <a:off x="5229225" y="2128838"/>
            <a:ext cx="58399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Each diamond represents a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A logical description of the interaction between two entities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B9514-3C6E-4E02-A173-F689D6C7E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68" y="2233445"/>
            <a:ext cx="2836385" cy="352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18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Add the Relationship: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An order IS SHIPPED BY a shipper.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01124-7F0C-48A2-B8BD-6F375525F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54363"/>
            <a:ext cx="7234239" cy="43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34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Customers and Products: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A customer purchases a product.</a:t>
            </a:r>
          </a:p>
          <a:p>
            <a:pPr marL="0" indent="0">
              <a:buNone/>
            </a:pPr>
            <a:r>
              <a:rPr lang="en-US" sz="5400" dirty="0"/>
              <a:t>How?</a:t>
            </a:r>
          </a:p>
          <a:p>
            <a:pPr marL="0" indent="0">
              <a:buNone/>
            </a:pPr>
            <a:r>
              <a:rPr lang="en-US" sz="5400" dirty="0"/>
              <a:t>By placing an order for the product!</a:t>
            </a:r>
          </a:p>
        </p:txBody>
      </p:sp>
    </p:spTree>
    <p:extLst>
      <p:ext uri="{BB962C8B-B14F-4D97-AF65-F5344CB8AC3E}">
        <p14:creationId xmlns:p14="http://schemas.microsoft.com/office/powerpoint/2010/main" val="1984427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Cardinality: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5400" dirty="0"/>
              <a:t>How many times does an instance of one entity relate to another?</a:t>
            </a:r>
          </a:p>
          <a:p>
            <a:r>
              <a:rPr lang="en-US" sz="5400" dirty="0"/>
              <a:t>1:1</a:t>
            </a:r>
          </a:p>
          <a:p>
            <a:r>
              <a:rPr lang="en-US" sz="5400" dirty="0"/>
              <a:t>1:n</a:t>
            </a:r>
          </a:p>
          <a:p>
            <a:r>
              <a:rPr lang="en-US" sz="5400" dirty="0"/>
              <a:t>N:n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6169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Cardinality: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Can a customer place many (more than one) orders? YES</a:t>
            </a:r>
          </a:p>
          <a:p>
            <a:pPr marL="457200" lvl="1" indent="0">
              <a:buNone/>
            </a:pPr>
            <a:r>
              <a:rPr lang="en-US" sz="5000" dirty="0"/>
              <a:t>One customer can place many orders</a:t>
            </a:r>
          </a:p>
          <a:p>
            <a:pPr marL="0" indent="0">
              <a:buNone/>
            </a:pPr>
            <a:r>
              <a:rPr lang="en-US" sz="5400" dirty="0"/>
              <a:t>Can and order be placed by many customers? NO</a:t>
            </a:r>
          </a:p>
        </p:txBody>
      </p:sp>
    </p:spTree>
    <p:extLst>
      <p:ext uri="{BB962C8B-B14F-4D97-AF65-F5344CB8AC3E}">
        <p14:creationId xmlns:p14="http://schemas.microsoft.com/office/powerpoint/2010/main" val="2881499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Cardinality in the ERD: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8DB178-65EF-4B77-B26E-B47DD684B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654" y="1690688"/>
            <a:ext cx="3281446" cy="4935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70664E-90E1-4323-8AA7-14A0EA28C297}"/>
              </a:ext>
            </a:extLst>
          </p:cNvPr>
          <p:cNvSpPr txBox="1"/>
          <p:nvPr/>
        </p:nvSpPr>
        <p:spPr>
          <a:xfrm>
            <a:off x="4986338" y="1900238"/>
            <a:ext cx="6367462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Customer and Order have a one-to-many relationship.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Each customer could place zero, one, or many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Each order was placed by one specific customer.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7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For this Course: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4000" dirty="0"/>
          </a:p>
          <a:p>
            <a:pPr marL="0" indent="0">
              <a:buNone/>
            </a:pPr>
            <a:r>
              <a:rPr lang="en-US" sz="6600" b="1" dirty="0" err="1"/>
              <a:t>Dia</a:t>
            </a:r>
            <a:r>
              <a:rPr lang="en-US" sz="6600" b="1" dirty="0"/>
              <a:t>:</a:t>
            </a:r>
          </a:p>
          <a:p>
            <a:r>
              <a:rPr lang="en-US" sz="5400" dirty="0"/>
              <a:t> Diagramming Software</a:t>
            </a:r>
          </a:p>
          <a:p>
            <a:r>
              <a:rPr lang="en-US" sz="5400" dirty="0"/>
              <a:t> Loaded on your virtual desktop</a:t>
            </a:r>
          </a:p>
          <a:p>
            <a:r>
              <a:rPr lang="en-US" sz="5400" dirty="0"/>
              <a:t> Free for you to download on your own computer after this course</a:t>
            </a:r>
          </a:p>
        </p:txBody>
      </p:sp>
    </p:spTree>
    <p:extLst>
      <p:ext uri="{BB962C8B-B14F-4D97-AF65-F5344CB8AC3E}">
        <p14:creationId xmlns:p14="http://schemas.microsoft.com/office/powerpoint/2010/main" val="2960529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Cardinality in the ERD: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0664E-90E1-4323-8AA7-14A0EA28C297}"/>
              </a:ext>
            </a:extLst>
          </p:cNvPr>
          <p:cNvSpPr txBox="1"/>
          <p:nvPr/>
        </p:nvSpPr>
        <p:spPr>
          <a:xfrm>
            <a:off x="7148515" y="2686051"/>
            <a:ext cx="2809874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Add the 1s and Ns with the Text Tool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4F69E-FDFD-438F-A424-1037D44F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45" y="1690688"/>
            <a:ext cx="4710218" cy="471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29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49" y="682486"/>
            <a:ext cx="8953501" cy="22178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  <a:scene3d>
            <a:camera prst="perspectiveFront"/>
            <a:lightRig rig="threePt" dir="t"/>
          </a:scene3d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Congratulations on completing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40C28-F336-49EB-8FE5-CA95F8858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964" y="2900363"/>
            <a:ext cx="11368087" cy="327515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 fontScale="70000" lnSpcReduction="20000"/>
          </a:bodyPr>
          <a:lstStyle/>
          <a:p>
            <a:br>
              <a:rPr lang="en-US" sz="3600" b="1" dirty="0"/>
            </a:br>
            <a:endParaRPr lang="en-US" sz="3600" b="1" dirty="0"/>
          </a:p>
          <a:p>
            <a:r>
              <a:rPr lang="en-US" sz="10400" b="1" dirty="0"/>
              <a:t>Database Design and Diagramming with </a:t>
            </a:r>
            <a:r>
              <a:rPr lang="en-US" sz="10400" b="1" dirty="0" err="1"/>
              <a:t>Dia</a:t>
            </a:r>
            <a:br>
              <a:rPr lang="en-US" sz="10400" b="1" dirty="0"/>
            </a:br>
            <a:r>
              <a:rPr lang="en-US" sz="10400" b="1" dirty="0"/>
              <a:t> </a:t>
            </a:r>
          </a:p>
          <a:p>
            <a:endParaRPr lang="en-US" sz="7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147B2-8B86-489C-BAD0-3BB6E1B81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088" y="553898"/>
            <a:ext cx="2900365" cy="32622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4FB975-A274-4BD9-87FA-95922F662726}"/>
              </a:ext>
            </a:extLst>
          </p:cNvPr>
          <p:cNvSpPr/>
          <p:nvPr/>
        </p:nvSpPr>
        <p:spPr>
          <a:xfrm>
            <a:off x="461964" y="348026"/>
            <a:ext cx="11368086" cy="5827487"/>
          </a:xfrm>
          <a:custGeom>
            <a:avLst/>
            <a:gdLst>
              <a:gd name="connsiteX0" fmla="*/ 0 w 11368086"/>
              <a:gd name="connsiteY0" fmla="*/ 0 h 5827487"/>
              <a:gd name="connsiteX1" fmla="*/ 555030 w 11368086"/>
              <a:gd name="connsiteY1" fmla="*/ 0 h 5827487"/>
              <a:gd name="connsiteX2" fmla="*/ 882698 w 11368086"/>
              <a:gd name="connsiteY2" fmla="*/ 0 h 5827487"/>
              <a:gd name="connsiteX3" fmla="*/ 1778771 w 11368086"/>
              <a:gd name="connsiteY3" fmla="*/ 0 h 5827487"/>
              <a:gd name="connsiteX4" fmla="*/ 2333801 w 11368086"/>
              <a:gd name="connsiteY4" fmla="*/ 0 h 5827487"/>
              <a:gd name="connsiteX5" fmla="*/ 2888831 w 11368086"/>
              <a:gd name="connsiteY5" fmla="*/ 0 h 5827487"/>
              <a:gd name="connsiteX6" fmla="*/ 3784904 w 11368086"/>
              <a:gd name="connsiteY6" fmla="*/ 0 h 5827487"/>
              <a:gd name="connsiteX7" fmla="*/ 4226253 w 11368086"/>
              <a:gd name="connsiteY7" fmla="*/ 0 h 5827487"/>
              <a:gd name="connsiteX8" fmla="*/ 5122326 w 11368086"/>
              <a:gd name="connsiteY8" fmla="*/ 0 h 5827487"/>
              <a:gd name="connsiteX9" fmla="*/ 6018398 w 11368086"/>
              <a:gd name="connsiteY9" fmla="*/ 0 h 5827487"/>
              <a:gd name="connsiteX10" fmla="*/ 6687109 w 11368086"/>
              <a:gd name="connsiteY10" fmla="*/ 0 h 5827487"/>
              <a:gd name="connsiteX11" fmla="*/ 7583182 w 11368086"/>
              <a:gd name="connsiteY11" fmla="*/ 0 h 5827487"/>
              <a:gd name="connsiteX12" fmla="*/ 8138212 w 11368086"/>
              <a:gd name="connsiteY12" fmla="*/ 0 h 5827487"/>
              <a:gd name="connsiteX13" fmla="*/ 8693242 w 11368086"/>
              <a:gd name="connsiteY13" fmla="*/ 0 h 5827487"/>
              <a:gd name="connsiteX14" fmla="*/ 9475634 w 11368086"/>
              <a:gd name="connsiteY14" fmla="*/ 0 h 5827487"/>
              <a:gd name="connsiteX15" fmla="*/ 10030664 w 11368086"/>
              <a:gd name="connsiteY15" fmla="*/ 0 h 5827487"/>
              <a:gd name="connsiteX16" fmla="*/ 11368086 w 11368086"/>
              <a:gd name="connsiteY16" fmla="*/ 0 h 5827487"/>
              <a:gd name="connsiteX17" fmla="*/ 11368086 w 11368086"/>
              <a:gd name="connsiteY17" fmla="*/ 764048 h 5827487"/>
              <a:gd name="connsiteX18" fmla="*/ 11368086 w 11368086"/>
              <a:gd name="connsiteY18" fmla="*/ 1469822 h 5827487"/>
              <a:gd name="connsiteX19" fmla="*/ 11368086 w 11368086"/>
              <a:gd name="connsiteY19" fmla="*/ 2175595 h 5827487"/>
              <a:gd name="connsiteX20" fmla="*/ 11368086 w 11368086"/>
              <a:gd name="connsiteY20" fmla="*/ 2648269 h 5827487"/>
              <a:gd name="connsiteX21" fmla="*/ 11368086 w 11368086"/>
              <a:gd name="connsiteY21" fmla="*/ 3179218 h 5827487"/>
              <a:gd name="connsiteX22" fmla="*/ 11368086 w 11368086"/>
              <a:gd name="connsiteY22" fmla="*/ 3884991 h 5827487"/>
              <a:gd name="connsiteX23" fmla="*/ 11368086 w 11368086"/>
              <a:gd name="connsiteY23" fmla="*/ 4474215 h 5827487"/>
              <a:gd name="connsiteX24" fmla="*/ 11368086 w 11368086"/>
              <a:gd name="connsiteY24" fmla="*/ 5005164 h 5827487"/>
              <a:gd name="connsiteX25" fmla="*/ 11368086 w 11368086"/>
              <a:gd name="connsiteY25" fmla="*/ 5827487 h 5827487"/>
              <a:gd name="connsiteX26" fmla="*/ 10699375 w 11368086"/>
              <a:gd name="connsiteY26" fmla="*/ 5827487 h 5827487"/>
              <a:gd name="connsiteX27" fmla="*/ 10030664 w 11368086"/>
              <a:gd name="connsiteY27" fmla="*/ 5827487 h 5827487"/>
              <a:gd name="connsiteX28" fmla="*/ 9589315 w 11368086"/>
              <a:gd name="connsiteY28" fmla="*/ 5827487 h 5827487"/>
              <a:gd name="connsiteX29" fmla="*/ 8806923 w 11368086"/>
              <a:gd name="connsiteY29" fmla="*/ 5827487 h 5827487"/>
              <a:gd name="connsiteX30" fmla="*/ 8365574 w 11368086"/>
              <a:gd name="connsiteY30" fmla="*/ 5827487 h 5827487"/>
              <a:gd name="connsiteX31" fmla="*/ 7583182 w 11368086"/>
              <a:gd name="connsiteY31" fmla="*/ 5827487 h 5827487"/>
              <a:gd name="connsiteX32" fmla="*/ 7255514 w 11368086"/>
              <a:gd name="connsiteY32" fmla="*/ 5827487 h 5827487"/>
              <a:gd name="connsiteX33" fmla="*/ 6473122 w 11368086"/>
              <a:gd name="connsiteY33" fmla="*/ 5827487 h 5827487"/>
              <a:gd name="connsiteX34" fmla="*/ 6031773 w 11368086"/>
              <a:gd name="connsiteY34" fmla="*/ 5827487 h 5827487"/>
              <a:gd name="connsiteX35" fmla="*/ 5704104 w 11368086"/>
              <a:gd name="connsiteY35" fmla="*/ 5827487 h 5827487"/>
              <a:gd name="connsiteX36" fmla="*/ 5262755 w 11368086"/>
              <a:gd name="connsiteY36" fmla="*/ 5827487 h 5827487"/>
              <a:gd name="connsiteX37" fmla="*/ 4480363 w 11368086"/>
              <a:gd name="connsiteY37" fmla="*/ 5827487 h 5827487"/>
              <a:gd name="connsiteX38" fmla="*/ 4039014 w 11368086"/>
              <a:gd name="connsiteY38" fmla="*/ 5827487 h 5827487"/>
              <a:gd name="connsiteX39" fmla="*/ 3711346 w 11368086"/>
              <a:gd name="connsiteY39" fmla="*/ 5827487 h 5827487"/>
              <a:gd name="connsiteX40" fmla="*/ 3269997 w 11368086"/>
              <a:gd name="connsiteY40" fmla="*/ 5827487 h 5827487"/>
              <a:gd name="connsiteX41" fmla="*/ 2714966 w 11368086"/>
              <a:gd name="connsiteY41" fmla="*/ 5827487 h 5827487"/>
              <a:gd name="connsiteX42" fmla="*/ 2046255 w 11368086"/>
              <a:gd name="connsiteY42" fmla="*/ 5827487 h 5827487"/>
              <a:gd name="connsiteX43" fmla="*/ 1604906 w 11368086"/>
              <a:gd name="connsiteY43" fmla="*/ 5827487 h 5827487"/>
              <a:gd name="connsiteX44" fmla="*/ 708834 w 11368086"/>
              <a:gd name="connsiteY44" fmla="*/ 5827487 h 5827487"/>
              <a:gd name="connsiteX45" fmla="*/ 0 w 11368086"/>
              <a:gd name="connsiteY45" fmla="*/ 5827487 h 5827487"/>
              <a:gd name="connsiteX46" fmla="*/ 0 w 11368086"/>
              <a:gd name="connsiteY46" fmla="*/ 5063439 h 5827487"/>
              <a:gd name="connsiteX47" fmla="*/ 0 w 11368086"/>
              <a:gd name="connsiteY47" fmla="*/ 4415940 h 5827487"/>
              <a:gd name="connsiteX48" fmla="*/ 0 w 11368086"/>
              <a:gd name="connsiteY48" fmla="*/ 3768442 h 5827487"/>
              <a:gd name="connsiteX49" fmla="*/ 0 w 11368086"/>
              <a:gd name="connsiteY49" fmla="*/ 3179218 h 5827487"/>
              <a:gd name="connsiteX50" fmla="*/ 0 w 11368086"/>
              <a:gd name="connsiteY50" fmla="*/ 2473444 h 5827487"/>
              <a:gd name="connsiteX51" fmla="*/ 0 w 11368086"/>
              <a:gd name="connsiteY51" fmla="*/ 1825946 h 5827487"/>
              <a:gd name="connsiteX52" fmla="*/ 0 w 11368086"/>
              <a:gd name="connsiteY52" fmla="*/ 1061898 h 5827487"/>
              <a:gd name="connsiteX53" fmla="*/ 0 w 11368086"/>
              <a:gd name="connsiteY53" fmla="*/ 0 h 582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368086" h="5827487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351285" y="252629"/>
                  <a:pt x="11378580" y="608750"/>
                  <a:pt x="11368086" y="764048"/>
                </a:cubicBezTo>
                <a:cubicBezTo>
                  <a:pt x="11357592" y="919346"/>
                  <a:pt x="11383931" y="1231314"/>
                  <a:pt x="11368086" y="1469822"/>
                </a:cubicBezTo>
                <a:cubicBezTo>
                  <a:pt x="11352241" y="1708330"/>
                  <a:pt x="11398483" y="1843446"/>
                  <a:pt x="11368086" y="2175595"/>
                </a:cubicBezTo>
                <a:cubicBezTo>
                  <a:pt x="11337689" y="2507744"/>
                  <a:pt x="11362564" y="2475858"/>
                  <a:pt x="11368086" y="2648269"/>
                </a:cubicBezTo>
                <a:cubicBezTo>
                  <a:pt x="11373608" y="2820680"/>
                  <a:pt x="11386299" y="2999075"/>
                  <a:pt x="11368086" y="3179218"/>
                </a:cubicBezTo>
                <a:cubicBezTo>
                  <a:pt x="11349873" y="3359361"/>
                  <a:pt x="11364070" y="3723032"/>
                  <a:pt x="11368086" y="3884991"/>
                </a:cubicBezTo>
                <a:cubicBezTo>
                  <a:pt x="11372102" y="4046950"/>
                  <a:pt x="11364601" y="4236441"/>
                  <a:pt x="11368086" y="4474215"/>
                </a:cubicBezTo>
                <a:cubicBezTo>
                  <a:pt x="11371571" y="4711989"/>
                  <a:pt x="11355962" y="4842657"/>
                  <a:pt x="11368086" y="5005164"/>
                </a:cubicBezTo>
                <a:cubicBezTo>
                  <a:pt x="11380210" y="5167671"/>
                  <a:pt x="11342192" y="5594214"/>
                  <a:pt x="11368086" y="5827487"/>
                </a:cubicBezTo>
                <a:cubicBezTo>
                  <a:pt x="11229752" y="5818798"/>
                  <a:pt x="10841325" y="5853220"/>
                  <a:pt x="10699375" y="5827487"/>
                </a:cubicBezTo>
                <a:cubicBezTo>
                  <a:pt x="10557425" y="5801754"/>
                  <a:pt x="10271850" y="5853132"/>
                  <a:pt x="10030664" y="5827487"/>
                </a:cubicBezTo>
                <a:cubicBezTo>
                  <a:pt x="9789478" y="5801842"/>
                  <a:pt x="9805156" y="5817042"/>
                  <a:pt x="9589315" y="5827487"/>
                </a:cubicBezTo>
                <a:cubicBezTo>
                  <a:pt x="9373474" y="5837932"/>
                  <a:pt x="8965539" y="5866254"/>
                  <a:pt x="8806923" y="5827487"/>
                </a:cubicBezTo>
                <a:cubicBezTo>
                  <a:pt x="8648307" y="5788720"/>
                  <a:pt x="8530374" y="5843359"/>
                  <a:pt x="8365574" y="5827487"/>
                </a:cubicBezTo>
                <a:cubicBezTo>
                  <a:pt x="8200774" y="5811615"/>
                  <a:pt x="7873244" y="5850127"/>
                  <a:pt x="7583182" y="5827487"/>
                </a:cubicBezTo>
                <a:cubicBezTo>
                  <a:pt x="7293120" y="5804847"/>
                  <a:pt x="7395218" y="5816453"/>
                  <a:pt x="7255514" y="5827487"/>
                </a:cubicBezTo>
                <a:cubicBezTo>
                  <a:pt x="7115810" y="5838521"/>
                  <a:pt x="6706469" y="5832301"/>
                  <a:pt x="6473122" y="5827487"/>
                </a:cubicBezTo>
                <a:cubicBezTo>
                  <a:pt x="6239775" y="5822673"/>
                  <a:pt x="6139122" y="5820532"/>
                  <a:pt x="6031773" y="5827487"/>
                </a:cubicBezTo>
                <a:cubicBezTo>
                  <a:pt x="5924424" y="5834442"/>
                  <a:pt x="5858965" y="5818456"/>
                  <a:pt x="5704104" y="5827487"/>
                </a:cubicBezTo>
                <a:cubicBezTo>
                  <a:pt x="5549243" y="5836518"/>
                  <a:pt x="5424647" y="5826507"/>
                  <a:pt x="5262755" y="5827487"/>
                </a:cubicBezTo>
                <a:cubicBezTo>
                  <a:pt x="5100863" y="5828467"/>
                  <a:pt x="4774754" y="5860183"/>
                  <a:pt x="4480363" y="5827487"/>
                </a:cubicBezTo>
                <a:cubicBezTo>
                  <a:pt x="4185972" y="5794791"/>
                  <a:pt x="4235055" y="5844570"/>
                  <a:pt x="4039014" y="5827487"/>
                </a:cubicBezTo>
                <a:cubicBezTo>
                  <a:pt x="3842973" y="5810404"/>
                  <a:pt x="3846378" y="5829515"/>
                  <a:pt x="3711346" y="5827487"/>
                </a:cubicBezTo>
                <a:cubicBezTo>
                  <a:pt x="3576314" y="5825459"/>
                  <a:pt x="3445580" y="5807080"/>
                  <a:pt x="3269997" y="5827487"/>
                </a:cubicBezTo>
                <a:cubicBezTo>
                  <a:pt x="3094414" y="5847894"/>
                  <a:pt x="2859128" y="5806006"/>
                  <a:pt x="2714966" y="5827487"/>
                </a:cubicBezTo>
                <a:cubicBezTo>
                  <a:pt x="2570804" y="5848968"/>
                  <a:pt x="2374304" y="5808536"/>
                  <a:pt x="2046255" y="5827487"/>
                </a:cubicBezTo>
                <a:cubicBezTo>
                  <a:pt x="1718206" y="5846438"/>
                  <a:pt x="1772893" y="5846180"/>
                  <a:pt x="1604906" y="5827487"/>
                </a:cubicBezTo>
                <a:cubicBezTo>
                  <a:pt x="1436919" y="5808794"/>
                  <a:pt x="983950" y="5823252"/>
                  <a:pt x="708834" y="5827487"/>
                </a:cubicBezTo>
                <a:cubicBezTo>
                  <a:pt x="433718" y="5831722"/>
                  <a:pt x="183110" y="5828545"/>
                  <a:pt x="0" y="5827487"/>
                </a:cubicBezTo>
                <a:cubicBezTo>
                  <a:pt x="-17679" y="5544445"/>
                  <a:pt x="24507" y="5399730"/>
                  <a:pt x="0" y="5063439"/>
                </a:cubicBezTo>
                <a:cubicBezTo>
                  <a:pt x="-24507" y="4727148"/>
                  <a:pt x="-21613" y="4616022"/>
                  <a:pt x="0" y="4415940"/>
                </a:cubicBezTo>
                <a:cubicBezTo>
                  <a:pt x="21613" y="4215858"/>
                  <a:pt x="30566" y="4028323"/>
                  <a:pt x="0" y="3768442"/>
                </a:cubicBezTo>
                <a:cubicBezTo>
                  <a:pt x="-30566" y="3508561"/>
                  <a:pt x="-6519" y="3304521"/>
                  <a:pt x="0" y="3179218"/>
                </a:cubicBezTo>
                <a:cubicBezTo>
                  <a:pt x="6519" y="3053915"/>
                  <a:pt x="-13103" y="2794882"/>
                  <a:pt x="0" y="2473444"/>
                </a:cubicBezTo>
                <a:cubicBezTo>
                  <a:pt x="13103" y="2152006"/>
                  <a:pt x="31925" y="2059007"/>
                  <a:pt x="0" y="1825946"/>
                </a:cubicBezTo>
                <a:cubicBezTo>
                  <a:pt x="-31925" y="1592885"/>
                  <a:pt x="-34284" y="1406701"/>
                  <a:pt x="0" y="1061898"/>
                </a:cubicBezTo>
                <a:cubicBezTo>
                  <a:pt x="34284" y="717095"/>
                  <a:pt x="-9716" y="472817"/>
                  <a:pt x="0" y="0"/>
                </a:cubicBezTo>
                <a:close/>
              </a:path>
            </a:pathLst>
          </a:custGeom>
          <a:noFill/>
          <a:ln w="762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8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Dia</a:t>
            </a:r>
            <a:r>
              <a:rPr lang="en-US" sz="5400" b="1" dirty="0">
                <a:solidFill>
                  <a:schemeClr val="bg1"/>
                </a:solidFill>
              </a:rPr>
              <a:t> Diagrams: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5400" dirty="0"/>
              <a:t> Made up of “objects”</a:t>
            </a:r>
          </a:p>
          <a:p>
            <a:pPr lvl="1"/>
            <a:r>
              <a:rPr lang="en-US" sz="5000" dirty="0"/>
              <a:t> Shapes</a:t>
            </a:r>
          </a:p>
          <a:p>
            <a:pPr lvl="1"/>
            <a:r>
              <a:rPr lang="en-US" sz="5000" dirty="0"/>
              <a:t> Lines</a:t>
            </a:r>
          </a:p>
          <a:p>
            <a:pPr lvl="1"/>
            <a:r>
              <a:rPr lang="en-US" sz="5000" dirty="0"/>
              <a:t> Text</a:t>
            </a:r>
          </a:p>
          <a:p>
            <a:pPr lvl="1"/>
            <a:r>
              <a:rPr lang="en-US" sz="5000" dirty="0"/>
              <a:t> Images</a:t>
            </a:r>
          </a:p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3954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742950"/>
            <a:ext cx="10701403" cy="2243138"/>
          </a:xfrm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Task 2: Database Design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D89617-6752-49FF-9EBB-E32BD670AE73}"/>
              </a:ext>
            </a:extLst>
          </p:cNvPr>
          <p:cNvSpPr txBox="1">
            <a:spLocks/>
          </p:cNvSpPr>
          <p:nvPr/>
        </p:nvSpPr>
        <p:spPr>
          <a:xfrm>
            <a:off x="2213518" y="3614738"/>
            <a:ext cx="6759031" cy="2707584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b="1" dirty="0"/>
          </a:p>
          <a:p>
            <a:r>
              <a:rPr lang="en-US" sz="6400" b="1" dirty="0"/>
              <a:t>Database Design and Diagramming with </a:t>
            </a:r>
            <a:r>
              <a:rPr lang="en-US" sz="6400" b="1" dirty="0" err="1"/>
              <a:t>Dia</a:t>
            </a:r>
            <a:endParaRPr lang="en-US" sz="6400" b="1" dirty="0"/>
          </a:p>
          <a:p>
            <a:r>
              <a:rPr lang="en-US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078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Requirements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4000" dirty="0"/>
          </a:p>
          <a:p>
            <a:pPr lvl="1"/>
            <a:r>
              <a:rPr lang="en-US" sz="5000" dirty="0"/>
              <a:t>What is the scope (how big is this thing going to be?)</a:t>
            </a:r>
          </a:p>
          <a:p>
            <a:pPr lvl="1"/>
            <a:r>
              <a:rPr lang="en-US" sz="5000" dirty="0"/>
              <a:t>Who are the players?</a:t>
            </a:r>
          </a:p>
          <a:p>
            <a:pPr lvl="1"/>
            <a:r>
              <a:rPr lang="en-US" sz="5000" dirty="0"/>
              <a:t>What do they hope to use the database for?</a:t>
            </a:r>
          </a:p>
          <a:p>
            <a:pPr lvl="1"/>
            <a:r>
              <a:rPr lang="en-US" sz="5000" dirty="0"/>
              <a:t>What are they doing right now?</a:t>
            </a:r>
          </a:p>
          <a:p>
            <a:pPr marL="457200" lvl="1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4487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Requirements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4000" dirty="0"/>
          </a:p>
          <a:p>
            <a:pPr lvl="1"/>
            <a:r>
              <a:rPr lang="en-US" sz="5000" dirty="0"/>
              <a:t>Collect information about:</a:t>
            </a:r>
          </a:p>
          <a:p>
            <a:pPr lvl="2"/>
            <a:r>
              <a:rPr lang="en-US" sz="4600" dirty="0"/>
              <a:t>Entities and attributes</a:t>
            </a:r>
          </a:p>
          <a:p>
            <a:pPr lvl="2"/>
            <a:r>
              <a:rPr lang="en-US" sz="4600" dirty="0"/>
              <a:t>Processes in place</a:t>
            </a:r>
          </a:p>
          <a:p>
            <a:pPr lvl="2"/>
            <a:r>
              <a:rPr lang="en-US" sz="4600" dirty="0"/>
              <a:t>New processes needed</a:t>
            </a:r>
          </a:p>
          <a:p>
            <a:pPr marL="457200" lvl="1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2068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Database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4000" dirty="0"/>
          </a:p>
          <a:p>
            <a:pPr lvl="1"/>
            <a:r>
              <a:rPr lang="en-US" sz="5000" dirty="0"/>
              <a:t>Collect information about:</a:t>
            </a:r>
          </a:p>
          <a:p>
            <a:pPr lvl="2"/>
            <a:r>
              <a:rPr lang="en-US" sz="4600" dirty="0"/>
              <a:t>Entities and attributes</a:t>
            </a:r>
          </a:p>
          <a:p>
            <a:pPr lvl="2"/>
            <a:r>
              <a:rPr lang="en-US" sz="4600" dirty="0"/>
              <a:t>Processes in place</a:t>
            </a:r>
          </a:p>
          <a:p>
            <a:pPr lvl="2"/>
            <a:r>
              <a:rPr lang="en-US" sz="4600" dirty="0"/>
              <a:t>New processes needed</a:t>
            </a:r>
          </a:p>
          <a:p>
            <a:pPr marL="457200" lvl="1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0036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Database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4000" dirty="0"/>
          </a:p>
          <a:p>
            <a:pPr lvl="1"/>
            <a:r>
              <a:rPr lang="en-US" sz="5000" dirty="0"/>
              <a:t>ERD (Entity Relationship Diagram)</a:t>
            </a:r>
          </a:p>
          <a:p>
            <a:pPr lvl="2"/>
            <a:r>
              <a:rPr lang="en-US" sz="4600" dirty="0"/>
              <a:t>Logical Design</a:t>
            </a:r>
          </a:p>
          <a:p>
            <a:pPr lvl="2"/>
            <a:endParaRPr lang="en-US" sz="4600" dirty="0"/>
          </a:p>
          <a:p>
            <a:pPr lvl="1"/>
            <a:r>
              <a:rPr lang="en-US" sz="5000" dirty="0"/>
              <a:t>Relational Model Diagram</a:t>
            </a:r>
          </a:p>
          <a:p>
            <a:pPr lvl="2"/>
            <a:r>
              <a:rPr lang="en-US" sz="4600" dirty="0"/>
              <a:t>Converts the logical design into a physical design</a:t>
            </a:r>
          </a:p>
          <a:p>
            <a:pPr marL="457200" lvl="1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6992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12100</TotalTime>
  <Words>604</Words>
  <Application>Microsoft Office PowerPoint</Application>
  <PresentationFormat>Widescreen</PresentationFormat>
  <Paragraphs>126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Task 1: Exploring Dia</vt:lpstr>
      <vt:lpstr>For this Course:</vt:lpstr>
      <vt:lpstr>Dia Diagrams:</vt:lpstr>
      <vt:lpstr>Task 2: Database Design</vt:lpstr>
      <vt:lpstr>Requirements Analysis:</vt:lpstr>
      <vt:lpstr>Requirements Analysis:</vt:lpstr>
      <vt:lpstr>Database Design:</vt:lpstr>
      <vt:lpstr>Database Design:</vt:lpstr>
      <vt:lpstr>Task 3: Meet the ERD</vt:lpstr>
      <vt:lpstr>ERD Components:</vt:lpstr>
      <vt:lpstr>ERD Components:</vt:lpstr>
      <vt:lpstr>About those attributes:</vt:lpstr>
      <vt:lpstr>About those attributes:</vt:lpstr>
      <vt:lpstr>ERD Components:</vt:lpstr>
      <vt:lpstr>ERD Components:</vt:lpstr>
      <vt:lpstr>Task 4: Find the  Good Stuff</vt:lpstr>
      <vt:lpstr>Database Design Steps:</vt:lpstr>
      <vt:lpstr>Jaxpax ERD (so far…):</vt:lpstr>
      <vt:lpstr>Identify:</vt:lpstr>
      <vt:lpstr>Transcript:</vt:lpstr>
      <vt:lpstr>Task 5: Entities and Attributes in the ERD</vt:lpstr>
      <vt:lpstr>Task 6: Relationships Complete the ERD</vt:lpstr>
      <vt:lpstr>ERD Components:</vt:lpstr>
      <vt:lpstr>Add the Relationship:</vt:lpstr>
      <vt:lpstr>Customers and Products:</vt:lpstr>
      <vt:lpstr>Cardinality:</vt:lpstr>
      <vt:lpstr>Cardinality:</vt:lpstr>
      <vt:lpstr>Cardinality in the ERD:</vt:lpstr>
      <vt:lpstr>Cardinality in the ERD:</vt:lpstr>
      <vt:lpstr>Congratulations on completing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Judy Richardson</dc:creator>
  <cp:lastModifiedBy>Judy Richardson</cp:lastModifiedBy>
  <cp:revision>133</cp:revision>
  <dcterms:created xsi:type="dcterms:W3CDTF">2020-05-06T23:34:27Z</dcterms:created>
  <dcterms:modified xsi:type="dcterms:W3CDTF">2020-05-27T17:45:11Z</dcterms:modified>
</cp:coreProperties>
</file>