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82e390fed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82e390fed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82e390fed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82e390fed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82e390fed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82e390fed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82e390fed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82e390fed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82e390fe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82e390fe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82e390fe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82e390fe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82e390fe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82e390fe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82e390fed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82e390fed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82e390fed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82e390fed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jpg"/><Relationship Id="rId5"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flaticon.com/"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www.flaticon.com/" TargetMode="External"/><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www.youtube.com/watch?v=PZRI1IfStY0" TargetMode="External"/><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Intermediate Relational Database and SQL</a:t>
            </a:r>
            <a:endParaRPr sz="3000"/>
          </a:p>
        </p:txBody>
      </p:sp>
      <p:sp>
        <p:nvSpPr>
          <p:cNvPr id="68" name="Google Shape;68;p13"/>
          <p:cNvSpPr txBox="1"/>
          <p:nvPr>
            <p:ph idx="1" type="subTitle"/>
          </p:nvPr>
        </p:nvSpPr>
        <p:spPr>
          <a:xfrm>
            <a:off x="305125" y="8734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a:t>
            </a:r>
            <a:endParaRPr/>
          </a:p>
        </p:txBody>
      </p:sp>
      <p:pic>
        <p:nvPicPr>
          <p:cNvPr id="69" name="Google Shape;69;p13"/>
          <p:cNvPicPr preferRelativeResize="0"/>
          <p:nvPr/>
        </p:nvPicPr>
        <p:blipFill>
          <a:blip r:embed="rId3">
            <a:alphaModFix/>
          </a:blip>
          <a:stretch>
            <a:fillRect/>
          </a:stretch>
        </p:blipFill>
        <p:spPr>
          <a:xfrm>
            <a:off x="1702850" y="1246755"/>
            <a:ext cx="5819051" cy="3532369"/>
          </a:xfrm>
          <a:prstGeom prst="rect">
            <a:avLst/>
          </a:prstGeom>
          <a:noFill/>
          <a:ln>
            <a:noFill/>
          </a:ln>
        </p:spPr>
      </p:pic>
      <p:sp>
        <p:nvSpPr>
          <p:cNvPr id="70" name="Google Shape;70;p13"/>
          <p:cNvSpPr/>
          <p:nvPr/>
        </p:nvSpPr>
        <p:spPr>
          <a:xfrm>
            <a:off x="1836875" y="3784775"/>
            <a:ext cx="1423200" cy="3735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13"/>
          <p:cNvCxnSpPr>
            <a:stCxn id="70" idx="3"/>
          </p:cNvCxnSpPr>
          <p:nvPr/>
        </p:nvCxnSpPr>
        <p:spPr>
          <a:xfrm flipH="1" rot="10800000">
            <a:off x="3260075" y="2866325"/>
            <a:ext cx="575100" cy="1105200"/>
          </a:xfrm>
          <a:prstGeom prst="straightConnector1">
            <a:avLst/>
          </a:prstGeom>
          <a:noFill/>
          <a:ln cap="flat" cmpd="sng" w="38100">
            <a:solidFill>
              <a:srgbClr val="FF0000"/>
            </a:solidFill>
            <a:prstDash val="solid"/>
            <a:round/>
            <a:headEnd len="med" w="med" type="none"/>
            <a:tailEnd len="med" w="med" type="triangle"/>
          </a:ln>
        </p:spPr>
      </p:cxnSp>
      <p:sp>
        <p:nvSpPr>
          <p:cNvPr id="72" name="Google Shape;72;p13"/>
          <p:cNvSpPr/>
          <p:nvPr/>
        </p:nvSpPr>
        <p:spPr>
          <a:xfrm>
            <a:off x="3845325" y="1306325"/>
            <a:ext cx="3542400" cy="2438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2"/>
          <p:cNvPicPr preferRelativeResize="0"/>
          <p:nvPr/>
        </p:nvPicPr>
        <p:blipFill>
          <a:blip r:embed="rId3">
            <a:alphaModFix/>
          </a:blip>
          <a:stretch>
            <a:fillRect/>
          </a:stretch>
        </p:blipFill>
        <p:spPr>
          <a:xfrm>
            <a:off x="2562350" y="183849"/>
            <a:ext cx="5672750" cy="4775800"/>
          </a:xfrm>
          <a:prstGeom prst="rect">
            <a:avLst/>
          </a:prstGeom>
          <a:noFill/>
          <a:ln>
            <a:noFill/>
          </a:ln>
        </p:spPr>
      </p:pic>
      <p:sp>
        <p:nvSpPr>
          <p:cNvPr id="212" name="Google Shape;212;p22"/>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Foreign Key</a:t>
            </a:r>
            <a:endParaRPr/>
          </a:p>
        </p:txBody>
      </p:sp>
      <p:sp>
        <p:nvSpPr>
          <p:cNvPr id="213" name="Google Shape;213;p22"/>
          <p:cNvSpPr txBox="1"/>
          <p:nvPr>
            <p:ph idx="1" type="subTitle"/>
          </p:nvPr>
        </p:nvSpPr>
        <p:spPr>
          <a:xfrm>
            <a:off x="236975" y="10871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Enforces table relations and</a:t>
            </a:r>
            <a:endParaRPr/>
          </a:p>
          <a:p>
            <a:pPr indent="0" lvl="0" marL="457200" rtl="0" algn="l">
              <a:spcBef>
                <a:spcPts val="0"/>
              </a:spcBef>
              <a:spcAft>
                <a:spcPts val="0"/>
              </a:spcAft>
              <a:buNone/>
            </a:pPr>
            <a:r>
              <a:rPr lang="en"/>
              <a:t>data integrity</a:t>
            </a:r>
            <a:endParaRPr u="sng">
              <a:solidFill>
                <a:srgbClr val="FFFF00"/>
              </a:solidFill>
            </a:endParaRPr>
          </a:p>
        </p:txBody>
      </p:sp>
      <p:sp>
        <p:nvSpPr>
          <p:cNvPr id="214" name="Google Shape;214;p22"/>
          <p:cNvSpPr txBox="1"/>
          <p:nvPr>
            <p:ph idx="1" type="subTitle"/>
          </p:nvPr>
        </p:nvSpPr>
        <p:spPr>
          <a:xfrm>
            <a:off x="236975" y="19056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span multiple columns</a:t>
            </a:r>
            <a:endParaRPr/>
          </a:p>
        </p:txBody>
      </p:sp>
      <p:sp>
        <p:nvSpPr>
          <p:cNvPr id="215" name="Google Shape;215;p22"/>
          <p:cNvSpPr txBox="1"/>
          <p:nvPr>
            <p:ph idx="1" type="subTitle"/>
          </p:nvPr>
        </p:nvSpPr>
        <p:spPr>
          <a:xfrm>
            <a:off x="236975" y="2754860"/>
            <a:ext cx="8222100" cy="104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be specified when the</a:t>
            </a:r>
            <a:br>
              <a:rPr lang="en"/>
            </a:br>
            <a:r>
              <a:rPr lang="en"/>
              <a:t>table is created</a:t>
            </a:r>
            <a:br>
              <a:rPr lang="en"/>
            </a:br>
            <a:r>
              <a:rPr lang="en"/>
              <a:t>or added afterward</a:t>
            </a:r>
            <a:endParaRPr/>
          </a:p>
        </p:txBody>
      </p:sp>
      <p:sp>
        <p:nvSpPr>
          <p:cNvPr id="216" name="Google Shape;216;p22"/>
          <p:cNvSpPr txBox="1"/>
          <p:nvPr>
            <p:ph idx="1" type="subTitle"/>
          </p:nvPr>
        </p:nvSpPr>
        <p:spPr>
          <a:xfrm>
            <a:off x="236975" y="3840268"/>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Always between </a:t>
            </a:r>
            <a:r>
              <a:rPr lang="en" u="sng">
                <a:solidFill>
                  <a:srgbClr val="FFFF00"/>
                </a:solidFill>
              </a:rPr>
              <a:t>TWO</a:t>
            </a:r>
            <a:r>
              <a:rPr lang="en"/>
              <a:t> tables!</a:t>
            </a:r>
            <a:endParaRPr/>
          </a:p>
        </p:txBody>
      </p:sp>
      <p:pic>
        <p:nvPicPr>
          <p:cNvPr id="217" name="Google Shape;217;p22"/>
          <p:cNvPicPr preferRelativeResize="0"/>
          <p:nvPr/>
        </p:nvPicPr>
        <p:blipFill>
          <a:blip r:embed="rId4">
            <a:alphaModFix/>
          </a:blip>
          <a:stretch>
            <a:fillRect/>
          </a:stretch>
        </p:blipFill>
        <p:spPr>
          <a:xfrm>
            <a:off x="276275" y="219113"/>
            <a:ext cx="6096000" cy="4010025"/>
          </a:xfrm>
          <a:prstGeom prst="rect">
            <a:avLst/>
          </a:prstGeom>
          <a:noFill/>
          <a:ln>
            <a:noFill/>
          </a:ln>
        </p:spPr>
      </p:pic>
      <p:sp>
        <p:nvSpPr>
          <p:cNvPr id="218" name="Google Shape;218;p22"/>
          <p:cNvSpPr/>
          <p:nvPr/>
        </p:nvSpPr>
        <p:spPr>
          <a:xfrm>
            <a:off x="1640100" y="679050"/>
            <a:ext cx="1102200" cy="8103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2"/>
          <p:cNvPicPr preferRelativeResize="0"/>
          <p:nvPr/>
        </p:nvPicPr>
        <p:blipFill>
          <a:blip r:embed="rId5">
            <a:alphaModFix/>
          </a:blip>
          <a:stretch>
            <a:fillRect/>
          </a:stretch>
        </p:blipFill>
        <p:spPr>
          <a:xfrm>
            <a:off x="2742300" y="1939630"/>
            <a:ext cx="5264901" cy="2962370"/>
          </a:xfrm>
          <a:prstGeom prst="rect">
            <a:avLst/>
          </a:prstGeom>
          <a:noFill/>
          <a:ln>
            <a:noFill/>
          </a:ln>
        </p:spPr>
      </p:pic>
      <p:cxnSp>
        <p:nvCxnSpPr>
          <p:cNvPr id="220" name="Google Shape;220;p22"/>
          <p:cNvCxnSpPr/>
          <p:nvPr/>
        </p:nvCxnSpPr>
        <p:spPr>
          <a:xfrm rot="10800000">
            <a:off x="2742050" y="1481500"/>
            <a:ext cx="767400" cy="1155000"/>
          </a:xfrm>
          <a:prstGeom prst="straightConnector1">
            <a:avLst/>
          </a:prstGeom>
          <a:noFill/>
          <a:ln cap="flat" cmpd="sng" w="38100">
            <a:solidFill>
              <a:srgbClr val="FF99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DATABASES</a:t>
            </a:r>
            <a:endParaRPr/>
          </a:p>
        </p:txBody>
      </p:sp>
      <p:sp>
        <p:nvSpPr>
          <p:cNvPr id="78" name="Google Shape;78;p14"/>
          <p:cNvSpPr txBox="1"/>
          <p:nvPr>
            <p:ph idx="1" type="subTitle"/>
          </p:nvPr>
        </p:nvSpPr>
        <p:spPr>
          <a:xfrm>
            <a:off x="305125" y="8734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Collections of Related Data Items like Tables, Indexes, Constraints, etc...</a:t>
            </a:r>
            <a:endParaRPr/>
          </a:p>
        </p:txBody>
      </p:sp>
      <p:sp>
        <p:nvSpPr>
          <p:cNvPr id="79" name="Google Shape;79;p14"/>
          <p:cNvSpPr txBox="1"/>
          <p:nvPr/>
        </p:nvSpPr>
        <p:spPr>
          <a:xfrm>
            <a:off x="107150" y="4683950"/>
            <a:ext cx="50247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Icons made by Smashicons from </a:t>
            </a:r>
            <a:r>
              <a:rPr lang="en" sz="1000">
                <a:solidFill>
                  <a:srgbClr val="FFFFFF"/>
                </a:solidFill>
                <a:uFill>
                  <a:noFill/>
                </a:uFill>
                <a:hlinkClick r:id="rId3"/>
              </a:rPr>
              <a:t>www.flaticon.com</a:t>
            </a:r>
            <a:endParaRPr sz="1200">
              <a:solidFill>
                <a:srgbClr val="FFFFFF"/>
              </a:solidFill>
            </a:endParaRPr>
          </a:p>
        </p:txBody>
      </p:sp>
      <p:grpSp>
        <p:nvGrpSpPr>
          <p:cNvPr id="80" name="Google Shape;80;p14"/>
          <p:cNvGrpSpPr/>
          <p:nvPr/>
        </p:nvGrpSpPr>
        <p:grpSpPr>
          <a:xfrm>
            <a:off x="827700" y="1644401"/>
            <a:ext cx="7488600" cy="3205099"/>
            <a:chOff x="827700" y="1644401"/>
            <a:chExt cx="7488600" cy="3205099"/>
          </a:xfrm>
        </p:grpSpPr>
        <p:sp>
          <p:nvSpPr>
            <p:cNvPr id="81" name="Google Shape;81;p14"/>
            <p:cNvSpPr/>
            <p:nvPr/>
          </p:nvSpPr>
          <p:spPr>
            <a:xfrm>
              <a:off x="827700" y="1947600"/>
              <a:ext cx="7488600" cy="29019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4"/>
            <p:cNvPicPr preferRelativeResize="0"/>
            <p:nvPr/>
          </p:nvPicPr>
          <p:blipFill>
            <a:blip r:embed="rId4">
              <a:alphaModFix/>
            </a:blip>
            <a:stretch>
              <a:fillRect/>
            </a:stretch>
          </p:blipFill>
          <p:spPr>
            <a:xfrm>
              <a:off x="3937122" y="1644401"/>
              <a:ext cx="1386650" cy="1386625"/>
            </a:xfrm>
            <a:prstGeom prst="rect">
              <a:avLst/>
            </a:prstGeom>
            <a:noFill/>
            <a:ln>
              <a:noFill/>
            </a:ln>
          </p:spPr>
        </p:pic>
      </p:grpSp>
      <p:pic>
        <p:nvPicPr>
          <p:cNvPr id="83" name="Google Shape;83;p14"/>
          <p:cNvPicPr preferRelativeResize="0"/>
          <p:nvPr/>
        </p:nvPicPr>
        <p:blipFill>
          <a:blip r:embed="rId5">
            <a:alphaModFix/>
          </a:blip>
          <a:stretch>
            <a:fillRect/>
          </a:stretch>
        </p:blipFill>
        <p:spPr>
          <a:xfrm>
            <a:off x="2044225" y="1870915"/>
            <a:ext cx="933600" cy="933600"/>
          </a:xfrm>
          <a:prstGeom prst="rect">
            <a:avLst/>
          </a:prstGeom>
          <a:noFill/>
          <a:ln>
            <a:noFill/>
          </a:ln>
        </p:spPr>
      </p:pic>
      <p:sp>
        <p:nvSpPr>
          <p:cNvPr id="84" name="Google Shape;84;p14"/>
          <p:cNvSpPr txBox="1"/>
          <p:nvPr/>
        </p:nvSpPr>
        <p:spPr>
          <a:xfrm>
            <a:off x="1817725" y="2804525"/>
            <a:ext cx="13866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Admissions</a:t>
            </a:r>
            <a:endParaRPr>
              <a:solidFill>
                <a:srgbClr val="FFFFFF"/>
              </a:solidFill>
              <a:latin typeface="Roboto"/>
              <a:ea typeface="Roboto"/>
              <a:cs typeface="Roboto"/>
              <a:sym typeface="Roboto"/>
            </a:endParaRPr>
          </a:p>
        </p:txBody>
      </p:sp>
      <p:grpSp>
        <p:nvGrpSpPr>
          <p:cNvPr id="85" name="Google Shape;85;p14"/>
          <p:cNvGrpSpPr/>
          <p:nvPr/>
        </p:nvGrpSpPr>
        <p:grpSpPr>
          <a:xfrm>
            <a:off x="2544675" y="3211340"/>
            <a:ext cx="1386600" cy="1186810"/>
            <a:chOff x="2758900" y="3201615"/>
            <a:chExt cx="1386600" cy="1186810"/>
          </a:xfrm>
        </p:grpSpPr>
        <p:pic>
          <p:nvPicPr>
            <p:cNvPr id="86" name="Google Shape;86;p14"/>
            <p:cNvPicPr preferRelativeResize="0"/>
            <p:nvPr/>
          </p:nvPicPr>
          <p:blipFill>
            <a:blip r:embed="rId5">
              <a:alphaModFix/>
            </a:blip>
            <a:stretch>
              <a:fillRect/>
            </a:stretch>
          </p:blipFill>
          <p:spPr>
            <a:xfrm>
              <a:off x="2985400" y="3201615"/>
              <a:ext cx="933600" cy="933600"/>
            </a:xfrm>
            <a:prstGeom prst="rect">
              <a:avLst/>
            </a:prstGeom>
            <a:noFill/>
            <a:ln>
              <a:noFill/>
            </a:ln>
          </p:spPr>
        </p:pic>
        <p:sp>
          <p:nvSpPr>
            <p:cNvPr id="87" name="Google Shape;87;p14"/>
            <p:cNvSpPr txBox="1"/>
            <p:nvPr/>
          </p:nvSpPr>
          <p:spPr>
            <a:xfrm>
              <a:off x="2758900" y="4135225"/>
              <a:ext cx="13866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Billing</a:t>
              </a:r>
              <a:endParaRPr>
                <a:solidFill>
                  <a:srgbClr val="FFFFFF"/>
                </a:solidFill>
                <a:latin typeface="Roboto"/>
                <a:ea typeface="Roboto"/>
                <a:cs typeface="Roboto"/>
                <a:sym typeface="Roboto"/>
              </a:endParaRPr>
            </a:p>
          </p:txBody>
        </p:sp>
      </p:grpSp>
      <p:grpSp>
        <p:nvGrpSpPr>
          <p:cNvPr id="88" name="Google Shape;88;p14"/>
          <p:cNvGrpSpPr/>
          <p:nvPr/>
        </p:nvGrpSpPr>
        <p:grpSpPr>
          <a:xfrm>
            <a:off x="4615463" y="3497140"/>
            <a:ext cx="1386600" cy="1186810"/>
            <a:chOff x="4683625" y="3367165"/>
            <a:chExt cx="1386600" cy="1186810"/>
          </a:xfrm>
        </p:grpSpPr>
        <p:pic>
          <p:nvPicPr>
            <p:cNvPr id="89" name="Google Shape;89;p14"/>
            <p:cNvPicPr preferRelativeResize="0"/>
            <p:nvPr/>
          </p:nvPicPr>
          <p:blipFill>
            <a:blip r:embed="rId5">
              <a:alphaModFix/>
            </a:blip>
            <a:stretch>
              <a:fillRect/>
            </a:stretch>
          </p:blipFill>
          <p:spPr>
            <a:xfrm>
              <a:off x="4910125" y="3367165"/>
              <a:ext cx="933600" cy="933600"/>
            </a:xfrm>
            <a:prstGeom prst="rect">
              <a:avLst/>
            </a:prstGeom>
            <a:noFill/>
            <a:ln>
              <a:noFill/>
            </a:ln>
          </p:spPr>
        </p:pic>
        <p:sp>
          <p:nvSpPr>
            <p:cNvPr id="90" name="Google Shape;90;p14"/>
            <p:cNvSpPr txBox="1"/>
            <p:nvPr/>
          </p:nvSpPr>
          <p:spPr>
            <a:xfrm>
              <a:off x="4683625" y="4300775"/>
              <a:ext cx="13866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Academic</a:t>
              </a:r>
              <a:endParaRPr>
                <a:solidFill>
                  <a:srgbClr val="FFFFFF"/>
                </a:solidFill>
                <a:latin typeface="Roboto"/>
                <a:ea typeface="Roboto"/>
                <a:cs typeface="Roboto"/>
                <a:sym typeface="Roboto"/>
              </a:endParaRPr>
            </a:p>
          </p:txBody>
        </p:sp>
      </p:grpSp>
      <p:grpSp>
        <p:nvGrpSpPr>
          <p:cNvPr id="91" name="Google Shape;91;p14"/>
          <p:cNvGrpSpPr/>
          <p:nvPr/>
        </p:nvGrpSpPr>
        <p:grpSpPr>
          <a:xfrm>
            <a:off x="6433050" y="2854440"/>
            <a:ext cx="1386600" cy="1186810"/>
            <a:chOff x="6433050" y="2854440"/>
            <a:chExt cx="1386600" cy="1186810"/>
          </a:xfrm>
        </p:grpSpPr>
        <p:pic>
          <p:nvPicPr>
            <p:cNvPr id="92" name="Google Shape;92;p14"/>
            <p:cNvPicPr preferRelativeResize="0"/>
            <p:nvPr/>
          </p:nvPicPr>
          <p:blipFill>
            <a:blip r:embed="rId5">
              <a:alphaModFix/>
            </a:blip>
            <a:stretch>
              <a:fillRect/>
            </a:stretch>
          </p:blipFill>
          <p:spPr>
            <a:xfrm>
              <a:off x="6659550" y="2854440"/>
              <a:ext cx="933600" cy="933600"/>
            </a:xfrm>
            <a:prstGeom prst="rect">
              <a:avLst/>
            </a:prstGeom>
            <a:noFill/>
            <a:ln>
              <a:noFill/>
            </a:ln>
          </p:spPr>
        </p:pic>
        <p:sp>
          <p:nvSpPr>
            <p:cNvPr id="93" name="Google Shape;93;p14"/>
            <p:cNvSpPr txBox="1"/>
            <p:nvPr/>
          </p:nvSpPr>
          <p:spPr>
            <a:xfrm>
              <a:off x="6433050" y="3788050"/>
              <a:ext cx="13866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Financial Aid</a:t>
              </a:r>
              <a:endParaRPr>
                <a:solidFill>
                  <a:srgbClr val="FFFFFF"/>
                </a:solidFill>
                <a:latin typeface="Roboto"/>
                <a:ea typeface="Roboto"/>
                <a:cs typeface="Roboto"/>
                <a:sym typeface="Roboto"/>
              </a:endParaRPr>
            </a:p>
          </p:txBody>
        </p:sp>
      </p:grpSp>
      <p:grpSp>
        <p:nvGrpSpPr>
          <p:cNvPr id="94" name="Google Shape;94;p14"/>
          <p:cNvGrpSpPr/>
          <p:nvPr/>
        </p:nvGrpSpPr>
        <p:grpSpPr>
          <a:xfrm>
            <a:off x="5631125" y="1618440"/>
            <a:ext cx="1386600" cy="1186810"/>
            <a:chOff x="5631125" y="1618440"/>
            <a:chExt cx="1386600" cy="1186810"/>
          </a:xfrm>
        </p:grpSpPr>
        <p:pic>
          <p:nvPicPr>
            <p:cNvPr id="95" name="Google Shape;95;p14"/>
            <p:cNvPicPr preferRelativeResize="0"/>
            <p:nvPr/>
          </p:nvPicPr>
          <p:blipFill>
            <a:blip r:embed="rId5">
              <a:alphaModFix/>
            </a:blip>
            <a:stretch>
              <a:fillRect/>
            </a:stretch>
          </p:blipFill>
          <p:spPr>
            <a:xfrm>
              <a:off x="5857625" y="1618440"/>
              <a:ext cx="933600" cy="933600"/>
            </a:xfrm>
            <a:prstGeom prst="rect">
              <a:avLst/>
            </a:prstGeom>
            <a:noFill/>
            <a:ln>
              <a:noFill/>
            </a:ln>
          </p:spPr>
        </p:pic>
        <p:sp>
          <p:nvSpPr>
            <p:cNvPr id="96" name="Google Shape;96;p14"/>
            <p:cNvSpPr txBox="1"/>
            <p:nvPr/>
          </p:nvSpPr>
          <p:spPr>
            <a:xfrm>
              <a:off x="5631125" y="2552050"/>
              <a:ext cx="13866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Alumni</a:t>
              </a:r>
              <a:endParaRPr>
                <a:solidFill>
                  <a:srgbClr val="FFFFFF"/>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p:tgtEl>
                                          <p:spTgt spid="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5"/>
          <p:cNvPicPr preferRelativeResize="0"/>
          <p:nvPr/>
        </p:nvPicPr>
        <p:blipFill>
          <a:blip r:embed="rId3">
            <a:alphaModFix/>
          </a:blip>
          <a:stretch>
            <a:fillRect/>
          </a:stretch>
        </p:blipFill>
        <p:spPr>
          <a:xfrm>
            <a:off x="2562350" y="183849"/>
            <a:ext cx="5672750" cy="4775800"/>
          </a:xfrm>
          <a:prstGeom prst="rect">
            <a:avLst/>
          </a:prstGeom>
          <a:noFill/>
          <a:ln>
            <a:noFill/>
          </a:ln>
        </p:spPr>
      </p:pic>
      <p:sp>
        <p:nvSpPr>
          <p:cNvPr id="102" name="Google Shape;102;p15"/>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a:t>
            </a:r>
            <a:r>
              <a:rPr lang="en"/>
              <a:t>ES</a:t>
            </a:r>
            <a:endParaRPr/>
          </a:p>
        </p:txBody>
      </p:sp>
      <p:sp>
        <p:nvSpPr>
          <p:cNvPr id="103" name="Google Shape;103;p15"/>
          <p:cNvSpPr txBox="1"/>
          <p:nvPr>
            <p:ph idx="1" type="subTitle"/>
          </p:nvPr>
        </p:nvSpPr>
        <p:spPr>
          <a:xfrm>
            <a:off x="305125" y="8734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COLUMNS, ROWS, KEYS, INDEXES</a:t>
            </a:r>
            <a:endParaRPr/>
          </a:p>
        </p:txBody>
      </p:sp>
      <p:sp>
        <p:nvSpPr>
          <p:cNvPr id="104" name="Google Shape;104;p15"/>
          <p:cNvSpPr txBox="1"/>
          <p:nvPr/>
        </p:nvSpPr>
        <p:spPr>
          <a:xfrm>
            <a:off x="107150" y="4683950"/>
            <a:ext cx="50247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Icons made by Smashicons from </a:t>
            </a:r>
            <a:r>
              <a:rPr lang="en" sz="1000">
                <a:solidFill>
                  <a:srgbClr val="FFFFFF"/>
                </a:solidFill>
                <a:uFill>
                  <a:noFill/>
                </a:uFill>
                <a:hlinkClick r:id="rId4"/>
              </a:rPr>
              <a:t>www.flaticon.com</a:t>
            </a:r>
            <a:endParaRPr sz="1200">
              <a:solidFill>
                <a:srgbClr val="FFFFFF"/>
              </a:solidFill>
            </a:endParaRPr>
          </a:p>
        </p:txBody>
      </p:sp>
      <p:pic>
        <p:nvPicPr>
          <p:cNvPr id="105" name="Google Shape;105;p15"/>
          <p:cNvPicPr preferRelativeResize="0"/>
          <p:nvPr/>
        </p:nvPicPr>
        <p:blipFill>
          <a:blip r:embed="rId5">
            <a:alphaModFix/>
          </a:blip>
          <a:stretch>
            <a:fillRect/>
          </a:stretch>
        </p:blipFill>
        <p:spPr>
          <a:xfrm>
            <a:off x="1495275" y="1923525"/>
            <a:ext cx="5705475" cy="1924050"/>
          </a:xfrm>
          <a:prstGeom prst="rect">
            <a:avLst/>
          </a:prstGeom>
          <a:noFill/>
          <a:ln>
            <a:noFill/>
          </a:ln>
        </p:spPr>
      </p:pic>
      <p:pic>
        <p:nvPicPr>
          <p:cNvPr id="106" name="Google Shape;106;p15"/>
          <p:cNvPicPr preferRelativeResize="0"/>
          <p:nvPr/>
        </p:nvPicPr>
        <p:blipFill>
          <a:blip r:embed="rId5">
            <a:alphaModFix/>
          </a:blip>
          <a:stretch>
            <a:fillRect/>
          </a:stretch>
        </p:blipFill>
        <p:spPr>
          <a:xfrm>
            <a:off x="5684425" y="873425"/>
            <a:ext cx="1451025" cy="489325"/>
          </a:xfrm>
          <a:prstGeom prst="rect">
            <a:avLst/>
          </a:prstGeom>
          <a:noFill/>
          <a:ln>
            <a:noFill/>
          </a:ln>
        </p:spPr>
      </p:pic>
      <p:pic>
        <p:nvPicPr>
          <p:cNvPr id="107" name="Google Shape;107;p15"/>
          <p:cNvPicPr preferRelativeResize="0"/>
          <p:nvPr/>
        </p:nvPicPr>
        <p:blipFill>
          <a:blip r:embed="rId5">
            <a:alphaModFix/>
          </a:blip>
          <a:stretch>
            <a:fillRect/>
          </a:stretch>
        </p:blipFill>
        <p:spPr>
          <a:xfrm>
            <a:off x="4049732" y="1260675"/>
            <a:ext cx="1451018" cy="489325"/>
          </a:xfrm>
          <a:prstGeom prst="rect">
            <a:avLst/>
          </a:prstGeom>
          <a:noFill/>
          <a:ln>
            <a:noFill/>
          </a:ln>
        </p:spPr>
      </p:pic>
      <p:pic>
        <p:nvPicPr>
          <p:cNvPr id="108" name="Google Shape;108;p15"/>
          <p:cNvPicPr preferRelativeResize="0"/>
          <p:nvPr/>
        </p:nvPicPr>
        <p:blipFill>
          <a:blip r:embed="rId5">
            <a:alphaModFix/>
          </a:blip>
          <a:stretch>
            <a:fillRect/>
          </a:stretch>
        </p:blipFill>
        <p:spPr>
          <a:xfrm>
            <a:off x="5684430" y="4114800"/>
            <a:ext cx="1451007" cy="489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6"/>
          <p:cNvPicPr preferRelativeResize="0"/>
          <p:nvPr/>
        </p:nvPicPr>
        <p:blipFill>
          <a:blip r:embed="rId3">
            <a:alphaModFix/>
          </a:blip>
          <a:stretch>
            <a:fillRect/>
          </a:stretch>
        </p:blipFill>
        <p:spPr>
          <a:xfrm>
            <a:off x="2562350" y="183849"/>
            <a:ext cx="5672750" cy="4775800"/>
          </a:xfrm>
          <a:prstGeom prst="rect">
            <a:avLst/>
          </a:prstGeom>
          <a:noFill/>
          <a:ln>
            <a:noFill/>
          </a:ln>
        </p:spPr>
      </p:pic>
      <p:sp>
        <p:nvSpPr>
          <p:cNvPr id="114" name="Google Shape;114;p16"/>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TABLES</a:t>
            </a:r>
            <a:endParaRPr/>
          </a:p>
        </p:txBody>
      </p:sp>
      <p:sp>
        <p:nvSpPr>
          <p:cNvPr id="115" name="Google Shape;115;p16"/>
          <p:cNvSpPr txBox="1"/>
          <p:nvPr>
            <p:ph idx="1" type="subTitle"/>
          </p:nvPr>
        </p:nvSpPr>
        <p:spPr>
          <a:xfrm>
            <a:off x="305125" y="8734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pic>
        <p:nvPicPr>
          <p:cNvPr id="116" name="Google Shape;116;p16"/>
          <p:cNvPicPr preferRelativeResize="0"/>
          <p:nvPr/>
        </p:nvPicPr>
        <p:blipFill>
          <a:blip r:embed="rId4">
            <a:alphaModFix/>
          </a:blip>
          <a:stretch>
            <a:fillRect/>
          </a:stretch>
        </p:blipFill>
        <p:spPr>
          <a:xfrm>
            <a:off x="3800925" y="254375"/>
            <a:ext cx="4896624" cy="1651275"/>
          </a:xfrm>
          <a:prstGeom prst="rect">
            <a:avLst/>
          </a:prstGeom>
          <a:noFill/>
          <a:ln>
            <a:noFill/>
          </a:ln>
        </p:spPr>
      </p:pic>
      <p:grpSp>
        <p:nvGrpSpPr>
          <p:cNvPr id="117" name="Google Shape;117;p16"/>
          <p:cNvGrpSpPr/>
          <p:nvPr/>
        </p:nvGrpSpPr>
        <p:grpSpPr>
          <a:xfrm>
            <a:off x="1424225" y="136075"/>
            <a:ext cx="4082025" cy="3129750"/>
            <a:chOff x="1424225" y="136075"/>
            <a:chExt cx="4082025" cy="3129750"/>
          </a:xfrm>
        </p:grpSpPr>
        <p:sp>
          <p:nvSpPr>
            <p:cNvPr id="118" name="Google Shape;118;p16"/>
            <p:cNvSpPr txBox="1"/>
            <p:nvPr/>
          </p:nvSpPr>
          <p:spPr>
            <a:xfrm>
              <a:off x="1424225" y="2177125"/>
              <a:ext cx="1650900" cy="10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Strings</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Fixed length</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CHAR(10)</a:t>
              </a:r>
              <a:endParaRPr>
                <a:solidFill>
                  <a:srgbClr val="FFFFFF"/>
                </a:solidFill>
                <a:latin typeface="Roboto"/>
                <a:ea typeface="Roboto"/>
                <a:cs typeface="Roboto"/>
                <a:sym typeface="Roboto"/>
              </a:endParaRPr>
            </a:p>
          </p:txBody>
        </p:sp>
        <p:cxnSp>
          <p:nvCxnSpPr>
            <p:cNvPr id="119" name="Google Shape;119;p16"/>
            <p:cNvCxnSpPr/>
            <p:nvPr/>
          </p:nvCxnSpPr>
          <p:spPr>
            <a:xfrm flipH="1" rot="10800000">
              <a:off x="2648850" y="1515050"/>
              <a:ext cx="1152000" cy="852600"/>
            </a:xfrm>
            <a:prstGeom prst="straightConnector1">
              <a:avLst/>
            </a:prstGeom>
            <a:noFill/>
            <a:ln cap="flat" cmpd="sng" w="28575">
              <a:solidFill>
                <a:srgbClr val="FFFF00"/>
              </a:solidFill>
              <a:prstDash val="solid"/>
              <a:round/>
              <a:headEnd len="med" w="med" type="none"/>
              <a:tailEnd len="med" w="med" type="triangle"/>
            </a:ln>
          </p:spPr>
        </p:cxnSp>
        <p:sp>
          <p:nvSpPr>
            <p:cNvPr id="120" name="Google Shape;120;p16"/>
            <p:cNvSpPr/>
            <p:nvPr/>
          </p:nvSpPr>
          <p:spPr>
            <a:xfrm>
              <a:off x="3855350" y="136075"/>
              <a:ext cx="1650900" cy="1995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6"/>
          <p:cNvGrpSpPr/>
          <p:nvPr/>
        </p:nvGrpSpPr>
        <p:grpSpPr>
          <a:xfrm>
            <a:off x="4260300" y="136075"/>
            <a:ext cx="3106850" cy="3934075"/>
            <a:chOff x="2399400" y="136075"/>
            <a:chExt cx="3106850" cy="3934075"/>
          </a:xfrm>
        </p:grpSpPr>
        <p:sp>
          <p:nvSpPr>
            <p:cNvPr id="122" name="Google Shape;122;p16"/>
            <p:cNvSpPr txBox="1"/>
            <p:nvPr/>
          </p:nvSpPr>
          <p:spPr>
            <a:xfrm>
              <a:off x="2399400" y="2981450"/>
              <a:ext cx="1650900" cy="10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Strings</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Variable length</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VARCHAR(50)</a:t>
              </a:r>
              <a:endParaRPr>
                <a:solidFill>
                  <a:srgbClr val="FFFFFF"/>
                </a:solidFill>
                <a:latin typeface="Roboto"/>
                <a:ea typeface="Roboto"/>
                <a:cs typeface="Roboto"/>
                <a:sym typeface="Roboto"/>
              </a:endParaRPr>
            </a:p>
          </p:txBody>
        </p:sp>
        <p:cxnSp>
          <p:nvCxnSpPr>
            <p:cNvPr id="123" name="Google Shape;123;p16"/>
            <p:cNvCxnSpPr/>
            <p:nvPr/>
          </p:nvCxnSpPr>
          <p:spPr>
            <a:xfrm flipH="1" rot="10800000">
              <a:off x="3672675" y="2204275"/>
              <a:ext cx="254100" cy="943500"/>
            </a:xfrm>
            <a:prstGeom prst="straightConnector1">
              <a:avLst/>
            </a:prstGeom>
            <a:noFill/>
            <a:ln cap="flat" cmpd="sng" w="28575">
              <a:solidFill>
                <a:srgbClr val="FFFF00"/>
              </a:solidFill>
              <a:prstDash val="solid"/>
              <a:round/>
              <a:headEnd len="med" w="med" type="none"/>
              <a:tailEnd len="med" w="med" type="triangle"/>
            </a:ln>
          </p:spPr>
        </p:cxnSp>
        <p:sp>
          <p:nvSpPr>
            <p:cNvPr id="124" name="Google Shape;124;p16"/>
            <p:cNvSpPr/>
            <p:nvPr/>
          </p:nvSpPr>
          <p:spPr>
            <a:xfrm>
              <a:off x="3855350" y="136075"/>
              <a:ext cx="1650900" cy="1995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6"/>
          <p:cNvGrpSpPr/>
          <p:nvPr/>
        </p:nvGrpSpPr>
        <p:grpSpPr>
          <a:xfrm>
            <a:off x="7084800" y="136075"/>
            <a:ext cx="1822700" cy="3900850"/>
            <a:chOff x="3683575" y="136075"/>
            <a:chExt cx="1822700" cy="3900850"/>
          </a:xfrm>
        </p:grpSpPr>
        <p:sp>
          <p:nvSpPr>
            <p:cNvPr id="126" name="Google Shape;126;p16"/>
            <p:cNvSpPr txBox="1"/>
            <p:nvPr/>
          </p:nvSpPr>
          <p:spPr>
            <a:xfrm>
              <a:off x="3683575" y="2948225"/>
              <a:ext cx="1650900" cy="10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Numbers</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Integer</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INT</a:t>
              </a:r>
              <a:endParaRPr>
                <a:solidFill>
                  <a:srgbClr val="FFFFFF"/>
                </a:solidFill>
                <a:latin typeface="Roboto"/>
                <a:ea typeface="Roboto"/>
                <a:cs typeface="Roboto"/>
                <a:sym typeface="Roboto"/>
              </a:endParaRPr>
            </a:p>
          </p:txBody>
        </p:sp>
        <p:cxnSp>
          <p:nvCxnSpPr>
            <p:cNvPr id="127" name="Google Shape;127;p16"/>
            <p:cNvCxnSpPr/>
            <p:nvPr/>
          </p:nvCxnSpPr>
          <p:spPr>
            <a:xfrm flipH="1" rot="10800000">
              <a:off x="4427425" y="2149925"/>
              <a:ext cx="163200" cy="798300"/>
            </a:xfrm>
            <a:prstGeom prst="straightConnector1">
              <a:avLst/>
            </a:prstGeom>
            <a:noFill/>
            <a:ln cap="flat" cmpd="sng" w="28575">
              <a:solidFill>
                <a:srgbClr val="FFFF00"/>
              </a:solidFill>
              <a:prstDash val="solid"/>
              <a:round/>
              <a:headEnd len="med" w="med" type="none"/>
              <a:tailEnd len="med" w="med" type="triangle"/>
            </a:ln>
          </p:spPr>
        </p:cxnSp>
        <p:sp>
          <p:nvSpPr>
            <p:cNvPr id="128" name="Google Shape;128;p16"/>
            <p:cNvSpPr/>
            <p:nvPr/>
          </p:nvSpPr>
          <p:spPr>
            <a:xfrm>
              <a:off x="4091775" y="136075"/>
              <a:ext cx="1414500" cy="19323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6"/>
          <p:cNvGrpSpPr/>
          <p:nvPr/>
        </p:nvGrpSpPr>
        <p:grpSpPr>
          <a:xfrm>
            <a:off x="5878275" y="4036925"/>
            <a:ext cx="1678200" cy="816300"/>
            <a:chOff x="5878275" y="4036925"/>
            <a:chExt cx="1678200" cy="816300"/>
          </a:xfrm>
        </p:grpSpPr>
        <p:sp>
          <p:nvSpPr>
            <p:cNvPr id="130" name="Google Shape;130;p16"/>
            <p:cNvSpPr/>
            <p:nvPr/>
          </p:nvSpPr>
          <p:spPr>
            <a:xfrm>
              <a:off x="5878275" y="4036925"/>
              <a:ext cx="1678200" cy="816300"/>
            </a:xfrm>
            <a:prstGeom prst="wedgeEllipseCallout">
              <a:avLst>
                <a:gd fmla="val 55985" name="adj1"/>
                <a:gd fmla="val -100025"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6268275" y="4141175"/>
              <a:ext cx="8982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But why?</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It’s 2.00</a:t>
              </a:r>
              <a:endParaRPr>
                <a:solidFill>
                  <a:srgbClr val="FFFFFF"/>
                </a:solidFill>
                <a:latin typeface="Roboto"/>
                <a:ea typeface="Roboto"/>
                <a:cs typeface="Roboto"/>
                <a:sym typeface="Roboto"/>
              </a:endParaRPr>
            </a:p>
          </p:txBody>
        </p:sp>
      </p:grpSp>
      <p:pic>
        <p:nvPicPr>
          <p:cNvPr id="132" name="Google Shape;132;p16"/>
          <p:cNvPicPr preferRelativeResize="0"/>
          <p:nvPr/>
        </p:nvPicPr>
        <p:blipFill>
          <a:blip r:embed="rId5">
            <a:alphaModFix/>
          </a:blip>
          <a:stretch>
            <a:fillRect/>
          </a:stretch>
        </p:blipFill>
        <p:spPr>
          <a:xfrm>
            <a:off x="2032075" y="463700"/>
            <a:ext cx="4483050" cy="4068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ppt_w</p:attrName>
                                        </p:attrNameLst>
                                      </p:cBhvr>
                                      <p:tavLst>
                                        <p:tav fmla="" tm="0">
                                          <p:val>
                                            <p:strVal val="0"/>
                                          </p:val>
                                        </p:tav>
                                        <p:tav fmla="" tm="100000">
                                          <p:val>
                                            <p:strVal val="#ppt_w"/>
                                          </p:val>
                                        </p:tav>
                                      </p:tavLst>
                                    </p:anim>
                                    <p:anim calcmode="lin" valueType="num">
                                      <p:cBhvr additive="base">
                                        <p:cTn dur="500"/>
                                        <p:tgtEl>
                                          <p:spTgt spid="1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
                                        <p:tgtEl>
                                          <p:spTgt spid="132"/>
                                        </p:tgtEl>
                                        <p:attrNameLst>
                                          <p:attrName>ppt_w</p:attrName>
                                        </p:attrNameLst>
                                      </p:cBhvr>
                                      <p:tavLst>
                                        <p:tav fmla="" tm="0">
                                          <p:val>
                                            <p:strVal val="0"/>
                                          </p:val>
                                        </p:tav>
                                        <p:tav fmla="" tm="100000">
                                          <p:val>
                                            <p:strVal val="#ppt_w"/>
                                          </p:val>
                                        </p:tav>
                                      </p:tavLst>
                                    </p:anim>
                                    <p:anim calcmode="lin" valueType="num">
                                      <p:cBhvr additive="base">
                                        <p:cTn dur="1"/>
                                        <p:tgtEl>
                                          <p:spTgt spid="13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7"/>
          <p:cNvPicPr preferRelativeResize="0"/>
          <p:nvPr/>
        </p:nvPicPr>
        <p:blipFill>
          <a:blip r:embed="rId3">
            <a:alphaModFix/>
          </a:blip>
          <a:stretch>
            <a:fillRect/>
          </a:stretch>
        </p:blipFill>
        <p:spPr>
          <a:xfrm>
            <a:off x="2562350" y="183849"/>
            <a:ext cx="5672750" cy="4775800"/>
          </a:xfrm>
          <a:prstGeom prst="rect">
            <a:avLst/>
          </a:prstGeom>
          <a:noFill/>
          <a:ln>
            <a:noFill/>
          </a:ln>
        </p:spPr>
      </p:pic>
      <p:sp>
        <p:nvSpPr>
          <p:cNvPr id="138" name="Google Shape;138;p17"/>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TABLES</a:t>
            </a:r>
            <a:endParaRPr/>
          </a:p>
        </p:txBody>
      </p:sp>
      <p:sp>
        <p:nvSpPr>
          <p:cNvPr id="139" name="Google Shape;139;p17"/>
          <p:cNvSpPr txBox="1"/>
          <p:nvPr>
            <p:ph idx="1" type="subTitle"/>
          </p:nvPr>
        </p:nvSpPr>
        <p:spPr>
          <a:xfrm>
            <a:off x="305125" y="8734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pic>
        <p:nvPicPr>
          <p:cNvPr descr="Why can't floating point do money? It's a brilliant solution for speed of calculations in the computer, but how and why does moving the decimal point (well, in this case binary or radix point) help and how does it get currency so wrong?&#10;&#10;3D Graphics Playlist: http://www.youtube.com/playlist?list=PLzH6n4zXuckrPkEUK5iMQrQyvj9Z6WCrm&#10;The Trouble with Timezones: http://youtu.be/-5wpm-gesOY &#10;&#10;More from Tom Scott: http://www.youtube.com/user/enyay and https://twitter.com/tomscott&#10;&#10;http://www.facebook.com/computerphile&#10;https://twitter.com/computer_phile&#10;&#10;This video was filmed and edited by Sean Riley.&#10;&#10;Computerphile is a sister project to Brady Haran's Numberphile. See the full list of Brady's video projects at: http://bit.ly/bradychannels" id="140" name="Google Shape;140;p17" title="Floating Point Numbers - Computerphile">
            <a:hlinkClick r:id="rId4"/>
          </p:cNvPr>
          <p:cNvPicPr preferRelativeResize="0"/>
          <p:nvPr/>
        </p:nvPicPr>
        <p:blipFill>
          <a:blip r:embed="rId5">
            <a:alphaModFix/>
          </a:blip>
          <a:stretch>
            <a:fillRect/>
          </a:stretch>
        </p:blipFill>
        <p:spPr>
          <a:xfrm>
            <a:off x="2050400" y="979700"/>
            <a:ext cx="5948525" cy="397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8"/>
          <p:cNvPicPr preferRelativeResize="0"/>
          <p:nvPr/>
        </p:nvPicPr>
        <p:blipFill>
          <a:blip r:embed="rId3">
            <a:alphaModFix/>
          </a:blip>
          <a:stretch>
            <a:fillRect/>
          </a:stretch>
        </p:blipFill>
        <p:spPr>
          <a:xfrm>
            <a:off x="2562350" y="183849"/>
            <a:ext cx="5672750" cy="4775800"/>
          </a:xfrm>
          <a:prstGeom prst="rect">
            <a:avLst/>
          </a:prstGeom>
          <a:noFill/>
          <a:ln>
            <a:noFill/>
          </a:ln>
        </p:spPr>
      </p:pic>
      <p:sp>
        <p:nvSpPr>
          <p:cNvPr id="146" name="Google Shape;146;p18"/>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Key</a:t>
            </a:r>
            <a:endParaRPr/>
          </a:p>
        </p:txBody>
      </p:sp>
      <p:sp>
        <p:nvSpPr>
          <p:cNvPr id="147" name="Google Shape;147;p18"/>
          <p:cNvSpPr txBox="1"/>
          <p:nvPr>
            <p:ph idx="1" type="subTitle"/>
          </p:nvPr>
        </p:nvSpPr>
        <p:spPr>
          <a:xfrm>
            <a:off x="236975" y="10871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rgbClr val="FFFF00"/>
                </a:solidFill>
              </a:rPr>
              <a:t>MUST</a:t>
            </a:r>
            <a:r>
              <a:rPr lang="en"/>
              <a:t> be unique values</a:t>
            </a:r>
            <a:endParaRPr/>
          </a:p>
        </p:txBody>
      </p:sp>
      <p:pic>
        <p:nvPicPr>
          <p:cNvPr id="148" name="Google Shape;148;p18"/>
          <p:cNvPicPr preferRelativeResize="0"/>
          <p:nvPr/>
        </p:nvPicPr>
        <p:blipFill>
          <a:blip r:embed="rId4">
            <a:alphaModFix/>
          </a:blip>
          <a:stretch>
            <a:fillRect/>
          </a:stretch>
        </p:blipFill>
        <p:spPr>
          <a:xfrm>
            <a:off x="3800925" y="254375"/>
            <a:ext cx="4896624" cy="1651275"/>
          </a:xfrm>
          <a:prstGeom prst="rect">
            <a:avLst/>
          </a:prstGeom>
          <a:noFill/>
          <a:ln>
            <a:noFill/>
          </a:ln>
        </p:spPr>
      </p:pic>
      <p:grpSp>
        <p:nvGrpSpPr>
          <p:cNvPr id="149" name="Google Shape;149;p18"/>
          <p:cNvGrpSpPr/>
          <p:nvPr/>
        </p:nvGrpSpPr>
        <p:grpSpPr>
          <a:xfrm>
            <a:off x="3855350" y="136075"/>
            <a:ext cx="1650900" cy="3182375"/>
            <a:chOff x="3855350" y="136075"/>
            <a:chExt cx="1650900" cy="3182375"/>
          </a:xfrm>
        </p:grpSpPr>
        <p:sp>
          <p:nvSpPr>
            <p:cNvPr id="150" name="Google Shape;150;p18"/>
            <p:cNvSpPr txBox="1"/>
            <p:nvPr/>
          </p:nvSpPr>
          <p:spPr>
            <a:xfrm>
              <a:off x="3855350" y="2885550"/>
              <a:ext cx="1650900" cy="4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Primary Key</a:t>
              </a:r>
              <a:endParaRPr>
                <a:solidFill>
                  <a:srgbClr val="FFFFFF"/>
                </a:solidFill>
                <a:latin typeface="Roboto"/>
                <a:ea typeface="Roboto"/>
                <a:cs typeface="Roboto"/>
                <a:sym typeface="Roboto"/>
              </a:endParaRPr>
            </a:p>
          </p:txBody>
        </p:sp>
        <p:cxnSp>
          <p:nvCxnSpPr>
            <p:cNvPr id="151" name="Google Shape;151;p18"/>
            <p:cNvCxnSpPr>
              <a:stCxn id="150" idx="0"/>
            </p:cNvCxnSpPr>
            <p:nvPr/>
          </p:nvCxnSpPr>
          <p:spPr>
            <a:xfrm flipH="1" rot="10800000">
              <a:off x="4680800" y="2172150"/>
              <a:ext cx="45600" cy="713400"/>
            </a:xfrm>
            <a:prstGeom prst="straightConnector1">
              <a:avLst/>
            </a:prstGeom>
            <a:noFill/>
            <a:ln cap="flat" cmpd="sng" w="28575">
              <a:solidFill>
                <a:srgbClr val="FFFF00"/>
              </a:solidFill>
              <a:prstDash val="solid"/>
              <a:round/>
              <a:headEnd len="med" w="med" type="none"/>
              <a:tailEnd len="med" w="med" type="triangle"/>
            </a:ln>
          </p:spPr>
        </p:cxnSp>
        <p:sp>
          <p:nvSpPr>
            <p:cNvPr id="152" name="Google Shape;152;p18"/>
            <p:cNvSpPr/>
            <p:nvPr/>
          </p:nvSpPr>
          <p:spPr>
            <a:xfrm>
              <a:off x="3855350" y="136075"/>
              <a:ext cx="1650900" cy="1995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txBox="1"/>
          <p:nvPr>
            <p:ph idx="1" type="subTitle"/>
          </p:nvPr>
        </p:nvSpPr>
        <p:spPr>
          <a:xfrm>
            <a:off x="236975" y="1472743"/>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Automatically indexed</a:t>
            </a:r>
            <a:endParaRPr/>
          </a:p>
        </p:txBody>
      </p:sp>
      <p:sp>
        <p:nvSpPr>
          <p:cNvPr id="154" name="Google Shape;154;p18"/>
          <p:cNvSpPr txBox="1"/>
          <p:nvPr>
            <p:ph idx="1" type="subTitle"/>
          </p:nvPr>
        </p:nvSpPr>
        <p:spPr>
          <a:xfrm>
            <a:off x="236975" y="19056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span multiple columns</a:t>
            </a:r>
            <a:endParaRPr/>
          </a:p>
        </p:txBody>
      </p:sp>
      <p:sp>
        <p:nvSpPr>
          <p:cNvPr id="155" name="Google Shape;155;p18"/>
          <p:cNvSpPr txBox="1"/>
          <p:nvPr>
            <p:ph idx="1" type="subTitle"/>
          </p:nvPr>
        </p:nvSpPr>
        <p:spPr>
          <a:xfrm>
            <a:off x="236975" y="2345593"/>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Slows insertion slightly</a:t>
            </a:r>
            <a:endParaRPr/>
          </a:p>
        </p:txBody>
      </p:sp>
      <p:sp>
        <p:nvSpPr>
          <p:cNvPr id="156" name="Google Shape;156;p18"/>
          <p:cNvSpPr txBox="1"/>
          <p:nvPr>
            <p:ph idx="1" type="subTitle"/>
          </p:nvPr>
        </p:nvSpPr>
        <p:spPr>
          <a:xfrm>
            <a:off x="236975" y="2754860"/>
            <a:ext cx="8222100" cy="104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be specified when the</a:t>
            </a:r>
            <a:br>
              <a:rPr lang="en"/>
            </a:br>
            <a:r>
              <a:rPr lang="en"/>
              <a:t>table is created</a:t>
            </a:r>
            <a:br>
              <a:rPr lang="en"/>
            </a:br>
            <a:r>
              <a:rPr lang="en"/>
              <a:t>or added afterward</a:t>
            </a:r>
            <a:endParaRPr/>
          </a:p>
        </p:txBody>
      </p:sp>
      <p:sp>
        <p:nvSpPr>
          <p:cNvPr id="157" name="Google Shape;157;p18"/>
          <p:cNvSpPr txBox="1"/>
          <p:nvPr>
            <p:ph idx="1" type="subTitle"/>
          </p:nvPr>
        </p:nvSpPr>
        <p:spPr>
          <a:xfrm>
            <a:off x="236975" y="3712180"/>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Speeds up lookups</a:t>
            </a:r>
            <a:endParaRPr/>
          </a:p>
        </p:txBody>
      </p:sp>
      <p:pic>
        <p:nvPicPr>
          <p:cNvPr id="158" name="Google Shape;158;p18"/>
          <p:cNvPicPr preferRelativeResize="0"/>
          <p:nvPr/>
        </p:nvPicPr>
        <p:blipFill>
          <a:blip r:embed="rId5">
            <a:alphaModFix/>
          </a:blip>
          <a:stretch>
            <a:fillRect/>
          </a:stretch>
        </p:blipFill>
        <p:spPr>
          <a:xfrm>
            <a:off x="5506238" y="2439300"/>
            <a:ext cx="3157789" cy="2181150"/>
          </a:xfrm>
          <a:prstGeom prst="rect">
            <a:avLst/>
          </a:prstGeom>
          <a:noFill/>
          <a:ln>
            <a:noFill/>
          </a:ln>
        </p:spPr>
      </p:pic>
      <p:sp>
        <p:nvSpPr>
          <p:cNvPr id="159" name="Google Shape;159;p18"/>
          <p:cNvSpPr txBox="1"/>
          <p:nvPr>
            <p:ph idx="1" type="subTitle"/>
          </p:nvPr>
        </p:nvSpPr>
        <p:spPr>
          <a:xfrm>
            <a:off x="236975" y="4145068"/>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Optional, but no more than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9"/>
          <p:cNvPicPr preferRelativeResize="0"/>
          <p:nvPr/>
        </p:nvPicPr>
        <p:blipFill>
          <a:blip r:embed="rId3">
            <a:alphaModFix/>
          </a:blip>
          <a:stretch>
            <a:fillRect/>
          </a:stretch>
        </p:blipFill>
        <p:spPr>
          <a:xfrm>
            <a:off x="2562350" y="183849"/>
            <a:ext cx="5672750" cy="4775800"/>
          </a:xfrm>
          <a:prstGeom prst="rect">
            <a:avLst/>
          </a:prstGeom>
          <a:noFill/>
          <a:ln>
            <a:noFill/>
          </a:ln>
        </p:spPr>
      </p:pic>
      <p:sp>
        <p:nvSpPr>
          <p:cNvPr id="165" name="Google Shape;165;p19"/>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166" name="Google Shape;166;p19"/>
          <p:cNvSpPr txBox="1"/>
          <p:nvPr>
            <p:ph idx="1" type="subTitle"/>
          </p:nvPr>
        </p:nvSpPr>
        <p:spPr>
          <a:xfrm>
            <a:off x="236975" y="10871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rgbClr val="FFFF00"/>
                </a:solidFill>
              </a:rPr>
              <a:t>CAN</a:t>
            </a:r>
            <a:r>
              <a:rPr lang="en"/>
              <a:t> be unique values</a:t>
            </a:r>
            <a:endParaRPr/>
          </a:p>
        </p:txBody>
      </p:sp>
      <p:pic>
        <p:nvPicPr>
          <p:cNvPr id="167" name="Google Shape;167;p19"/>
          <p:cNvPicPr preferRelativeResize="0"/>
          <p:nvPr/>
        </p:nvPicPr>
        <p:blipFill>
          <a:blip r:embed="rId4">
            <a:alphaModFix/>
          </a:blip>
          <a:stretch>
            <a:fillRect/>
          </a:stretch>
        </p:blipFill>
        <p:spPr>
          <a:xfrm>
            <a:off x="3800925" y="254375"/>
            <a:ext cx="4896624" cy="1651275"/>
          </a:xfrm>
          <a:prstGeom prst="rect">
            <a:avLst/>
          </a:prstGeom>
          <a:noFill/>
          <a:ln>
            <a:noFill/>
          </a:ln>
        </p:spPr>
      </p:pic>
      <p:sp>
        <p:nvSpPr>
          <p:cNvPr id="168" name="Google Shape;168;p19"/>
          <p:cNvSpPr txBox="1"/>
          <p:nvPr>
            <p:ph idx="1" type="subTitle"/>
          </p:nvPr>
        </p:nvSpPr>
        <p:spPr>
          <a:xfrm>
            <a:off x="236975" y="19056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span multiple columns</a:t>
            </a:r>
            <a:endParaRPr/>
          </a:p>
        </p:txBody>
      </p:sp>
      <p:sp>
        <p:nvSpPr>
          <p:cNvPr id="169" name="Google Shape;169;p19"/>
          <p:cNvSpPr txBox="1"/>
          <p:nvPr>
            <p:ph idx="1" type="subTitle"/>
          </p:nvPr>
        </p:nvSpPr>
        <p:spPr>
          <a:xfrm>
            <a:off x="236975" y="2345593"/>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Slows insertion / update / delete</a:t>
            </a:r>
            <a:endParaRPr/>
          </a:p>
        </p:txBody>
      </p:sp>
      <p:sp>
        <p:nvSpPr>
          <p:cNvPr id="170" name="Google Shape;170;p19"/>
          <p:cNvSpPr txBox="1"/>
          <p:nvPr>
            <p:ph idx="1" type="subTitle"/>
          </p:nvPr>
        </p:nvSpPr>
        <p:spPr>
          <a:xfrm>
            <a:off x="236975" y="2754860"/>
            <a:ext cx="8222100" cy="104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a:t>
            </a:r>
            <a:r>
              <a:rPr lang="en" u="sng">
                <a:solidFill>
                  <a:srgbClr val="FFFF00"/>
                </a:solidFill>
              </a:rPr>
              <a:t>ONLY</a:t>
            </a:r>
            <a:r>
              <a:rPr lang="en"/>
              <a:t> be added after the</a:t>
            </a:r>
            <a:br>
              <a:rPr lang="en"/>
            </a:br>
            <a:r>
              <a:rPr lang="en"/>
              <a:t>table is created</a:t>
            </a:r>
            <a:endParaRPr/>
          </a:p>
        </p:txBody>
      </p:sp>
      <p:sp>
        <p:nvSpPr>
          <p:cNvPr id="171" name="Google Shape;171;p19"/>
          <p:cNvSpPr txBox="1"/>
          <p:nvPr>
            <p:ph idx="1" type="subTitle"/>
          </p:nvPr>
        </p:nvSpPr>
        <p:spPr>
          <a:xfrm>
            <a:off x="236975" y="3407380"/>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Speeds up lookups</a:t>
            </a:r>
            <a:endParaRPr/>
          </a:p>
        </p:txBody>
      </p:sp>
      <p:pic>
        <p:nvPicPr>
          <p:cNvPr id="172" name="Google Shape;172;p19"/>
          <p:cNvPicPr preferRelativeResize="0"/>
          <p:nvPr/>
        </p:nvPicPr>
        <p:blipFill>
          <a:blip r:embed="rId5">
            <a:alphaModFix/>
          </a:blip>
          <a:stretch>
            <a:fillRect/>
          </a:stretch>
        </p:blipFill>
        <p:spPr>
          <a:xfrm>
            <a:off x="5506238" y="2439300"/>
            <a:ext cx="3157789" cy="2181150"/>
          </a:xfrm>
          <a:prstGeom prst="rect">
            <a:avLst/>
          </a:prstGeom>
          <a:noFill/>
          <a:ln>
            <a:noFill/>
          </a:ln>
        </p:spPr>
      </p:pic>
      <p:sp>
        <p:nvSpPr>
          <p:cNvPr id="173" name="Google Shape;173;p19"/>
          <p:cNvSpPr txBox="1"/>
          <p:nvPr>
            <p:ph idx="1" type="subTitle"/>
          </p:nvPr>
        </p:nvSpPr>
        <p:spPr>
          <a:xfrm>
            <a:off x="236975" y="3840268"/>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span multiple tables!</a:t>
            </a:r>
            <a:endParaRPr/>
          </a:p>
        </p:txBody>
      </p:sp>
      <p:grpSp>
        <p:nvGrpSpPr>
          <p:cNvPr id="174" name="Google Shape;174;p19"/>
          <p:cNvGrpSpPr/>
          <p:nvPr/>
        </p:nvGrpSpPr>
        <p:grpSpPr>
          <a:xfrm>
            <a:off x="4260300" y="136075"/>
            <a:ext cx="3106850" cy="3184075"/>
            <a:chOff x="2399400" y="136075"/>
            <a:chExt cx="3106850" cy="3184075"/>
          </a:xfrm>
        </p:grpSpPr>
        <p:sp>
          <p:nvSpPr>
            <p:cNvPr id="175" name="Google Shape;175;p19"/>
            <p:cNvSpPr txBox="1"/>
            <p:nvPr/>
          </p:nvSpPr>
          <p:spPr>
            <a:xfrm>
              <a:off x="2399400" y="2981450"/>
              <a:ext cx="16509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Index</a:t>
              </a:r>
              <a:endParaRPr>
                <a:solidFill>
                  <a:srgbClr val="FFFFFF"/>
                </a:solidFill>
                <a:latin typeface="Roboto"/>
                <a:ea typeface="Roboto"/>
                <a:cs typeface="Roboto"/>
                <a:sym typeface="Roboto"/>
              </a:endParaRPr>
            </a:p>
          </p:txBody>
        </p:sp>
        <p:cxnSp>
          <p:nvCxnSpPr>
            <p:cNvPr id="176" name="Google Shape;176;p19"/>
            <p:cNvCxnSpPr>
              <a:stCxn id="175" idx="0"/>
            </p:cNvCxnSpPr>
            <p:nvPr/>
          </p:nvCxnSpPr>
          <p:spPr>
            <a:xfrm flipH="1" rot="10800000">
              <a:off x="3224850" y="1914050"/>
              <a:ext cx="538500" cy="1067400"/>
            </a:xfrm>
            <a:prstGeom prst="straightConnector1">
              <a:avLst/>
            </a:prstGeom>
            <a:noFill/>
            <a:ln cap="flat" cmpd="sng" w="28575">
              <a:solidFill>
                <a:srgbClr val="FFFF00"/>
              </a:solidFill>
              <a:prstDash val="solid"/>
              <a:round/>
              <a:headEnd len="med" w="med" type="none"/>
              <a:tailEnd len="med" w="med" type="triangle"/>
            </a:ln>
          </p:spPr>
        </p:cxnSp>
        <p:sp>
          <p:nvSpPr>
            <p:cNvPr id="177" name="Google Shape;177;p19"/>
            <p:cNvSpPr/>
            <p:nvPr/>
          </p:nvSpPr>
          <p:spPr>
            <a:xfrm>
              <a:off x="3855350" y="136075"/>
              <a:ext cx="1650900" cy="1995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9"/>
          <p:cNvSpPr txBox="1"/>
          <p:nvPr>
            <p:ph idx="1" type="subTitle"/>
          </p:nvPr>
        </p:nvSpPr>
        <p:spPr>
          <a:xfrm>
            <a:off x="240625" y="4273168"/>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Optional, can have more than 1 per 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000"/>
                                        <p:tgtEl>
                                          <p:spTgt spid="1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0"/>
          <p:cNvPicPr preferRelativeResize="0"/>
          <p:nvPr/>
        </p:nvPicPr>
        <p:blipFill>
          <a:blip r:embed="rId3">
            <a:alphaModFix/>
          </a:blip>
          <a:stretch>
            <a:fillRect/>
          </a:stretch>
        </p:blipFill>
        <p:spPr>
          <a:xfrm>
            <a:off x="2562350" y="183849"/>
            <a:ext cx="5672750" cy="4775800"/>
          </a:xfrm>
          <a:prstGeom prst="rect">
            <a:avLst/>
          </a:prstGeom>
          <a:noFill/>
          <a:ln>
            <a:noFill/>
          </a:ln>
        </p:spPr>
      </p:pic>
      <p:sp>
        <p:nvSpPr>
          <p:cNvPr id="184" name="Google Shape;184;p20"/>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Foreign Key</a:t>
            </a:r>
            <a:endParaRPr/>
          </a:p>
        </p:txBody>
      </p:sp>
      <p:sp>
        <p:nvSpPr>
          <p:cNvPr id="185" name="Google Shape;185;p20"/>
          <p:cNvSpPr txBox="1"/>
          <p:nvPr>
            <p:ph idx="1" type="subTitle"/>
          </p:nvPr>
        </p:nvSpPr>
        <p:spPr>
          <a:xfrm>
            <a:off x="236975" y="10871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Enforces table relations and</a:t>
            </a:r>
            <a:endParaRPr/>
          </a:p>
          <a:p>
            <a:pPr indent="0" lvl="0" marL="457200" rtl="0" algn="l">
              <a:spcBef>
                <a:spcPts val="0"/>
              </a:spcBef>
              <a:spcAft>
                <a:spcPts val="0"/>
              </a:spcAft>
              <a:buNone/>
            </a:pPr>
            <a:r>
              <a:rPr lang="en"/>
              <a:t>data integrity</a:t>
            </a:r>
            <a:endParaRPr u="sng">
              <a:solidFill>
                <a:srgbClr val="FFFF00"/>
              </a:solidFill>
            </a:endParaRPr>
          </a:p>
        </p:txBody>
      </p:sp>
      <p:sp>
        <p:nvSpPr>
          <p:cNvPr id="186" name="Google Shape;186;p20"/>
          <p:cNvSpPr txBox="1"/>
          <p:nvPr>
            <p:ph idx="1" type="subTitle"/>
          </p:nvPr>
        </p:nvSpPr>
        <p:spPr>
          <a:xfrm>
            <a:off x="236975" y="19056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span multiple columns</a:t>
            </a:r>
            <a:endParaRPr/>
          </a:p>
        </p:txBody>
      </p:sp>
      <p:sp>
        <p:nvSpPr>
          <p:cNvPr id="187" name="Google Shape;187;p20"/>
          <p:cNvSpPr txBox="1"/>
          <p:nvPr>
            <p:ph idx="1" type="subTitle"/>
          </p:nvPr>
        </p:nvSpPr>
        <p:spPr>
          <a:xfrm>
            <a:off x="236975" y="2754860"/>
            <a:ext cx="8222100" cy="104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be specified when the</a:t>
            </a:r>
            <a:br>
              <a:rPr lang="en"/>
            </a:br>
            <a:r>
              <a:rPr lang="en"/>
              <a:t>table is created</a:t>
            </a:r>
            <a:br>
              <a:rPr lang="en"/>
            </a:br>
            <a:r>
              <a:rPr lang="en"/>
              <a:t>or added afterward</a:t>
            </a:r>
            <a:endParaRPr/>
          </a:p>
        </p:txBody>
      </p:sp>
      <p:sp>
        <p:nvSpPr>
          <p:cNvPr id="188" name="Google Shape;188;p20"/>
          <p:cNvSpPr txBox="1"/>
          <p:nvPr>
            <p:ph idx="1" type="subTitle"/>
          </p:nvPr>
        </p:nvSpPr>
        <p:spPr>
          <a:xfrm>
            <a:off x="236975" y="3840268"/>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Always between </a:t>
            </a:r>
            <a:r>
              <a:rPr lang="en" u="sng">
                <a:solidFill>
                  <a:srgbClr val="FFFF00"/>
                </a:solidFill>
              </a:rPr>
              <a:t>TWO</a:t>
            </a:r>
            <a:r>
              <a:rPr lang="en"/>
              <a:t> tables!</a:t>
            </a:r>
            <a:endParaRPr/>
          </a:p>
        </p:txBody>
      </p:sp>
      <p:pic>
        <p:nvPicPr>
          <p:cNvPr id="189" name="Google Shape;189;p20"/>
          <p:cNvPicPr preferRelativeResize="0"/>
          <p:nvPr/>
        </p:nvPicPr>
        <p:blipFill>
          <a:blip r:embed="rId4">
            <a:alphaModFix/>
          </a:blip>
          <a:stretch>
            <a:fillRect/>
          </a:stretch>
        </p:blipFill>
        <p:spPr>
          <a:xfrm>
            <a:off x="4267363" y="314325"/>
            <a:ext cx="2505075" cy="451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000"/>
                                        <p:tgtEl>
                                          <p:spTgt spid="1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1000"/>
                                        <p:tgtEl>
                                          <p:spTgt spid="1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1"/>
          <p:cNvPicPr preferRelativeResize="0"/>
          <p:nvPr/>
        </p:nvPicPr>
        <p:blipFill>
          <a:blip r:embed="rId3">
            <a:alphaModFix/>
          </a:blip>
          <a:stretch>
            <a:fillRect/>
          </a:stretch>
        </p:blipFill>
        <p:spPr>
          <a:xfrm>
            <a:off x="2562350" y="183849"/>
            <a:ext cx="5672750" cy="4775800"/>
          </a:xfrm>
          <a:prstGeom prst="rect">
            <a:avLst/>
          </a:prstGeom>
          <a:noFill/>
          <a:ln>
            <a:noFill/>
          </a:ln>
        </p:spPr>
      </p:pic>
      <p:sp>
        <p:nvSpPr>
          <p:cNvPr id="195" name="Google Shape;195;p21"/>
          <p:cNvSpPr txBox="1"/>
          <p:nvPr>
            <p:ph type="ctrTitle"/>
          </p:nvPr>
        </p:nvSpPr>
        <p:spPr>
          <a:xfrm>
            <a:off x="236975" y="153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Foreign Key</a:t>
            </a:r>
            <a:endParaRPr/>
          </a:p>
        </p:txBody>
      </p:sp>
      <p:sp>
        <p:nvSpPr>
          <p:cNvPr id="196" name="Google Shape;196;p21"/>
          <p:cNvSpPr txBox="1"/>
          <p:nvPr>
            <p:ph idx="1" type="subTitle"/>
          </p:nvPr>
        </p:nvSpPr>
        <p:spPr>
          <a:xfrm>
            <a:off x="236975" y="10871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Enforces table relations and</a:t>
            </a:r>
            <a:endParaRPr/>
          </a:p>
          <a:p>
            <a:pPr indent="0" lvl="0" marL="457200" rtl="0" algn="l">
              <a:spcBef>
                <a:spcPts val="0"/>
              </a:spcBef>
              <a:spcAft>
                <a:spcPts val="0"/>
              </a:spcAft>
              <a:buNone/>
            </a:pPr>
            <a:r>
              <a:rPr lang="en"/>
              <a:t>data integrity</a:t>
            </a:r>
            <a:endParaRPr u="sng">
              <a:solidFill>
                <a:srgbClr val="FFFF00"/>
              </a:solidFill>
            </a:endParaRPr>
          </a:p>
        </p:txBody>
      </p:sp>
      <p:sp>
        <p:nvSpPr>
          <p:cNvPr id="197" name="Google Shape;197;p21"/>
          <p:cNvSpPr txBox="1"/>
          <p:nvPr>
            <p:ph idx="1" type="subTitle"/>
          </p:nvPr>
        </p:nvSpPr>
        <p:spPr>
          <a:xfrm>
            <a:off x="236975" y="1905655"/>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span multiple columns</a:t>
            </a:r>
            <a:endParaRPr/>
          </a:p>
        </p:txBody>
      </p:sp>
      <p:sp>
        <p:nvSpPr>
          <p:cNvPr id="198" name="Google Shape;198;p21"/>
          <p:cNvSpPr txBox="1"/>
          <p:nvPr>
            <p:ph idx="1" type="subTitle"/>
          </p:nvPr>
        </p:nvSpPr>
        <p:spPr>
          <a:xfrm>
            <a:off x="236975" y="2754860"/>
            <a:ext cx="8222100" cy="104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be specified when the</a:t>
            </a:r>
            <a:br>
              <a:rPr lang="en"/>
            </a:br>
            <a:r>
              <a:rPr lang="en"/>
              <a:t>table is created</a:t>
            </a:r>
            <a:br>
              <a:rPr lang="en"/>
            </a:br>
            <a:r>
              <a:rPr lang="en"/>
              <a:t>or added afterward</a:t>
            </a:r>
            <a:endParaRPr/>
          </a:p>
        </p:txBody>
      </p:sp>
      <p:sp>
        <p:nvSpPr>
          <p:cNvPr id="199" name="Google Shape;199;p21"/>
          <p:cNvSpPr txBox="1"/>
          <p:nvPr>
            <p:ph idx="1" type="subTitle"/>
          </p:nvPr>
        </p:nvSpPr>
        <p:spPr>
          <a:xfrm>
            <a:off x="236975" y="3840268"/>
            <a:ext cx="82221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Always between </a:t>
            </a:r>
            <a:r>
              <a:rPr lang="en" u="sng">
                <a:solidFill>
                  <a:srgbClr val="FFFF00"/>
                </a:solidFill>
              </a:rPr>
              <a:t>TWO</a:t>
            </a:r>
            <a:r>
              <a:rPr lang="en"/>
              <a:t> tables!</a:t>
            </a:r>
            <a:endParaRPr/>
          </a:p>
        </p:txBody>
      </p:sp>
      <p:pic>
        <p:nvPicPr>
          <p:cNvPr id="200" name="Google Shape;200;p21"/>
          <p:cNvPicPr preferRelativeResize="0"/>
          <p:nvPr/>
        </p:nvPicPr>
        <p:blipFill>
          <a:blip r:embed="rId4">
            <a:alphaModFix/>
          </a:blip>
          <a:stretch>
            <a:fillRect/>
          </a:stretch>
        </p:blipFill>
        <p:spPr>
          <a:xfrm>
            <a:off x="4267363" y="314325"/>
            <a:ext cx="2505075" cy="4514850"/>
          </a:xfrm>
          <a:prstGeom prst="rect">
            <a:avLst/>
          </a:prstGeom>
          <a:noFill/>
          <a:ln>
            <a:noFill/>
          </a:ln>
        </p:spPr>
      </p:pic>
      <p:grpSp>
        <p:nvGrpSpPr>
          <p:cNvPr id="201" name="Google Shape;201;p21"/>
          <p:cNvGrpSpPr/>
          <p:nvPr/>
        </p:nvGrpSpPr>
        <p:grpSpPr>
          <a:xfrm>
            <a:off x="107150" y="403225"/>
            <a:ext cx="7562752" cy="4660525"/>
            <a:chOff x="107150" y="403225"/>
            <a:chExt cx="7562752" cy="4660525"/>
          </a:xfrm>
        </p:grpSpPr>
        <p:pic>
          <p:nvPicPr>
            <p:cNvPr id="202" name="Google Shape;202;p21"/>
            <p:cNvPicPr preferRelativeResize="0"/>
            <p:nvPr/>
          </p:nvPicPr>
          <p:blipFill>
            <a:blip r:embed="rId5">
              <a:alphaModFix/>
            </a:blip>
            <a:stretch>
              <a:fillRect/>
            </a:stretch>
          </p:blipFill>
          <p:spPr>
            <a:xfrm>
              <a:off x="1474101" y="403225"/>
              <a:ext cx="6195801" cy="4337049"/>
            </a:xfrm>
            <a:prstGeom prst="rect">
              <a:avLst/>
            </a:prstGeom>
            <a:noFill/>
            <a:ln>
              <a:noFill/>
            </a:ln>
          </p:spPr>
        </p:pic>
        <p:sp>
          <p:nvSpPr>
            <p:cNvPr id="203" name="Google Shape;203;p21"/>
            <p:cNvSpPr txBox="1"/>
            <p:nvPr/>
          </p:nvSpPr>
          <p:spPr>
            <a:xfrm>
              <a:off x="107150" y="4683950"/>
              <a:ext cx="50247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Clipart</a:t>
              </a:r>
              <a:r>
                <a:rPr lang="en" sz="1000">
                  <a:solidFill>
                    <a:srgbClr val="FFFFFF"/>
                  </a:solidFill>
                </a:rPr>
                <a:t> by </a:t>
              </a:r>
              <a:r>
                <a:rPr lang="en" sz="1000">
                  <a:solidFill>
                    <a:srgbClr val="FFFFFF"/>
                  </a:solidFill>
                </a:rPr>
                <a:t>Vecteezy.com</a:t>
              </a:r>
              <a:endParaRPr sz="1200">
                <a:solidFill>
                  <a:srgbClr val="FFFFFF"/>
                </a:solidFill>
              </a:endParaRPr>
            </a:p>
          </p:txBody>
        </p:sp>
      </p:grpSp>
      <p:grpSp>
        <p:nvGrpSpPr>
          <p:cNvPr id="204" name="Google Shape;204;p21"/>
          <p:cNvGrpSpPr/>
          <p:nvPr/>
        </p:nvGrpSpPr>
        <p:grpSpPr>
          <a:xfrm>
            <a:off x="3192100" y="1252100"/>
            <a:ext cx="1560600" cy="1657800"/>
            <a:chOff x="3192100" y="1252100"/>
            <a:chExt cx="1560600" cy="1657800"/>
          </a:xfrm>
        </p:grpSpPr>
        <p:sp>
          <p:nvSpPr>
            <p:cNvPr id="205" name="Google Shape;205;p21"/>
            <p:cNvSpPr txBox="1"/>
            <p:nvPr/>
          </p:nvSpPr>
          <p:spPr>
            <a:xfrm>
              <a:off x="3535900" y="1252100"/>
              <a:ext cx="1216800" cy="573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Guest List</a:t>
              </a:r>
              <a:endParaRPr sz="1600">
                <a:solidFill>
                  <a:srgbClr val="FFFFFF"/>
                </a:solidFill>
                <a:latin typeface="Roboto"/>
                <a:ea typeface="Roboto"/>
                <a:cs typeface="Roboto"/>
                <a:sym typeface="Roboto"/>
              </a:endParaRPr>
            </a:p>
          </p:txBody>
        </p:sp>
        <p:cxnSp>
          <p:nvCxnSpPr>
            <p:cNvPr id="206" name="Google Shape;206;p21"/>
            <p:cNvCxnSpPr>
              <a:stCxn id="205" idx="2"/>
            </p:cNvCxnSpPr>
            <p:nvPr/>
          </p:nvCxnSpPr>
          <p:spPr>
            <a:xfrm flipH="1">
              <a:off x="3192100" y="1825400"/>
              <a:ext cx="952200" cy="1084500"/>
            </a:xfrm>
            <a:prstGeom prst="straightConnector1">
              <a:avLst/>
            </a:prstGeom>
            <a:noFill/>
            <a:ln cap="flat" cmpd="sng" w="38100">
              <a:solidFill>
                <a:srgbClr val="FFFF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300"/>
                                        <p:tgtEl>
                                          <p:spTgt spid="201"/>
                                        </p:tgtEl>
                                        <p:attrNameLst>
                                          <p:attrName>ppt_w</p:attrName>
                                        </p:attrNameLst>
                                      </p:cBhvr>
                                      <p:tavLst>
                                        <p:tav fmla="" tm="0">
                                          <p:val>
                                            <p:strVal val="0"/>
                                          </p:val>
                                        </p:tav>
                                        <p:tav fmla="" tm="100000">
                                          <p:val>
                                            <p:strVal val="#ppt_w"/>
                                          </p:val>
                                        </p:tav>
                                      </p:tavLst>
                                    </p:anim>
                                    <p:anim calcmode="lin" valueType="num">
                                      <p:cBhvr additive="base">
                                        <p:cTn dur="300"/>
                                        <p:tgtEl>
                                          <p:spTgt spid="20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