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4" r:id="rId2"/>
    <p:sldId id="257" r:id="rId3"/>
    <p:sldId id="349" r:id="rId4"/>
    <p:sldId id="393" r:id="rId5"/>
    <p:sldId id="392" r:id="rId6"/>
    <p:sldId id="394" r:id="rId7"/>
    <p:sldId id="388" r:id="rId8"/>
    <p:sldId id="395" r:id="rId9"/>
    <p:sldId id="396" r:id="rId10"/>
    <p:sldId id="397" r:id="rId11"/>
    <p:sldId id="398" r:id="rId12"/>
    <p:sldId id="399" r:id="rId13"/>
    <p:sldId id="38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390" r:id="rId22"/>
    <p:sldId id="408" r:id="rId23"/>
    <p:sldId id="409" r:id="rId24"/>
    <p:sldId id="410" r:id="rId25"/>
    <p:sldId id="407" r:id="rId26"/>
    <p:sldId id="411" r:id="rId27"/>
    <p:sldId id="413" r:id="rId28"/>
    <p:sldId id="414" r:id="rId29"/>
    <p:sldId id="391" r:id="rId30"/>
    <p:sldId id="415" r:id="rId31"/>
    <p:sldId id="416" r:id="rId32"/>
    <p:sldId id="417" r:id="rId33"/>
    <p:sldId id="418" r:id="rId34"/>
    <p:sldId id="419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95FE-6D83-4E46-9901-51FA8399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EF923-EB73-47FB-A4EC-8160555D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4166-3FCD-4DC5-958F-E4FE756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5D0C-603E-4F8E-A239-BC0783F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8DB8-D85F-4278-93EC-1A626ED0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3597-639C-422F-A9C7-BA43FCB9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DCE6D-78A7-4876-9FF0-1FE2CF7A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A421-BA36-4207-A133-F24A306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101-AB05-4082-97C1-66150777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F99F-C247-46DA-9B09-EAEF511F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A1F7B-82F0-4600-9F52-14023AEA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13B1-9C4F-4FB6-A1CE-06B2B7C9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BA4-CBC1-42DC-BF95-83A7F1AD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CEE9-E851-4B46-957A-2342FA2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5F94-AD75-45DA-B8C0-87184BE2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F8FE-81E8-411F-AFA3-684C8757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2145-CAC1-4F9C-84A2-69E28D0C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F6F-9903-4162-8E84-0CDA808B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9E77-852E-441D-AD18-F1E26C75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E263-625A-403B-8877-6E7F0232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90A7-71E0-4259-BAFD-15A926BA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6CA8-EBE1-4D56-A8AC-AB44A1BA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A002-4F18-4F61-B262-2368F0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F0F8-8D04-4E2D-9BCC-C60385FF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ACF3-29C0-4FD3-9EB8-A3CAC220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4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E7-E0F1-4A45-AA90-CE7EA2E9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256C-B28D-41B1-B141-51E9552D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4789-3040-46F0-94BA-EF75D1C1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3ECA-0082-47F6-9D34-F4DEDAB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7136-92AF-4453-B789-AC48FDF0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15C-364E-46B0-AC76-8665A2F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3E0-68A2-4E7C-9ACE-5D7C08D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D3D8-BA18-4394-9B99-D6673002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516B-7C67-471D-907A-FEB0B39B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5BB0C-CC6A-42A7-AA95-31DDB87A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E7A57-3AF0-42AD-BAFC-02AA1135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60C2-2BAE-4E67-B535-D1649BB0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B20AD-802C-4F79-8D75-E2C657FC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3A8EA-9CBF-4A5A-9637-BDB207E0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201-9ABD-41FC-B41C-02258CB8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50AA4-F758-483F-84B5-85EED02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E3765-5603-448A-A9F9-F13F6157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B7735-C640-4FEA-B135-D1EE21C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5DBA0-1C56-4361-8CF7-BC1727F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6A4B-C386-42AF-9572-49A5FC80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A89F-CDB8-4AD7-B214-7F4A55B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C10C-E2B6-41ED-AA6A-572C0D22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661-5079-482B-AD55-E253C67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F1C1-0EC0-43CD-9527-FC2DA9BB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0F3A-15C6-43C4-9AA9-B3691FA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6809-4B7B-42FD-A060-5B3AF5E8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B9D4B-0B3B-4B44-9D55-57AF36A3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D993-09B5-49CD-B321-4F4A8177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ACB53-0679-44B5-A9FD-B8012F0D5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7EBD-AD69-4595-805B-0836C4E1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1FE2-16AB-439E-A84B-056459B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7925-02EA-4D31-9879-5F1ECE0F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D3F4-2F68-435D-A83D-A0D7E830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E1CFD-C3DB-4814-8BFF-7417D7C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8553-6827-458D-AB88-628AA06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6DC9-E15D-4CF8-928B-9EEB722C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38FC-622E-4D2D-A43C-10DE679A3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C612-7A92-4984-8994-06C922C0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E0310-EE2C-40E6-AFC5-4FE71A74A56B}"/>
              </a:ext>
            </a:extLst>
          </p:cNvPr>
          <p:cNvSpPr txBox="1"/>
          <p:nvPr/>
        </p:nvSpPr>
        <p:spPr>
          <a:xfrm>
            <a:off x="561976" y="3821432"/>
            <a:ext cx="11163300" cy="2585323"/>
          </a:xfrm>
          <a:prstGeom prst="rect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effectLst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Your Instructor:    </a:t>
            </a:r>
            <a:b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Judy Richardson</a:t>
            </a:r>
          </a:p>
          <a:p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5F3C6-17E0-4840-BE05-F8703AA5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54204" y="3821432"/>
            <a:ext cx="2023593" cy="2132277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4" y="523875"/>
            <a:ext cx="11163302" cy="3297556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 fontScale="62500" lnSpcReduction="20000"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   </a:t>
            </a:r>
          </a:p>
          <a:p>
            <a:pPr algn="l"/>
            <a:endParaRPr lang="en-US" sz="21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3900" b="1" dirty="0">
                <a:solidFill>
                  <a:schemeClr val="accent5">
                    <a:lumMod val="50000"/>
                  </a:schemeClr>
                </a:solidFill>
              </a:rPr>
              <a:t>Build a Database from</a:t>
            </a:r>
            <a:br>
              <a:rPr lang="en-US" sz="139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3900" b="1" dirty="0">
                <a:solidFill>
                  <a:schemeClr val="accent5">
                    <a:lumMod val="50000"/>
                  </a:schemeClr>
                </a:solidFill>
              </a:rPr>
              <a:t> a Relational Model</a:t>
            </a:r>
          </a:p>
          <a:p>
            <a:pPr algn="l"/>
            <a:r>
              <a:rPr lang="en-US" sz="8800" b="1" dirty="0"/>
              <a:t>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561976" y="523873"/>
            <a:ext cx="11163300" cy="5882881"/>
          </a:xfrm>
          <a:custGeom>
            <a:avLst/>
            <a:gdLst>
              <a:gd name="connsiteX0" fmla="*/ 0 w 11163300"/>
              <a:gd name="connsiteY0" fmla="*/ 0 h 5882881"/>
              <a:gd name="connsiteX1" fmla="*/ 586073 w 11163300"/>
              <a:gd name="connsiteY1" fmla="*/ 0 h 5882881"/>
              <a:gd name="connsiteX2" fmla="*/ 948880 w 11163300"/>
              <a:gd name="connsiteY2" fmla="*/ 0 h 5882881"/>
              <a:gd name="connsiteX3" fmla="*/ 1869853 w 11163300"/>
              <a:gd name="connsiteY3" fmla="*/ 0 h 5882881"/>
              <a:gd name="connsiteX4" fmla="*/ 2455926 w 11163300"/>
              <a:gd name="connsiteY4" fmla="*/ 0 h 5882881"/>
              <a:gd name="connsiteX5" fmla="*/ 3041999 w 11163300"/>
              <a:gd name="connsiteY5" fmla="*/ 0 h 5882881"/>
              <a:gd name="connsiteX6" fmla="*/ 3962972 w 11163300"/>
              <a:gd name="connsiteY6" fmla="*/ 0 h 5882881"/>
              <a:gd name="connsiteX7" fmla="*/ 4437412 w 11163300"/>
              <a:gd name="connsiteY7" fmla="*/ 0 h 5882881"/>
              <a:gd name="connsiteX8" fmla="*/ 5358384 w 11163300"/>
              <a:gd name="connsiteY8" fmla="*/ 0 h 5882881"/>
              <a:gd name="connsiteX9" fmla="*/ 6279356 w 11163300"/>
              <a:gd name="connsiteY9" fmla="*/ 0 h 5882881"/>
              <a:gd name="connsiteX10" fmla="*/ 6977063 w 11163300"/>
              <a:gd name="connsiteY10" fmla="*/ 0 h 5882881"/>
              <a:gd name="connsiteX11" fmla="*/ 7898035 w 11163300"/>
              <a:gd name="connsiteY11" fmla="*/ 0 h 5882881"/>
              <a:gd name="connsiteX12" fmla="*/ 8484108 w 11163300"/>
              <a:gd name="connsiteY12" fmla="*/ 0 h 5882881"/>
              <a:gd name="connsiteX13" fmla="*/ 9070181 w 11163300"/>
              <a:gd name="connsiteY13" fmla="*/ 0 h 5882881"/>
              <a:gd name="connsiteX14" fmla="*/ 9879521 w 11163300"/>
              <a:gd name="connsiteY14" fmla="*/ 0 h 5882881"/>
              <a:gd name="connsiteX15" fmla="*/ 10465594 w 11163300"/>
              <a:gd name="connsiteY15" fmla="*/ 0 h 5882881"/>
              <a:gd name="connsiteX16" fmla="*/ 11163300 w 11163300"/>
              <a:gd name="connsiteY16" fmla="*/ 0 h 5882881"/>
              <a:gd name="connsiteX17" fmla="*/ 11163300 w 11163300"/>
              <a:gd name="connsiteY17" fmla="*/ 771311 h 5882881"/>
              <a:gd name="connsiteX18" fmla="*/ 11163300 w 11163300"/>
              <a:gd name="connsiteY18" fmla="*/ 1483793 h 5882881"/>
              <a:gd name="connsiteX19" fmla="*/ 11163300 w 11163300"/>
              <a:gd name="connsiteY19" fmla="*/ 2196276 h 5882881"/>
              <a:gd name="connsiteX20" fmla="*/ 11163300 w 11163300"/>
              <a:gd name="connsiteY20" fmla="*/ 2673443 h 5882881"/>
              <a:gd name="connsiteX21" fmla="*/ 11163300 w 11163300"/>
              <a:gd name="connsiteY21" fmla="*/ 3209438 h 5882881"/>
              <a:gd name="connsiteX22" fmla="*/ 11163300 w 11163300"/>
              <a:gd name="connsiteY22" fmla="*/ 3921921 h 5882881"/>
              <a:gd name="connsiteX23" fmla="*/ 11163300 w 11163300"/>
              <a:gd name="connsiteY23" fmla="*/ 4516745 h 5882881"/>
              <a:gd name="connsiteX24" fmla="*/ 11163300 w 11163300"/>
              <a:gd name="connsiteY24" fmla="*/ 5052741 h 5882881"/>
              <a:gd name="connsiteX25" fmla="*/ 11163300 w 11163300"/>
              <a:gd name="connsiteY25" fmla="*/ 5882881 h 5882881"/>
              <a:gd name="connsiteX26" fmla="*/ 10465594 w 11163300"/>
              <a:gd name="connsiteY26" fmla="*/ 5882881 h 5882881"/>
              <a:gd name="connsiteX27" fmla="*/ 9767888 w 11163300"/>
              <a:gd name="connsiteY27" fmla="*/ 5882881 h 5882881"/>
              <a:gd name="connsiteX28" fmla="*/ 9293447 w 11163300"/>
              <a:gd name="connsiteY28" fmla="*/ 5882881 h 5882881"/>
              <a:gd name="connsiteX29" fmla="*/ 8484108 w 11163300"/>
              <a:gd name="connsiteY29" fmla="*/ 5882881 h 5882881"/>
              <a:gd name="connsiteX30" fmla="*/ 8009668 w 11163300"/>
              <a:gd name="connsiteY30" fmla="*/ 5882881 h 5882881"/>
              <a:gd name="connsiteX31" fmla="*/ 7200329 w 11163300"/>
              <a:gd name="connsiteY31" fmla="*/ 5882881 h 5882881"/>
              <a:gd name="connsiteX32" fmla="*/ 6837521 w 11163300"/>
              <a:gd name="connsiteY32" fmla="*/ 5882881 h 5882881"/>
              <a:gd name="connsiteX33" fmla="*/ 6028182 w 11163300"/>
              <a:gd name="connsiteY33" fmla="*/ 5882881 h 5882881"/>
              <a:gd name="connsiteX34" fmla="*/ 5553742 w 11163300"/>
              <a:gd name="connsiteY34" fmla="*/ 5882881 h 5882881"/>
              <a:gd name="connsiteX35" fmla="*/ 5190935 w 11163300"/>
              <a:gd name="connsiteY35" fmla="*/ 5882881 h 5882881"/>
              <a:gd name="connsiteX36" fmla="*/ 4716494 w 11163300"/>
              <a:gd name="connsiteY36" fmla="*/ 5882881 h 5882881"/>
              <a:gd name="connsiteX37" fmla="*/ 3907155 w 11163300"/>
              <a:gd name="connsiteY37" fmla="*/ 5882881 h 5882881"/>
              <a:gd name="connsiteX38" fmla="*/ 3432715 w 11163300"/>
              <a:gd name="connsiteY38" fmla="*/ 5882881 h 5882881"/>
              <a:gd name="connsiteX39" fmla="*/ 3069908 w 11163300"/>
              <a:gd name="connsiteY39" fmla="*/ 5882881 h 5882881"/>
              <a:gd name="connsiteX40" fmla="*/ 2595467 w 11163300"/>
              <a:gd name="connsiteY40" fmla="*/ 5882881 h 5882881"/>
              <a:gd name="connsiteX41" fmla="*/ 2009394 w 11163300"/>
              <a:gd name="connsiteY41" fmla="*/ 5882881 h 5882881"/>
              <a:gd name="connsiteX42" fmla="*/ 1311688 w 11163300"/>
              <a:gd name="connsiteY42" fmla="*/ 5882881 h 5882881"/>
              <a:gd name="connsiteX43" fmla="*/ 837248 w 11163300"/>
              <a:gd name="connsiteY43" fmla="*/ 5882881 h 5882881"/>
              <a:gd name="connsiteX44" fmla="*/ 0 w 11163300"/>
              <a:gd name="connsiteY44" fmla="*/ 5882881 h 5882881"/>
              <a:gd name="connsiteX45" fmla="*/ 0 w 11163300"/>
              <a:gd name="connsiteY45" fmla="*/ 5229228 h 5882881"/>
              <a:gd name="connsiteX46" fmla="*/ 0 w 11163300"/>
              <a:gd name="connsiteY46" fmla="*/ 4575574 h 5882881"/>
              <a:gd name="connsiteX47" fmla="*/ 0 w 11163300"/>
              <a:gd name="connsiteY47" fmla="*/ 3921921 h 5882881"/>
              <a:gd name="connsiteX48" fmla="*/ 0 w 11163300"/>
              <a:gd name="connsiteY48" fmla="*/ 3268267 h 5882881"/>
              <a:gd name="connsiteX49" fmla="*/ 0 w 11163300"/>
              <a:gd name="connsiteY49" fmla="*/ 2673443 h 5882881"/>
              <a:gd name="connsiteX50" fmla="*/ 0 w 11163300"/>
              <a:gd name="connsiteY50" fmla="*/ 1960960 h 5882881"/>
              <a:gd name="connsiteX51" fmla="*/ 0 w 11163300"/>
              <a:gd name="connsiteY51" fmla="*/ 1307307 h 5882881"/>
              <a:gd name="connsiteX52" fmla="*/ 0 w 11163300"/>
              <a:gd name="connsiteY52" fmla="*/ 0 h 58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163300" h="5882881" extrusionOk="0">
                <a:moveTo>
                  <a:pt x="0" y="0"/>
                </a:moveTo>
                <a:cubicBezTo>
                  <a:pt x="226561" y="1882"/>
                  <a:pt x="365077" y="-22376"/>
                  <a:pt x="586073" y="0"/>
                </a:cubicBezTo>
                <a:cubicBezTo>
                  <a:pt x="807069" y="22376"/>
                  <a:pt x="773135" y="-881"/>
                  <a:pt x="948880" y="0"/>
                </a:cubicBezTo>
                <a:cubicBezTo>
                  <a:pt x="1124625" y="881"/>
                  <a:pt x="1462100" y="23700"/>
                  <a:pt x="1869853" y="0"/>
                </a:cubicBezTo>
                <a:cubicBezTo>
                  <a:pt x="2277606" y="-23700"/>
                  <a:pt x="2251912" y="-6019"/>
                  <a:pt x="2455926" y="0"/>
                </a:cubicBezTo>
                <a:cubicBezTo>
                  <a:pt x="2659940" y="6019"/>
                  <a:pt x="2771256" y="24191"/>
                  <a:pt x="3041999" y="0"/>
                </a:cubicBezTo>
                <a:cubicBezTo>
                  <a:pt x="3312742" y="-24191"/>
                  <a:pt x="3524753" y="12267"/>
                  <a:pt x="3962972" y="0"/>
                </a:cubicBezTo>
                <a:cubicBezTo>
                  <a:pt x="4401191" y="-12267"/>
                  <a:pt x="4294608" y="-16863"/>
                  <a:pt x="4437412" y="0"/>
                </a:cubicBezTo>
                <a:cubicBezTo>
                  <a:pt x="4580216" y="16863"/>
                  <a:pt x="5063976" y="24914"/>
                  <a:pt x="5358384" y="0"/>
                </a:cubicBezTo>
                <a:cubicBezTo>
                  <a:pt x="5652792" y="-24914"/>
                  <a:pt x="5935346" y="15294"/>
                  <a:pt x="6279356" y="0"/>
                </a:cubicBezTo>
                <a:cubicBezTo>
                  <a:pt x="6623366" y="-15294"/>
                  <a:pt x="6772137" y="-31284"/>
                  <a:pt x="6977063" y="0"/>
                </a:cubicBezTo>
                <a:cubicBezTo>
                  <a:pt x="7181989" y="31284"/>
                  <a:pt x="7665635" y="36659"/>
                  <a:pt x="7898035" y="0"/>
                </a:cubicBezTo>
                <a:cubicBezTo>
                  <a:pt x="8130435" y="-36659"/>
                  <a:pt x="8333497" y="25246"/>
                  <a:pt x="8484108" y="0"/>
                </a:cubicBezTo>
                <a:cubicBezTo>
                  <a:pt x="8634719" y="-25246"/>
                  <a:pt x="8780638" y="6577"/>
                  <a:pt x="9070181" y="0"/>
                </a:cubicBezTo>
                <a:cubicBezTo>
                  <a:pt x="9359724" y="-6577"/>
                  <a:pt x="9659659" y="-5448"/>
                  <a:pt x="9879521" y="0"/>
                </a:cubicBezTo>
                <a:cubicBezTo>
                  <a:pt x="10099383" y="5448"/>
                  <a:pt x="10213649" y="-14396"/>
                  <a:pt x="10465594" y="0"/>
                </a:cubicBezTo>
                <a:cubicBezTo>
                  <a:pt x="10717539" y="14396"/>
                  <a:pt x="10892236" y="-25671"/>
                  <a:pt x="11163300" y="0"/>
                </a:cubicBezTo>
                <a:cubicBezTo>
                  <a:pt x="11194094" y="324993"/>
                  <a:pt x="11174314" y="611601"/>
                  <a:pt x="11163300" y="771311"/>
                </a:cubicBezTo>
                <a:cubicBezTo>
                  <a:pt x="11152286" y="931021"/>
                  <a:pt x="11148043" y="1318544"/>
                  <a:pt x="11163300" y="1483793"/>
                </a:cubicBezTo>
                <a:cubicBezTo>
                  <a:pt x="11178557" y="1649042"/>
                  <a:pt x="11168604" y="1955293"/>
                  <a:pt x="11163300" y="2196276"/>
                </a:cubicBezTo>
                <a:cubicBezTo>
                  <a:pt x="11157996" y="2437259"/>
                  <a:pt x="11170621" y="2482408"/>
                  <a:pt x="11163300" y="2673443"/>
                </a:cubicBezTo>
                <a:cubicBezTo>
                  <a:pt x="11155979" y="2864478"/>
                  <a:pt x="11147579" y="3098500"/>
                  <a:pt x="11163300" y="3209438"/>
                </a:cubicBezTo>
                <a:cubicBezTo>
                  <a:pt x="11179021" y="3320376"/>
                  <a:pt x="11160740" y="3625220"/>
                  <a:pt x="11163300" y="3921921"/>
                </a:cubicBezTo>
                <a:cubicBezTo>
                  <a:pt x="11165860" y="4218622"/>
                  <a:pt x="11182079" y="4262431"/>
                  <a:pt x="11163300" y="4516745"/>
                </a:cubicBezTo>
                <a:cubicBezTo>
                  <a:pt x="11144521" y="4771059"/>
                  <a:pt x="11187603" y="4833140"/>
                  <a:pt x="11163300" y="5052741"/>
                </a:cubicBezTo>
                <a:cubicBezTo>
                  <a:pt x="11138997" y="5272342"/>
                  <a:pt x="11152501" y="5474242"/>
                  <a:pt x="11163300" y="5882881"/>
                </a:cubicBezTo>
                <a:cubicBezTo>
                  <a:pt x="10915939" y="5907461"/>
                  <a:pt x="10620697" y="5876090"/>
                  <a:pt x="10465594" y="5882881"/>
                </a:cubicBezTo>
                <a:cubicBezTo>
                  <a:pt x="10310491" y="5889672"/>
                  <a:pt x="10052356" y="5886804"/>
                  <a:pt x="9767888" y="5882881"/>
                </a:cubicBezTo>
                <a:cubicBezTo>
                  <a:pt x="9483420" y="5878958"/>
                  <a:pt x="9439459" y="5903166"/>
                  <a:pt x="9293447" y="5882881"/>
                </a:cubicBezTo>
                <a:cubicBezTo>
                  <a:pt x="9147435" y="5862596"/>
                  <a:pt x="8855169" y="5881301"/>
                  <a:pt x="8484108" y="5882881"/>
                </a:cubicBezTo>
                <a:cubicBezTo>
                  <a:pt x="8113047" y="5884461"/>
                  <a:pt x="8116794" y="5867835"/>
                  <a:pt x="8009668" y="5882881"/>
                </a:cubicBezTo>
                <a:cubicBezTo>
                  <a:pt x="7902542" y="5897927"/>
                  <a:pt x="7587728" y="5842496"/>
                  <a:pt x="7200329" y="5882881"/>
                </a:cubicBezTo>
                <a:cubicBezTo>
                  <a:pt x="6812930" y="5923266"/>
                  <a:pt x="6985727" y="5871374"/>
                  <a:pt x="6837521" y="5882881"/>
                </a:cubicBezTo>
                <a:cubicBezTo>
                  <a:pt x="6689315" y="5894388"/>
                  <a:pt x="6399792" y="5854685"/>
                  <a:pt x="6028182" y="5882881"/>
                </a:cubicBezTo>
                <a:cubicBezTo>
                  <a:pt x="5656572" y="5911077"/>
                  <a:pt x="5790945" y="5871005"/>
                  <a:pt x="5553742" y="5882881"/>
                </a:cubicBezTo>
                <a:cubicBezTo>
                  <a:pt x="5316539" y="5894757"/>
                  <a:pt x="5331589" y="5896795"/>
                  <a:pt x="5190935" y="5882881"/>
                </a:cubicBezTo>
                <a:cubicBezTo>
                  <a:pt x="5050281" y="5868967"/>
                  <a:pt x="4838851" y="5891705"/>
                  <a:pt x="4716494" y="5882881"/>
                </a:cubicBezTo>
                <a:cubicBezTo>
                  <a:pt x="4594137" y="5874057"/>
                  <a:pt x="4099857" y="5907373"/>
                  <a:pt x="3907155" y="5882881"/>
                </a:cubicBezTo>
                <a:cubicBezTo>
                  <a:pt x="3714453" y="5858389"/>
                  <a:pt x="3535850" y="5868340"/>
                  <a:pt x="3432715" y="5882881"/>
                </a:cubicBezTo>
                <a:cubicBezTo>
                  <a:pt x="3329580" y="5897422"/>
                  <a:pt x="3238263" y="5896778"/>
                  <a:pt x="3069908" y="5882881"/>
                </a:cubicBezTo>
                <a:cubicBezTo>
                  <a:pt x="2901553" y="5868984"/>
                  <a:pt x="2800602" y="5860699"/>
                  <a:pt x="2595467" y="5882881"/>
                </a:cubicBezTo>
                <a:cubicBezTo>
                  <a:pt x="2390332" y="5905063"/>
                  <a:pt x="2249544" y="5880572"/>
                  <a:pt x="2009394" y="5882881"/>
                </a:cubicBezTo>
                <a:cubicBezTo>
                  <a:pt x="1769244" y="5885190"/>
                  <a:pt x="1531743" y="5882381"/>
                  <a:pt x="1311688" y="5882881"/>
                </a:cubicBezTo>
                <a:cubicBezTo>
                  <a:pt x="1091633" y="5883381"/>
                  <a:pt x="983115" y="5895704"/>
                  <a:pt x="837248" y="5882881"/>
                </a:cubicBezTo>
                <a:cubicBezTo>
                  <a:pt x="691381" y="5870058"/>
                  <a:pt x="275843" y="5904682"/>
                  <a:pt x="0" y="5882881"/>
                </a:cubicBezTo>
                <a:cubicBezTo>
                  <a:pt x="21864" y="5614543"/>
                  <a:pt x="2210" y="5418044"/>
                  <a:pt x="0" y="5229228"/>
                </a:cubicBezTo>
                <a:cubicBezTo>
                  <a:pt x="-2210" y="5040412"/>
                  <a:pt x="24702" y="4782745"/>
                  <a:pt x="0" y="4575574"/>
                </a:cubicBezTo>
                <a:cubicBezTo>
                  <a:pt x="-24702" y="4368403"/>
                  <a:pt x="-6641" y="4138764"/>
                  <a:pt x="0" y="3921921"/>
                </a:cubicBezTo>
                <a:cubicBezTo>
                  <a:pt x="6641" y="3705078"/>
                  <a:pt x="-6973" y="3552764"/>
                  <a:pt x="0" y="3268267"/>
                </a:cubicBezTo>
                <a:cubicBezTo>
                  <a:pt x="6973" y="2983770"/>
                  <a:pt x="29036" y="2950769"/>
                  <a:pt x="0" y="2673443"/>
                </a:cubicBezTo>
                <a:cubicBezTo>
                  <a:pt x="-29036" y="2396117"/>
                  <a:pt x="10451" y="2145403"/>
                  <a:pt x="0" y="1960960"/>
                </a:cubicBezTo>
                <a:cubicBezTo>
                  <a:pt x="-10451" y="1776517"/>
                  <a:pt x="9522" y="1623644"/>
                  <a:pt x="0" y="1307307"/>
                </a:cubicBezTo>
                <a:cubicBezTo>
                  <a:pt x="-9522" y="990970"/>
                  <a:pt x="18463" y="35263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One down…four to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6126-D2A6-4908-A7BC-A3EE43B79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723841"/>
            <a:ext cx="7486651" cy="44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7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Guide Fields: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</a:p>
          <a:p>
            <a:r>
              <a:rPr lang="en-US" sz="4800" dirty="0" err="1"/>
              <a:t>GuideID</a:t>
            </a:r>
            <a:r>
              <a:rPr lang="en-US" sz="4800" dirty="0"/>
              <a:t>   char 3  (check the “primary key”)</a:t>
            </a:r>
          </a:p>
          <a:p>
            <a:r>
              <a:rPr lang="en-US" sz="4800" dirty="0" err="1"/>
              <a:t>GuideLName</a:t>
            </a:r>
            <a:r>
              <a:rPr lang="en-US" sz="4800" dirty="0"/>
              <a:t>   char  25 (check “not null”)</a:t>
            </a:r>
          </a:p>
          <a:p>
            <a:r>
              <a:rPr lang="en-US" sz="4800" dirty="0" err="1"/>
              <a:t>GuideFName</a:t>
            </a:r>
            <a:r>
              <a:rPr lang="en-US" sz="4800" dirty="0"/>
              <a:t>   char  25 (check “not null”)</a:t>
            </a:r>
          </a:p>
          <a:p>
            <a:r>
              <a:rPr lang="en-US" sz="4800" dirty="0" err="1"/>
              <a:t>GuideHireDate</a:t>
            </a:r>
            <a:r>
              <a:rPr lang="en-US" sz="4800" dirty="0"/>
              <a:t>  date</a:t>
            </a:r>
          </a:p>
          <a:p>
            <a:r>
              <a:rPr lang="en-US" sz="4800" dirty="0" err="1"/>
              <a:t>GuideExpLevel</a:t>
            </a:r>
            <a:r>
              <a:rPr lang="en-US" sz="4800" dirty="0"/>
              <a:t>  integer</a:t>
            </a:r>
            <a:br>
              <a:rPr lang="en-US" sz="4800" dirty="0"/>
            </a:br>
            <a:endParaRPr lang="en-US" sz="48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953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Two down…three to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</a:p>
          <a:p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24652-C4B3-4EAE-BCF1-9EFC3F42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6" y="1414791"/>
            <a:ext cx="7805944" cy="496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696775"/>
            <a:ext cx="11437210" cy="283617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Task 3: Build a Table with SQL Code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3429000"/>
            <a:ext cx="11437209" cy="2836172"/>
          </a:xfrm>
          <a:prstGeom prst="rect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i="1" dirty="0"/>
              <a:t>Build a Database from a Relational Model</a:t>
            </a:r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342832" y="696776"/>
            <a:ext cx="11368086" cy="5464450"/>
          </a:xfrm>
          <a:custGeom>
            <a:avLst/>
            <a:gdLst>
              <a:gd name="connsiteX0" fmla="*/ 0 w 11368086"/>
              <a:gd name="connsiteY0" fmla="*/ 0 h 5464450"/>
              <a:gd name="connsiteX1" fmla="*/ 555030 w 11368086"/>
              <a:gd name="connsiteY1" fmla="*/ 0 h 5464450"/>
              <a:gd name="connsiteX2" fmla="*/ 882698 w 11368086"/>
              <a:gd name="connsiteY2" fmla="*/ 0 h 5464450"/>
              <a:gd name="connsiteX3" fmla="*/ 1778771 w 11368086"/>
              <a:gd name="connsiteY3" fmla="*/ 0 h 5464450"/>
              <a:gd name="connsiteX4" fmla="*/ 2333801 w 11368086"/>
              <a:gd name="connsiteY4" fmla="*/ 0 h 5464450"/>
              <a:gd name="connsiteX5" fmla="*/ 2888831 w 11368086"/>
              <a:gd name="connsiteY5" fmla="*/ 0 h 5464450"/>
              <a:gd name="connsiteX6" fmla="*/ 3784904 w 11368086"/>
              <a:gd name="connsiteY6" fmla="*/ 0 h 5464450"/>
              <a:gd name="connsiteX7" fmla="*/ 4226253 w 11368086"/>
              <a:gd name="connsiteY7" fmla="*/ 0 h 5464450"/>
              <a:gd name="connsiteX8" fmla="*/ 5122326 w 11368086"/>
              <a:gd name="connsiteY8" fmla="*/ 0 h 5464450"/>
              <a:gd name="connsiteX9" fmla="*/ 6018398 w 11368086"/>
              <a:gd name="connsiteY9" fmla="*/ 0 h 5464450"/>
              <a:gd name="connsiteX10" fmla="*/ 6687109 w 11368086"/>
              <a:gd name="connsiteY10" fmla="*/ 0 h 5464450"/>
              <a:gd name="connsiteX11" fmla="*/ 7583182 w 11368086"/>
              <a:gd name="connsiteY11" fmla="*/ 0 h 5464450"/>
              <a:gd name="connsiteX12" fmla="*/ 8138212 w 11368086"/>
              <a:gd name="connsiteY12" fmla="*/ 0 h 5464450"/>
              <a:gd name="connsiteX13" fmla="*/ 8693242 w 11368086"/>
              <a:gd name="connsiteY13" fmla="*/ 0 h 5464450"/>
              <a:gd name="connsiteX14" fmla="*/ 9475634 w 11368086"/>
              <a:gd name="connsiteY14" fmla="*/ 0 h 5464450"/>
              <a:gd name="connsiteX15" fmla="*/ 10030664 w 11368086"/>
              <a:gd name="connsiteY15" fmla="*/ 0 h 5464450"/>
              <a:gd name="connsiteX16" fmla="*/ 11368086 w 11368086"/>
              <a:gd name="connsiteY16" fmla="*/ 0 h 5464450"/>
              <a:gd name="connsiteX17" fmla="*/ 11368086 w 11368086"/>
              <a:gd name="connsiteY17" fmla="*/ 792345 h 5464450"/>
              <a:gd name="connsiteX18" fmla="*/ 11368086 w 11368086"/>
              <a:gd name="connsiteY18" fmla="*/ 1530046 h 5464450"/>
              <a:gd name="connsiteX19" fmla="*/ 11368086 w 11368086"/>
              <a:gd name="connsiteY19" fmla="*/ 2267747 h 5464450"/>
              <a:gd name="connsiteX20" fmla="*/ 11368086 w 11368086"/>
              <a:gd name="connsiteY20" fmla="*/ 2786870 h 5464450"/>
              <a:gd name="connsiteX21" fmla="*/ 11368086 w 11368086"/>
              <a:gd name="connsiteY21" fmla="*/ 3360637 h 5464450"/>
              <a:gd name="connsiteX22" fmla="*/ 11368086 w 11368086"/>
              <a:gd name="connsiteY22" fmla="*/ 4098338 h 5464450"/>
              <a:gd name="connsiteX23" fmla="*/ 11368086 w 11368086"/>
              <a:gd name="connsiteY23" fmla="*/ 4726749 h 5464450"/>
              <a:gd name="connsiteX24" fmla="*/ 11368086 w 11368086"/>
              <a:gd name="connsiteY24" fmla="*/ 5464450 h 5464450"/>
              <a:gd name="connsiteX25" fmla="*/ 10585694 w 11368086"/>
              <a:gd name="connsiteY25" fmla="*/ 5464450 h 5464450"/>
              <a:gd name="connsiteX26" fmla="*/ 10258026 w 11368086"/>
              <a:gd name="connsiteY26" fmla="*/ 5464450 h 5464450"/>
              <a:gd name="connsiteX27" fmla="*/ 9589315 w 11368086"/>
              <a:gd name="connsiteY27" fmla="*/ 5464450 h 5464450"/>
              <a:gd name="connsiteX28" fmla="*/ 9147966 w 11368086"/>
              <a:gd name="connsiteY28" fmla="*/ 5464450 h 5464450"/>
              <a:gd name="connsiteX29" fmla="*/ 8365574 w 11368086"/>
              <a:gd name="connsiteY29" fmla="*/ 5464450 h 5464450"/>
              <a:gd name="connsiteX30" fmla="*/ 7924225 w 11368086"/>
              <a:gd name="connsiteY30" fmla="*/ 5464450 h 5464450"/>
              <a:gd name="connsiteX31" fmla="*/ 7141833 w 11368086"/>
              <a:gd name="connsiteY31" fmla="*/ 5464450 h 5464450"/>
              <a:gd name="connsiteX32" fmla="*/ 6814164 w 11368086"/>
              <a:gd name="connsiteY32" fmla="*/ 5464450 h 5464450"/>
              <a:gd name="connsiteX33" fmla="*/ 6031773 w 11368086"/>
              <a:gd name="connsiteY33" fmla="*/ 5464450 h 5464450"/>
              <a:gd name="connsiteX34" fmla="*/ 5590423 w 11368086"/>
              <a:gd name="connsiteY34" fmla="*/ 5464450 h 5464450"/>
              <a:gd name="connsiteX35" fmla="*/ 5262755 w 11368086"/>
              <a:gd name="connsiteY35" fmla="*/ 5464450 h 5464450"/>
              <a:gd name="connsiteX36" fmla="*/ 4821406 w 11368086"/>
              <a:gd name="connsiteY36" fmla="*/ 5464450 h 5464450"/>
              <a:gd name="connsiteX37" fmla="*/ 4039014 w 11368086"/>
              <a:gd name="connsiteY37" fmla="*/ 5464450 h 5464450"/>
              <a:gd name="connsiteX38" fmla="*/ 3597665 w 11368086"/>
              <a:gd name="connsiteY38" fmla="*/ 5464450 h 5464450"/>
              <a:gd name="connsiteX39" fmla="*/ 3269997 w 11368086"/>
              <a:gd name="connsiteY39" fmla="*/ 5464450 h 5464450"/>
              <a:gd name="connsiteX40" fmla="*/ 2828647 w 11368086"/>
              <a:gd name="connsiteY40" fmla="*/ 5464450 h 5464450"/>
              <a:gd name="connsiteX41" fmla="*/ 2273617 w 11368086"/>
              <a:gd name="connsiteY41" fmla="*/ 5464450 h 5464450"/>
              <a:gd name="connsiteX42" fmla="*/ 1604906 w 11368086"/>
              <a:gd name="connsiteY42" fmla="*/ 5464450 h 5464450"/>
              <a:gd name="connsiteX43" fmla="*/ 1163557 w 11368086"/>
              <a:gd name="connsiteY43" fmla="*/ 5464450 h 5464450"/>
              <a:gd name="connsiteX44" fmla="*/ 0 w 11368086"/>
              <a:gd name="connsiteY44" fmla="*/ 5464450 h 5464450"/>
              <a:gd name="connsiteX45" fmla="*/ 0 w 11368086"/>
              <a:gd name="connsiteY45" fmla="*/ 4781394 h 5464450"/>
              <a:gd name="connsiteX46" fmla="*/ 0 w 11368086"/>
              <a:gd name="connsiteY46" fmla="*/ 4098338 h 5464450"/>
              <a:gd name="connsiteX47" fmla="*/ 0 w 11368086"/>
              <a:gd name="connsiteY47" fmla="*/ 3415281 h 5464450"/>
              <a:gd name="connsiteX48" fmla="*/ 0 w 11368086"/>
              <a:gd name="connsiteY48" fmla="*/ 2732225 h 5464450"/>
              <a:gd name="connsiteX49" fmla="*/ 0 w 11368086"/>
              <a:gd name="connsiteY49" fmla="*/ 2103813 h 5464450"/>
              <a:gd name="connsiteX50" fmla="*/ 0 w 11368086"/>
              <a:gd name="connsiteY50" fmla="*/ 1366113 h 5464450"/>
              <a:gd name="connsiteX51" fmla="*/ 0 w 11368086"/>
              <a:gd name="connsiteY51" fmla="*/ 683056 h 5464450"/>
              <a:gd name="connsiteX52" fmla="*/ 0 w 11368086"/>
              <a:gd name="connsiteY52" fmla="*/ 0 h 54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64450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33529" y="211535"/>
                  <a:pt x="11333838" y="425039"/>
                  <a:pt x="11368086" y="792345"/>
                </a:cubicBezTo>
                <a:cubicBezTo>
                  <a:pt x="11402334" y="1159652"/>
                  <a:pt x="11345275" y="1328885"/>
                  <a:pt x="11368086" y="1530046"/>
                </a:cubicBezTo>
                <a:cubicBezTo>
                  <a:pt x="11390897" y="1731207"/>
                  <a:pt x="11363273" y="2107135"/>
                  <a:pt x="11368086" y="2267747"/>
                </a:cubicBezTo>
                <a:cubicBezTo>
                  <a:pt x="11372899" y="2428359"/>
                  <a:pt x="11372046" y="2597066"/>
                  <a:pt x="11368086" y="2786870"/>
                </a:cubicBezTo>
                <a:cubicBezTo>
                  <a:pt x="11364126" y="2976674"/>
                  <a:pt x="11354759" y="3113101"/>
                  <a:pt x="11368086" y="3360637"/>
                </a:cubicBezTo>
                <a:cubicBezTo>
                  <a:pt x="11381413" y="3608173"/>
                  <a:pt x="11375179" y="3874536"/>
                  <a:pt x="11368086" y="4098338"/>
                </a:cubicBezTo>
                <a:cubicBezTo>
                  <a:pt x="11360993" y="4322140"/>
                  <a:pt x="11391373" y="4425875"/>
                  <a:pt x="11368086" y="4726749"/>
                </a:cubicBezTo>
                <a:cubicBezTo>
                  <a:pt x="11344799" y="5027623"/>
                  <a:pt x="11370061" y="5109362"/>
                  <a:pt x="11368086" y="5464450"/>
                </a:cubicBezTo>
                <a:cubicBezTo>
                  <a:pt x="11143975" y="5470107"/>
                  <a:pt x="10770765" y="5431926"/>
                  <a:pt x="10585694" y="5464450"/>
                </a:cubicBezTo>
                <a:cubicBezTo>
                  <a:pt x="10400623" y="5496974"/>
                  <a:pt x="10389005" y="5469917"/>
                  <a:pt x="10258026" y="5464450"/>
                </a:cubicBezTo>
                <a:cubicBezTo>
                  <a:pt x="10127047" y="5458983"/>
                  <a:pt x="9830501" y="5490095"/>
                  <a:pt x="9589315" y="5464450"/>
                </a:cubicBezTo>
                <a:cubicBezTo>
                  <a:pt x="9348129" y="5438805"/>
                  <a:pt x="9363807" y="5454005"/>
                  <a:pt x="9147966" y="5464450"/>
                </a:cubicBezTo>
                <a:cubicBezTo>
                  <a:pt x="8932125" y="5474895"/>
                  <a:pt x="8524190" y="5503217"/>
                  <a:pt x="8365574" y="5464450"/>
                </a:cubicBezTo>
                <a:cubicBezTo>
                  <a:pt x="8206958" y="5425683"/>
                  <a:pt x="8089025" y="5480322"/>
                  <a:pt x="7924225" y="5464450"/>
                </a:cubicBezTo>
                <a:cubicBezTo>
                  <a:pt x="7759425" y="5448578"/>
                  <a:pt x="7431895" y="5487090"/>
                  <a:pt x="7141833" y="5464450"/>
                </a:cubicBezTo>
                <a:cubicBezTo>
                  <a:pt x="6851771" y="5441810"/>
                  <a:pt x="6964731" y="5463837"/>
                  <a:pt x="6814164" y="5464450"/>
                </a:cubicBezTo>
                <a:cubicBezTo>
                  <a:pt x="6663597" y="5465063"/>
                  <a:pt x="6264187" y="5465889"/>
                  <a:pt x="6031773" y="5464450"/>
                </a:cubicBezTo>
                <a:cubicBezTo>
                  <a:pt x="5799359" y="5463011"/>
                  <a:pt x="5705544" y="5466350"/>
                  <a:pt x="5590423" y="5464450"/>
                </a:cubicBezTo>
                <a:cubicBezTo>
                  <a:pt x="5475302" y="5462551"/>
                  <a:pt x="5407084" y="5476158"/>
                  <a:pt x="5262755" y="5464450"/>
                </a:cubicBezTo>
                <a:cubicBezTo>
                  <a:pt x="5118426" y="5452742"/>
                  <a:pt x="4983298" y="5463470"/>
                  <a:pt x="4821406" y="5464450"/>
                </a:cubicBezTo>
                <a:cubicBezTo>
                  <a:pt x="4659514" y="5465430"/>
                  <a:pt x="4333405" y="5497146"/>
                  <a:pt x="4039014" y="5464450"/>
                </a:cubicBezTo>
                <a:cubicBezTo>
                  <a:pt x="3744623" y="5431754"/>
                  <a:pt x="3793706" y="5481533"/>
                  <a:pt x="3597665" y="5464450"/>
                </a:cubicBezTo>
                <a:cubicBezTo>
                  <a:pt x="3401624" y="5447367"/>
                  <a:pt x="3405029" y="5466478"/>
                  <a:pt x="3269997" y="5464450"/>
                </a:cubicBezTo>
                <a:cubicBezTo>
                  <a:pt x="3134965" y="5462422"/>
                  <a:pt x="3012941" y="5452590"/>
                  <a:pt x="2828647" y="5464450"/>
                </a:cubicBezTo>
                <a:cubicBezTo>
                  <a:pt x="2644353" y="5476311"/>
                  <a:pt x="2413636" y="5437514"/>
                  <a:pt x="2273617" y="5464450"/>
                </a:cubicBezTo>
                <a:cubicBezTo>
                  <a:pt x="2133598" y="5491387"/>
                  <a:pt x="1932955" y="5445499"/>
                  <a:pt x="1604906" y="5464450"/>
                </a:cubicBezTo>
                <a:cubicBezTo>
                  <a:pt x="1276857" y="5483401"/>
                  <a:pt x="1331544" y="5483143"/>
                  <a:pt x="1163557" y="5464450"/>
                </a:cubicBezTo>
                <a:cubicBezTo>
                  <a:pt x="995570" y="5445757"/>
                  <a:pt x="432302" y="5434921"/>
                  <a:pt x="0" y="5464450"/>
                </a:cubicBezTo>
                <a:cubicBezTo>
                  <a:pt x="16717" y="5242412"/>
                  <a:pt x="-13456" y="5047650"/>
                  <a:pt x="0" y="4781394"/>
                </a:cubicBezTo>
                <a:cubicBezTo>
                  <a:pt x="13456" y="4515138"/>
                  <a:pt x="30689" y="4416917"/>
                  <a:pt x="0" y="4098338"/>
                </a:cubicBezTo>
                <a:cubicBezTo>
                  <a:pt x="-30689" y="3779759"/>
                  <a:pt x="12104" y="3599888"/>
                  <a:pt x="0" y="3415281"/>
                </a:cubicBezTo>
                <a:cubicBezTo>
                  <a:pt x="-12104" y="3230674"/>
                  <a:pt x="26596" y="2998867"/>
                  <a:pt x="0" y="2732225"/>
                </a:cubicBezTo>
                <a:cubicBezTo>
                  <a:pt x="-26596" y="2465583"/>
                  <a:pt x="25835" y="2417254"/>
                  <a:pt x="0" y="2103813"/>
                </a:cubicBezTo>
                <a:cubicBezTo>
                  <a:pt x="-25835" y="1790372"/>
                  <a:pt x="-1398" y="1532035"/>
                  <a:pt x="0" y="1366113"/>
                </a:cubicBezTo>
                <a:cubicBezTo>
                  <a:pt x="1398" y="1200191"/>
                  <a:pt x="9236" y="931650"/>
                  <a:pt x="0" y="683056"/>
                </a:cubicBezTo>
                <a:cubicBezTo>
                  <a:pt x="-9236" y="434462"/>
                  <a:pt x="30804" y="197182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Tour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165CB-C1FA-4999-925D-FB2FD1E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1753833"/>
            <a:ext cx="7091650" cy="45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Tour Table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</a:p>
          <a:p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8563D-B56E-4A5C-A151-D3BA892B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2" y="1799722"/>
            <a:ext cx="9135135" cy="39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7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Tour Table SQL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/>
              <a:t>create table Tour</a:t>
            </a:r>
          </a:p>
          <a:p>
            <a:pPr marL="0" indent="0">
              <a:buNone/>
            </a:pPr>
            <a:r>
              <a:rPr lang="en-US" sz="4800" dirty="0"/>
              <a:t>(</a:t>
            </a:r>
            <a:r>
              <a:rPr lang="en-US" sz="4800" dirty="0" err="1"/>
              <a:t>TourID</a:t>
            </a:r>
            <a:r>
              <a:rPr lang="en-US" sz="4800" dirty="0"/>
              <a:t>             char(4) primary key,</a:t>
            </a:r>
          </a:p>
          <a:p>
            <a:pPr marL="0" indent="0">
              <a:buNone/>
            </a:pPr>
            <a:r>
              <a:rPr lang="en-US" sz="4800" dirty="0" err="1"/>
              <a:t>TourPrice</a:t>
            </a:r>
            <a:r>
              <a:rPr lang="en-US" sz="4800" dirty="0"/>
              <a:t>         decimal(8,2),</a:t>
            </a:r>
          </a:p>
          <a:p>
            <a:pPr marL="0" indent="0">
              <a:buNone/>
            </a:pPr>
            <a:r>
              <a:rPr lang="en-US" sz="4800" dirty="0" err="1"/>
              <a:t>TourDuration</a:t>
            </a:r>
            <a:r>
              <a:rPr lang="en-US" sz="4800" dirty="0"/>
              <a:t>  decimal(6,2),</a:t>
            </a:r>
          </a:p>
          <a:p>
            <a:pPr marL="0" indent="0">
              <a:buNone/>
            </a:pPr>
            <a:r>
              <a:rPr lang="en-US" sz="4800" dirty="0" err="1"/>
              <a:t>TourDescription</a:t>
            </a:r>
            <a:r>
              <a:rPr lang="en-US" sz="4800" dirty="0"/>
              <a:t>  varchar(240),</a:t>
            </a:r>
          </a:p>
          <a:p>
            <a:pPr marL="0" indent="0">
              <a:buNone/>
            </a:pPr>
            <a:r>
              <a:rPr lang="en-US" sz="4800" dirty="0" err="1"/>
              <a:t>TourGuideID</a:t>
            </a:r>
            <a:r>
              <a:rPr lang="en-US" sz="4800" dirty="0"/>
              <a:t>        char(3),</a:t>
            </a:r>
          </a:p>
          <a:p>
            <a:pPr marL="0" indent="0">
              <a:buNone/>
            </a:pPr>
            <a:r>
              <a:rPr lang="en-US" sz="4800" dirty="0"/>
              <a:t>    foreign key (</a:t>
            </a:r>
            <a:r>
              <a:rPr lang="en-US" sz="4800" dirty="0" err="1"/>
              <a:t>TourGuideID</a:t>
            </a:r>
            <a:r>
              <a:rPr lang="en-US" sz="4800" dirty="0"/>
              <a:t>) references</a:t>
            </a:r>
            <a:br>
              <a:rPr lang="en-US" sz="4800" dirty="0"/>
            </a:br>
            <a:r>
              <a:rPr lang="en-US" sz="4800" dirty="0"/>
              <a:t>                                    Guide(</a:t>
            </a:r>
            <a:r>
              <a:rPr lang="en-US" sz="4800" dirty="0" err="1"/>
              <a:t>GuideID</a:t>
            </a:r>
            <a:r>
              <a:rPr lang="en-US" sz="4800" dirty="0"/>
              <a:t>))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88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New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TourDescription</a:t>
            </a:r>
            <a:r>
              <a:rPr lang="en-US" sz="4800" dirty="0"/>
              <a:t>  varchar(240),</a:t>
            </a:r>
            <a:br>
              <a:rPr lang="en-US" sz="4800" dirty="0"/>
            </a:br>
            <a:endParaRPr lang="en-US" sz="4800" dirty="0"/>
          </a:p>
          <a:p>
            <a:pPr lvl="1"/>
            <a:r>
              <a:rPr lang="en-US" sz="4400" dirty="0"/>
              <a:t>Variable character field only reserves storage space in the database if it needs it.</a:t>
            </a:r>
            <a:br>
              <a:rPr lang="en-US" sz="4400" dirty="0"/>
            </a:br>
            <a:endParaRPr lang="en-US" sz="4400" dirty="0"/>
          </a:p>
          <a:p>
            <a:pPr lvl="1"/>
            <a:r>
              <a:rPr lang="en-US" sz="4400" dirty="0"/>
              <a:t>Char(240) reserves 240 bytes no matter what data is entered in.</a:t>
            </a:r>
          </a:p>
          <a:p>
            <a:pPr marL="0" indent="0">
              <a:buNone/>
            </a:pPr>
            <a:r>
              <a:rPr lang="en-US" sz="4800" dirty="0"/>
              <a:t> 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254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New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foreign key (</a:t>
            </a:r>
            <a:r>
              <a:rPr lang="en-US" sz="4800" dirty="0" err="1"/>
              <a:t>TourGuideID</a:t>
            </a:r>
            <a:r>
              <a:rPr lang="en-US" sz="4800" dirty="0"/>
              <a:t>) references</a:t>
            </a:r>
            <a:br>
              <a:rPr lang="en-US" sz="4800" dirty="0"/>
            </a:br>
            <a:r>
              <a:rPr lang="en-US" sz="4800" dirty="0"/>
              <a:t>                                    Guide(</a:t>
            </a:r>
            <a:r>
              <a:rPr lang="en-US" sz="4800" dirty="0" err="1"/>
              <a:t>GuideID</a:t>
            </a:r>
            <a:r>
              <a:rPr lang="en-US" sz="4800" dirty="0"/>
              <a:t>))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834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The Event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3BF2F-06E2-4094-9D48-62F9E3B5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67" y="2023168"/>
            <a:ext cx="3341864" cy="2668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0CF75-1BB8-4DAE-8729-EDCC0F538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97" y="1724993"/>
            <a:ext cx="5464373" cy="47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696775"/>
            <a:ext cx="11437210" cy="283617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Task 1: The </a:t>
            </a:r>
            <a:b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Relational Model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3429000"/>
            <a:ext cx="11437209" cy="2836172"/>
          </a:xfrm>
          <a:prstGeom prst="rect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i="1" dirty="0"/>
              <a:t>Build a Database from a Relational Model</a:t>
            </a:r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342832" y="696776"/>
            <a:ext cx="11368086" cy="5464450"/>
          </a:xfrm>
          <a:custGeom>
            <a:avLst/>
            <a:gdLst>
              <a:gd name="connsiteX0" fmla="*/ 0 w 11368086"/>
              <a:gd name="connsiteY0" fmla="*/ 0 h 5464450"/>
              <a:gd name="connsiteX1" fmla="*/ 555030 w 11368086"/>
              <a:gd name="connsiteY1" fmla="*/ 0 h 5464450"/>
              <a:gd name="connsiteX2" fmla="*/ 882698 w 11368086"/>
              <a:gd name="connsiteY2" fmla="*/ 0 h 5464450"/>
              <a:gd name="connsiteX3" fmla="*/ 1778771 w 11368086"/>
              <a:gd name="connsiteY3" fmla="*/ 0 h 5464450"/>
              <a:gd name="connsiteX4" fmla="*/ 2333801 w 11368086"/>
              <a:gd name="connsiteY4" fmla="*/ 0 h 5464450"/>
              <a:gd name="connsiteX5" fmla="*/ 2888831 w 11368086"/>
              <a:gd name="connsiteY5" fmla="*/ 0 h 5464450"/>
              <a:gd name="connsiteX6" fmla="*/ 3784904 w 11368086"/>
              <a:gd name="connsiteY6" fmla="*/ 0 h 5464450"/>
              <a:gd name="connsiteX7" fmla="*/ 4226253 w 11368086"/>
              <a:gd name="connsiteY7" fmla="*/ 0 h 5464450"/>
              <a:gd name="connsiteX8" fmla="*/ 5122326 w 11368086"/>
              <a:gd name="connsiteY8" fmla="*/ 0 h 5464450"/>
              <a:gd name="connsiteX9" fmla="*/ 6018398 w 11368086"/>
              <a:gd name="connsiteY9" fmla="*/ 0 h 5464450"/>
              <a:gd name="connsiteX10" fmla="*/ 6687109 w 11368086"/>
              <a:gd name="connsiteY10" fmla="*/ 0 h 5464450"/>
              <a:gd name="connsiteX11" fmla="*/ 7583182 w 11368086"/>
              <a:gd name="connsiteY11" fmla="*/ 0 h 5464450"/>
              <a:gd name="connsiteX12" fmla="*/ 8138212 w 11368086"/>
              <a:gd name="connsiteY12" fmla="*/ 0 h 5464450"/>
              <a:gd name="connsiteX13" fmla="*/ 8693242 w 11368086"/>
              <a:gd name="connsiteY13" fmla="*/ 0 h 5464450"/>
              <a:gd name="connsiteX14" fmla="*/ 9475634 w 11368086"/>
              <a:gd name="connsiteY14" fmla="*/ 0 h 5464450"/>
              <a:gd name="connsiteX15" fmla="*/ 10030664 w 11368086"/>
              <a:gd name="connsiteY15" fmla="*/ 0 h 5464450"/>
              <a:gd name="connsiteX16" fmla="*/ 11368086 w 11368086"/>
              <a:gd name="connsiteY16" fmla="*/ 0 h 5464450"/>
              <a:gd name="connsiteX17" fmla="*/ 11368086 w 11368086"/>
              <a:gd name="connsiteY17" fmla="*/ 792345 h 5464450"/>
              <a:gd name="connsiteX18" fmla="*/ 11368086 w 11368086"/>
              <a:gd name="connsiteY18" fmla="*/ 1530046 h 5464450"/>
              <a:gd name="connsiteX19" fmla="*/ 11368086 w 11368086"/>
              <a:gd name="connsiteY19" fmla="*/ 2267747 h 5464450"/>
              <a:gd name="connsiteX20" fmla="*/ 11368086 w 11368086"/>
              <a:gd name="connsiteY20" fmla="*/ 2786870 h 5464450"/>
              <a:gd name="connsiteX21" fmla="*/ 11368086 w 11368086"/>
              <a:gd name="connsiteY21" fmla="*/ 3360637 h 5464450"/>
              <a:gd name="connsiteX22" fmla="*/ 11368086 w 11368086"/>
              <a:gd name="connsiteY22" fmla="*/ 4098338 h 5464450"/>
              <a:gd name="connsiteX23" fmla="*/ 11368086 w 11368086"/>
              <a:gd name="connsiteY23" fmla="*/ 4726749 h 5464450"/>
              <a:gd name="connsiteX24" fmla="*/ 11368086 w 11368086"/>
              <a:gd name="connsiteY24" fmla="*/ 5464450 h 5464450"/>
              <a:gd name="connsiteX25" fmla="*/ 10585694 w 11368086"/>
              <a:gd name="connsiteY25" fmla="*/ 5464450 h 5464450"/>
              <a:gd name="connsiteX26" fmla="*/ 10258026 w 11368086"/>
              <a:gd name="connsiteY26" fmla="*/ 5464450 h 5464450"/>
              <a:gd name="connsiteX27" fmla="*/ 9589315 w 11368086"/>
              <a:gd name="connsiteY27" fmla="*/ 5464450 h 5464450"/>
              <a:gd name="connsiteX28" fmla="*/ 9147966 w 11368086"/>
              <a:gd name="connsiteY28" fmla="*/ 5464450 h 5464450"/>
              <a:gd name="connsiteX29" fmla="*/ 8365574 w 11368086"/>
              <a:gd name="connsiteY29" fmla="*/ 5464450 h 5464450"/>
              <a:gd name="connsiteX30" fmla="*/ 7924225 w 11368086"/>
              <a:gd name="connsiteY30" fmla="*/ 5464450 h 5464450"/>
              <a:gd name="connsiteX31" fmla="*/ 7141833 w 11368086"/>
              <a:gd name="connsiteY31" fmla="*/ 5464450 h 5464450"/>
              <a:gd name="connsiteX32" fmla="*/ 6814164 w 11368086"/>
              <a:gd name="connsiteY32" fmla="*/ 5464450 h 5464450"/>
              <a:gd name="connsiteX33" fmla="*/ 6031773 w 11368086"/>
              <a:gd name="connsiteY33" fmla="*/ 5464450 h 5464450"/>
              <a:gd name="connsiteX34" fmla="*/ 5590423 w 11368086"/>
              <a:gd name="connsiteY34" fmla="*/ 5464450 h 5464450"/>
              <a:gd name="connsiteX35" fmla="*/ 5262755 w 11368086"/>
              <a:gd name="connsiteY35" fmla="*/ 5464450 h 5464450"/>
              <a:gd name="connsiteX36" fmla="*/ 4821406 w 11368086"/>
              <a:gd name="connsiteY36" fmla="*/ 5464450 h 5464450"/>
              <a:gd name="connsiteX37" fmla="*/ 4039014 w 11368086"/>
              <a:gd name="connsiteY37" fmla="*/ 5464450 h 5464450"/>
              <a:gd name="connsiteX38" fmla="*/ 3597665 w 11368086"/>
              <a:gd name="connsiteY38" fmla="*/ 5464450 h 5464450"/>
              <a:gd name="connsiteX39" fmla="*/ 3269997 w 11368086"/>
              <a:gd name="connsiteY39" fmla="*/ 5464450 h 5464450"/>
              <a:gd name="connsiteX40" fmla="*/ 2828647 w 11368086"/>
              <a:gd name="connsiteY40" fmla="*/ 5464450 h 5464450"/>
              <a:gd name="connsiteX41" fmla="*/ 2273617 w 11368086"/>
              <a:gd name="connsiteY41" fmla="*/ 5464450 h 5464450"/>
              <a:gd name="connsiteX42" fmla="*/ 1604906 w 11368086"/>
              <a:gd name="connsiteY42" fmla="*/ 5464450 h 5464450"/>
              <a:gd name="connsiteX43" fmla="*/ 1163557 w 11368086"/>
              <a:gd name="connsiteY43" fmla="*/ 5464450 h 5464450"/>
              <a:gd name="connsiteX44" fmla="*/ 0 w 11368086"/>
              <a:gd name="connsiteY44" fmla="*/ 5464450 h 5464450"/>
              <a:gd name="connsiteX45" fmla="*/ 0 w 11368086"/>
              <a:gd name="connsiteY45" fmla="*/ 4781394 h 5464450"/>
              <a:gd name="connsiteX46" fmla="*/ 0 w 11368086"/>
              <a:gd name="connsiteY46" fmla="*/ 4098338 h 5464450"/>
              <a:gd name="connsiteX47" fmla="*/ 0 w 11368086"/>
              <a:gd name="connsiteY47" fmla="*/ 3415281 h 5464450"/>
              <a:gd name="connsiteX48" fmla="*/ 0 w 11368086"/>
              <a:gd name="connsiteY48" fmla="*/ 2732225 h 5464450"/>
              <a:gd name="connsiteX49" fmla="*/ 0 w 11368086"/>
              <a:gd name="connsiteY49" fmla="*/ 2103813 h 5464450"/>
              <a:gd name="connsiteX50" fmla="*/ 0 w 11368086"/>
              <a:gd name="connsiteY50" fmla="*/ 1366113 h 5464450"/>
              <a:gd name="connsiteX51" fmla="*/ 0 w 11368086"/>
              <a:gd name="connsiteY51" fmla="*/ 683056 h 5464450"/>
              <a:gd name="connsiteX52" fmla="*/ 0 w 11368086"/>
              <a:gd name="connsiteY52" fmla="*/ 0 h 54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64450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33529" y="211535"/>
                  <a:pt x="11333838" y="425039"/>
                  <a:pt x="11368086" y="792345"/>
                </a:cubicBezTo>
                <a:cubicBezTo>
                  <a:pt x="11402334" y="1159652"/>
                  <a:pt x="11345275" y="1328885"/>
                  <a:pt x="11368086" y="1530046"/>
                </a:cubicBezTo>
                <a:cubicBezTo>
                  <a:pt x="11390897" y="1731207"/>
                  <a:pt x="11363273" y="2107135"/>
                  <a:pt x="11368086" y="2267747"/>
                </a:cubicBezTo>
                <a:cubicBezTo>
                  <a:pt x="11372899" y="2428359"/>
                  <a:pt x="11372046" y="2597066"/>
                  <a:pt x="11368086" y="2786870"/>
                </a:cubicBezTo>
                <a:cubicBezTo>
                  <a:pt x="11364126" y="2976674"/>
                  <a:pt x="11354759" y="3113101"/>
                  <a:pt x="11368086" y="3360637"/>
                </a:cubicBezTo>
                <a:cubicBezTo>
                  <a:pt x="11381413" y="3608173"/>
                  <a:pt x="11375179" y="3874536"/>
                  <a:pt x="11368086" y="4098338"/>
                </a:cubicBezTo>
                <a:cubicBezTo>
                  <a:pt x="11360993" y="4322140"/>
                  <a:pt x="11391373" y="4425875"/>
                  <a:pt x="11368086" y="4726749"/>
                </a:cubicBezTo>
                <a:cubicBezTo>
                  <a:pt x="11344799" y="5027623"/>
                  <a:pt x="11370061" y="5109362"/>
                  <a:pt x="11368086" y="5464450"/>
                </a:cubicBezTo>
                <a:cubicBezTo>
                  <a:pt x="11143975" y="5470107"/>
                  <a:pt x="10770765" y="5431926"/>
                  <a:pt x="10585694" y="5464450"/>
                </a:cubicBezTo>
                <a:cubicBezTo>
                  <a:pt x="10400623" y="5496974"/>
                  <a:pt x="10389005" y="5469917"/>
                  <a:pt x="10258026" y="5464450"/>
                </a:cubicBezTo>
                <a:cubicBezTo>
                  <a:pt x="10127047" y="5458983"/>
                  <a:pt x="9830501" y="5490095"/>
                  <a:pt x="9589315" y="5464450"/>
                </a:cubicBezTo>
                <a:cubicBezTo>
                  <a:pt x="9348129" y="5438805"/>
                  <a:pt x="9363807" y="5454005"/>
                  <a:pt x="9147966" y="5464450"/>
                </a:cubicBezTo>
                <a:cubicBezTo>
                  <a:pt x="8932125" y="5474895"/>
                  <a:pt x="8524190" y="5503217"/>
                  <a:pt x="8365574" y="5464450"/>
                </a:cubicBezTo>
                <a:cubicBezTo>
                  <a:pt x="8206958" y="5425683"/>
                  <a:pt x="8089025" y="5480322"/>
                  <a:pt x="7924225" y="5464450"/>
                </a:cubicBezTo>
                <a:cubicBezTo>
                  <a:pt x="7759425" y="5448578"/>
                  <a:pt x="7431895" y="5487090"/>
                  <a:pt x="7141833" y="5464450"/>
                </a:cubicBezTo>
                <a:cubicBezTo>
                  <a:pt x="6851771" y="5441810"/>
                  <a:pt x="6964731" y="5463837"/>
                  <a:pt x="6814164" y="5464450"/>
                </a:cubicBezTo>
                <a:cubicBezTo>
                  <a:pt x="6663597" y="5465063"/>
                  <a:pt x="6264187" y="5465889"/>
                  <a:pt x="6031773" y="5464450"/>
                </a:cubicBezTo>
                <a:cubicBezTo>
                  <a:pt x="5799359" y="5463011"/>
                  <a:pt x="5705544" y="5466350"/>
                  <a:pt x="5590423" y="5464450"/>
                </a:cubicBezTo>
                <a:cubicBezTo>
                  <a:pt x="5475302" y="5462551"/>
                  <a:pt x="5407084" y="5476158"/>
                  <a:pt x="5262755" y="5464450"/>
                </a:cubicBezTo>
                <a:cubicBezTo>
                  <a:pt x="5118426" y="5452742"/>
                  <a:pt x="4983298" y="5463470"/>
                  <a:pt x="4821406" y="5464450"/>
                </a:cubicBezTo>
                <a:cubicBezTo>
                  <a:pt x="4659514" y="5465430"/>
                  <a:pt x="4333405" y="5497146"/>
                  <a:pt x="4039014" y="5464450"/>
                </a:cubicBezTo>
                <a:cubicBezTo>
                  <a:pt x="3744623" y="5431754"/>
                  <a:pt x="3793706" y="5481533"/>
                  <a:pt x="3597665" y="5464450"/>
                </a:cubicBezTo>
                <a:cubicBezTo>
                  <a:pt x="3401624" y="5447367"/>
                  <a:pt x="3405029" y="5466478"/>
                  <a:pt x="3269997" y="5464450"/>
                </a:cubicBezTo>
                <a:cubicBezTo>
                  <a:pt x="3134965" y="5462422"/>
                  <a:pt x="3012941" y="5452590"/>
                  <a:pt x="2828647" y="5464450"/>
                </a:cubicBezTo>
                <a:cubicBezTo>
                  <a:pt x="2644353" y="5476311"/>
                  <a:pt x="2413636" y="5437514"/>
                  <a:pt x="2273617" y="5464450"/>
                </a:cubicBezTo>
                <a:cubicBezTo>
                  <a:pt x="2133598" y="5491387"/>
                  <a:pt x="1932955" y="5445499"/>
                  <a:pt x="1604906" y="5464450"/>
                </a:cubicBezTo>
                <a:cubicBezTo>
                  <a:pt x="1276857" y="5483401"/>
                  <a:pt x="1331544" y="5483143"/>
                  <a:pt x="1163557" y="5464450"/>
                </a:cubicBezTo>
                <a:cubicBezTo>
                  <a:pt x="995570" y="5445757"/>
                  <a:pt x="432302" y="5434921"/>
                  <a:pt x="0" y="5464450"/>
                </a:cubicBezTo>
                <a:cubicBezTo>
                  <a:pt x="16717" y="5242412"/>
                  <a:pt x="-13456" y="5047650"/>
                  <a:pt x="0" y="4781394"/>
                </a:cubicBezTo>
                <a:cubicBezTo>
                  <a:pt x="13456" y="4515138"/>
                  <a:pt x="30689" y="4416917"/>
                  <a:pt x="0" y="4098338"/>
                </a:cubicBezTo>
                <a:cubicBezTo>
                  <a:pt x="-30689" y="3779759"/>
                  <a:pt x="12104" y="3599888"/>
                  <a:pt x="0" y="3415281"/>
                </a:cubicBezTo>
                <a:cubicBezTo>
                  <a:pt x="-12104" y="3230674"/>
                  <a:pt x="26596" y="2998867"/>
                  <a:pt x="0" y="2732225"/>
                </a:cubicBezTo>
                <a:cubicBezTo>
                  <a:pt x="-26596" y="2465583"/>
                  <a:pt x="25835" y="2417254"/>
                  <a:pt x="0" y="2103813"/>
                </a:cubicBezTo>
                <a:cubicBezTo>
                  <a:pt x="-25835" y="1790372"/>
                  <a:pt x="-1398" y="1532035"/>
                  <a:pt x="0" y="1366113"/>
                </a:cubicBezTo>
                <a:cubicBezTo>
                  <a:pt x="1398" y="1200191"/>
                  <a:pt x="9236" y="931650"/>
                  <a:pt x="0" y="683056"/>
                </a:cubicBezTo>
                <a:cubicBezTo>
                  <a:pt x="-9236" y="434462"/>
                  <a:pt x="30804" y="197182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Four down…one to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EA60A-4ABF-417A-A896-F48D8E2F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4" y="1620797"/>
            <a:ext cx="7881108" cy="47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8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696775"/>
            <a:ext cx="11437210" cy="2475050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Task 4: The </a:t>
            </a:r>
            <a:b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Combination Key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3171824"/>
            <a:ext cx="11437209" cy="3093347"/>
          </a:xfrm>
          <a:prstGeom prst="rect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i="1" dirty="0"/>
              <a:t>Build a Database from a Relational Model</a:t>
            </a:r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342832" y="696775"/>
            <a:ext cx="11368086" cy="5568395"/>
          </a:xfrm>
          <a:custGeom>
            <a:avLst/>
            <a:gdLst>
              <a:gd name="connsiteX0" fmla="*/ 0 w 11368086"/>
              <a:gd name="connsiteY0" fmla="*/ 0 h 5568395"/>
              <a:gd name="connsiteX1" fmla="*/ 555030 w 11368086"/>
              <a:gd name="connsiteY1" fmla="*/ 0 h 5568395"/>
              <a:gd name="connsiteX2" fmla="*/ 882698 w 11368086"/>
              <a:gd name="connsiteY2" fmla="*/ 0 h 5568395"/>
              <a:gd name="connsiteX3" fmla="*/ 1778771 w 11368086"/>
              <a:gd name="connsiteY3" fmla="*/ 0 h 5568395"/>
              <a:gd name="connsiteX4" fmla="*/ 2333801 w 11368086"/>
              <a:gd name="connsiteY4" fmla="*/ 0 h 5568395"/>
              <a:gd name="connsiteX5" fmla="*/ 2888831 w 11368086"/>
              <a:gd name="connsiteY5" fmla="*/ 0 h 5568395"/>
              <a:gd name="connsiteX6" fmla="*/ 3784904 w 11368086"/>
              <a:gd name="connsiteY6" fmla="*/ 0 h 5568395"/>
              <a:gd name="connsiteX7" fmla="*/ 4226253 w 11368086"/>
              <a:gd name="connsiteY7" fmla="*/ 0 h 5568395"/>
              <a:gd name="connsiteX8" fmla="*/ 5122326 w 11368086"/>
              <a:gd name="connsiteY8" fmla="*/ 0 h 5568395"/>
              <a:gd name="connsiteX9" fmla="*/ 6018398 w 11368086"/>
              <a:gd name="connsiteY9" fmla="*/ 0 h 5568395"/>
              <a:gd name="connsiteX10" fmla="*/ 6687109 w 11368086"/>
              <a:gd name="connsiteY10" fmla="*/ 0 h 5568395"/>
              <a:gd name="connsiteX11" fmla="*/ 7583182 w 11368086"/>
              <a:gd name="connsiteY11" fmla="*/ 0 h 5568395"/>
              <a:gd name="connsiteX12" fmla="*/ 8138212 w 11368086"/>
              <a:gd name="connsiteY12" fmla="*/ 0 h 5568395"/>
              <a:gd name="connsiteX13" fmla="*/ 8693242 w 11368086"/>
              <a:gd name="connsiteY13" fmla="*/ 0 h 5568395"/>
              <a:gd name="connsiteX14" fmla="*/ 9475634 w 11368086"/>
              <a:gd name="connsiteY14" fmla="*/ 0 h 5568395"/>
              <a:gd name="connsiteX15" fmla="*/ 10030664 w 11368086"/>
              <a:gd name="connsiteY15" fmla="*/ 0 h 5568395"/>
              <a:gd name="connsiteX16" fmla="*/ 11368086 w 11368086"/>
              <a:gd name="connsiteY16" fmla="*/ 0 h 5568395"/>
              <a:gd name="connsiteX17" fmla="*/ 11368086 w 11368086"/>
              <a:gd name="connsiteY17" fmla="*/ 807417 h 5568395"/>
              <a:gd name="connsiteX18" fmla="*/ 11368086 w 11368086"/>
              <a:gd name="connsiteY18" fmla="*/ 1559151 h 5568395"/>
              <a:gd name="connsiteX19" fmla="*/ 11368086 w 11368086"/>
              <a:gd name="connsiteY19" fmla="*/ 2310884 h 5568395"/>
              <a:gd name="connsiteX20" fmla="*/ 11368086 w 11368086"/>
              <a:gd name="connsiteY20" fmla="*/ 2839881 h 5568395"/>
              <a:gd name="connsiteX21" fmla="*/ 11368086 w 11368086"/>
              <a:gd name="connsiteY21" fmla="*/ 3424563 h 5568395"/>
              <a:gd name="connsiteX22" fmla="*/ 11368086 w 11368086"/>
              <a:gd name="connsiteY22" fmla="*/ 4176296 h 5568395"/>
              <a:gd name="connsiteX23" fmla="*/ 11368086 w 11368086"/>
              <a:gd name="connsiteY23" fmla="*/ 4816662 h 5568395"/>
              <a:gd name="connsiteX24" fmla="*/ 11368086 w 11368086"/>
              <a:gd name="connsiteY24" fmla="*/ 5568395 h 5568395"/>
              <a:gd name="connsiteX25" fmla="*/ 10585694 w 11368086"/>
              <a:gd name="connsiteY25" fmla="*/ 5568395 h 5568395"/>
              <a:gd name="connsiteX26" fmla="*/ 10258026 w 11368086"/>
              <a:gd name="connsiteY26" fmla="*/ 5568395 h 5568395"/>
              <a:gd name="connsiteX27" fmla="*/ 9589315 w 11368086"/>
              <a:gd name="connsiteY27" fmla="*/ 5568395 h 5568395"/>
              <a:gd name="connsiteX28" fmla="*/ 9147966 w 11368086"/>
              <a:gd name="connsiteY28" fmla="*/ 5568395 h 5568395"/>
              <a:gd name="connsiteX29" fmla="*/ 8365574 w 11368086"/>
              <a:gd name="connsiteY29" fmla="*/ 5568395 h 5568395"/>
              <a:gd name="connsiteX30" fmla="*/ 7924225 w 11368086"/>
              <a:gd name="connsiteY30" fmla="*/ 5568395 h 5568395"/>
              <a:gd name="connsiteX31" fmla="*/ 7141833 w 11368086"/>
              <a:gd name="connsiteY31" fmla="*/ 5568395 h 5568395"/>
              <a:gd name="connsiteX32" fmla="*/ 6814164 w 11368086"/>
              <a:gd name="connsiteY32" fmla="*/ 5568395 h 5568395"/>
              <a:gd name="connsiteX33" fmla="*/ 6031773 w 11368086"/>
              <a:gd name="connsiteY33" fmla="*/ 5568395 h 5568395"/>
              <a:gd name="connsiteX34" fmla="*/ 5590423 w 11368086"/>
              <a:gd name="connsiteY34" fmla="*/ 5568395 h 5568395"/>
              <a:gd name="connsiteX35" fmla="*/ 5262755 w 11368086"/>
              <a:gd name="connsiteY35" fmla="*/ 5568395 h 5568395"/>
              <a:gd name="connsiteX36" fmla="*/ 4821406 w 11368086"/>
              <a:gd name="connsiteY36" fmla="*/ 5568395 h 5568395"/>
              <a:gd name="connsiteX37" fmla="*/ 4039014 w 11368086"/>
              <a:gd name="connsiteY37" fmla="*/ 5568395 h 5568395"/>
              <a:gd name="connsiteX38" fmla="*/ 3597665 w 11368086"/>
              <a:gd name="connsiteY38" fmla="*/ 5568395 h 5568395"/>
              <a:gd name="connsiteX39" fmla="*/ 3269997 w 11368086"/>
              <a:gd name="connsiteY39" fmla="*/ 5568395 h 5568395"/>
              <a:gd name="connsiteX40" fmla="*/ 2828647 w 11368086"/>
              <a:gd name="connsiteY40" fmla="*/ 5568395 h 5568395"/>
              <a:gd name="connsiteX41" fmla="*/ 2273617 w 11368086"/>
              <a:gd name="connsiteY41" fmla="*/ 5568395 h 5568395"/>
              <a:gd name="connsiteX42" fmla="*/ 1604906 w 11368086"/>
              <a:gd name="connsiteY42" fmla="*/ 5568395 h 5568395"/>
              <a:gd name="connsiteX43" fmla="*/ 1163557 w 11368086"/>
              <a:gd name="connsiteY43" fmla="*/ 5568395 h 5568395"/>
              <a:gd name="connsiteX44" fmla="*/ 0 w 11368086"/>
              <a:gd name="connsiteY44" fmla="*/ 5568395 h 5568395"/>
              <a:gd name="connsiteX45" fmla="*/ 0 w 11368086"/>
              <a:gd name="connsiteY45" fmla="*/ 4872346 h 5568395"/>
              <a:gd name="connsiteX46" fmla="*/ 0 w 11368086"/>
              <a:gd name="connsiteY46" fmla="*/ 4176296 h 5568395"/>
              <a:gd name="connsiteX47" fmla="*/ 0 w 11368086"/>
              <a:gd name="connsiteY47" fmla="*/ 3480247 h 5568395"/>
              <a:gd name="connsiteX48" fmla="*/ 0 w 11368086"/>
              <a:gd name="connsiteY48" fmla="*/ 2784198 h 5568395"/>
              <a:gd name="connsiteX49" fmla="*/ 0 w 11368086"/>
              <a:gd name="connsiteY49" fmla="*/ 2143832 h 5568395"/>
              <a:gd name="connsiteX50" fmla="*/ 0 w 11368086"/>
              <a:gd name="connsiteY50" fmla="*/ 1392099 h 5568395"/>
              <a:gd name="connsiteX51" fmla="*/ 0 w 11368086"/>
              <a:gd name="connsiteY51" fmla="*/ 696049 h 5568395"/>
              <a:gd name="connsiteX52" fmla="*/ 0 w 11368086"/>
              <a:gd name="connsiteY52" fmla="*/ 0 h 556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568395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402685" y="374850"/>
                  <a:pt x="11328094" y="462824"/>
                  <a:pt x="11368086" y="807417"/>
                </a:cubicBezTo>
                <a:cubicBezTo>
                  <a:pt x="11408078" y="1152010"/>
                  <a:pt x="11367897" y="1344508"/>
                  <a:pt x="11368086" y="1559151"/>
                </a:cubicBezTo>
                <a:cubicBezTo>
                  <a:pt x="11368275" y="1773794"/>
                  <a:pt x="11370854" y="2129432"/>
                  <a:pt x="11368086" y="2310884"/>
                </a:cubicBezTo>
                <a:cubicBezTo>
                  <a:pt x="11365318" y="2492336"/>
                  <a:pt x="11368440" y="2719110"/>
                  <a:pt x="11368086" y="2839881"/>
                </a:cubicBezTo>
                <a:cubicBezTo>
                  <a:pt x="11367732" y="2960652"/>
                  <a:pt x="11389703" y="3153939"/>
                  <a:pt x="11368086" y="3424563"/>
                </a:cubicBezTo>
                <a:cubicBezTo>
                  <a:pt x="11346469" y="3695187"/>
                  <a:pt x="11347524" y="4000864"/>
                  <a:pt x="11368086" y="4176296"/>
                </a:cubicBezTo>
                <a:cubicBezTo>
                  <a:pt x="11388648" y="4351728"/>
                  <a:pt x="11396331" y="4499640"/>
                  <a:pt x="11368086" y="4816662"/>
                </a:cubicBezTo>
                <a:cubicBezTo>
                  <a:pt x="11339841" y="5133684"/>
                  <a:pt x="11371199" y="5251746"/>
                  <a:pt x="11368086" y="5568395"/>
                </a:cubicBezTo>
                <a:cubicBezTo>
                  <a:pt x="11143975" y="5574052"/>
                  <a:pt x="10770765" y="5535871"/>
                  <a:pt x="10585694" y="5568395"/>
                </a:cubicBezTo>
                <a:cubicBezTo>
                  <a:pt x="10400623" y="5600919"/>
                  <a:pt x="10389005" y="5573862"/>
                  <a:pt x="10258026" y="5568395"/>
                </a:cubicBezTo>
                <a:cubicBezTo>
                  <a:pt x="10127047" y="5562928"/>
                  <a:pt x="9830501" y="5594040"/>
                  <a:pt x="9589315" y="5568395"/>
                </a:cubicBezTo>
                <a:cubicBezTo>
                  <a:pt x="9348129" y="5542750"/>
                  <a:pt x="9363807" y="5557950"/>
                  <a:pt x="9147966" y="5568395"/>
                </a:cubicBezTo>
                <a:cubicBezTo>
                  <a:pt x="8932125" y="5578840"/>
                  <a:pt x="8524190" y="5607162"/>
                  <a:pt x="8365574" y="5568395"/>
                </a:cubicBezTo>
                <a:cubicBezTo>
                  <a:pt x="8206958" y="5529628"/>
                  <a:pt x="8089025" y="5584267"/>
                  <a:pt x="7924225" y="5568395"/>
                </a:cubicBezTo>
                <a:cubicBezTo>
                  <a:pt x="7759425" y="5552523"/>
                  <a:pt x="7431895" y="5591035"/>
                  <a:pt x="7141833" y="5568395"/>
                </a:cubicBezTo>
                <a:cubicBezTo>
                  <a:pt x="6851771" y="5545755"/>
                  <a:pt x="6964731" y="5567782"/>
                  <a:pt x="6814164" y="5568395"/>
                </a:cubicBezTo>
                <a:cubicBezTo>
                  <a:pt x="6663597" y="5569008"/>
                  <a:pt x="6264187" y="5569834"/>
                  <a:pt x="6031773" y="5568395"/>
                </a:cubicBezTo>
                <a:cubicBezTo>
                  <a:pt x="5799359" y="5566956"/>
                  <a:pt x="5705544" y="5570295"/>
                  <a:pt x="5590423" y="5568395"/>
                </a:cubicBezTo>
                <a:cubicBezTo>
                  <a:pt x="5475302" y="5566496"/>
                  <a:pt x="5407084" y="5580103"/>
                  <a:pt x="5262755" y="5568395"/>
                </a:cubicBezTo>
                <a:cubicBezTo>
                  <a:pt x="5118426" y="5556687"/>
                  <a:pt x="4983298" y="5567415"/>
                  <a:pt x="4821406" y="5568395"/>
                </a:cubicBezTo>
                <a:cubicBezTo>
                  <a:pt x="4659514" y="5569375"/>
                  <a:pt x="4333405" y="5601091"/>
                  <a:pt x="4039014" y="5568395"/>
                </a:cubicBezTo>
                <a:cubicBezTo>
                  <a:pt x="3744623" y="5535699"/>
                  <a:pt x="3793706" y="5585478"/>
                  <a:pt x="3597665" y="5568395"/>
                </a:cubicBezTo>
                <a:cubicBezTo>
                  <a:pt x="3401624" y="5551312"/>
                  <a:pt x="3405029" y="5570423"/>
                  <a:pt x="3269997" y="5568395"/>
                </a:cubicBezTo>
                <a:cubicBezTo>
                  <a:pt x="3134965" y="5566367"/>
                  <a:pt x="3012941" y="5556535"/>
                  <a:pt x="2828647" y="5568395"/>
                </a:cubicBezTo>
                <a:cubicBezTo>
                  <a:pt x="2644353" y="5580256"/>
                  <a:pt x="2413636" y="5541459"/>
                  <a:pt x="2273617" y="5568395"/>
                </a:cubicBezTo>
                <a:cubicBezTo>
                  <a:pt x="2133598" y="5595332"/>
                  <a:pt x="1932955" y="5549444"/>
                  <a:pt x="1604906" y="5568395"/>
                </a:cubicBezTo>
                <a:cubicBezTo>
                  <a:pt x="1276857" y="5587346"/>
                  <a:pt x="1331544" y="5587088"/>
                  <a:pt x="1163557" y="5568395"/>
                </a:cubicBezTo>
                <a:cubicBezTo>
                  <a:pt x="995570" y="5549702"/>
                  <a:pt x="432302" y="5538866"/>
                  <a:pt x="0" y="5568395"/>
                </a:cubicBezTo>
                <a:cubicBezTo>
                  <a:pt x="-2496" y="5366665"/>
                  <a:pt x="11078" y="5052700"/>
                  <a:pt x="0" y="4872346"/>
                </a:cubicBezTo>
                <a:cubicBezTo>
                  <a:pt x="-11078" y="4691992"/>
                  <a:pt x="-32313" y="4331667"/>
                  <a:pt x="0" y="4176296"/>
                </a:cubicBezTo>
                <a:cubicBezTo>
                  <a:pt x="32313" y="4020925"/>
                  <a:pt x="18594" y="3825618"/>
                  <a:pt x="0" y="3480247"/>
                </a:cubicBezTo>
                <a:cubicBezTo>
                  <a:pt x="-18594" y="3134876"/>
                  <a:pt x="223" y="2996777"/>
                  <a:pt x="0" y="2784198"/>
                </a:cubicBezTo>
                <a:cubicBezTo>
                  <a:pt x="-223" y="2571619"/>
                  <a:pt x="21827" y="2292245"/>
                  <a:pt x="0" y="2143832"/>
                </a:cubicBezTo>
                <a:cubicBezTo>
                  <a:pt x="-21827" y="1995419"/>
                  <a:pt x="-18787" y="1588881"/>
                  <a:pt x="0" y="1392099"/>
                </a:cubicBezTo>
                <a:cubicBezTo>
                  <a:pt x="18787" y="1195317"/>
                  <a:pt x="-17100" y="862050"/>
                  <a:pt x="0" y="696049"/>
                </a:cubicBezTo>
                <a:cubicBezTo>
                  <a:pt x="17100" y="530048"/>
                  <a:pt x="-14290" y="251087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Primary Keys’ Data Types must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A4ED1-0CB5-482A-982B-BC627A7F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1610784"/>
            <a:ext cx="5527589" cy="47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1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Keys Data Types must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Custnum</a:t>
            </a:r>
            <a:r>
              <a:rPr lang="en-US" sz="4800" dirty="0"/>
              <a:t>  integer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EventID</a:t>
            </a:r>
            <a:r>
              <a:rPr lang="en-US" sz="4800" dirty="0"/>
              <a:t>  integer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A4ED1-0CB5-482A-982B-BC627A7F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8" y="1519079"/>
            <a:ext cx="5527589" cy="47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SQL Code for Combination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7CFC7-C4F5-455D-986F-50F03485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14" y="1396710"/>
            <a:ext cx="8374743" cy="50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696775"/>
            <a:ext cx="11437210" cy="2475050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Task 5: Test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3171824"/>
            <a:ext cx="11437209" cy="3093347"/>
          </a:xfrm>
          <a:prstGeom prst="rect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i="1" dirty="0"/>
              <a:t>Build a Database from a Relational Model</a:t>
            </a:r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342832" y="696775"/>
            <a:ext cx="11368086" cy="5568395"/>
          </a:xfrm>
          <a:custGeom>
            <a:avLst/>
            <a:gdLst>
              <a:gd name="connsiteX0" fmla="*/ 0 w 11368086"/>
              <a:gd name="connsiteY0" fmla="*/ 0 h 5568395"/>
              <a:gd name="connsiteX1" fmla="*/ 555030 w 11368086"/>
              <a:gd name="connsiteY1" fmla="*/ 0 h 5568395"/>
              <a:gd name="connsiteX2" fmla="*/ 882698 w 11368086"/>
              <a:gd name="connsiteY2" fmla="*/ 0 h 5568395"/>
              <a:gd name="connsiteX3" fmla="*/ 1778771 w 11368086"/>
              <a:gd name="connsiteY3" fmla="*/ 0 h 5568395"/>
              <a:gd name="connsiteX4" fmla="*/ 2333801 w 11368086"/>
              <a:gd name="connsiteY4" fmla="*/ 0 h 5568395"/>
              <a:gd name="connsiteX5" fmla="*/ 2888831 w 11368086"/>
              <a:gd name="connsiteY5" fmla="*/ 0 h 5568395"/>
              <a:gd name="connsiteX6" fmla="*/ 3784904 w 11368086"/>
              <a:gd name="connsiteY6" fmla="*/ 0 h 5568395"/>
              <a:gd name="connsiteX7" fmla="*/ 4226253 w 11368086"/>
              <a:gd name="connsiteY7" fmla="*/ 0 h 5568395"/>
              <a:gd name="connsiteX8" fmla="*/ 5122326 w 11368086"/>
              <a:gd name="connsiteY8" fmla="*/ 0 h 5568395"/>
              <a:gd name="connsiteX9" fmla="*/ 6018398 w 11368086"/>
              <a:gd name="connsiteY9" fmla="*/ 0 h 5568395"/>
              <a:gd name="connsiteX10" fmla="*/ 6687109 w 11368086"/>
              <a:gd name="connsiteY10" fmla="*/ 0 h 5568395"/>
              <a:gd name="connsiteX11" fmla="*/ 7583182 w 11368086"/>
              <a:gd name="connsiteY11" fmla="*/ 0 h 5568395"/>
              <a:gd name="connsiteX12" fmla="*/ 8138212 w 11368086"/>
              <a:gd name="connsiteY12" fmla="*/ 0 h 5568395"/>
              <a:gd name="connsiteX13" fmla="*/ 8693242 w 11368086"/>
              <a:gd name="connsiteY13" fmla="*/ 0 h 5568395"/>
              <a:gd name="connsiteX14" fmla="*/ 9475634 w 11368086"/>
              <a:gd name="connsiteY14" fmla="*/ 0 h 5568395"/>
              <a:gd name="connsiteX15" fmla="*/ 10030664 w 11368086"/>
              <a:gd name="connsiteY15" fmla="*/ 0 h 5568395"/>
              <a:gd name="connsiteX16" fmla="*/ 11368086 w 11368086"/>
              <a:gd name="connsiteY16" fmla="*/ 0 h 5568395"/>
              <a:gd name="connsiteX17" fmla="*/ 11368086 w 11368086"/>
              <a:gd name="connsiteY17" fmla="*/ 807417 h 5568395"/>
              <a:gd name="connsiteX18" fmla="*/ 11368086 w 11368086"/>
              <a:gd name="connsiteY18" fmla="*/ 1559151 h 5568395"/>
              <a:gd name="connsiteX19" fmla="*/ 11368086 w 11368086"/>
              <a:gd name="connsiteY19" fmla="*/ 2310884 h 5568395"/>
              <a:gd name="connsiteX20" fmla="*/ 11368086 w 11368086"/>
              <a:gd name="connsiteY20" fmla="*/ 2839881 h 5568395"/>
              <a:gd name="connsiteX21" fmla="*/ 11368086 w 11368086"/>
              <a:gd name="connsiteY21" fmla="*/ 3424563 h 5568395"/>
              <a:gd name="connsiteX22" fmla="*/ 11368086 w 11368086"/>
              <a:gd name="connsiteY22" fmla="*/ 4176296 h 5568395"/>
              <a:gd name="connsiteX23" fmla="*/ 11368086 w 11368086"/>
              <a:gd name="connsiteY23" fmla="*/ 4816662 h 5568395"/>
              <a:gd name="connsiteX24" fmla="*/ 11368086 w 11368086"/>
              <a:gd name="connsiteY24" fmla="*/ 5568395 h 5568395"/>
              <a:gd name="connsiteX25" fmla="*/ 10585694 w 11368086"/>
              <a:gd name="connsiteY25" fmla="*/ 5568395 h 5568395"/>
              <a:gd name="connsiteX26" fmla="*/ 10258026 w 11368086"/>
              <a:gd name="connsiteY26" fmla="*/ 5568395 h 5568395"/>
              <a:gd name="connsiteX27" fmla="*/ 9589315 w 11368086"/>
              <a:gd name="connsiteY27" fmla="*/ 5568395 h 5568395"/>
              <a:gd name="connsiteX28" fmla="*/ 9147966 w 11368086"/>
              <a:gd name="connsiteY28" fmla="*/ 5568395 h 5568395"/>
              <a:gd name="connsiteX29" fmla="*/ 8365574 w 11368086"/>
              <a:gd name="connsiteY29" fmla="*/ 5568395 h 5568395"/>
              <a:gd name="connsiteX30" fmla="*/ 7924225 w 11368086"/>
              <a:gd name="connsiteY30" fmla="*/ 5568395 h 5568395"/>
              <a:gd name="connsiteX31" fmla="*/ 7141833 w 11368086"/>
              <a:gd name="connsiteY31" fmla="*/ 5568395 h 5568395"/>
              <a:gd name="connsiteX32" fmla="*/ 6814164 w 11368086"/>
              <a:gd name="connsiteY32" fmla="*/ 5568395 h 5568395"/>
              <a:gd name="connsiteX33" fmla="*/ 6031773 w 11368086"/>
              <a:gd name="connsiteY33" fmla="*/ 5568395 h 5568395"/>
              <a:gd name="connsiteX34" fmla="*/ 5590423 w 11368086"/>
              <a:gd name="connsiteY34" fmla="*/ 5568395 h 5568395"/>
              <a:gd name="connsiteX35" fmla="*/ 5262755 w 11368086"/>
              <a:gd name="connsiteY35" fmla="*/ 5568395 h 5568395"/>
              <a:gd name="connsiteX36" fmla="*/ 4821406 w 11368086"/>
              <a:gd name="connsiteY36" fmla="*/ 5568395 h 5568395"/>
              <a:gd name="connsiteX37" fmla="*/ 4039014 w 11368086"/>
              <a:gd name="connsiteY37" fmla="*/ 5568395 h 5568395"/>
              <a:gd name="connsiteX38" fmla="*/ 3597665 w 11368086"/>
              <a:gd name="connsiteY38" fmla="*/ 5568395 h 5568395"/>
              <a:gd name="connsiteX39" fmla="*/ 3269997 w 11368086"/>
              <a:gd name="connsiteY39" fmla="*/ 5568395 h 5568395"/>
              <a:gd name="connsiteX40" fmla="*/ 2828647 w 11368086"/>
              <a:gd name="connsiteY40" fmla="*/ 5568395 h 5568395"/>
              <a:gd name="connsiteX41" fmla="*/ 2273617 w 11368086"/>
              <a:gd name="connsiteY41" fmla="*/ 5568395 h 5568395"/>
              <a:gd name="connsiteX42" fmla="*/ 1604906 w 11368086"/>
              <a:gd name="connsiteY42" fmla="*/ 5568395 h 5568395"/>
              <a:gd name="connsiteX43" fmla="*/ 1163557 w 11368086"/>
              <a:gd name="connsiteY43" fmla="*/ 5568395 h 5568395"/>
              <a:gd name="connsiteX44" fmla="*/ 0 w 11368086"/>
              <a:gd name="connsiteY44" fmla="*/ 5568395 h 5568395"/>
              <a:gd name="connsiteX45" fmla="*/ 0 w 11368086"/>
              <a:gd name="connsiteY45" fmla="*/ 4872346 h 5568395"/>
              <a:gd name="connsiteX46" fmla="*/ 0 w 11368086"/>
              <a:gd name="connsiteY46" fmla="*/ 4176296 h 5568395"/>
              <a:gd name="connsiteX47" fmla="*/ 0 w 11368086"/>
              <a:gd name="connsiteY47" fmla="*/ 3480247 h 5568395"/>
              <a:gd name="connsiteX48" fmla="*/ 0 w 11368086"/>
              <a:gd name="connsiteY48" fmla="*/ 2784198 h 5568395"/>
              <a:gd name="connsiteX49" fmla="*/ 0 w 11368086"/>
              <a:gd name="connsiteY49" fmla="*/ 2143832 h 5568395"/>
              <a:gd name="connsiteX50" fmla="*/ 0 w 11368086"/>
              <a:gd name="connsiteY50" fmla="*/ 1392099 h 5568395"/>
              <a:gd name="connsiteX51" fmla="*/ 0 w 11368086"/>
              <a:gd name="connsiteY51" fmla="*/ 696049 h 5568395"/>
              <a:gd name="connsiteX52" fmla="*/ 0 w 11368086"/>
              <a:gd name="connsiteY52" fmla="*/ 0 h 556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568395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402685" y="374850"/>
                  <a:pt x="11328094" y="462824"/>
                  <a:pt x="11368086" y="807417"/>
                </a:cubicBezTo>
                <a:cubicBezTo>
                  <a:pt x="11408078" y="1152010"/>
                  <a:pt x="11367897" y="1344508"/>
                  <a:pt x="11368086" y="1559151"/>
                </a:cubicBezTo>
                <a:cubicBezTo>
                  <a:pt x="11368275" y="1773794"/>
                  <a:pt x="11370854" y="2129432"/>
                  <a:pt x="11368086" y="2310884"/>
                </a:cubicBezTo>
                <a:cubicBezTo>
                  <a:pt x="11365318" y="2492336"/>
                  <a:pt x="11368440" y="2719110"/>
                  <a:pt x="11368086" y="2839881"/>
                </a:cubicBezTo>
                <a:cubicBezTo>
                  <a:pt x="11367732" y="2960652"/>
                  <a:pt x="11389703" y="3153939"/>
                  <a:pt x="11368086" y="3424563"/>
                </a:cubicBezTo>
                <a:cubicBezTo>
                  <a:pt x="11346469" y="3695187"/>
                  <a:pt x="11347524" y="4000864"/>
                  <a:pt x="11368086" y="4176296"/>
                </a:cubicBezTo>
                <a:cubicBezTo>
                  <a:pt x="11388648" y="4351728"/>
                  <a:pt x="11396331" y="4499640"/>
                  <a:pt x="11368086" y="4816662"/>
                </a:cubicBezTo>
                <a:cubicBezTo>
                  <a:pt x="11339841" y="5133684"/>
                  <a:pt x="11371199" y="5251746"/>
                  <a:pt x="11368086" y="5568395"/>
                </a:cubicBezTo>
                <a:cubicBezTo>
                  <a:pt x="11143975" y="5574052"/>
                  <a:pt x="10770765" y="5535871"/>
                  <a:pt x="10585694" y="5568395"/>
                </a:cubicBezTo>
                <a:cubicBezTo>
                  <a:pt x="10400623" y="5600919"/>
                  <a:pt x="10389005" y="5573862"/>
                  <a:pt x="10258026" y="5568395"/>
                </a:cubicBezTo>
                <a:cubicBezTo>
                  <a:pt x="10127047" y="5562928"/>
                  <a:pt x="9830501" y="5594040"/>
                  <a:pt x="9589315" y="5568395"/>
                </a:cubicBezTo>
                <a:cubicBezTo>
                  <a:pt x="9348129" y="5542750"/>
                  <a:pt x="9363807" y="5557950"/>
                  <a:pt x="9147966" y="5568395"/>
                </a:cubicBezTo>
                <a:cubicBezTo>
                  <a:pt x="8932125" y="5578840"/>
                  <a:pt x="8524190" y="5607162"/>
                  <a:pt x="8365574" y="5568395"/>
                </a:cubicBezTo>
                <a:cubicBezTo>
                  <a:pt x="8206958" y="5529628"/>
                  <a:pt x="8089025" y="5584267"/>
                  <a:pt x="7924225" y="5568395"/>
                </a:cubicBezTo>
                <a:cubicBezTo>
                  <a:pt x="7759425" y="5552523"/>
                  <a:pt x="7431895" y="5591035"/>
                  <a:pt x="7141833" y="5568395"/>
                </a:cubicBezTo>
                <a:cubicBezTo>
                  <a:pt x="6851771" y="5545755"/>
                  <a:pt x="6964731" y="5567782"/>
                  <a:pt x="6814164" y="5568395"/>
                </a:cubicBezTo>
                <a:cubicBezTo>
                  <a:pt x="6663597" y="5569008"/>
                  <a:pt x="6264187" y="5569834"/>
                  <a:pt x="6031773" y="5568395"/>
                </a:cubicBezTo>
                <a:cubicBezTo>
                  <a:pt x="5799359" y="5566956"/>
                  <a:pt x="5705544" y="5570295"/>
                  <a:pt x="5590423" y="5568395"/>
                </a:cubicBezTo>
                <a:cubicBezTo>
                  <a:pt x="5475302" y="5566496"/>
                  <a:pt x="5407084" y="5580103"/>
                  <a:pt x="5262755" y="5568395"/>
                </a:cubicBezTo>
                <a:cubicBezTo>
                  <a:pt x="5118426" y="5556687"/>
                  <a:pt x="4983298" y="5567415"/>
                  <a:pt x="4821406" y="5568395"/>
                </a:cubicBezTo>
                <a:cubicBezTo>
                  <a:pt x="4659514" y="5569375"/>
                  <a:pt x="4333405" y="5601091"/>
                  <a:pt x="4039014" y="5568395"/>
                </a:cubicBezTo>
                <a:cubicBezTo>
                  <a:pt x="3744623" y="5535699"/>
                  <a:pt x="3793706" y="5585478"/>
                  <a:pt x="3597665" y="5568395"/>
                </a:cubicBezTo>
                <a:cubicBezTo>
                  <a:pt x="3401624" y="5551312"/>
                  <a:pt x="3405029" y="5570423"/>
                  <a:pt x="3269997" y="5568395"/>
                </a:cubicBezTo>
                <a:cubicBezTo>
                  <a:pt x="3134965" y="5566367"/>
                  <a:pt x="3012941" y="5556535"/>
                  <a:pt x="2828647" y="5568395"/>
                </a:cubicBezTo>
                <a:cubicBezTo>
                  <a:pt x="2644353" y="5580256"/>
                  <a:pt x="2413636" y="5541459"/>
                  <a:pt x="2273617" y="5568395"/>
                </a:cubicBezTo>
                <a:cubicBezTo>
                  <a:pt x="2133598" y="5595332"/>
                  <a:pt x="1932955" y="5549444"/>
                  <a:pt x="1604906" y="5568395"/>
                </a:cubicBezTo>
                <a:cubicBezTo>
                  <a:pt x="1276857" y="5587346"/>
                  <a:pt x="1331544" y="5587088"/>
                  <a:pt x="1163557" y="5568395"/>
                </a:cubicBezTo>
                <a:cubicBezTo>
                  <a:pt x="995570" y="5549702"/>
                  <a:pt x="432302" y="5538866"/>
                  <a:pt x="0" y="5568395"/>
                </a:cubicBezTo>
                <a:cubicBezTo>
                  <a:pt x="-2496" y="5366665"/>
                  <a:pt x="11078" y="5052700"/>
                  <a:pt x="0" y="4872346"/>
                </a:cubicBezTo>
                <a:cubicBezTo>
                  <a:pt x="-11078" y="4691992"/>
                  <a:pt x="-32313" y="4331667"/>
                  <a:pt x="0" y="4176296"/>
                </a:cubicBezTo>
                <a:cubicBezTo>
                  <a:pt x="32313" y="4020925"/>
                  <a:pt x="18594" y="3825618"/>
                  <a:pt x="0" y="3480247"/>
                </a:cubicBezTo>
                <a:cubicBezTo>
                  <a:pt x="-18594" y="3134876"/>
                  <a:pt x="223" y="2996777"/>
                  <a:pt x="0" y="2784198"/>
                </a:cubicBezTo>
                <a:cubicBezTo>
                  <a:pt x="-223" y="2571619"/>
                  <a:pt x="21827" y="2292245"/>
                  <a:pt x="0" y="2143832"/>
                </a:cubicBezTo>
                <a:cubicBezTo>
                  <a:pt x="-21827" y="1995419"/>
                  <a:pt x="-18787" y="1588881"/>
                  <a:pt x="0" y="1392099"/>
                </a:cubicBezTo>
                <a:cubicBezTo>
                  <a:pt x="18787" y="1195317"/>
                  <a:pt x="-17100" y="862050"/>
                  <a:pt x="0" y="696049"/>
                </a:cubicBezTo>
                <a:cubicBezTo>
                  <a:pt x="17100" y="530048"/>
                  <a:pt x="-14290" y="251087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5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 Typically not “live” data</a:t>
            </a:r>
          </a:p>
          <a:p>
            <a:endParaRPr lang="en-US" sz="4800" dirty="0"/>
          </a:p>
          <a:p>
            <a:r>
              <a:rPr lang="en-US" sz="4800" dirty="0"/>
              <a:t> Could be:</a:t>
            </a:r>
          </a:p>
          <a:p>
            <a:pPr lvl="1"/>
            <a:r>
              <a:rPr lang="en-US" sz="4400" dirty="0"/>
              <a:t>a subset of real data – possibly scrambled</a:t>
            </a:r>
          </a:p>
          <a:p>
            <a:pPr lvl="1"/>
            <a:r>
              <a:rPr lang="en-US" sz="4400"/>
              <a:t>fictional data </a:t>
            </a:r>
            <a:endParaRPr lang="en-US" sz="4400" dirty="0"/>
          </a:p>
          <a:p>
            <a:pPr marL="457200" lvl="1" indent="0"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0196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endParaRPr lang="en-US" sz="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34C3-41D7-4D31-A9C3-81C8521E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5" y="1524292"/>
            <a:ext cx="8719930" cy="47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3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Test Data – Last three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/>
              <a:t>Event table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800" dirty="0"/>
              <a:t>Customer</a:t>
            </a:r>
            <a:br>
              <a:rPr lang="en-US" sz="4800" dirty="0"/>
            </a:br>
            <a:r>
              <a:rPr lang="en-US" sz="4800" dirty="0"/>
              <a:t>     table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Schedule</a:t>
            </a:r>
            <a:br>
              <a:rPr lang="en-US" sz="4800" dirty="0"/>
            </a:br>
            <a:r>
              <a:rPr lang="en-US" sz="4800" dirty="0"/>
              <a:t>      table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600" dirty="0"/>
              <a:t>Customer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5F5A1-2A2E-4C99-9AF6-2AFF0A7F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16" y="1495702"/>
            <a:ext cx="7765769" cy="1028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3EE8D-C84D-42B5-B4E9-AE3CC21DB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316" y="2988309"/>
            <a:ext cx="6648170" cy="1005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2CD0C-7F06-4161-BCB0-F4112ADD8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316" y="4664629"/>
            <a:ext cx="4003314" cy="10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696775"/>
            <a:ext cx="11437210" cy="2603638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Task 6: Test the Database Design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3300412"/>
            <a:ext cx="11437209" cy="2964759"/>
          </a:xfrm>
          <a:prstGeom prst="rect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i="1" dirty="0"/>
              <a:t>Build a Database from a Relational Model</a:t>
            </a:r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342832" y="696776"/>
            <a:ext cx="11368086" cy="5464450"/>
          </a:xfrm>
          <a:custGeom>
            <a:avLst/>
            <a:gdLst>
              <a:gd name="connsiteX0" fmla="*/ 0 w 11368086"/>
              <a:gd name="connsiteY0" fmla="*/ 0 h 5464450"/>
              <a:gd name="connsiteX1" fmla="*/ 555030 w 11368086"/>
              <a:gd name="connsiteY1" fmla="*/ 0 h 5464450"/>
              <a:gd name="connsiteX2" fmla="*/ 882698 w 11368086"/>
              <a:gd name="connsiteY2" fmla="*/ 0 h 5464450"/>
              <a:gd name="connsiteX3" fmla="*/ 1778771 w 11368086"/>
              <a:gd name="connsiteY3" fmla="*/ 0 h 5464450"/>
              <a:gd name="connsiteX4" fmla="*/ 2333801 w 11368086"/>
              <a:gd name="connsiteY4" fmla="*/ 0 h 5464450"/>
              <a:gd name="connsiteX5" fmla="*/ 2888831 w 11368086"/>
              <a:gd name="connsiteY5" fmla="*/ 0 h 5464450"/>
              <a:gd name="connsiteX6" fmla="*/ 3784904 w 11368086"/>
              <a:gd name="connsiteY6" fmla="*/ 0 h 5464450"/>
              <a:gd name="connsiteX7" fmla="*/ 4226253 w 11368086"/>
              <a:gd name="connsiteY7" fmla="*/ 0 h 5464450"/>
              <a:gd name="connsiteX8" fmla="*/ 5122326 w 11368086"/>
              <a:gd name="connsiteY8" fmla="*/ 0 h 5464450"/>
              <a:gd name="connsiteX9" fmla="*/ 6018398 w 11368086"/>
              <a:gd name="connsiteY9" fmla="*/ 0 h 5464450"/>
              <a:gd name="connsiteX10" fmla="*/ 6687109 w 11368086"/>
              <a:gd name="connsiteY10" fmla="*/ 0 h 5464450"/>
              <a:gd name="connsiteX11" fmla="*/ 7583182 w 11368086"/>
              <a:gd name="connsiteY11" fmla="*/ 0 h 5464450"/>
              <a:gd name="connsiteX12" fmla="*/ 8138212 w 11368086"/>
              <a:gd name="connsiteY12" fmla="*/ 0 h 5464450"/>
              <a:gd name="connsiteX13" fmla="*/ 8693242 w 11368086"/>
              <a:gd name="connsiteY13" fmla="*/ 0 h 5464450"/>
              <a:gd name="connsiteX14" fmla="*/ 9475634 w 11368086"/>
              <a:gd name="connsiteY14" fmla="*/ 0 h 5464450"/>
              <a:gd name="connsiteX15" fmla="*/ 10030664 w 11368086"/>
              <a:gd name="connsiteY15" fmla="*/ 0 h 5464450"/>
              <a:gd name="connsiteX16" fmla="*/ 11368086 w 11368086"/>
              <a:gd name="connsiteY16" fmla="*/ 0 h 5464450"/>
              <a:gd name="connsiteX17" fmla="*/ 11368086 w 11368086"/>
              <a:gd name="connsiteY17" fmla="*/ 792345 h 5464450"/>
              <a:gd name="connsiteX18" fmla="*/ 11368086 w 11368086"/>
              <a:gd name="connsiteY18" fmla="*/ 1530046 h 5464450"/>
              <a:gd name="connsiteX19" fmla="*/ 11368086 w 11368086"/>
              <a:gd name="connsiteY19" fmla="*/ 2267747 h 5464450"/>
              <a:gd name="connsiteX20" fmla="*/ 11368086 w 11368086"/>
              <a:gd name="connsiteY20" fmla="*/ 2786870 h 5464450"/>
              <a:gd name="connsiteX21" fmla="*/ 11368086 w 11368086"/>
              <a:gd name="connsiteY21" fmla="*/ 3360637 h 5464450"/>
              <a:gd name="connsiteX22" fmla="*/ 11368086 w 11368086"/>
              <a:gd name="connsiteY22" fmla="*/ 4098338 h 5464450"/>
              <a:gd name="connsiteX23" fmla="*/ 11368086 w 11368086"/>
              <a:gd name="connsiteY23" fmla="*/ 4726749 h 5464450"/>
              <a:gd name="connsiteX24" fmla="*/ 11368086 w 11368086"/>
              <a:gd name="connsiteY24" fmla="*/ 5464450 h 5464450"/>
              <a:gd name="connsiteX25" fmla="*/ 10585694 w 11368086"/>
              <a:gd name="connsiteY25" fmla="*/ 5464450 h 5464450"/>
              <a:gd name="connsiteX26" fmla="*/ 10258026 w 11368086"/>
              <a:gd name="connsiteY26" fmla="*/ 5464450 h 5464450"/>
              <a:gd name="connsiteX27" fmla="*/ 9589315 w 11368086"/>
              <a:gd name="connsiteY27" fmla="*/ 5464450 h 5464450"/>
              <a:gd name="connsiteX28" fmla="*/ 9147966 w 11368086"/>
              <a:gd name="connsiteY28" fmla="*/ 5464450 h 5464450"/>
              <a:gd name="connsiteX29" fmla="*/ 8365574 w 11368086"/>
              <a:gd name="connsiteY29" fmla="*/ 5464450 h 5464450"/>
              <a:gd name="connsiteX30" fmla="*/ 7924225 w 11368086"/>
              <a:gd name="connsiteY30" fmla="*/ 5464450 h 5464450"/>
              <a:gd name="connsiteX31" fmla="*/ 7141833 w 11368086"/>
              <a:gd name="connsiteY31" fmla="*/ 5464450 h 5464450"/>
              <a:gd name="connsiteX32" fmla="*/ 6814164 w 11368086"/>
              <a:gd name="connsiteY32" fmla="*/ 5464450 h 5464450"/>
              <a:gd name="connsiteX33" fmla="*/ 6031773 w 11368086"/>
              <a:gd name="connsiteY33" fmla="*/ 5464450 h 5464450"/>
              <a:gd name="connsiteX34" fmla="*/ 5590423 w 11368086"/>
              <a:gd name="connsiteY34" fmla="*/ 5464450 h 5464450"/>
              <a:gd name="connsiteX35" fmla="*/ 5262755 w 11368086"/>
              <a:gd name="connsiteY35" fmla="*/ 5464450 h 5464450"/>
              <a:gd name="connsiteX36" fmla="*/ 4821406 w 11368086"/>
              <a:gd name="connsiteY36" fmla="*/ 5464450 h 5464450"/>
              <a:gd name="connsiteX37" fmla="*/ 4039014 w 11368086"/>
              <a:gd name="connsiteY37" fmla="*/ 5464450 h 5464450"/>
              <a:gd name="connsiteX38" fmla="*/ 3597665 w 11368086"/>
              <a:gd name="connsiteY38" fmla="*/ 5464450 h 5464450"/>
              <a:gd name="connsiteX39" fmla="*/ 3269997 w 11368086"/>
              <a:gd name="connsiteY39" fmla="*/ 5464450 h 5464450"/>
              <a:gd name="connsiteX40" fmla="*/ 2828647 w 11368086"/>
              <a:gd name="connsiteY40" fmla="*/ 5464450 h 5464450"/>
              <a:gd name="connsiteX41" fmla="*/ 2273617 w 11368086"/>
              <a:gd name="connsiteY41" fmla="*/ 5464450 h 5464450"/>
              <a:gd name="connsiteX42" fmla="*/ 1604906 w 11368086"/>
              <a:gd name="connsiteY42" fmla="*/ 5464450 h 5464450"/>
              <a:gd name="connsiteX43" fmla="*/ 1163557 w 11368086"/>
              <a:gd name="connsiteY43" fmla="*/ 5464450 h 5464450"/>
              <a:gd name="connsiteX44" fmla="*/ 0 w 11368086"/>
              <a:gd name="connsiteY44" fmla="*/ 5464450 h 5464450"/>
              <a:gd name="connsiteX45" fmla="*/ 0 w 11368086"/>
              <a:gd name="connsiteY45" fmla="*/ 4781394 h 5464450"/>
              <a:gd name="connsiteX46" fmla="*/ 0 w 11368086"/>
              <a:gd name="connsiteY46" fmla="*/ 4098338 h 5464450"/>
              <a:gd name="connsiteX47" fmla="*/ 0 w 11368086"/>
              <a:gd name="connsiteY47" fmla="*/ 3415281 h 5464450"/>
              <a:gd name="connsiteX48" fmla="*/ 0 w 11368086"/>
              <a:gd name="connsiteY48" fmla="*/ 2732225 h 5464450"/>
              <a:gd name="connsiteX49" fmla="*/ 0 w 11368086"/>
              <a:gd name="connsiteY49" fmla="*/ 2103813 h 5464450"/>
              <a:gd name="connsiteX50" fmla="*/ 0 w 11368086"/>
              <a:gd name="connsiteY50" fmla="*/ 1366113 h 5464450"/>
              <a:gd name="connsiteX51" fmla="*/ 0 w 11368086"/>
              <a:gd name="connsiteY51" fmla="*/ 683056 h 5464450"/>
              <a:gd name="connsiteX52" fmla="*/ 0 w 11368086"/>
              <a:gd name="connsiteY52" fmla="*/ 0 h 54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64450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33529" y="211535"/>
                  <a:pt x="11333838" y="425039"/>
                  <a:pt x="11368086" y="792345"/>
                </a:cubicBezTo>
                <a:cubicBezTo>
                  <a:pt x="11402334" y="1159652"/>
                  <a:pt x="11345275" y="1328885"/>
                  <a:pt x="11368086" y="1530046"/>
                </a:cubicBezTo>
                <a:cubicBezTo>
                  <a:pt x="11390897" y="1731207"/>
                  <a:pt x="11363273" y="2107135"/>
                  <a:pt x="11368086" y="2267747"/>
                </a:cubicBezTo>
                <a:cubicBezTo>
                  <a:pt x="11372899" y="2428359"/>
                  <a:pt x="11372046" y="2597066"/>
                  <a:pt x="11368086" y="2786870"/>
                </a:cubicBezTo>
                <a:cubicBezTo>
                  <a:pt x="11364126" y="2976674"/>
                  <a:pt x="11354759" y="3113101"/>
                  <a:pt x="11368086" y="3360637"/>
                </a:cubicBezTo>
                <a:cubicBezTo>
                  <a:pt x="11381413" y="3608173"/>
                  <a:pt x="11375179" y="3874536"/>
                  <a:pt x="11368086" y="4098338"/>
                </a:cubicBezTo>
                <a:cubicBezTo>
                  <a:pt x="11360993" y="4322140"/>
                  <a:pt x="11391373" y="4425875"/>
                  <a:pt x="11368086" y="4726749"/>
                </a:cubicBezTo>
                <a:cubicBezTo>
                  <a:pt x="11344799" y="5027623"/>
                  <a:pt x="11370061" y="5109362"/>
                  <a:pt x="11368086" y="5464450"/>
                </a:cubicBezTo>
                <a:cubicBezTo>
                  <a:pt x="11143975" y="5470107"/>
                  <a:pt x="10770765" y="5431926"/>
                  <a:pt x="10585694" y="5464450"/>
                </a:cubicBezTo>
                <a:cubicBezTo>
                  <a:pt x="10400623" y="5496974"/>
                  <a:pt x="10389005" y="5469917"/>
                  <a:pt x="10258026" y="5464450"/>
                </a:cubicBezTo>
                <a:cubicBezTo>
                  <a:pt x="10127047" y="5458983"/>
                  <a:pt x="9830501" y="5490095"/>
                  <a:pt x="9589315" y="5464450"/>
                </a:cubicBezTo>
                <a:cubicBezTo>
                  <a:pt x="9348129" y="5438805"/>
                  <a:pt x="9363807" y="5454005"/>
                  <a:pt x="9147966" y="5464450"/>
                </a:cubicBezTo>
                <a:cubicBezTo>
                  <a:pt x="8932125" y="5474895"/>
                  <a:pt x="8524190" y="5503217"/>
                  <a:pt x="8365574" y="5464450"/>
                </a:cubicBezTo>
                <a:cubicBezTo>
                  <a:pt x="8206958" y="5425683"/>
                  <a:pt x="8089025" y="5480322"/>
                  <a:pt x="7924225" y="5464450"/>
                </a:cubicBezTo>
                <a:cubicBezTo>
                  <a:pt x="7759425" y="5448578"/>
                  <a:pt x="7431895" y="5487090"/>
                  <a:pt x="7141833" y="5464450"/>
                </a:cubicBezTo>
                <a:cubicBezTo>
                  <a:pt x="6851771" y="5441810"/>
                  <a:pt x="6964731" y="5463837"/>
                  <a:pt x="6814164" y="5464450"/>
                </a:cubicBezTo>
                <a:cubicBezTo>
                  <a:pt x="6663597" y="5465063"/>
                  <a:pt x="6264187" y="5465889"/>
                  <a:pt x="6031773" y="5464450"/>
                </a:cubicBezTo>
                <a:cubicBezTo>
                  <a:pt x="5799359" y="5463011"/>
                  <a:pt x="5705544" y="5466350"/>
                  <a:pt x="5590423" y="5464450"/>
                </a:cubicBezTo>
                <a:cubicBezTo>
                  <a:pt x="5475302" y="5462551"/>
                  <a:pt x="5407084" y="5476158"/>
                  <a:pt x="5262755" y="5464450"/>
                </a:cubicBezTo>
                <a:cubicBezTo>
                  <a:pt x="5118426" y="5452742"/>
                  <a:pt x="4983298" y="5463470"/>
                  <a:pt x="4821406" y="5464450"/>
                </a:cubicBezTo>
                <a:cubicBezTo>
                  <a:pt x="4659514" y="5465430"/>
                  <a:pt x="4333405" y="5497146"/>
                  <a:pt x="4039014" y="5464450"/>
                </a:cubicBezTo>
                <a:cubicBezTo>
                  <a:pt x="3744623" y="5431754"/>
                  <a:pt x="3793706" y="5481533"/>
                  <a:pt x="3597665" y="5464450"/>
                </a:cubicBezTo>
                <a:cubicBezTo>
                  <a:pt x="3401624" y="5447367"/>
                  <a:pt x="3405029" y="5466478"/>
                  <a:pt x="3269997" y="5464450"/>
                </a:cubicBezTo>
                <a:cubicBezTo>
                  <a:pt x="3134965" y="5462422"/>
                  <a:pt x="3012941" y="5452590"/>
                  <a:pt x="2828647" y="5464450"/>
                </a:cubicBezTo>
                <a:cubicBezTo>
                  <a:pt x="2644353" y="5476311"/>
                  <a:pt x="2413636" y="5437514"/>
                  <a:pt x="2273617" y="5464450"/>
                </a:cubicBezTo>
                <a:cubicBezTo>
                  <a:pt x="2133598" y="5491387"/>
                  <a:pt x="1932955" y="5445499"/>
                  <a:pt x="1604906" y="5464450"/>
                </a:cubicBezTo>
                <a:cubicBezTo>
                  <a:pt x="1276857" y="5483401"/>
                  <a:pt x="1331544" y="5483143"/>
                  <a:pt x="1163557" y="5464450"/>
                </a:cubicBezTo>
                <a:cubicBezTo>
                  <a:pt x="995570" y="5445757"/>
                  <a:pt x="432302" y="5434921"/>
                  <a:pt x="0" y="5464450"/>
                </a:cubicBezTo>
                <a:cubicBezTo>
                  <a:pt x="16717" y="5242412"/>
                  <a:pt x="-13456" y="5047650"/>
                  <a:pt x="0" y="4781394"/>
                </a:cubicBezTo>
                <a:cubicBezTo>
                  <a:pt x="13456" y="4515138"/>
                  <a:pt x="30689" y="4416917"/>
                  <a:pt x="0" y="4098338"/>
                </a:cubicBezTo>
                <a:cubicBezTo>
                  <a:pt x="-30689" y="3779759"/>
                  <a:pt x="12104" y="3599888"/>
                  <a:pt x="0" y="3415281"/>
                </a:cubicBezTo>
                <a:cubicBezTo>
                  <a:pt x="-12104" y="3230674"/>
                  <a:pt x="26596" y="2998867"/>
                  <a:pt x="0" y="2732225"/>
                </a:cubicBezTo>
                <a:cubicBezTo>
                  <a:pt x="-26596" y="2465583"/>
                  <a:pt x="25835" y="2417254"/>
                  <a:pt x="0" y="2103813"/>
                </a:cubicBezTo>
                <a:cubicBezTo>
                  <a:pt x="-25835" y="1790372"/>
                  <a:pt x="-1398" y="1532035"/>
                  <a:pt x="0" y="1366113"/>
                </a:cubicBezTo>
                <a:cubicBezTo>
                  <a:pt x="1398" y="1200191"/>
                  <a:pt x="9236" y="931650"/>
                  <a:pt x="0" y="683056"/>
                </a:cubicBezTo>
                <a:cubicBezTo>
                  <a:pt x="-9236" y="434462"/>
                  <a:pt x="30804" y="197182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Steps in Database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sz="1000" dirty="0"/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Requirements Analysis</a:t>
            </a:r>
            <a:br>
              <a:rPr lang="en-US" sz="5400" dirty="0"/>
            </a:br>
            <a:endParaRPr lang="en-US" sz="5400" dirty="0"/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Entity Relationship Diagram (ERD)</a:t>
            </a:r>
            <a:br>
              <a:rPr lang="en-US" sz="5400" dirty="0"/>
            </a:br>
            <a:endParaRPr lang="en-US" sz="5400" dirty="0"/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Relational Model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9541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7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The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457739"/>
            <a:ext cx="11201399" cy="5208104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 Purpose: to prove the database will satisfy user requirements</a:t>
            </a:r>
            <a:br>
              <a:rPr lang="en-US" sz="4800" dirty="0"/>
            </a:br>
            <a:endParaRPr lang="en-US" sz="4800" dirty="0"/>
          </a:p>
          <a:p>
            <a:r>
              <a:rPr lang="en-US" sz="4800" dirty="0"/>
              <a:t>Begin planning for testing during Requirements Analysis phase</a:t>
            </a:r>
          </a:p>
          <a:p>
            <a:endParaRPr lang="en-US" sz="4800" dirty="0"/>
          </a:p>
          <a:p>
            <a:r>
              <a:rPr lang="en-US" sz="4800" dirty="0"/>
              <a:t> The more complex the data and applications – the more detailed the test plan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73831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7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Queries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457739"/>
            <a:ext cx="11201399" cy="5208104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Which customers are signed up for each event?</a:t>
            </a:r>
            <a:br>
              <a:rPr lang="en-US" sz="4800" dirty="0"/>
            </a:br>
            <a:r>
              <a:rPr lang="en-US" sz="4800" dirty="0"/>
              <a:t> </a:t>
            </a:r>
          </a:p>
          <a:p>
            <a:r>
              <a:rPr lang="en-US" sz="4800" dirty="0"/>
              <a:t>Which guides are signed up to lead each event?</a:t>
            </a:r>
          </a:p>
          <a:p>
            <a:endParaRPr lang="en-US" sz="4800" dirty="0"/>
          </a:p>
          <a:p>
            <a:r>
              <a:rPr lang="en-US" sz="4800" dirty="0"/>
              <a:t>Produce a list of customer names, tour descriptions, the date they’re attending, and the name of the tour guide.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41852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7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Query 1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457739"/>
            <a:ext cx="11201399" cy="5208104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 </a:t>
            </a:r>
          </a:p>
          <a:p>
            <a:r>
              <a:rPr lang="en-US" sz="4800" dirty="0"/>
              <a:t>Which customers are signed up for each event?</a:t>
            </a:r>
            <a:br>
              <a:rPr lang="en-US" sz="4800" dirty="0"/>
            </a:br>
            <a:r>
              <a:rPr lang="en-US" sz="4800" dirty="0"/>
              <a:t> </a:t>
            </a:r>
          </a:p>
          <a:p>
            <a:r>
              <a:rPr lang="en-US" sz="4800" dirty="0"/>
              <a:t>Customer</a:t>
            </a:r>
          </a:p>
          <a:p>
            <a:r>
              <a:rPr lang="en-US" sz="4800" dirty="0"/>
              <a:t>Schedule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F781D-5639-40C2-A1C3-0D6474DB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62" y="2406655"/>
            <a:ext cx="5383512" cy="38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7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Query 2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457739"/>
            <a:ext cx="11201399" cy="5208104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  </a:t>
            </a:r>
          </a:p>
          <a:p>
            <a:r>
              <a:rPr lang="en-US" sz="4800" dirty="0"/>
              <a:t>Which guides are signed up to lead each event?</a:t>
            </a:r>
          </a:p>
          <a:p>
            <a:endParaRPr lang="en-US" sz="4800" dirty="0"/>
          </a:p>
          <a:p>
            <a:r>
              <a:rPr lang="en-US" sz="4800" dirty="0"/>
              <a:t>Guide</a:t>
            </a:r>
          </a:p>
          <a:p>
            <a:r>
              <a:rPr lang="en-US" sz="4800" dirty="0"/>
              <a:t>Tour</a:t>
            </a:r>
          </a:p>
          <a:p>
            <a:r>
              <a:rPr lang="en-US" sz="4800" dirty="0"/>
              <a:t>Event</a:t>
            </a:r>
          </a:p>
          <a:p>
            <a:pPr marL="0" indent="0">
              <a:buNone/>
            </a:pPr>
            <a:endParaRPr lang="en-US" sz="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AEBE-5839-44FE-9D79-B2037704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91" y="2590932"/>
            <a:ext cx="5403610" cy="38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7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Query 3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6" y="1457739"/>
            <a:ext cx="6161018" cy="5208104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</a:p>
          <a:p>
            <a:r>
              <a:rPr lang="en-US" sz="6300" dirty="0"/>
              <a:t>Produce a list of customer names, tour descriptions, the date they’re attending, and the name of the tour guide.</a:t>
            </a:r>
          </a:p>
          <a:p>
            <a:endParaRPr lang="en-US" sz="4800" dirty="0"/>
          </a:p>
          <a:p>
            <a:r>
              <a:rPr lang="en-US" sz="4800" dirty="0"/>
              <a:t>All tables required!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 </a:t>
            </a:r>
            <a:endParaRPr lang="en-US" sz="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342D8-C6AD-4138-8E84-CC206F2E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74" y="1646042"/>
            <a:ext cx="5125212" cy="35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73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57" y="450962"/>
            <a:ext cx="11368086" cy="2552337"/>
          </a:xfrm>
          <a:blipFill>
            <a:blip r:embed="rId2">
              <a:alphaModFix amt="82000"/>
            </a:blip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perspectiveFront"/>
            <a:lightRig rig="threePt" dir="t"/>
          </a:scene3d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Congratulations        </a:t>
            </a:r>
            <a:b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on completing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64" y="2900363"/>
            <a:ext cx="11368087" cy="327515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 fontScale="55000" lnSpcReduction="20000"/>
          </a:bodyPr>
          <a:lstStyle/>
          <a:p>
            <a:br>
              <a:rPr lang="en-US" sz="3600" b="1" dirty="0"/>
            </a:br>
            <a:endParaRPr lang="en-US" sz="3600" b="1" dirty="0"/>
          </a:p>
          <a:p>
            <a:pPr algn="l"/>
            <a:r>
              <a:rPr lang="en-US" sz="14500" b="1" dirty="0"/>
              <a:t> Build a Database </a:t>
            </a:r>
            <a:br>
              <a:rPr lang="en-US" sz="14500" b="1" dirty="0"/>
            </a:br>
            <a:r>
              <a:rPr lang="en-US" sz="14500" b="1" dirty="0"/>
              <a:t> from a Relational Model</a:t>
            </a:r>
            <a:br>
              <a:rPr lang="en-US" sz="10400" b="1" dirty="0"/>
            </a:br>
            <a:r>
              <a:rPr lang="en-US" sz="10400" b="1" dirty="0"/>
              <a:t> </a:t>
            </a:r>
          </a:p>
          <a:p>
            <a:endParaRPr lang="en-US" sz="7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47B2-8B86-489C-BAD0-3BB6E1B8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84" y="1139220"/>
            <a:ext cx="2900365" cy="3262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411957" y="348026"/>
            <a:ext cx="11368086" cy="5827487"/>
          </a:xfrm>
          <a:custGeom>
            <a:avLst/>
            <a:gdLst>
              <a:gd name="connsiteX0" fmla="*/ 0 w 11368086"/>
              <a:gd name="connsiteY0" fmla="*/ 0 h 5827487"/>
              <a:gd name="connsiteX1" fmla="*/ 555030 w 11368086"/>
              <a:gd name="connsiteY1" fmla="*/ 0 h 5827487"/>
              <a:gd name="connsiteX2" fmla="*/ 882698 w 11368086"/>
              <a:gd name="connsiteY2" fmla="*/ 0 h 5827487"/>
              <a:gd name="connsiteX3" fmla="*/ 1778771 w 11368086"/>
              <a:gd name="connsiteY3" fmla="*/ 0 h 5827487"/>
              <a:gd name="connsiteX4" fmla="*/ 2333801 w 11368086"/>
              <a:gd name="connsiteY4" fmla="*/ 0 h 5827487"/>
              <a:gd name="connsiteX5" fmla="*/ 2888831 w 11368086"/>
              <a:gd name="connsiteY5" fmla="*/ 0 h 5827487"/>
              <a:gd name="connsiteX6" fmla="*/ 3784904 w 11368086"/>
              <a:gd name="connsiteY6" fmla="*/ 0 h 5827487"/>
              <a:gd name="connsiteX7" fmla="*/ 4226253 w 11368086"/>
              <a:gd name="connsiteY7" fmla="*/ 0 h 5827487"/>
              <a:gd name="connsiteX8" fmla="*/ 5122326 w 11368086"/>
              <a:gd name="connsiteY8" fmla="*/ 0 h 5827487"/>
              <a:gd name="connsiteX9" fmla="*/ 6018398 w 11368086"/>
              <a:gd name="connsiteY9" fmla="*/ 0 h 5827487"/>
              <a:gd name="connsiteX10" fmla="*/ 6687109 w 11368086"/>
              <a:gd name="connsiteY10" fmla="*/ 0 h 5827487"/>
              <a:gd name="connsiteX11" fmla="*/ 7583182 w 11368086"/>
              <a:gd name="connsiteY11" fmla="*/ 0 h 5827487"/>
              <a:gd name="connsiteX12" fmla="*/ 8138212 w 11368086"/>
              <a:gd name="connsiteY12" fmla="*/ 0 h 5827487"/>
              <a:gd name="connsiteX13" fmla="*/ 8693242 w 11368086"/>
              <a:gd name="connsiteY13" fmla="*/ 0 h 5827487"/>
              <a:gd name="connsiteX14" fmla="*/ 9475634 w 11368086"/>
              <a:gd name="connsiteY14" fmla="*/ 0 h 5827487"/>
              <a:gd name="connsiteX15" fmla="*/ 10030664 w 11368086"/>
              <a:gd name="connsiteY15" fmla="*/ 0 h 5827487"/>
              <a:gd name="connsiteX16" fmla="*/ 11368086 w 11368086"/>
              <a:gd name="connsiteY16" fmla="*/ 0 h 5827487"/>
              <a:gd name="connsiteX17" fmla="*/ 11368086 w 11368086"/>
              <a:gd name="connsiteY17" fmla="*/ 764048 h 5827487"/>
              <a:gd name="connsiteX18" fmla="*/ 11368086 w 11368086"/>
              <a:gd name="connsiteY18" fmla="*/ 1469822 h 5827487"/>
              <a:gd name="connsiteX19" fmla="*/ 11368086 w 11368086"/>
              <a:gd name="connsiteY19" fmla="*/ 2175595 h 5827487"/>
              <a:gd name="connsiteX20" fmla="*/ 11368086 w 11368086"/>
              <a:gd name="connsiteY20" fmla="*/ 2648269 h 5827487"/>
              <a:gd name="connsiteX21" fmla="*/ 11368086 w 11368086"/>
              <a:gd name="connsiteY21" fmla="*/ 3179218 h 5827487"/>
              <a:gd name="connsiteX22" fmla="*/ 11368086 w 11368086"/>
              <a:gd name="connsiteY22" fmla="*/ 3884991 h 5827487"/>
              <a:gd name="connsiteX23" fmla="*/ 11368086 w 11368086"/>
              <a:gd name="connsiteY23" fmla="*/ 4474215 h 5827487"/>
              <a:gd name="connsiteX24" fmla="*/ 11368086 w 11368086"/>
              <a:gd name="connsiteY24" fmla="*/ 5005164 h 5827487"/>
              <a:gd name="connsiteX25" fmla="*/ 11368086 w 11368086"/>
              <a:gd name="connsiteY25" fmla="*/ 5827487 h 5827487"/>
              <a:gd name="connsiteX26" fmla="*/ 10699375 w 11368086"/>
              <a:gd name="connsiteY26" fmla="*/ 5827487 h 5827487"/>
              <a:gd name="connsiteX27" fmla="*/ 10030664 w 11368086"/>
              <a:gd name="connsiteY27" fmla="*/ 5827487 h 5827487"/>
              <a:gd name="connsiteX28" fmla="*/ 9589315 w 11368086"/>
              <a:gd name="connsiteY28" fmla="*/ 5827487 h 5827487"/>
              <a:gd name="connsiteX29" fmla="*/ 8806923 w 11368086"/>
              <a:gd name="connsiteY29" fmla="*/ 5827487 h 5827487"/>
              <a:gd name="connsiteX30" fmla="*/ 8365574 w 11368086"/>
              <a:gd name="connsiteY30" fmla="*/ 5827487 h 5827487"/>
              <a:gd name="connsiteX31" fmla="*/ 7583182 w 11368086"/>
              <a:gd name="connsiteY31" fmla="*/ 5827487 h 5827487"/>
              <a:gd name="connsiteX32" fmla="*/ 7255514 w 11368086"/>
              <a:gd name="connsiteY32" fmla="*/ 5827487 h 5827487"/>
              <a:gd name="connsiteX33" fmla="*/ 6473122 w 11368086"/>
              <a:gd name="connsiteY33" fmla="*/ 5827487 h 5827487"/>
              <a:gd name="connsiteX34" fmla="*/ 6031773 w 11368086"/>
              <a:gd name="connsiteY34" fmla="*/ 5827487 h 5827487"/>
              <a:gd name="connsiteX35" fmla="*/ 5704104 w 11368086"/>
              <a:gd name="connsiteY35" fmla="*/ 5827487 h 5827487"/>
              <a:gd name="connsiteX36" fmla="*/ 5262755 w 11368086"/>
              <a:gd name="connsiteY36" fmla="*/ 5827487 h 5827487"/>
              <a:gd name="connsiteX37" fmla="*/ 4480363 w 11368086"/>
              <a:gd name="connsiteY37" fmla="*/ 5827487 h 5827487"/>
              <a:gd name="connsiteX38" fmla="*/ 4039014 w 11368086"/>
              <a:gd name="connsiteY38" fmla="*/ 5827487 h 5827487"/>
              <a:gd name="connsiteX39" fmla="*/ 3711346 w 11368086"/>
              <a:gd name="connsiteY39" fmla="*/ 5827487 h 5827487"/>
              <a:gd name="connsiteX40" fmla="*/ 3269997 w 11368086"/>
              <a:gd name="connsiteY40" fmla="*/ 5827487 h 5827487"/>
              <a:gd name="connsiteX41" fmla="*/ 2714966 w 11368086"/>
              <a:gd name="connsiteY41" fmla="*/ 5827487 h 5827487"/>
              <a:gd name="connsiteX42" fmla="*/ 2046255 w 11368086"/>
              <a:gd name="connsiteY42" fmla="*/ 5827487 h 5827487"/>
              <a:gd name="connsiteX43" fmla="*/ 1604906 w 11368086"/>
              <a:gd name="connsiteY43" fmla="*/ 5827487 h 5827487"/>
              <a:gd name="connsiteX44" fmla="*/ 708834 w 11368086"/>
              <a:gd name="connsiteY44" fmla="*/ 5827487 h 5827487"/>
              <a:gd name="connsiteX45" fmla="*/ 0 w 11368086"/>
              <a:gd name="connsiteY45" fmla="*/ 5827487 h 5827487"/>
              <a:gd name="connsiteX46" fmla="*/ 0 w 11368086"/>
              <a:gd name="connsiteY46" fmla="*/ 5063439 h 5827487"/>
              <a:gd name="connsiteX47" fmla="*/ 0 w 11368086"/>
              <a:gd name="connsiteY47" fmla="*/ 4415940 h 5827487"/>
              <a:gd name="connsiteX48" fmla="*/ 0 w 11368086"/>
              <a:gd name="connsiteY48" fmla="*/ 3768442 h 5827487"/>
              <a:gd name="connsiteX49" fmla="*/ 0 w 11368086"/>
              <a:gd name="connsiteY49" fmla="*/ 3179218 h 5827487"/>
              <a:gd name="connsiteX50" fmla="*/ 0 w 11368086"/>
              <a:gd name="connsiteY50" fmla="*/ 2473444 h 5827487"/>
              <a:gd name="connsiteX51" fmla="*/ 0 w 11368086"/>
              <a:gd name="connsiteY51" fmla="*/ 1825946 h 5827487"/>
              <a:gd name="connsiteX52" fmla="*/ 0 w 11368086"/>
              <a:gd name="connsiteY52" fmla="*/ 1061898 h 5827487"/>
              <a:gd name="connsiteX53" fmla="*/ 0 w 11368086"/>
              <a:gd name="connsiteY53" fmla="*/ 0 h 58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5827487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51285" y="252629"/>
                  <a:pt x="11378580" y="608750"/>
                  <a:pt x="11368086" y="764048"/>
                </a:cubicBezTo>
                <a:cubicBezTo>
                  <a:pt x="11357592" y="919346"/>
                  <a:pt x="11383931" y="1231314"/>
                  <a:pt x="11368086" y="1469822"/>
                </a:cubicBezTo>
                <a:cubicBezTo>
                  <a:pt x="11352241" y="1708330"/>
                  <a:pt x="11398483" y="1843446"/>
                  <a:pt x="11368086" y="2175595"/>
                </a:cubicBezTo>
                <a:cubicBezTo>
                  <a:pt x="11337689" y="2507744"/>
                  <a:pt x="11362564" y="2475858"/>
                  <a:pt x="11368086" y="2648269"/>
                </a:cubicBezTo>
                <a:cubicBezTo>
                  <a:pt x="11373608" y="2820680"/>
                  <a:pt x="11386299" y="2999075"/>
                  <a:pt x="11368086" y="3179218"/>
                </a:cubicBezTo>
                <a:cubicBezTo>
                  <a:pt x="11349873" y="3359361"/>
                  <a:pt x="11364070" y="3723032"/>
                  <a:pt x="11368086" y="3884991"/>
                </a:cubicBezTo>
                <a:cubicBezTo>
                  <a:pt x="11372102" y="4046950"/>
                  <a:pt x="11364601" y="4236441"/>
                  <a:pt x="11368086" y="4474215"/>
                </a:cubicBezTo>
                <a:cubicBezTo>
                  <a:pt x="11371571" y="4711989"/>
                  <a:pt x="11355962" y="4842657"/>
                  <a:pt x="11368086" y="5005164"/>
                </a:cubicBezTo>
                <a:cubicBezTo>
                  <a:pt x="11380210" y="5167671"/>
                  <a:pt x="11342192" y="5594214"/>
                  <a:pt x="11368086" y="5827487"/>
                </a:cubicBezTo>
                <a:cubicBezTo>
                  <a:pt x="11229752" y="5818798"/>
                  <a:pt x="10841325" y="5853220"/>
                  <a:pt x="10699375" y="5827487"/>
                </a:cubicBezTo>
                <a:cubicBezTo>
                  <a:pt x="10557425" y="5801754"/>
                  <a:pt x="10271850" y="5853132"/>
                  <a:pt x="10030664" y="5827487"/>
                </a:cubicBezTo>
                <a:cubicBezTo>
                  <a:pt x="9789478" y="5801842"/>
                  <a:pt x="9805156" y="5817042"/>
                  <a:pt x="9589315" y="5827487"/>
                </a:cubicBezTo>
                <a:cubicBezTo>
                  <a:pt x="9373474" y="5837932"/>
                  <a:pt x="8965539" y="5866254"/>
                  <a:pt x="8806923" y="5827487"/>
                </a:cubicBezTo>
                <a:cubicBezTo>
                  <a:pt x="8648307" y="5788720"/>
                  <a:pt x="8530374" y="5843359"/>
                  <a:pt x="8365574" y="5827487"/>
                </a:cubicBezTo>
                <a:cubicBezTo>
                  <a:pt x="8200774" y="5811615"/>
                  <a:pt x="7873244" y="5850127"/>
                  <a:pt x="7583182" y="5827487"/>
                </a:cubicBezTo>
                <a:cubicBezTo>
                  <a:pt x="7293120" y="5804847"/>
                  <a:pt x="7395218" y="5816453"/>
                  <a:pt x="7255514" y="5827487"/>
                </a:cubicBezTo>
                <a:cubicBezTo>
                  <a:pt x="7115810" y="5838521"/>
                  <a:pt x="6706469" y="5832301"/>
                  <a:pt x="6473122" y="5827487"/>
                </a:cubicBezTo>
                <a:cubicBezTo>
                  <a:pt x="6239775" y="5822673"/>
                  <a:pt x="6139122" y="5820532"/>
                  <a:pt x="6031773" y="5827487"/>
                </a:cubicBezTo>
                <a:cubicBezTo>
                  <a:pt x="5924424" y="5834442"/>
                  <a:pt x="5858965" y="5818456"/>
                  <a:pt x="5704104" y="5827487"/>
                </a:cubicBezTo>
                <a:cubicBezTo>
                  <a:pt x="5549243" y="5836518"/>
                  <a:pt x="5424647" y="5826507"/>
                  <a:pt x="5262755" y="5827487"/>
                </a:cubicBezTo>
                <a:cubicBezTo>
                  <a:pt x="5100863" y="5828467"/>
                  <a:pt x="4774754" y="5860183"/>
                  <a:pt x="4480363" y="5827487"/>
                </a:cubicBezTo>
                <a:cubicBezTo>
                  <a:pt x="4185972" y="5794791"/>
                  <a:pt x="4235055" y="5844570"/>
                  <a:pt x="4039014" y="5827487"/>
                </a:cubicBezTo>
                <a:cubicBezTo>
                  <a:pt x="3842973" y="5810404"/>
                  <a:pt x="3846378" y="5829515"/>
                  <a:pt x="3711346" y="5827487"/>
                </a:cubicBezTo>
                <a:cubicBezTo>
                  <a:pt x="3576314" y="5825459"/>
                  <a:pt x="3445580" y="5807080"/>
                  <a:pt x="3269997" y="5827487"/>
                </a:cubicBezTo>
                <a:cubicBezTo>
                  <a:pt x="3094414" y="5847894"/>
                  <a:pt x="2859128" y="5806006"/>
                  <a:pt x="2714966" y="5827487"/>
                </a:cubicBezTo>
                <a:cubicBezTo>
                  <a:pt x="2570804" y="5848968"/>
                  <a:pt x="2374304" y="5808536"/>
                  <a:pt x="2046255" y="5827487"/>
                </a:cubicBezTo>
                <a:cubicBezTo>
                  <a:pt x="1718206" y="5846438"/>
                  <a:pt x="1772893" y="5846180"/>
                  <a:pt x="1604906" y="5827487"/>
                </a:cubicBezTo>
                <a:cubicBezTo>
                  <a:pt x="1436919" y="5808794"/>
                  <a:pt x="983950" y="5823252"/>
                  <a:pt x="708834" y="5827487"/>
                </a:cubicBezTo>
                <a:cubicBezTo>
                  <a:pt x="433718" y="5831722"/>
                  <a:pt x="183110" y="5828545"/>
                  <a:pt x="0" y="5827487"/>
                </a:cubicBezTo>
                <a:cubicBezTo>
                  <a:pt x="-17679" y="5544445"/>
                  <a:pt x="24507" y="5399730"/>
                  <a:pt x="0" y="5063439"/>
                </a:cubicBezTo>
                <a:cubicBezTo>
                  <a:pt x="-24507" y="4727148"/>
                  <a:pt x="-21613" y="4616022"/>
                  <a:pt x="0" y="4415940"/>
                </a:cubicBezTo>
                <a:cubicBezTo>
                  <a:pt x="21613" y="4215858"/>
                  <a:pt x="30566" y="4028323"/>
                  <a:pt x="0" y="3768442"/>
                </a:cubicBezTo>
                <a:cubicBezTo>
                  <a:pt x="-30566" y="3508561"/>
                  <a:pt x="-6519" y="3304521"/>
                  <a:pt x="0" y="3179218"/>
                </a:cubicBezTo>
                <a:cubicBezTo>
                  <a:pt x="6519" y="3053915"/>
                  <a:pt x="-13103" y="2794882"/>
                  <a:pt x="0" y="2473444"/>
                </a:cubicBezTo>
                <a:cubicBezTo>
                  <a:pt x="13103" y="2152006"/>
                  <a:pt x="31925" y="2059007"/>
                  <a:pt x="0" y="1825946"/>
                </a:cubicBezTo>
                <a:cubicBezTo>
                  <a:pt x="-31925" y="1592885"/>
                  <a:pt x="-34284" y="1406701"/>
                  <a:pt x="0" y="1061898"/>
                </a:cubicBezTo>
                <a:cubicBezTo>
                  <a:pt x="34284" y="717095"/>
                  <a:pt x="-9716" y="472817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Modeling: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5400" dirty="0"/>
              <a:t>One-to-many relationships require a common column.</a:t>
            </a:r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sz="5400" dirty="0"/>
              <a:t>Often a primary key in one table matches the foreign key in another table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652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Modeling: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5400" dirty="0"/>
              <a:t>Many-to-many relationships require a bridge table.</a:t>
            </a:r>
            <a:br>
              <a:rPr lang="en-US" sz="5400" dirty="0"/>
            </a:br>
            <a:endParaRPr lang="en-US" sz="5400" dirty="0"/>
          </a:p>
          <a:p>
            <a:pPr lvl="1"/>
            <a:r>
              <a:rPr lang="en-US" sz="5400" dirty="0"/>
              <a:t>Sometimes called an Intersection Table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018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The Blueprint: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sz="1000" dirty="0"/>
          </a:p>
          <a:p>
            <a:pPr marL="0" indent="0">
              <a:buNone/>
            </a:pPr>
            <a:r>
              <a:rPr lang="en-US" sz="5400" dirty="0"/>
              <a:t>Relational Model is the blueprint for creating the database using a DBMS</a:t>
            </a:r>
          </a:p>
          <a:p>
            <a:r>
              <a:rPr lang="en-US" sz="5400" dirty="0"/>
              <a:t> </a:t>
            </a:r>
            <a:r>
              <a:rPr lang="en-US" sz="4800" dirty="0"/>
              <a:t>MySQL Workbench</a:t>
            </a:r>
          </a:p>
          <a:p>
            <a:r>
              <a:rPr lang="en-US" sz="4800" dirty="0"/>
              <a:t> SQL Server</a:t>
            </a:r>
          </a:p>
          <a:p>
            <a:r>
              <a:rPr lang="en-US" sz="4800" dirty="0"/>
              <a:t> Oracle</a:t>
            </a:r>
          </a:p>
          <a:p>
            <a:r>
              <a:rPr lang="en-US" sz="4800" dirty="0"/>
              <a:t> *** </a:t>
            </a:r>
            <a:r>
              <a:rPr lang="en-US" sz="4800" dirty="0" err="1"/>
              <a:t>SQLiteStudio</a:t>
            </a:r>
            <a:endParaRPr lang="en-US" sz="48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51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696775"/>
            <a:ext cx="11437210" cy="283617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Task 2: Build a Table with a GUI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3429000"/>
            <a:ext cx="11437209" cy="2836172"/>
          </a:xfrm>
          <a:prstGeom prst="rect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/>
          </a:p>
          <a:p>
            <a:r>
              <a:rPr lang="en-US" sz="8600" b="1" i="1" dirty="0"/>
              <a:t>Build a Database from a Relational Model</a:t>
            </a:r>
          </a:p>
          <a:p>
            <a:r>
              <a:rPr lang="en-US" sz="48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342832" y="696776"/>
            <a:ext cx="11368086" cy="5464450"/>
          </a:xfrm>
          <a:custGeom>
            <a:avLst/>
            <a:gdLst>
              <a:gd name="connsiteX0" fmla="*/ 0 w 11368086"/>
              <a:gd name="connsiteY0" fmla="*/ 0 h 5464450"/>
              <a:gd name="connsiteX1" fmla="*/ 555030 w 11368086"/>
              <a:gd name="connsiteY1" fmla="*/ 0 h 5464450"/>
              <a:gd name="connsiteX2" fmla="*/ 882698 w 11368086"/>
              <a:gd name="connsiteY2" fmla="*/ 0 h 5464450"/>
              <a:gd name="connsiteX3" fmla="*/ 1778771 w 11368086"/>
              <a:gd name="connsiteY3" fmla="*/ 0 h 5464450"/>
              <a:gd name="connsiteX4" fmla="*/ 2333801 w 11368086"/>
              <a:gd name="connsiteY4" fmla="*/ 0 h 5464450"/>
              <a:gd name="connsiteX5" fmla="*/ 2888831 w 11368086"/>
              <a:gd name="connsiteY5" fmla="*/ 0 h 5464450"/>
              <a:gd name="connsiteX6" fmla="*/ 3784904 w 11368086"/>
              <a:gd name="connsiteY6" fmla="*/ 0 h 5464450"/>
              <a:gd name="connsiteX7" fmla="*/ 4226253 w 11368086"/>
              <a:gd name="connsiteY7" fmla="*/ 0 h 5464450"/>
              <a:gd name="connsiteX8" fmla="*/ 5122326 w 11368086"/>
              <a:gd name="connsiteY8" fmla="*/ 0 h 5464450"/>
              <a:gd name="connsiteX9" fmla="*/ 6018398 w 11368086"/>
              <a:gd name="connsiteY9" fmla="*/ 0 h 5464450"/>
              <a:gd name="connsiteX10" fmla="*/ 6687109 w 11368086"/>
              <a:gd name="connsiteY10" fmla="*/ 0 h 5464450"/>
              <a:gd name="connsiteX11" fmla="*/ 7583182 w 11368086"/>
              <a:gd name="connsiteY11" fmla="*/ 0 h 5464450"/>
              <a:gd name="connsiteX12" fmla="*/ 8138212 w 11368086"/>
              <a:gd name="connsiteY12" fmla="*/ 0 h 5464450"/>
              <a:gd name="connsiteX13" fmla="*/ 8693242 w 11368086"/>
              <a:gd name="connsiteY13" fmla="*/ 0 h 5464450"/>
              <a:gd name="connsiteX14" fmla="*/ 9475634 w 11368086"/>
              <a:gd name="connsiteY14" fmla="*/ 0 h 5464450"/>
              <a:gd name="connsiteX15" fmla="*/ 10030664 w 11368086"/>
              <a:gd name="connsiteY15" fmla="*/ 0 h 5464450"/>
              <a:gd name="connsiteX16" fmla="*/ 11368086 w 11368086"/>
              <a:gd name="connsiteY16" fmla="*/ 0 h 5464450"/>
              <a:gd name="connsiteX17" fmla="*/ 11368086 w 11368086"/>
              <a:gd name="connsiteY17" fmla="*/ 792345 h 5464450"/>
              <a:gd name="connsiteX18" fmla="*/ 11368086 w 11368086"/>
              <a:gd name="connsiteY18" fmla="*/ 1530046 h 5464450"/>
              <a:gd name="connsiteX19" fmla="*/ 11368086 w 11368086"/>
              <a:gd name="connsiteY19" fmla="*/ 2267747 h 5464450"/>
              <a:gd name="connsiteX20" fmla="*/ 11368086 w 11368086"/>
              <a:gd name="connsiteY20" fmla="*/ 2786870 h 5464450"/>
              <a:gd name="connsiteX21" fmla="*/ 11368086 w 11368086"/>
              <a:gd name="connsiteY21" fmla="*/ 3360637 h 5464450"/>
              <a:gd name="connsiteX22" fmla="*/ 11368086 w 11368086"/>
              <a:gd name="connsiteY22" fmla="*/ 4098338 h 5464450"/>
              <a:gd name="connsiteX23" fmla="*/ 11368086 w 11368086"/>
              <a:gd name="connsiteY23" fmla="*/ 4726749 h 5464450"/>
              <a:gd name="connsiteX24" fmla="*/ 11368086 w 11368086"/>
              <a:gd name="connsiteY24" fmla="*/ 5464450 h 5464450"/>
              <a:gd name="connsiteX25" fmla="*/ 10585694 w 11368086"/>
              <a:gd name="connsiteY25" fmla="*/ 5464450 h 5464450"/>
              <a:gd name="connsiteX26" fmla="*/ 10258026 w 11368086"/>
              <a:gd name="connsiteY26" fmla="*/ 5464450 h 5464450"/>
              <a:gd name="connsiteX27" fmla="*/ 9589315 w 11368086"/>
              <a:gd name="connsiteY27" fmla="*/ 5464450 h 5464450"/>
              <a:gd name="connsiteX28" fmla="*/ 9147966 w 11368086"/>
              <a:gd name="connsiteY28" fmla="*/ 5464450 h 5464450"/>
              <a:gd name="connsiteX29" fmla="*/ 8365574 w 11368086"/>
              <a:gd name="connsiteY29" fmla="*/ 5464450 h 5464450"/>
              <a:gd name="connsiteX30" fmla="*/ 7924225 w 11368086"/>
              <a:gd name="connsiteY30" fmla="*/ 5464450 h 5464450"/>
              <a:gd name="connsiteX31" fmla="*/ 7141833 w 11368086"/>
              <a:gd name="connsiteY31" fmla="*/ 5464450 h 5464450"/>
              <a:gd name="connsiteX32" fmla="*/ 6814164 w 11368086"/>
              <a:gd name="connsiteY32" fmla="*/ 5464450 h 5464450"/>
              <a:gd name="connsiteX33" fmla="*/ 6031773 w 11368086"/>
              <a:gd name="connsiteY33" fmla="*/ 5464450 h 5464450"/>
              <a:gd name="connsiteX34" fmla="*/ 5590423 w 11368086"/>
              <a:gd name="connsiteY34" fmla="*/ 5464450 h 5464450"/>
              <a:gd name="connsiteX35" fmla="*/ 5262755 w 11368086"/>
              <a:gd name="connsiteY35" fmla="*/ 5464450 h 5464450"/>
              <a:gd name="connsiteX36" fmla="*/ 4821406 w 11368086"/>
              <a:gd name="connsiteY36" fmla="*/ 5464450 h 5464450"/>
              <a:gd name="connsiteX37" fmla="*/ 4039014 w 11368086"/>
              <a:gd name="connsiteY37" fmla="*/ 5464450 h 5464450"/>
              <a:gd name="connsiteX38" fmla="*/ 3597665 w 11368086"/>
              <a:gd name="connsiteY38" fmla="*/ 5464450 h 5464450"/>
              <a:gd name="connsiteX39" fmla="*/ 3269997 w 11368086"/>
              <a:gd name="connsiteY39" fmla="*/ 5464450 h 5464450"/>
              <a:gd name="connsiteX40" fmla="*/ 2828647 w 11368086"/>
              <a:gd name="connsiteY40" fmla="*/ 5464450 h 5464450"/>
              <a:gd name="connsiteX41" fmla="*/ 2273617 w 11368086"/>
              <a:gd name="connsiteY41" fmla="*/ 5464450 h 5464450"/>
              <a:gd name="connsiteX42" fmla="*/ 1604906 w 11368086"/>
              <a:gd name="connsiteY42" fmla="*/ 5464450 h 5464450"/>
              <a:gd name="connsiteX43" fmla="*/ 1163557 w 11368086"/>
              <a:gd name="connsiteY43" fmla="*/ 5464450 h 5464450"/>
              <a:gd name="connsiteX44" fmla="*/ 0 w 11368086"/>
              <a:gd name="connsiteY44" fmla="*/ 5464450 h 5464450"/>
              <a:gd name="connsiteX45" fmla="*/ 0 w 11368086"/>
              <a:gd name="connsiteY45" fmla="*/ 4781394 h 5464450"/>
              <a:gd name="connsiteX46" fmla="*/ 0 w 11368086"/>
              <a:gd name="connsiteY46" fmla="*/ 4098338 h 5464450"/>
              <a:gd name="connsiteX47" fmla="*/ 0 w 11368086"/>
              <a:gd name="connsiteY47" fmla="*/ 3415281 h 5464450"/>
              <a:gd name="connsiteX48" fmla="*/ 0 w 11368086"/>
              <a:gd name="connsiteY48" fmla="*/ 2732225 h 5464450"/>
              <a:gd name="connsiteX49" fmla="*/ 0 w 11368086"/>
              <a:gd name="connsiteY49" fmla="*/ 2103813 h 5464450"/>
              <a:gd name="connsiteX50" fmla="*/ 0 w 11368086"/>
              <a:gd name="connsiteY50" fmla="*/ 1366113 h 5464450"/>
              <a:gd name="connsiteX51" fmla="*/ 0 w 11368086"/>
              <a:gd name="connsiteY51" fmla="*/ 683056 h 5464450"/>
              <a:gd name="connsiteX52" fmla="*/ 0 w 11368086"/>
              <a:gd name="connsiteY52" fmla="*/ 0 h 54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368086" h="5464450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33529" y="211535"/>
                  <a:pt x="11333838" y="425039"/>
                  <a:pt x="11368086" y="792345"/>
                </a:cubicBezTo>
                <a:cubicBezTo>
                  <a:pt x="11402334" y="1159652"/>
                  <a:pt x="11345275" y="1328885"/>
                  <a:pt x="11368086" y="1530046"/>
                </a:cubicBezTo>
                <a:cubicBezTo>
                  <a:pt x="11390897" y="1731207"/>
                  <a:pt x="11363273" y="2107135"/>
                  <a:pt x="11368086" y="2267747"/>
                </a:cubicBezTo>
                <a:cubicBezTo>
                  <a:pt x="11372899" y="2428359"/>
                  <a:pt x="11372046" y="2597066"/>
                  <a:pt x="11368086" y="2786870"/>
                </a:cubicBezTo>
                <a:cubicBezTo>
                  <a:pt x="11364126" y="2976674"/>
                  <a:pt x="11354759" y="3113101"/>
                  <a:pt x="11368086" y="3360637"/>
                </a:cubicBezTo>
                <a:cubicBezTo>
                  <a:pt x="11381413" y="3608173"/>
                  <a:pt x="11375179" y="3874536"/>
                  <a:pt x="11368086" y="4098338"/>
                </a:cubicBezTo>
                <a:cubicBezTo>
                  <a:pt x="11360993" y="4322140"/>
                  <a:pt x="11391373" y="4425875"/>
                  <a:pt x="11368086" y="4726749"/>
                </a:cubicBezTo>
                <a:cubicBezTo>
                  <a:pt x="11344799" y="5027623"/>
                  <a:pt x="11370061" y="5109362"/>
                  <a:pt x="11368086" y="5464450"/>
                </a:cubicBezTo>
                <a:cubicBezTo>
                  <a:pt x="11143975" y="5470107"/>
                  <a:pt x="10770765" y="5431926"/>
                  <a:pt x="10585694" y="5464450"/>
                </a:cubicBezTo>
                <a:cubicBezTo>
                  <a:pt x="10400623" y="5496974"/>
                  <a:pt x="10389005" y="5469917"/>
                  <a:pt x="10258026" y="5464450"/>
                </a:cubicBezTo>
                <a:cubicBezTo>
                  <a:pt x="10127047" y="5458983"/>
                  <a:pt x="9830501" y="5490095"/>
                  <a:pt x="9589315" y="5464450"/>
                </a:cubicBezTo>
                <a:cubicBezTo>
                  <a:pt x="9348129" y="5438805"/>
                  <a:pt x="9363807" y="5454005"/>
                  <a:pt x="9147966" y="5464450"/>
                </a:cubicBezTo>
                <a:cubicBezTo>
                  <a:pt x="8932125" y="5474895"/>
                  <a:pt x="8524190" y="5503217"/>
                  <a:pt x="8365574" y="5464450"/>
                </a:cubicBezTo>
                <a:cubicBezTo>
                  <a:pt x="8206958" y="5425683"/>
                  <a:pt x="8089025" y="5480322"/>
                  <a:pt x="7924225" y="5464450"/>
                </a:cubicBezTo>
                <a:cubicBezTo>
                  <a:pt x="7759425" y="5448578"/>
                  <a:pt x="7431895" y="5487090"/>
                  <a:pt x="7141833" y="5464450"/>
                </a:cubicBezTo>
                <a:cubicBezTo>
                  <a:pt x="6851771" y="5441810"/>
                  <a:pt x="6964731" y="5463837"/>
                  <a:pt x="6814164" y="5464450"/>
                </a:cubicBezTo>
                <a:cubicBezTo>
                  <a:pt x="6663597" y="5465063"/>
                  <a:pt x="6264187" y="5465889"/>
                  <a:pt x="6031773" y="5464450"/>
                </a:cubicBezTo>
                <a:cubicBezTo>
                  <a:pt x="5799359" y="5463011"/>
                  <a:pt x="5705544" y="5466350"/>
                  <a:pt x="5590423" y="5464450"/>
                </a:cubicBezTo>
                <a:cubicBezTo>
                  <a:pt x="5475302" y="5462551"/>
                  <a:pt x="5407084" y="5476158"/>
                  <a:pt x="5262755" y="5464450"/>
                </a:cubicBezTo>
                <a:cubicBezTo>
                  <a:pt x="5118426" y="5452742"/>
                  <a:pt x="4983298" y="5463470"/>
                  <a:pt x="4821406" y="5464450"/>
                </a:cubicBezTo>
                <a:cubicBezTo>
                  <a:pt x="4659514" y="5465430"/>
                  <a:pt x="4333405" y="5497146"/>
                  <a:pt x="4039014" y="5464450"/>
                </a:cubicBezTo>
                <a:cubicBezTo>
                  <a:pt x="3744623" y="5431754"/>
                  <a:pt x="3793706" y="5481533"/>
                  <a:pt x="3597665" y="5464450"/>
                </a:cubicBezTo>
                <a:cubicBezTo>
                  <a:pt x="3401624" y="5447367"/>
                  <a:pt x="3405029" y="5466478"/>
                  <a:pt x="3269997" y="5464450"/>
                </a:cubicBezTo>
                <a:cubicBezTo>
                  <a:pt x="3134965" y="5462422"/>
                  <a:pt x="3012941" y="5452590"/>
                  <a:pt x="2828647" y="5464450"/>
                </a:cubicBezTo>
                <a:cubicBezTo>
                  <a:pt x="2644353" y="5476311"/>
                  <a:pt x="2413636" y="5437514"/>
                  <a:pt x="2273617" y="5464450"/>
                </a:cubicBezTo>
                <a:cubicBezTo>
                  <a:pt x="2133598" y="5491387"/>
                  <a:pt x="1932955" y="5445499"/>
                  <a:pt x="1604906" y="5464450"/>
                </a:cubicBezTo>
                <a:cubicBezTo>
                  <a:pt x="1276857" y="5483401"/>
                  <a:pt x="1331544" y="5483143"/>
                  <a:pt x="1163557" y="5464450"/>
                </a:cubicBezTo>
                <a:cubicBezTo>
                  <a:pt x="995570" y="5445757"/>
                  <a:pt x="432302" y="5434921"/>
                  <a:pt x="0" y="5464450"/>
                </a:cubicBezTo>
                <a:cubicBezTo>
                  <a:pt x="16717" y="5242412"/>
                  <a:pt x="-13456" y="5047650"/>
                  <a:pt x="0" y="4781394"/>
                </a:cubicBezTo>
                <a:cubicBezTo>
                  <a:pt x="13456" y="4515138"/>
                  <a:pt x="30689" y="4416917"/>
                  <a:pt x="0" y="4098338"/>
                </a:cubicBezTo>
                <a:cubicBezTo>
                  <a:pt x="-30689" y="3779759"/>
                  <a:pt x="12104" y="3599888"/>
                  <a:pt x="0" y="3415281"/>
                </a:cubicBezTo>
                <a:cubicBezTo>
                  <a:pt x="-12104" y="3230674"/>
                  <a:pt x="26596" y="2998867"/>
                  <a:pt x="0" y="2732225"/>
                </a:cubicBezTo>
                <a:cubicBezTo>
                  <a:pt x="-26596" y="2465583"/>
                  <a:pt x="25835" y="2417254"/>
                  <a:pt x="0" y="2103813"/>
                </a:cubicBezTo>
                <a:cubicBezTo>
                  <a:pt x="-25835" y="1790372"/>
                  <a:pt x="-1398" y="1532035"/>
                  <a:pt x="0" y="1366113"/>
                </a:cubicBezTo>
                <a:cubicBezTo>
                  <a:pt x="1398" y="1200191"/>
                  <a:pt x="9236" y="931650"/>
                  <a:pt x="0" y="683056"/>
                </a:cubicBezTo>
                <a:cubicBezTo>
                  <a:pt x="-9236" y="434462"/>
                  <a:pt x="30804" y="197182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Naming Conventions: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sz="1000" dirty="0"/>
          </a:p>
          <a:p>
            <a:pPr marL="0" indent="0">
              <a:buNone/>
            </a:pPr>
            <a:r>
              <a:rPr lang="en-US" sz="4800" dirty="0"/>
              <a:t> Using meaningful field names, and consistent patterns in table and field names makes it easier:</a:t>
            </a:r>
          </a:p>
          <a:p>
            <a:r>
              <a:rPr lang="en-US" sz="4800" dirty="0"/>
              <a:t> To identify which table a field is in</a:t>
            </a:r>
          </a:p>
          <a:p>
            <a:r>
              <a:rPr lang="en-US" sz="4800" dirty="0"/>
              <a:t> To code multiple-table queries in SQL</a:t>
            </a:r>
          </a:p>
          <a:p>
            <a:r>
              <a:rPr lang="en-US" sz="4800" dirty="0"/>
              <a:t> To read and interpret queries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34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391629"/>
            <a:ext cx="11201398" cy="960093"/>
          </a:xfrm>
          <a:blipFill>
            <a:blip r:embed="rId2">
              <a:alphaModFix amt="82000"/>
            </a:blip>
            <a:tile tx="0" ty="0" sx="100000" sy="100000" flip="none" algn="tl"/>
          </a:blipFill>
          <a:ln w="117475" cap="rnd" cmpd="sng"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Customer Fields: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</a:p>
          <a:p>
            <a:r>
              <a:rPr lang="en-US" sz="4800" dirty="0"/>
              <a:t> </a:t>
            </a:r>
            <a:r>
              <a:rPr lang="en-US" sz="4800" dirty="0" err="1"/>
              <a:t>CustFName</a:t>
            </a:r>
            <a:r>
              <a:rPr lang="en-US" sz="4800" dirty="0"/>
              <a:t>   char  25 (check “not null”)</a:t>
            </a:r>
            <a:br>
              <a:rPr lang="en-US" sz="4800" dirty="0"/>
            </a:br>
            <a:endParaRPr lang="en-US" sz="4800" dirty="0"/>
          </a:p>
          <a:p>
            <a:r>
              <a:rPr lang="en-US" sz="4800" dirty="0"/>
              <a:t> </a:t>
            </a:r>
            <a:r>
              <a:rPr lang="en-US" sz="4800" dirty="0" err="1"/>
              <a:t>CustBalDue</a:t>
            </a:r>
            <a:r>
              <a:rPr lang="en-US" sz="4800" dirty="0"/>
              <a:t>   decimal  8   2 (</a:t>
            </a:r>
            <a:r>
              <a:rPr lang="en-US" sz="4800" dirty="0" err="1"/>
              <a:t>dec.</a:t>
            </a:r>
            <a:r>
              <a:rPr lang="en-US" sz="4800" dirty="0"/>
              <a:t> places)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294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17097</TotalTime>
  <Words>682</Words>
  <Application>Microsoft Office PowerPoint</Application>
  <PresentationFormat>Widescreen</PresentationFormat>
  <Paragraphs>155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Task 1: The  Relational Model</vt:lpstr>
      <vt:lpstr>Steps in Database Design:</vt:lpstr>
      <vt:lpstr>Data Modeling:</vt:lpstr>
      <vt:lpstr>Data Modeling:</vt:lpstr>
      <vt:lpstr>The Blueprint:</vt:lpstr>
      <vt:lpstr>Task 2: Build a Table with a GUI</vt:lpstr>
      <vt:lpstr>Naming Conventions:</vt:lpstr>
      <vt:lpstr>Customer Fields:</vt:lpstr>
      <vt:lpstr>One down…four to go!</vt:lpstr>
      <vt:lpstr>Guide Fields:</vt:lpstr>
      <vt:lpstr>Two down…three to go!</vt:lpstr>
      <vt:lpstr>Task 3: Build a Table with SQL Code</vt:lpstr>
      <vt:lpstr>Tour Table</vt:lpstr>
      <vt:lpstr>Tour Table Attributes</vt:lpstr>
      <vt:lpstr>Tour Table SQL code</vt:lpstr>
      <vt:lpstr>New Stuff!</vt:lpstr>
      <vt:lpstr>New Stuff!</vt:lpstr>
      <vt:lpstr>The Event Table</vt:lpstr>
      <vt:lpstr>Four down…one to go!</vt:lpstr>
      <vt:lpstr>Task 4: The  Combination Key</vt:lpstr>
      <vt:lpstr>Primary Keys’ Data Types must Match</vt:lpstr>
      <vt:lpstr>Keys Data Types must Match</vt:lpstr>
      <vt:lpstr>SQL Code for Combination Key</vt:lpstr>
      <vt:lpstr>Task 5: Test Data</vt:lpstr>
      <vt:lpstr>Test Data</vt:lpstr>
      <vt:lpstr>Order is important</vt:lpstr>
      <vt:lpstr>Test Data – Last three tables</vt:lpstr>
      <vt:lpstr>Task 6: Test the Database Design</vt:lpstr>
      <vt:lpstr>  The Test Plan</vt:lpstr>
      <vt:lpstr>  Queries for Testing</vt:lpstr>
      <vt:lpstr>  Query 1 for Testing</vt:lpstr>
      <vt:lpstr>  Query 2 for Testing</vt:lpstr>
      <vt:lpstr>  Query 3 for Testing</vt:lpstr>
      <vt:lpstr>  Congratulations           on completing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Judy Richardson</dc:creator>
  <cp:lastModifiedBy>Judy Richardson</cp:lastModifiedBy>
  <cp:revision>189</cp:revision>
  <dcterms:created xsi:type="dcterms:W3CDTF">2020-05-06T23:34:27Z</dcterms:created>
  <dcterms:modified xsi:type="dcterms:W3CDTF">2020-06-21T20:12:28Z</dcterms:modified>
</cp:coreProperties>
</file>