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4" r:id="rId2"/>
    <p:sldId id="342" r:id="rId3"/>
    <p:sldId id="372" r:id="rId4"/>
    <p:sldId id="257" r:id="rId5"/>
    <p:sldId id="349" r:id="rId6"/>
    <p:sldId id="373" r:id="rId7"/>
    <p:sldId id="343" r:id="rId8"/>
    <p:sldId id="350" r:id="rId9"/>
    <p:sldId id="374" r:id="rId10"/>
    <p:sldId id="344" r:id="rId11"/>
    <p:sldId id="345" r:id="rId12"/>
    <p:sldId id="375" r:id="rId13"/>
    <p:sldId id="376" r:id="rId14"/>
    <p:sldId id="377" r:id="rId15"/>
    <p:sldId id="378" r:id="rId16"/>
    <p:sldId id="379" r:id="rId17"/>
    <p:sldId id="346" r:id="rId18"/>
    <p:sldId id="380" r:id="rId19"/>
    <p:sldId id="382" r:id="rId20"/>
    <p:sldId id="383" r:id="rId21"/>
    <p:sldId id="381" r:id="rId22"/>
    <p:sldId id="384" r:id="rId23"/>
    <p:sldId id="385" r:id="rId24"/>
    <p:sldId id="347" r:id="rId25"/>
    <p:sldId id="386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95FE-6D83-4E46-9901-51FA8399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EF923-EB73-47FB-A4EC-8160555D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4166-3FCD-4DC5-958F-E4FE756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5D0C-603E-4F8E-A239-BC0783F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8DB8-D85F-4278-93EC-1A626ED0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3597-639C-422F-A9C7-BA43FCB9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DCE6D-78A7-4876-9FF0-1FE2CF7A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A421-BA36-4207-A133-F24A306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101-AB05-4082-97C1-66150777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F99F-C247-46DA-9B09-EAEF511F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A1F7B-82F0-4600-9F52-14023AEA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13B1-9C4F-4FB6-A1CE-06B2B7C9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BA4-CBC1-42DC-BF95-83A7F1AD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CEE9-E851-4B46-957A-2342FA2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5F94-AD75-45DA-B8C0-87184BE2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F8FE-81E8-411F-AFA3-684C8757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2145-CAC1-4F9C-84A2-69E28D0C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F6F-9903-4162-8E84-0CDA808B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9E77-852E-441D-AD18-F1E26C75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E263-625A-403B-8877-6E7F0232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90A7-71E0-4259-BAFD-15A926BA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6CA8-EBE1-4D56-A8AC-AB44A1BA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A002-4F18-4F61-B262-2368F0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F0F8-8D04-4E2D-9BCC-C60385FF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ACF3-29C0-4FD3-9EB8-A3CAC220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4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E7-E0F1-4A45-AA90-CE7EA2E9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256C-B28D-41B1-B141-51E9552D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4789-3040-46F0-94BA-EF75D1C1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3ECA-0082-47F6-9D34-F4DEDAB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7136-92AF-4453-B789-AC48FDF0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15C-364E-46B0-AC76-8665A2F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3E0-68A2-4E7C-9ACE-5D7C08D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D3D8-BA18-4394-9B99-D6673002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516B-7C67-471D-907A-FEB0B39B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5BB0C-CC6A-42A7-AA95-31DDB87A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E7A57-3AF0-42AD-BAFC-02AA1135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60C2-2BAE-4E67-B535-D1649BB0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B20AD-802C-4F79-8D75-E2C657FC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3A8EA-9CBF-4A5A-9637-BDB207E0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201-9ABD-41FC-B41C-02258CB8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50AA4-F758-483F-84B5-85EED02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E3765-5603-448A-A9F9-F13F6157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B7735-C640-4FEA-B135-D1EE21C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5DBA0-1C56-4361-8CF7-BC1727F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6A4B-C386-42AF-9572-49A5FC80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A89F-CDB8-4AD7-B214-7F4A55B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C10C-E2B6-41ED-AA6A-572C0D22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661-5079-482B-AD55-E253C67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F1C1-0EC0-43CD-9527-FC2DA9BB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0F3A-15C6-43C4-9AA9-B3691FA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6809-4B7B-42FD-A060-5B3AF5E8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B9D4B-0B3B-4B44-9D55-57AF36A3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D993-09B5-49CD-B321-4F4A8177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ACB53-0679-44B5-A9FD-B8012F0D5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7EBD-AD69-4595-805B-0836C4E1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1FE2-16AB-439E-A84B-056459B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7925-02EA-4D31-9879-5F1ECE0F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D3F4-2F68-435D-A83D-A0D7E830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E1CFD-C3DB-4814-8BFF-7417D7C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8553-6827-458D-AB88-628AA06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6DC9-E15D-4CF8-928B-9EEB722C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38FC-622E-4D2D-A43C-10DE679A3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C612-7A92-4984-8994-06C922C0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E0310-EE2C-40E6-AFC5-4FE71A74A56B}"/>
              </a:ext>
            </a:extLst>
          </p:cNvPr>
          <p:cNvSpPr txBox="1"/>
          <p:nvPr/>
        </p:nvSpPr>
        <p:spPr>
          <a:xfrm>
            <a:off x="561976" y="3821432"/>
            <a:ext cx="11163300" cy="258532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Your Instructor:    </a:t>
            </a:r>
            <a:b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Judy Richardson</a:t>
            </a:r>
          </a:p>
          <a:p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5F3C6-17E0-4840-BE05-F8703AA5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54204" y="3821432"/>
            <a:ext cx="2023593" cy="2132277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4" y="523875"/>
            <a:ext cx="11163302" cy="3297556"/>
          </a:xfrm>
          <a:blipFill>
            <a:blip r:embed="rId3">
              <a:alphaModFix amt="82000"/>
            </a:blip>
            <a:tile tx="0" ty="0" sx="100000" sy="100000" flip="none" algn="tl"/>
          </a:blipFill>
          <a:ln>
            <a:noFill/>
          </a:ln>
          <a:effectLst/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   </a:t>
            </a:r>
          </a:p>
          <a:p>
            <a:pPr algn="l"/>
            <a:r>
              <a:rPr lang="en-US" sz="7200" b="1" dirty="0">
                <a:solidFill>
                  <a:schemeClr val="bg1"/>
                </a:solidFill>
              </a:rPr>
              <a:t>  </a:t>
            </a:r>
            <a:r>
              <a:rPr lang="en-US" sz="8800" b="1" dirty="0">
                <a:solidFill>
                  <a:schemeClr val="bg1"/>
                </a:solidFill>
              </a:rPr>
              <a:t>Relational Modeling</a:t>
            </a:r>
          </a:p>
          <a:p>
            <a:pPr algn="l"/>
            <a:r>
              <a:rPr lang="en-US" sz="8800" b="1" dirty="0">
                <a:solidFill>
                  <a:schemeClr val="bg1"/>
                </a:solidFill>
              </a:rPr>
              <a:t>     in </a:t>
            </a:r>
            <a:r>
              <a:rPr lang="en-US" sz="8800" b="1" dirty="0" err="1">
                <a:solidFill>
                  <a:schemeClr val="bg1"/>
                </a:solidFill>
              </a:rPr>
              <a:t>Dia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561976" y="523873"/>
            <a:ext cx="11163300" cy="5882881"/>
          </a:xfrm>
          <a:custGeom>
            <a:avLst/>
            <a:gdLst>
              <a:gd name="connsiteX0" fmla="*/ 0 w 11163300"/>
              <a:gd name="connsiteY0" fmla="*/ 0 h 5882881"/>
              <a:gd name="connsiteX1" fmla="*/ 586073 w 11163300"/>
              <a:gd name="connsiteY1" fmla="*/ 0 h 5882881"/>
              <a:gd name="connsiteX2" fmla="*/ 948880 w 11163300"/>
              <a:gd name="connsiteY2" fmla="*/ 0 h 5882881"/>
              <a:gd name="connsiteX3" fmla="*/ 1869853 w 11163300"/>
              <a:gd name="connsiteY3" fmla="*/ 0 h 5882881"/>
              <a:gd name="connsiteX4" fmla="*/ 2455926 w 11163300"/>
              <a:gd name="connsiteY4" fmla="*/ 0 h 5882881"/>
              <a:gd name="connsiteX5" fmla="*/ 3041999 w 11163300"/>
              <a:gd name="connsiteY5" fmla="*/ 0 h 5882881"/>
              <a:gd name="connsiteX6" fmla="*/ 3962972 w 11163300"/>
              <a:gd name="connsiteY6" fmla="*/ 0 h 5882881"/>
              <a:gd name="connsiteX7" fmla="*/ 4437412 w 11163300"/>
              <a:gd name="connsiteY7" fmla="*/ 0 h 5882881"/>
              <a:gd name="connsiteX8" fmla="*/ 5358384 w 11163300"/>
              <a:gd name="connsiteY8" fmla="*/ 0 h 5882881"/>
              <a:gd name="connsiteX9" fmla="*/ 6279356 w 11163300"/>
              <a:gd name="connsiteY9" fmla="*/ 0 h 5882881"/>
              <a:gd name="connsiteX10" fmla="*/ 6977063 w 11163300"/>
              <a:gd name="connsiteY10" fmla="*/ 0 h 5882881"/>
              <a:gd name="connsiteX11" fmla="*/ 7898035 w 11163300"/>
              <a:gd name="connsiteY11" fmla="*/ 0 h 5882881"/>
              <a:gd name="connsiteX12" fmla="*/ 8484108 w 11163300"/>
              <a:gd name="connsiteY12" fmla="*/ 0 h 5882881"/>
              <a:gd name="connsiteX13" fmla="*/ 9070181 w 11163300"/>
              <a:gd name="connsiteY13" fmla="*/ 0 h 5882881"/>
              <a:gd name="connsiteX14" fmla="*/ 9879521 w 11163300"/>
              <a:gd name="connsiteY14" fmla="*/ 0 h 5882881"/>
              <a:gd name="connsiteX15" fmla="*/ 10465594 w 11163300"/>
              <a:gd name="connsiteY15" fmla="*/ 0 h 5882881"/>
              <a:gd name="connsiteX16" fmla="*/ 11163300 w 11163300"/>
              <a:gd name="connsiteY16" fmla="*/ 0 h 5882881"/>
              <a:gd name="connsiteX17" fmla="*/ 11163300 w 11163300"/>
              <a:gd name="connsiteY17" fmla="*/ 771311 h 5882881"/>
              <a:gd name="connsiteX18" fmla="*/ 11163300 w 11163300"/>
              <a:gd name="connsiteY18" fmla="*/ 1483793 h 5882881"/>
              <a:gd name="connsiteX19" fmla="*/ 11163300 w 11163300"/>
              <a:gd name="connsiteY19" fmla="*/ 2196276 h 5882881"/>
              <a:gd name="connsiteX20" fmla="*/ 11163300 w 11163300"/>
              <a:gd name="connsiteY20" fmla="*/ 2673443 h 5882881"/>
              <a:gd name="connsiteX21" fmla="*/ 11163300 w 11163300"/>
              <a:gd name="connsiteY21" fmla="*/ 3209438 h 5882881"/>
              <a:gd name="connsiteX22" fmla="*/ 11163300 w 11163300"/>
              <a:gd name="connsiteY22" fmla="*/ 3921921 h 5882881"/>
              <a:gd name="connsiteX23" fmla="*/ 11163300 w 11163300"/>
              <a:gd name="connsiteY23" fmla="*/ 4516745 h 5882881"/>
              <a:gd name="connsiteX24" fmla="*/ 11163300 w 11163300"/>
              <a:gd name="connsiteY24" fmla="*/ 5052741 h 5882881"/>
              <a:gd name="connsiteX25" fmla="*/ 11163300 w 11163300"/>
              <a:gd name="connsiteY25" fmla="*/ 5882881 h 5882881"/>
              <a:gd name="connsiteX26" fmla="*/ 10465594 w 11163300"/>
              <a:gd name="connsiteY26" fmla="*/ 5882881 h 5882881"/>
              <a:gd name="connsiteX27" fmla="*/ 9767888 w 11163300"/>
              <a:gd name="connsiteY27" fmla="*/ 5882881 h 5882881"/>
              <a:gd name="connsiteX28" fmla="*/ 9293447 w 11163300"/>
              <a:gd name="connsiteY28" fmla="*/ 5882881 h 5882881"/>
              <a:gd name="connsiteX29" fmla="*/ 8484108 w 11163300"/>
              <a:gd name="connsiteY29" fmla="*/ 5882881 h 5882881"/>
              <a:gd name="connsiteX30" fmla="*/ 8009668 w 11163300"/>
              <a:gd name="connsiteY30" fmla="*/ 5882881 h 5882881"/>
              <a:gd name="connsiteX31" fmla="*/ 7200329 w 11163300"/>
              <a:gd name="connsiteY31" fmla="*/ 5882881 h 5882881"/>
              <a:gd name="connsiteX32" fmla="*/ 6837521 w 11163300"/>
              <a:gd name="connsiteY32" fmla="*/ 5882881 h 5882881"/>
              <a:gd name="connsiteX33" fmla="*/ 6028182 w 11163300"/>
              <a:gd name="connsiteY33" fmla="*/ 5882881 h 5882881"/>
              <a:gd name="connsiteX34" fmla="*/ 5553742 w 11163300"/>
              <a:gd name="connsiteY34" fmla="*/ 5882881 h 5882881"/>
              <a:gd name="connsiteX35" fmla="*/ 5190935 w 11163300"/>
              <a:gd name="connsiteY35" fmla="*/ 5882881 h 5882881"/>
              <a:gd name="connsiteX36" fmla="*/ 4716494 w 11163300"/>
              <a:gd name="connsiteY36" fmla="*/ 5882881 h 5882881"/>
              <a:gd name="connsiteX37" fmla="*/ 3907155 w 11163300"/>
              <a:gd name="connsiteY37" fmla="*/ 5882881 h 5882881"/>
              <a:gd name="connsiteX38" fmla="*/ 3432715 w 11163300"/>
              <a:gd name="connsiteY38" fmla="*/ 5882881 h 5882881"/>
              <a:gd name="connsiteX39" fmla="*/ 3069908 w 11163300"/>
              <a:gd name="connsiteY39" fmla="*/ 5882881 h 5882881"/>
              <a:gd name="connsiteX40" fmla="*/ 2595467 w 11163300"/>
              <a:gd name="connsiteY40" fmla="*/ 5882881 h 5882881"/>
              <a:gd name="connsiteX41" fmla="*/ 2009394 w 11163300"/>
              <a:gd name="connsiteY41" fmla="*/ 5882881 h 5882881"/>
              <a:gd name="connsiteX42" fmla="*/ 1311688 w 11163300"/>
              <a:gd name="connsiteY42" fmla="*/ 5882881 h 5882881"/>
              <a:gd name="connsiteX43" fmla="*/ 837248 w 11163300"/>
              <a:gd name="connsiteY43" fmla="*/ 5882881 h 5882881"/>
              <a:gd name="connsiteX44" fmla="*/ 0 w 11163300"/>
              <a:gd name="connsiteY44" fmla="*/ 5882881 h 5882881"/>
              <a:gd name="connsiteX45" fmla="*/ 0 w 11163300"/>
              <a:gd name="connsiteY45" fmla="*/ 5229228 h 5882881"/>
              <a:gd name="connsiteX46" fmla="*/ 0 w 11163300"/>
              <a:gd name="connsiteY46" fmla="*/ 4575574 h 5882881"/>
              <a:gd name="connsiteX47" fmla="*/ 0 w 11163300"/>
              <a:gd name="connsiteY47" fmla="*/ 3921921 h 5882881"/>
              <a:gd name="connsiteX48" fmla="*/ 0 w 11163300"/>
              <a:gd name="connsiteY48" fmla="*/ 3268267 h 5882881"/>
              <a:gd name="connsiteX49" fmla="*/ 0 w 11163300"/>
              <a:gd name="connsiteY49" fmla="*/ 2673443 h 5882881"/>
              <a:gd name="connsiteX50" fmla="*/ 0 w 11163300"/>
              <a:gd name="connsiteY50" fmla="*/ 1960960 h 5882881"/>
              <a:gd name="connsiteX51" fmla="*/ 0 w 11163300"/>
              <a:gd name="connsiteY51" fmla="*/ 1307307 h 5882881"/>
              <a:gd name="connsiteX52" fmla="*/ 0 w 11163300"/>
              <a:gd name="connsiteY52" fmla="*/ 0 h 58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163300" h="5882881" extrusionOk="0">
                <a:moveTo>
                  <a:pt x="0" y="0"/>
                </a:moveTo>
                <a:cubicBezTo>
                  <a:pt x="226561" y="1882"/>
                  <a:pt x="365077" y="-22376"/>
                  <a:pt x="586073" y="0"/>
                </a:cubicBezTo>
                <a:cubicBezTo>
                  <a:pt x="807069" y="22376"/>
                  <a:pt x="773135" y="-881"/>
                  <a:pt x="948880" y="0"/>
                </a:cubicBezTo>
                <a:cubicBezTo>
                  <a:pt x="1124625" y="881"/>
                  <a:pt x="1462100" y="23700"/>
                  <a:pt x="1869853" y="0"/>
                </a:cubicBezTo>
                <a:cubicBezTo>
                  <a:pt x="2277606" y="-23700"/>
                  <a:pt x="2251912" y="-6019"/>
                  <a:pt x="2455926" y="0"/>
                </a:cubicBezTo>
                <a:cubicBezTo>
                  <a:pt x="2659940" y="6019"/>
                  <a:pt x="2771256" y="24191"/>
                  <a:pt x="3041999" y="0"/>
                </a:cubicBezTo>
                <a:cubicBezTo>
                  <a:pt x="3312742" y="-24191"/>
                  <a:pt x="3524753" y="12267"/>
                  <a:pt x="3962972" y="0"/>
                </a:cubicBezTo>
                <a:cubicBezTo>
                  <a:pt x="4401191" y="-12267"/>
                  <a:pt x="4294608" y="-16863"/>
                  <a:pt x="4437412" y="0"/>
                </a:cubicBezTo>
                <a:cubicBezTo>
                  <a:pt x="4580216" y="16863"/>
                  <a:pt x="5063976" y="24914"/>
                  <a:pt x="5358384" y="0"/>
                </a:cubicBezTo>
                <a:cubicBezTo>
                  <a:pt x="5652792" y="-24914"/>
                  <a:pt x="5935346" y="15294"/>
                  <a:pt x="6279356" y="0"/>
                </a:cubicBezTo>
                <a:cubicBezTo>
                  <a:pt x="6623366" y="-15294"/>
                  <a:pt x="6772137" y="-31284"/>
                  <a:pt x="6977063" y="0"/>
                </a:cubicBezTo>
                <a:cubicBezTo>
                  <a:pt x="7181989" y="31284"/>
                  <a:pt x="7665635" y="36659"/>
                  <a:pt x="7898035" y="0"/>
                </a:cubicBezTo>
                <a:cubicBezTo>
                  <a:pt x="8130435" y="-36659"/>
                  <a:pt x="8333497" y="25246"/>
                  <a:pt x="8484108" y="0"/>
                </a:cubicBezTo>
                <a:cubicBezTo>
                  <a:pt x="8634719" y="-25246"/>
                  <a:pt x="8780638" y="6577"/>
                  <a:pt x="9070181" y="0"/>
                </a:cubicBezTo>
                <a:cubicBezTo>
                  <a:pt x="9359724" y="-6577"/>
                  <a:pt x="9659659" y="-5448"/>
                  <a:pt x="9879521" y="0"/>
                </a:cubicBezTo>
                <a:cubicBezTo>
                  <a:pt x="10099383" y="5448"/>
                  <a:pt x="10213649" y="-14396"/>
                  <a:pt x="10465594" y="0"/>
                </a:cubicBezTo>
                <a:cubicBezTo>
                  <a:pt x="10717539" y="14396"/>
                  <a:pt x="10892236" y="-25671"/>
                  <a:pt x="11163300" y="0"/>
                </a:cubicBezTo>
                <a:cubicBezTo>
                  <a:pt x="11194094" y="324993"/>
                  <a:pt x="11174314" y="611601"/>
                  <a:pt x="11163300" y="771311"/>
                </a:cubicBezTo>
                <a:cubicBezTo>
                  <a:pt x="11152286" y="931021"/>
                  <a:pt x="11148043" y="1318544"/>
                  <a:pt x="11163300" y="1483793"/>
                </a:cubicBezTo>
                <a:cubicBezTo>
                  <a:pt x="11178557" y="1649042"/>
                  <a:pt x="11168604" y="1955293"/>
                  <a:pt x="11163300" y="2196276"/>
                </a:cubicBezTo>
                <a:cubicBezTo>
                  <a:pt x="11157996" y="2437259"/>
                  <a:pt x="11170621" y="2482408"/>
                  <a:pt x="11163300" y="2673443"/>
                </a:cubicBezTo>
                <a:cubicBezTo>
                  <a:pt x="11155979" y="2864478"/>
                  <a:pt x="11147579" y="3098500"/>
                  <a:pt x="11163300" y="3209438"/>
                </a:cubicBezTo>
                <a:cubicBezTo>
                  <a:pt x="11179021" y="3320376"/>
                  <a:pt x="11160740" y="3625220"/>
                  <a:pt x="11163300" y="3921921"/>
                </a:cubicBezTo>
                <a:cubicBezTo>
                  <a:pt x="11165860" y="4218622"/>
                  <a:pt x="11182079" y="4262431"/>
                  <a:pt x="11163300" y="4516745"/>
                </a:cubicBezTo>
                <a:cubicBezTo>
                  <a:pt x="11144521" y="4771059"/>
                  <a:pt x="11187603" y="4833140"/>
                  <a:pt x="11163300" y="5052741"/>
                </a:cubicBezTo>
                <a:cubicBezTo>
                  <a:pt x="11138997" y="5272342"/>
                  <a:pt x="11152501" y="5474242"/>
                  <a:pt x="11163300" y="5882881"/>
                </a:cubicBezTo>
                <a:cubicBezTo>
                  <a:pt x="10915939" y="5907461"/>
                  <a:pt x="10620697" y="5876090"/>
                  <a:pt x="10465594" y="5882881"/>
                </a:cubicBezTo>
                <a:cubicBezTo>
                  <a:pt x="10310491" y="5889672"/>
                  <a:pt x="10052356" y="5886804"/>
                  <a:pt x="9767888" y="5882881"/>
                </a:cubicBezTo>
                <a:cubicBezTo>
                  <a:pt x="9483420" y="5878958"/>
                  <a:pt x="9439459" y="5903166"/>
                  <a:pt x="9293447" y="5882881"/>
                </a:cubicBezTo>
                <a:cubicBezTo>
                  <a:pt x="9147435" y="5862596"/>
                  <a:pt x="8855169" y="5881301"/>
                  <a:pt x="8484108" y="5882881"/>
                </a:cubicBezTo>
                <a:cubicBezTo>
                  <a:pt x="8113047" y="5884461"/>
                  <a:pt x="8116794" y="5867835"/>
                  <a:pt x="8009668" y="5882881"/>
                </a:cubicBezTo>
                <a:cubicBezTo>
                  <a:pt x="7902542" y="5897927"/>
                  <a:pt x="7587728" y="5842496"/>
                  <a:pt x="7200329" y="5882881"/>
                </a:cubicBezTo>
                <a:cubicBezTo>
                  <a:pt x="6812930" y="5923266"/>
                  <a:pt x="6985727" y="5871374"/>
                  <a:pt x="6837521" y="5882881"/>
                </a:cubicBezTo>
                <a:cubicBezTo>
                  <a:pt x="6689315" y="5894388"/>
                  <a:pt x="6399792" y="5854685"/>
                  <a:pt x="6028182" y="5882881"/>
                </a:cubicBezTo>
                <a:cubicBezTo>
                  <a:pt x="5656572" y="5911077"/>
                  <a:pt x="5790945" y="5871005"/>
                  <a:pt x="5553742" y="5882881"/>
                </a:cubicBezTo>
                <a:cubicBezTo>
                  <a:pt x="5316539" y="5894757"/>
                  <a:pt x="5331589" y="5896795"/>
                  <a:pt x="5190935" y="5882881"/>
                </a:cubicBezTo>
                <a:cubicBezTo>
                  <a:pt x="5050281" y="5868967"/>
                  <a:pt x="4838851" y="5891705"/>
                  <a:pt x="4716494" y="5882881"/>
                </a:cubicBezTo>
                <a:cubicBezTo>
                  <a:pt x="4594137" y="5874057"/>
                  <a:pt x="4099857" y="5907373"/>
                  <a:pt x="3907155" y="5882881"/>
                </a:cubicBezTo>
                <a:cubicBezTo>
                  <a:pt x="3714453" y="5858389"/>
                  <a:pt x="3535850" y="5868340"/>
                  <a:pt x="3432715" y="5882881"/>
                </a:cubicBezTo>
                <a:cubicBezTo>
                  <a:pt x="3329580" y="5897422"/>
                  <a:pt x="3238263" y="5896778"/>
                  <a:pt x="3069908" y="5882881"/>
                </a:cubicBezTo>
                <a:cubicBezTo>
                  <a:pt x="2901553" y="5868984"/>
                  <a:pt x="2800602" y="5860699"/>
                  <a:pt x="2595467" y="5882881"/>
                </a:cubicBezTo>
                <a:cubicBezTo>
                  <a:pt x="2390332" y="5905063"/>
                  <a:pt x="2249544" y="5880572"/>
                  <a:pt x="2009394" y="5882881"/>
                </a:cubicBezTo>
                <a:cubicBezTo>
                  <a:pt x="1769244" y="5885190"/>
                  <a:pt x="1531743" y="5882381"/>
                  <a:pt x="1311688" y="5882881"/>
                </a:cubicBezTo>
                <a:cubicBezTo>
                  <a:pt x="1091633" y="5883381"/>
                  <a:pt x="983115" y="5895704"/>
                  <a:pt x="837248" y="5882881"/>
                </a:cubicBezTo>
                <a:cubicBezTo>
                  <a:pt x="691381" y="5870058"/>
                  <a:pt x="275843" y="5904682"/>
                  <a:pt x="0" y="5882881"/>
                </a:cubicBezTo>
                <a:cubicBezTo>
                  <a:pt x="21864" y="5614543"/>
                  <a:pt x="2210" y="5418044"/>
                  <a:pt x="0" y="5229228"/>
                </a:cubicBezTo>
                <a:cubicBezTo>
                  <a:pt x="-2210" y="5040412"/>
                  <a:pt x="24702" y="4782745"/>
                  <a:pt x="0" y="4575574"/>
                </a:cubicBezTo>
                <a:cubicBezTo>
                  <a:pt x="-24702" y="4368403"/>
                  <a:pt x="-6641" y="4138764"/>
                  <a:pt x="0" y="3921921"/>
                </a:cubicBezTo>
                <a:cubicBezTo>
                  <a:pt x="6641" y="3705078"/>
                  <a:pt x="-6973" y="3552764"/>
                  <a:pt x="0" y="3268267"/>
                </a:cubicBezTo>
                <a:cubicBezTo>
                  <a:pt x="6973" y="2983770"/>
                  <a:pt x="29036" y="2950769"/>
                  <a:pt x="0" y="2673443"/>
                </a:cubicBezTo>
                <a:cubicBezTo>
                  <a:pt x="-29036" y="2396117"/>
                  <a:pt x="10451" y="2145403"/>
                  <a:pt x="0" y="1960960"/>
                </a:cubicBezTo>
                <a:cubicBezTo>
                  <a:pt x="-10451" y="1776517"/>
                  <a:pt x="9522" y="1623644"/>
                  <a:pt x="0" y="1307307"/>
                </a:cubicBezTo>
                <a:cubicBezTo>
                  <a:pt x="-9522" y="990970"/>
                  <a:pt x="18463" y="352635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1368086" cy="2243138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3: Entities and Attributes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9019B4-4D8F-4DE1-BDE5-C76FAEF71002}"/>
              </a:ext>
            </a:extLst>
          </p:cNvPr>
          <p:cNvSpPr txBox="1">
            <a:spLocks/>
          </p:cNvSpPr>
          <p:nvPr/>
        </p:nvSpPr>
        <p:spPr>
          <a:xfrm>
            <a:off x="342833" y="4457700"/>
            <a:ext cx="11437209" cy="1807472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dirty="0"/>
              <a:t>Relational Modeling in </a:t>
            </a:r>
            <a:r>
              <a:rPr lang="en-US" sz="8600" b="1" dirty="0" err="1"/>
              <a:t>Dia</a:t>
            </a:r>
            <a:endParaRPr lang="en-US" sz="8600" b="1" dirty="0"/>
          </a:p>
          <a:p>
            <a:r>
              <a:rPr lang="en-US" sz="4800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DA21F-2359-456F-B2C6-0447DF9EA4A6}"/>
              </a:ext>
            </a:extLst>
          </p:cNvPr>
          <p:cNvSpPr/>
          <p:nvPr/>
        </p:nvSpPr>
        <p:spPr>
          <a:xfrm>
            <a:off x="411957" y="742950"/>
            <a:ext cx="11368086" cy="5432563"/>
          </a:xfrm>
          <a:custGeom>
            <a:avLst/>
            <a:gdLst>
              <a:gd name="connsiteX0" fmla="*/ 0 w 11368086"/>
              <a:gd name="connsiteY0" fmla="*/ 0 h 5432563"/>
              <a:gd name="connsiteX1" fmla="*/ 555030 w 11368086"/>
              <a:gd name="connsiteY1" fmla="*/ 0 h 5432563"/>
              <a:gd name="connsiteX2" fmla="*/ 882698 w 11368086"/>
              <a:gd name="connsiteY2" fmla="*/ 0 h 5432563"/>
              <a:gd name="connsiteX3" fmla="*/ 1778771 w 11368086"/>
              <a:gd name="connsiteY3" fmla="*/ 0 h 5432563"/>
              <a:gd name="connsiteX4" fmla="*/ 2333801 w 11368086"/>
              <a:gd name="connsiteY4" fmla="*/ 0 h 5432563"/>
              <a:gd name="connsiteX5" fmla="*/ 2888831 w 11368086"/>
              <a:gd name="connsiteY5" fmla="*/ 0 h 5432563"/>
              <a:gd name="connsiteX6" fmla="*/ 3784904 w 11368086"/>
              <a:gd name="connsiteY6" fmla="*/ 0 h 5432563"/>
              <a:gd name="connsiteX7" fmla="*/ 4226253 w 11368086"/>
              <a:gd name="connsiteY7" fmla="*/ 0 h 5432563"/>
              <a:gd name="connsiteX8" fmla="*/ 5122326 w 11368086"/>
              <a:gd name="connsiteY8" fmla="*/ 0 h 5432563"/>
              <a:gd name="connsiteX9" fmla="*/ 6018398 w 11368086"/>
              <a:gd name="connsiteY9" fmla="*/ 0 h 5432563"/>
              <a:gd name="connsiteX10" fmla="*/ 6687109 w 11368086"/>
              <a:gd name="connsiteY10" fmla="*/ 0 h 5432563"/>
              <a:gd name="connsiteX11" fmla="*/ 7583182 w 11368086"/>
              <a:gd name="connsiteY11" fmla="*/ 0 h 5432563"/>
              <a:gd name="connsiteX12" fmla="*/ 8138212 w 11368086"/>
              <a:gd name="connsiteY12" fmla="*/ 0 h 5432563"/>
              <a:gd name="connsiteX13" fmla="*/ 8693242 w 11368086"/>
              <a:gd name="connsiteY13" fmla="*/ 0 h 5432563"/>
              <a:gd name="connsiteX14" fmla="*/ 9475634 w 11368086"/>
              <a:gd name="connsiteY14" fmla="*/ 0 h 5432563"/>
              <a:gd name="connsiteX15" fmla="*/ 10030664 w 11368086"/>
              <a:gd name="connsiteY15" fmla="*/ 0 h 5432563"/>
              <a:gd name="connsiteX16" fmla="*/ 11368086 w 11368086"/>
              <a:gd name="connsiteY16" fmla="*/ 0 h 5432563"/>
              <a:gd name="connsiteX17" fmla="*/ 11368086 w 11368086"/>
              <a:gd name="connsiteY17" fmla="*/ 787722 h 5432563"/>
              <a:gd name="connsiteX18" fmla="*/ 11368086 w 11368086"/>
              <a:gd name="connsiteY18" fmla="*/ 1521118 h 5432563"/>
              <a:gd name="connsiteX19" fmla="*/ 11368086 w 11368086"/>
              <a:gd name="connsiteY19" fmla="*/ 2254514 h 5432563"/>
              <a:gd name="connsiteX20" fmla="*/ 11368086 w 11368086"/>
              <a:gd name="connsiteY20" fmla="*/ 2770607 h 5432563"/>
              <a:gd name="connsiteX21" fmla="*/ 11368086 w 11368086"/>
              <a:gd name="connsiteY21" fmla="*/ 3341026 h 5432563"/>
              <a:gd name="connsiteX22" fmla="*/ 11368086 w 11368086"/>
              <a:gd name="connsiteY22" fmla="*/ 4074422 h 5432563"/>
              <a:gd name="connsiteX23" fmla="*/ 11368086 w 11368086"/>
              <a:gd name="connsiteY23" fmla="*/ 4699167 h 5432563"/>
              <a:gd name="connsiteX24" fmla="*/ 11368086 w 11368086"/>
              <a:gd name="connsiteY24" fmla="*/ 5432563 h 5432563"/>
              <a:gd name="connsiteX25" fmla="*/ 10585694 w 11368086"/>
              <a:gd name="connsiteY25" fmla="*/ 5432563 h 5432563"/>
              <a:gd name="connsiteX26" fmla="*/ 10258026 w 11368086"/>
              <a:gd name="connsiteY26" fmla="*/ 5432563 h 5432563"/>
              <a:gd name="connsiteX27" fmla="*/ 9589315 w 11368086"/>
              <a:gd name="connsiteY27" fmla="*/ 5432563 h 5432563"/>
              <a:gd name="connsiteX28" fmla="*/ 9147966 w 11368086"/>
              <a:gd name="connsiteY28" fmla="*/ 5432563 h 5432563"/>
              <a:gd name="connsiteX29" fmla="*/ 8365574 w 11368086"/>
              <a:gd name="connsiteY29" fmla="*/ 5432563 h 5432563"/>
              <a:gd name="connsiteX30" fmla="*/ 7924225 w 11368086"/>
              <a:gd name="connsiteY30" fmla="*/ 5432563 h 5432563"/>
              <a:gd name="connsiteX31" fmla="*/ 7141833 w 11368086"/>
              <a:gd name="connsiteY31" fmla="*/ 5432563 h 5432563"/>
              <a:gd name="connsiteX32" fmla="*/ 6814164 w 11368086"/>
              <a:gd name="connsiteY32" fmla="*/ 5432563 h 5432563"/>
              <a:gd name="connsiteX33" fmla="*/ 6031773 w 11368086"/>
              <a:gd name="connsiteY33" fmla="*/ 5432563 h 5432563"/>
              <a:gd name="connsiteX34" fmla="*/ 5590423 w 11368086"/>
              <a:gd name="connsiteY34" fmla="*/ 5432563 h 5432563"/>
              <a:gd name="connsiteX35" fmla="*/ 5262755 w 11368086"/>
              <a:gd name="connsiteY35" fmla="*/ 5432563 h 5432563"/>
              <a:gd name="connsiteX36" fmla="*/ 4821406 w 11368086"/>
              <a:gd name="connsiteY36" fmla="*/ 5432563 h 5432563"/>
              <a:gd name="connsiteX37" fmla="*/ 4039014 w 11368086"/>
              <a:gd name="connsiteY37" fmla="*/ 5432563 h 5432563"/>
              <a:gd name="connsiteX38" fmla="*/ 3597665 w 11368086"/>
              <a:gd name="connsiteY38" fmla="*/ 5432563 h 5432563"/>
              <a:gd name="connsiteX39" fmla="*/ 3269997 w 11368086"/>
              <a:gd name="connsiteY39" fmla="*/ 5432563 h 5432563"/>
              <a:gd name="connsiteX40" fmla="*/ 2828647 w 11368086"/>
              <a:gd name="connsiteY40" fmla="*/ 5432563 h 5432563"/>
              <a:gd name="connsiteX41" fmla="*/ 2273617 w 11368086"/>
              <a:gd name="connsiteY41" fmla="*/ 5432563 h 5432563"/>
              <a:gd name="connsiteX42" fmla="*/ 1604906 w 11368086"/>
              <a:gd name="connsiteY42" fmla="*/ 5432563 h 5432563"/>
              <a:gd name="connsiteX43" fmla="*/ 1163557 w 11368086"/>
              <a:gd name="connsiteY43" fmla="*/ 5432563 h 5432563"/>
              <a:gd name="connsiteX44" fmla="*/ 0 w 11368086"/>
              <a:gd name="connsiteY44" fmla="*/ 5432563 h 5432563"/>
              <a:gd name="connsiteX45" fmla="*/ 0 w 11368086"/>
              <a:gd name="connsiteY45" fmla="*/ 4753493 h 5432563"/>
              <a:gd name="connsiteX46" fmla="*/ 0 w 11368086"/>
              <a:gd name="connsiteY46" fmla="*/ 4074422 h 5432563"/>
              <a:gd name="connsiteX47" fmla="*/ 0 w 11368086"/>
              <a:gd name="connsiteY47" fmla="*/ 3395352 h 5432563"/>
              <a:gd name="connsiteX48" fmla="*/ 0 w 11368086"/>
              <a:gd name="connsiteY48" fmla="*/ 2716282 h 5432563"/>
              <a:gd name="connsiteX49" fmla="*/ 0 w 11368086"/>
              <a:gd name="connsiteY49" fmla="*/ 2091537 h 5432563"/>
              <a:gd name="connsiteX50" fmla="*/ 0 w 11368086"/>
              <a:gd name="connsiteY50" fmla="*/ 1358141 h 5432563"/>
              <a:gd name="connsiteX51" fmla="*/ 0 w 11368086"/>
              <a:gd name="connsiteY51" fmla="*/ 679070 h 5432563"/>
              <a:gd name="connsiteX52" fmla="*/ 0 w 11368086"/>
              <a:gd name="connsiteY52" fmla="*/ 0 h 543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32563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78967" y="288690"/>
                  <a:pt x="11406283" y="461981"/>
                  <a:pt x="11368086" y="787722"/>
                </a:cubicBezTo>
                <a:cubicBezTo>
                  <a:pt x="11329889" y="1113463"/>
                  <a:pt x="11342905" y="1359620"/>
                  <a:pt x="11368086" y="1521118"/>
                </a:cubicBezTo>
                <a:cubicBezTo>
                  <a:pt x="11393267" y="1682616"/>
                  <a:pt x="11349197" y="2085158"/>
                  <a:pt x="11368086" y="2254514"/>
                </a:cubicBezTo>
                <a:cubicBezTo>
                  <a:pt x="11386975" y="2423870"/>
                  <a:pt x="11373463" y="2662953"/>
                  <a:pt x="11368086" y="2770607"/>
                </a:cubicBezTo>
                <a:cubicBezTo>
                  <a:pt x="11362709" y="2878261"/>
                  <a:pt x="11388921" y="3163547"/>
                  <a:pt x="11368086" y="3341026"/>
                </a:cubicBezTo>
                <a:cubicBezTo>
                  <a:pt x="11347251" y="3518505"/>
                  <a:pt x="11342762" y="3798426"/>
                  <a:pt x="11368086" y="4074422"/>
                </a:cubicBezTo>
                <a:cubicBezTo>
                  <a:pt x="11393410" y="4350418"/>
                  <a:pt x="11354004" y="4569492"/>
                  <a:pt x="11368086" y="4699167"/>
                </a:cubicBezTo>
                <a:cubicBezTo>
                  <a:pt x="11382168" y="4828842"/>
                  <a:pt x="11346128" y="5179449"/>
                  <a:pt x="11368086" y="5432563"/>
                </a:cubicBezTo>
                <a:cubicBezTo>
                  <a:pt x="11143975" y="5438220"/>
                  <a:pt x="10770765" y="5400039"/>
                  <a:pt x="10585694" y="5432563"/>
                </a:cubicBezTo>
                <a:cubicBezTo>
                  <a:pt x="10400623" y="5465087"/>
                  <a:pt x="10389005" y="5438030"/>
                  <a:pt x="10258026" y="5432563"/>
                </a:cubicBezTo>
                <a:cubicBezTo>
                  <a:pt x="10127047" y="5427096"/>
                  <a:pt x="9830501" y="5458208"/>
                  <a:pt x="9589315" y="5432563"/>
                </a:cubicBezTo>
                <a:cubicBezTo>
                  <a:pt x="9348129" y="5406918"/>
                  <a:pt x="9363807" y="5422118"/>
                  <a:pt x="9147966" y="5432563"/>
                </a:cubicBezTo>
                <a:cubicBezTo>
                  <a:pt x="8932125" y="5443008"/>
                  <a:pt x="8524190" y="5471330"/>
                  <a:pt x="8365574" y="5432563"/>
                </a:cubicBezTo>
                <a:cubicBezTo>
                  <a:pt x="8206958" y="5393796"/>
                  <a:pt x="8089025" y="5448435"/>
                  <a:pt x="7924225" y="5432563"/>
                </a:cubicBezTo>
                <a:cubicBezTo>
                  <a:pt x="7759425" y="5416691"/>
                  <a:pt x="7431895" y="5455203"/>
                  <a:pt x="7141833" y="5432563"/>
                </a:cubicBezTo>
                <a:cubicBezTo>
                  <a:pt x="6851771" y="5409923"/>
                  <a:pt x="6964731" y="5431950"/>
                  <a:pt x="6814164" y="5432563"/>
                </a:cubicBezTo>
                <a:cubicBezTo>
                  <a:pt x="6663597" y="5433176"/>
                  <a:pt x="6264187" y="5434002"/>
                  <a:pt x="6031773" y="5432563"/>
                </a:cubicBezTo>
                <a:cubicBezTo>
                  <a:pt x="5799359" y="5431124"/>
                  <a:pt x="5705544" y="5434463"/>
                  <a:pt x="5590423" y="5432563"/>
                </a:cubicBezTo>
                <a:cubicBezTo>
                  <a:pt x="5475302" y="5430664"/>
                  <a:pt x="5407084" y="5444271"/>
                  <a:pt x="5262755" y="5432563"/>
                </a:cubicBezTo>
                <a:cubicBezTo>
                  <a:pt x="5118426" y="5420855"/>
                  <a:pt x="4983298" y="5431583"/>
                  <a:pt x="4821406" y="5432563"/>
                </a:cubicBezTo>
                <a:cubicBezTo>
                  <a:pt x="4659514" y="5433543"/>
                  <a:pt x="4333405" y="5465259"/>
                  <a:pt x="4039014" y="5432563"/>
                </a:cubicBezTo>
                <a:cubicBezTo>
                  <a:pt x="3744623" y="5399867"/>
                  <a:pt x="3793706" y="5449646"/>
                  <a:pt x="3597665" y="5432563"/>
                </a:cubicBezTo>
                <a:cubicBezTo>
                  <a:pt x="3401624" y="5415480"/>
                  <a:pt x="3405029" y="5434591"/>
                  <a:pt x="3269997" y="5432563"/>
                </a:cubicBezTo>
                <a:cubicBezTo>
                  <a:pt x="3134965" y="5430535"/>
                  <a:pt x="3012941" y="5420703"/>
                  <a:pt x="2828647" y="5432563"/>
                </a:cubicBezTo>
                <a:cubicBezTo>
                  <a:pt x="2644353" y="5444424"/>
                  <a:pt x="2413636" y="5405627"/>
                  <a:pt x="2273617" y="5432563"/>
                </a:cubicBezTo>
                <a:cubicBezTo>
                  <a:pt x="2133598" y="5459500"/>
                  <a:pt x="1932955" y="5413612"/>
                  <a:pt x="1604906" y="5432563"/>
                </a:cubicBezTo>
                <a:cubicBezTo>
                  <a:pt x="1276857" y="5451514"/>
                  <a:pt x="1331544" y="5451256"/>
                  <a:pt x="1163557" y="5432563"/>
                </a:cubicBezTo>
                <a:cubicBezTo>
                  <a:pt x="995570" y="5413870"/>
                  <a:pt x="432302" y="5403034"/>
                  <a:pt x="0" y="5432563"/>
                </a:cubicBezTo>
                <a:cubicBezTo>
                  <a:pt x="-29039" y="5110080"/>
                  <a:pt x="13484" y="4891363"/>
                  <a:pt x="0" y="4753493"/>
                </a:cubicBezTo>
                <a:cubicBezTo>
                  <a:pt x="-13484" y="4615623"/>
                  <a:pt x="10214" y="4259874"/>
                  <a:pt x="0" y="4074422"/>
                </a:cubicBezTo>
                <a:cubicBezTo>
                  <a:pt x="-10214" y="3888970"/>
                  <a:pt x="-11236" y="3588955"/>
                  <a:pt x="0" y="3395352"/>
                </a:cubicBezTo>
                <a:cubicBezTo>
                  <a:pt x="11236" y="3201749"/>
                  <a:pt x="-74" y="3045421"/>
                  <a:pt x="0" y="2716282"/>
                </a:cubicBezTo>
                <a:cubicBezTo>
                  <a:pt x="74" y="2387143"/>
                  <a:pt x="-18585" y="2219066"/>
                  <a:pt x="0" y="2091537"/>
                </a:cubicBezTo>
                <a:cubicBezTo>
                  <a:pt x="18585" y="1964009"/>
                  <a:pt x="16137" y="1545334"/>
                  <a:pt x="0" y="1358141"/>
                </a:cubicBezTo>
                <a:cubicBezTo>
                  <a:pt x="-16137" y="1170948"/>
                  <a:pt x="-23103" y="996804"/>
                  <a:pt x="0" y="679070"/>
                </a:cubicBezTo>
                <a:cubicBezTo>
                  <a:pt x="23103" y="361336"/>
                  <a:pt x="17557" y="30169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1368086" cy="2243138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4: One-to-Many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52D3C5-21F6-48D8-A7E4-18F1E18AE42F}"/>
              </a:ext>
            </a:extLst>
          </p:cNvPr>
          <p:cNvSpPr txBox="1">
            <a:spLocks/>
          </p:cNvSpPr>
          <p:nvPr/>
        </p:nvSpPr>
        <p:spPr>
          <a:xfrm>
            <a:off x="342833" y="4457700"/>
            <a:ext cx="11437209" cy="1807472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dirty="0"/>
              <a:t>Relational Modeling in </a:t>
            </a:r>
            <a:r>
              <a:rPr lang="en-US" sz="8600" b="1" dirty="0" err="1"/>
              <a:t>Dia</a:t>
            </a:r>
            <a:endParaRPr lang="en-US" sz="8600" b="1" dirty="0"/>
          </a:p>
          <a:p>
            <a:r>
              <a:rPr lang="en-US" sz="4800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5E7DA-E71D-4D1D-9642-4689CDFA2EA3}"/>
              </a:ext>
            </a:extLst>
          </p:cNvPr>
          <p:cNvSpPr/>
          <p:nvPr/>
        </p:nvSpPr>
        <p:spPr>
          <a:xfrm>
            <a:off x="411957" y="742950"/>
            <a:ext cx="11368086" cy="5432563"/>
          </a:xfrm>
          <a:custGeom>
            <a:avLst/>
            <a:gdLst>
              <a:gd name="connsiteX0" fmla="*/ 0 w 11368086"/>
              <a:gd name="connsiteY0" fmla="*/ 0 h 5432563"/>
              <a:gd name="connsiteX1" fmla="*/ 555030 w 11368086"/>
              <a:gd name="connsiteY1" fmla="*/ 0 h 5432563"/>
              <a:gd name="connsiteX2" fmla="*/ 882698 w 11368086"/>
              <a:gd name="connsiteY2" fmla="*/ 0 h 5432563"/>
              <a:gd name="connsiteX3" fmla="*/ 1778771 w 11368086"/>
              <a:gd name="connsiteY3" fmla="*/ 0 h 5432563"/>
              <a:gd name="connsiteX4" fmla="*/ 2333801 w 11368086"/>
              <a:gd name="connsiteY4" fmla="*/ 0 h 5432563"/>
              <a:gd name="connsiteX5" fmla="*/ 2888831 w 11368086"/>
              <a:gd name="connsiteY5" fmla="*/ 0 h 5432563"/>
              <a:gd name="connsiteX6" fmla="*/ 3784904 w 11368086"/>
              <a:gd name="connsiteY6" fmla="*/ 0 h 5432563"/>
              <a:gd name="connsiteX7" fmla="*/ 4226253 w 11368086"/>
              <a:gd name="connsiteY7" fmla="*/ 0 h 5432563"/>
              <a:gd name="connsiteX8" fmla="*/ 5122326 w 11368086"/>
              <a:gd name="connsiteY8" fmla="*/ 0 h 5432563"/>
              <a:gd name="connsiteX9" fmla="*/ 6018398 w 11368086"/>
              <a:gd name="connsiteY9" fmla="*/ 0 h 5432563"/>
              <a:gd name="connsiteX10" fmla="*/ 6687109 w 11368086"/>
              <a:gd name="connsiteY10" fmla="*/ 0 h 5432563"/>
              <a:gd name="connsiteX11" fmla="*/ 7583182 w 11368086"/>
              <a:gd name="connsiteY11" fmla="*/ 0 h 5432563"/>
              <a:gd name="connsiteX12" fmla="*/ 8138212 w 11368086"/>
              <a:gd name="connsiteY12" fmla="*/ 0 h 5432563"/>
              <a:gd name="connsiteX13" fmla="*/ 8693242 w 11368086"/>
              <a:gd name="connsiteY13" fmla="*/ 0 h 5432563"/>
              <a:gd name="connsiteX14" fmla="*/ 9475634 w 11368086"/>
              <a:gd name="connsiteY14" fmla="*/ 0 h 5432563"/>
              <a:gd name="connsiteX15" fmla="*/ 10030664 w 11368086"/>
              <a:gd name="connsiteY15" fmla="*/ 0 h 5432563"/>
              <a:gd name="connsiteX16" fmla="*/ 11368086 w 11368086"/>
              <a:gd name="connsiteY16" fmla="*/ 0 h 5432563"/>
              <a:gd name="connsiteX17" fmla="*/ 11368086 w 11368086"/>
              <a:gd name="connsiteY17" fmla="*/ 787722 h 5432563"/>
              <a:gd name="connsiteX18" fmla="*/ 11368086 w 11368086"/>
              <a:gd name="connsiteY18" fmla="*/ 1521118 h 5432563"/>
              <a:gd name="connsiteX19" fmla="*/ 11368086 w 11368086"/>
              <a:gd name="connsiteY19" fmla="*/ 2254514 h 5432563"/>
              <a:gd name="connsiteX20" fmla="*/ 11368086 w 11368086"/>
              <a:gd name="connsiteY20" fmla="*/ 2770607 h 5432563"/>
              <a:gd name="connsiteX21" fmla="*/ 11368086 w 11368086"/>
              <a:gd name="connsiteY21" fmla="*/ 3341026 h 5432563"/>
              <a:gd name="connsiteX22" fmla="*/ 11368086 w 11368086"/>
              <a:gd name="connsiteY22" fmla="*/ 4074422 h 5432563"/>
              <a:gd name="connsiteX23" fmla="*/ 11368086 w 11368086"/>
              <a:gd name="connsiteY23" fmla="*/ 4699167 h 5432563"/>
              <a:gd name="connsiteX24" fmla="*/ 11368086 w 11368086"/>
              <a:gd name="connsiteY24" fmla="*/ 5432563 h 5432563"/>
              <a:gd name="connsiteX25" fmla="*/ 10585694 w 11368086"/>
              <a:gd name="connsiteY25" fmla="*/ 5432563 h 5432563"/>
              <a:gd name="connsiteX26" fmla="*/ 10258026 w 11368086"/>
              <a:gd name="connsiteY26" fmla="*/ 5432563 h 5432563"/>
              <a:gd name="connsiteX27" fmla="*/ 9589315 w 11368086"/>
              <a:gd name="connsiteY27" fmla="*/ 5432563 h 5432563"/>
              <a:gd name="connsiteX28" fmla="*/ 9147966 w 11368086"/>
              <a:gd name="connsiteY28" fmla="*/ 5432563 h 5432563"/>
              <a:gd name="connsiteX29" fmla="*/ 8365574 w 11368086"/>
              <a:gd name="connsiteY29" fmla="*/ 5432563 h 5432563"/>
              <a:gd name="connsiteX30" fmla="*/ 7924225 w 11368086"/>
              <a:gd name="connsiteY30" fmla="*/ 5432563 h 5432563"/>
              <a:gd name="connsiteX31" fmla="*/ 7141833 w 11368086"/>
              <a:gd name="connsiteY31" fmla="*/ 5432563 h 5432563"/>
              <a:gd name="connsiteX32" fmla="*/ 6814164 w 11368086"/>
              <a:gd name="connsiteY32" fmla="*/ 5432563 h 5432563"/>
              <a:gd name="connsiteX33" fmla="*/ 6031773 w 11368086"/>
              <a:gd name="connsiteY33" fmla="*/ 5432563 h 5432563"/>
              <a:gd name="connsiteX34" fmla="*/ 5590423 w 11368086"/>
              <a:gd name="connsiteY34" fmla="*/ 5432563 h 5432563"/>
              <a:gd name="connsiteX35" fmla="*/ 5262755 w 11368086"/>
              <a:gd name="connsiteY35" fmla="*/ 5432563 h 5432563"/>
              <a:gd name="connsiteX36" fmla="*/ 4821406 w 11368086"/>
              <a:gd name="connsiteY36" fmla="*/ 5432563 h 5432563"/>
              <a:gd name="connsiteX37" fmla="*/ 4039014 w 11368086"/>
              <a:gd name="connsiteY37" fmla="*/ 5432563 h 5432563"/>
              <a:gd name="connsiteX38" fmla="*/ 3597665 w 11368086"/>
              <a:gd name="connsiteY38" fmla="*/ 5432563 h 5432563"/>
              <a:gd name="connsiteX39" fmla="*/ 3269997 w 11368086"/>
              <a:gd name="connsiteY39" fmla="*/ 5432563 h 5432563"/>
              <a:gd name="connsiteX40" fmla="*/ 2828647 w 11368086"/>
              <a:gd name="connsiteY40" fmla="*/ 5432563 h 5432563"/>
              <a:gd name="connsiteX41" fmla="*/ 2273617 w 11368086"/>
              <a:gd name="connsiteY41" fmla="*/ 5432563 h 5432563"/>
              <a:gd name="connsiteX42" fmla="*/ 1604906 w 11368086"/>
              <a:gd name="connsiteY42" fmla="*/ 5432563 h 5432563"/>
              <a:gd name="connsiteX43" fmla="*/ 1163557 w 11368086"/>
              <a:gd name="connsiteY43" fmla="*/ 5432563 h 5432563"/>
              <a:gd name="connsiteX44" fmla="*/ 0 w 11368086"/>
              <a:gd name="connsiteY44" fmla="*/ 5432563 h 5432563"/>
              <a:gd name="connsiteX45" fmla="*/ 0 w 11368086"/>
              <a:gd name="connsiteY45" fmla="*/ 4753493 h 5432563"/>
              <a:gd name="connsiteX46" fmla="*/ 0 w 11368086"/>
              <a:gd name="connsiteY46" fmla="*/ 4074422 h 5432563"/>
              <a:gd name="connsiteX47" fmla="*/ 0 w 11368086"/>
              <a:gd name="connsiteY47" fmla="*/ 3395352 h 5432563"/>
              <a:gd name="connsiteX48" fmla="*/ 0 w 11368086"/>
              <a:gd name="connsiteY48" fmla="*/ 2716282 h 5432563"/>
              <a:gd name="connsiteX49" fmla="*/ 0 w 11368086"/>
              <a:gd name="connsiteY49" fmla="*/ 2091537 h 5432563"/>
              <a:gd name="connsiteX50" fmla="*/ 0 w 11368086"/>
              <a:gd name="connsiteY50" fmla="*/ 1358141 h 5432563"/>
              <a:gd name="connsiteX51" fmla="*/ 0 w 11368086"/>
              <a:gd name="connsiteY51" fmla="*/ 679070 h 5432563"/>
              <a:gd name="connsiteX52" fmla="*/ 0 w 11368086"/>
              <a:gd name="connsiteY52" fmla="*/ 0 h 543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32563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78967" y="288690"/>
                  <a:pt x="11406283" y="461981"/>
                  <a:pt x="11368086" y="787722"/>
                </a:cubicBezTo>
                <a:cubicBezTo>
                  <a:pt x="11329889" y="1113463"/>
                  <a:pt x="11342905" y="1359620"/>
                  <a:pt x="11368086" y="1521118"/>
                </a:cubicBezTo>
                <a:cubicBezTo>
                  <a:pt x="11393267" y="1682616"/>
                  <a:pt x="11349197" y="2085158"/>
                  <a:pt x="11368086" y="2254514"/>
                </a:cubicBezTo>
                <a:cubicBezTo>
                  <a:pt x="11386975" y="2423870"/>
                  <a:pt x="11373463" y="2662953"/>
                  <a:pt x="11368086" y="2770607"/>
                </a:cubicBezTo>
                <a:cubicBezTo>
                  <a:pt x="11362709" y="2878261"/>
                  <a:pt x="11388921" y="3163547"/>
                  <a:pt x="11368086" y="3341026"/>
                </a:cubicBezTo>
                <a:cubicBezTo>
                  <a:pt x="11347251" y="3518505"/>
                  <a:pt x="11342762" y="3798426"/>
                  <a:pt x="11368086" y="4074422"/>
                </a:cubicBezTo>
                <a:cubicBezTo>
                  <a:pt x="11393410" y="4350418"/>
                  <a:pt x="11354004" y="4569492"/>
                  <a:pt x="11368086" y="4699167"/>
                </a:cubicBezTo>
                <a:cubicBezTo>
                  <a:pt x="11382168" y="4828842"/>
                  <a:pt x="11346128" y="5179449"/>
                  <a:pt x="11368086" y="5432563"/>
                </a:cubicBezTo>
                <a:cubicBezTo>
                  <a:pt x="11143975" y="5438220"/>
                  <a:pt x="10770765" y="5400039"/>
                  <a:pt x="10585694" y="5432563"/>
                </a:cubicBezTo>
                <a:cubicBezTo>
                  <a:pt x="10400623" y="5465087"/>
                  <a:pt x="10389005" y="5438030"/>
                  <a:pt x="10258026" y="5432563"/>
                </a:cubicBezTo>
                <a:cubicBezTo>
                  <a:pt x="10127047" y="5427096"/>
                  <a:pt x="9830501" y="5458208"/>
                  <a:pt x="9589315" y="5432563"/>
                </a:cubicBezTo>
                <a:cubicBezTo>
                  <a:pt x="9348129" y="5406918"/>
                  <a:pt x="9363807" y="5422118"/>
                  <a:pt x="9147966" y="5432563"/>
                </a:cubicBezTo>
                <a:cubicBezTo>
                  <a:pt x="8932125" y="5443008"/>
                  <a:pt x="8524190" y="5471330"/>
                  <a:pt x="8365574" y="5432563"/>
                </a:cubicBezTo>
                <a:cubicBezTo>
                  <a:pt x="8206958" y="5393796"/>
                  <a:pt x="8089025" y="5448435"/>
                  <a:pt x="7924225" y="5432563"/>
                </a:cubicBezTo>
                <a:cubicBezTo>
                  <a:pt x="7759425" y="5416691"/>
                  <a:pt x="7431895" y="5455203"/>
                  <a:pt x="7141833" y="5432563"/>
                </a:cubicBezTo>
                <a:cubicBezTo>
                  <a:pt x="6851771" y="5409923"/>
                  <a:pt x="6964731" y="5431950"/>
                  <a:pt x="6814164" y="5432563"/>
                </a:cubicBezTo>
                <a:cubicBezTo>
                  <a:pt x="6663597" y="5433176"/>
                  <a:pt x="6264187" y="5434002"/>
                  <a:pt x="6031773" y="5432563"/>
                </a:cubicBezTo>
                <a:cubicBezTo>
                  <a:pt x="5799359" y="5431124"/>
                  <a:pt x="5705544" y="5434463"/>
                  <a:pt x="5590423" y="5432563"/>
                </a:cubicBezTo>
                <a:cubicBezTo>
                  <a:pt x="5475302" y="5430664"/>
                  <a:pt x="5407084" y="5444271"/>
                  <a:pt x="5262755" y="5432563"/>
                </a:cubicBezTo>
                <a:cubicBezTo>
                  <a:pt x="5118426" y="5420855"/>
                  <a:pt x="4983298" y="5431583"/>
                  <a:pt x="4821406" y="5432563"/>
                </a:cubicBezTo>
                <a:cubicBezTo>
                  <a:pt x="4659514" y="5433543"/>
                  <a:pt x="4333405" y="5465259"/>
                  <a:pt x="4039014" y="5432563"/>
                </a:cubicBezTo>
                <a:cubicBezTo>
                  <a:pt x="3744623" y="5399867"/>
                  <a:pt x="3793706" y="5449646"/>
                  <a:pt x="3597665" y="5432563"/>
                </a:cubicBezTo>
                <a:cubicBezTo>
                  <a:pt x="3401624" y="5415480"/>
                  <a:pt x="3405029" y="5434591"/>
                  <a:pt x="3269997" y="5432563"/>
                </a:cubicBezTo>
                <a:cubicBezTo>
                  <a:pt x="3134965" y="5430535"/>
                  <a:pt x="3012941" y="5420703"/>
                  <a:pt x="2828647" y="5432563"/>
                </a:cubicBezTo>
                <a:cubicBezTo>
                  <a:pt x="2644353" y="5444424"/>
                  <a:pt x="2413636" y="5405627"/>
                  <a:pt x="2273617" y="5432563"/>
                </a:cubicBezTo>
                <a:cubicBezTo>
                  <a:pt x="2133598" y="5459500"/>
                  <a:pt x="1932955" y="5413612"/>
                  <a:pt x="1604906" y="5432563"/>
                </a:cubicBezTo>
                <a:cubicBezTo>
                  <a:pt x="1276857" y="5451514"/>
                  <a:pt x="1331544" y="5451256"/>
                  <a:pt x="1163557" y="5432563"/>
                </a:cubicBezTo>
                <a:cubicBezTo>
                  <a:pt x="995570" y="5413870"/>
                  <a:pt x="432302" y="5403034"/>
                  <a:pt x="0" y="5432563"/>
                </a:cubicBezTo>
                <a:cubicBezTo>
                  <a:pt x="-29039" y="5110080"/>
                  <a:pt x="13484" y="4891363"/>
                  <a:pt x="0" y="4753493"/>
                </a:cubicBezTo>
                <a:cubicBezTo>
                  <a:pt x="-13484" y="4615623"/>
                  <a:pt x="10214" y="4259874"/>
                  <a:pt x="0" y="4074422"/>
                </a:cubicBezTo>
                <a:cubicBezTo>
                  <a:pt x="-10214" y="3888970"/>
                  <a:pt x="-11236" y="3588955"/>
                  <a:pt x="0" y="3395352"/>
                </a:cubicBezTo>
                <a:cubicBezTo>
                  <a:pt x="11236" y="3201749"/>
                  <a:pt x="-74" y="3045421"/>
                  <a:pt x="0" y="2716282"/>
                </a:cubicBezTo>
                <a:cubicBezTo>
                  <a:pt x="74" y="2387143"/>
                  <a:pt x="-18585" y="2219066"/>
                  <a:pt x="0" y="2091537"/>
                </a:cubicBezTo>
                <a:cubicBezTo>
                  <a:pt x="18585" y="1964009"/>
                  <a:pt x="16137" y="1545334"/>
                  <a:pt x="0" y="1358141"/>
                </a:cubicBezTo>
                <a:cubicBezTo>
                  <a:pt x="-16137" y="1170948"/>
                  <a:pt x="-23103" y="996804"/>
                  <a:pt x="0" y="679070"/>
                </a:cubicBezTo>
                <a:cubicBezTo>
                  <a:pt x="23103" y="361336"/>
                  <a:pt x="17557" y="30169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Relational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6600" dirty="0"/>
              <a:t>Blueprint for creating the database using a DBMS (MySQL, Access, Oracle, etc.)</a:t>
            </a:r>
            <a:br>
              <a:rPr lang="en-US" sz="54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181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Relational Database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Tables are related via common columns</a:t>
            </a:r>
          </a:p>
          <a:p>
            <a:r>
              <a:rPr lang="en-US" sz="5400" dirty="0"/>
              <a:t>Every table has to be related to at least one other table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53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Relational Database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Two tables with a one-to-many relationship must have a common column</a:t>
            </a:r>
          </a:p>
          <a:p>
            <a:r>
              <a:rPr lang="en-US" sz="5400" dirty="0"/>
              <a:t>The column from at least one of the tables must be a primary key</a:t>
            </a:r>
          </a:p>
          <a:p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346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Relational Database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If two tables with a one-to-many relationship do not have a common column</a:t>
            </a:r>
          </a:p>
          <a:p>
            <a:pPr lvl="1"/>
            <a:r>
              <a:rPr lang="en-US" sz="5000" dirty="0"/>
              <a:t>Add a foreign key to one table</a:t>
            </a:r>
          </a:p>
          <a:p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041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Foreign Key: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A foreign key in one table points to a primary key in another table.</a:t>
            </a:r>
          </a:p>
          <a:p>
            <a:r>
              <a:rPr lang="en-US" sz="5400" dirty="0"/>
              <a:t>The foreign key always goes on the “many” side of a relationship.</a:t>
            </a:r>
            <a:endParaRPr lang="en-US" sz="5000" dirty="0"/>
          </a:p>
          <a:p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340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1368085" cy="2243138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5: Many-to-Many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603BBA-0AD0-4199-A8A3-632EA470DB1B}"/>
              </a:ext>
            </a:extLst>
          </p:cNvPr>
          <p:cNvSpPr txBox="1">
            <a:spLocks/>
          </p:cNvSpPr>
          <p:nvPr/>
        </p:nvSpPr>
        <p:spPr>
          <a:xfrm>
            <a:off x="411957" y="4079182"/>
            <a:ext cx="11368085" cy="2243139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6400" b="1" dirty="0"/>
              <a:t>Relational Modeling in Dia</a:t>
            </a:r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D1F9E-D2BE-4969-B9C8-512C523E87E8}"/>
              </a:ext>
            </a:extLst>
          </p:cNvPr>
          <p:cNvSpPr/>
          <p:nvPr/>
        </p:nvSpPr>
        <p:spPr>
          <a:xfrm>
            <a:off x="411957" y="742950"/>
            <a:ext cx="11368086" cy="5432563"/>
          </a:xfrm>
          <a:custGeom>
            <a:avLst/>
            <a:gdLst>
              <a:gd name="connsiteX0" fmla="*/ 0 w 11368086"/>
              <a:gd name="connsiteY0" fmla="*/ 0 h 5432563"/>
              <a:gd name="connsiteX1" fmla="*/ 555030 w 11368086"/>
              <a:gd name="connsiteY1" fmla="*/ 0 h 5432563"/>
              <a:gd name="connsiteX2" fmla="*/ 882698 w 11368086"/>
              <a:gd name="connsiteY2" fmla="*/ 0 h 5432563"/>
              <a:gd name="connsiteX3" fmla="*/ 1778771 w 11368086"/>
              <a:gd name="connsiteY3" fmla="*/ 0 h 5432563"/>
              <a:gd name="connsiteX4" fmla="*/ 2333801 w 11368086"/>
              <a:gd name="connsiteY4" fmla="*/ 0 h 5432563"/>
              <a:gd name="connsiteX5" fmla="*/ 2888831 w 11368086"/>
              <a:gd name="connsiteY5" fmla="*/ 0 h 5432563"/>
              <a:gd name="connsiteX6" fmla="*/ 3784904 w 11368086"/>
              <a:gd name="connsiteY6" fmla="*/ 0 h 5432563"/>
              <a:gd name="connsiteX7" fmla="*/ 4226253 w 11368086"/>
              <a:gd name="connsiteY7" fmla="*/ 0 h 5432563"/>
              <a:gd name="connsiteX8" fmla="*/ 5122326 w 11368086"/>
              <a:gd name="connsiteY8" fmla="*/ 0 h 5432563"/>
              <a:gd name="connsiteX9" fmla="*/ 6018398 w 11368086"/>
              <a:gd name="connsiteY9" fmla="*/ 0 h 5432563"/>
              <a:gd name="connsiteX10" fmla="*/ 6687109 w 11368086"/>
              <a:gd name="connsiteY10" fmla="*/ 0 h 5432563"/>
              <a:gd name="connsiteX11" fmla="*/ 7583182 w 11368086"/>
              <a:gd name="connsiteY11" fmla="*/ 0 h 5432563"/>
              <a:gd name="connsiteX12" fmla="*/ 8138212 w 11368086"/>
              <a:gd name="connsiteY12" fmla="*/ 0 h 5432563"/>
              <a:gd name="connsiteX13" fmla="*/ 8693242 w 11368086"/>
              <a:gd name="connsiteY13" fmla="*/ 0 h 5432563"/>
              <a:gd name="connsiteX14" fmla="*/ 9475634 w 11368086"/>
              <a:gd name="connsiteY14" fmla="*/ 0 h 5432563"/>
              <a:gd name="connsiteX15" fmla="*/ 10030664 w 11368086"/>
              <a:gd name="connsiteY15" fmla="*/ 0 h 5432563"/>
              <a:gd name="connsiteX16" fmla="*/ 11368086 w 11368086"/>
              <a:gd name="connsiteY16" fmla="*/ 0 h 5432563"/>
              <a:gd name="connsiteX17" fmla="*/ 11368086 w 11368086"/>
              <a:gd name="connsiteY17" fmla="*/ 787722 h 5432563"/>
              <a:gd name="connsiteX18" fmla="*/ 11368086 w 11368086"/>
              <a:gd name="connsiteY18" fmla="*/ 1521118 h 5432563"/>
              <a:gd name="connsiteX19" fmla="*/ 11368086 w 11368086"/>
              <a:gd name="connsiteY19" fmla="*/ 2254514 h 5432563"/>
              <a:gd name="connsiteX20" fmla="*/ 11368086 w 11368086"/>
              <a:gd name="connsiteY20" fmla="*/ 2770607 h 5432563"/>
              <a:gd name="connsiteX21" fmla="*/ 11368086 w 11368086"/>
              <a:gd name="connsiteY21" fmla="*/ 3341026 h 5432563"/>
              <a:gd name="connsiteX22" fmla="*/ 11368086 w 11368086"/>
              <a:gd name="connsiteY22" fmla="*/ 4074422 h 5432563"/>
              <a:gd name="connsiteX23" fmla="*/ 11368086 w 11368086"/>
              <a:gd name="connsiteY23" fmla="*/ 4699167 h 5432563"/>
              <a:gd name="connsiteX24" fmla="*/ 11368086 w 11368086"/>
              <a:gd name="connsiteY24" fmla="*/ 5432563 h 5432563"/>
              <a:gd name="connsiteX25" fmla="*/ 10585694 w 11368086"/>
              <a:gd name="connsiteY25" fmla="*/ 5432563 h 5432563"/>
              <a:gd name="connsiteX26" fmla="*/ 10258026 w 11368086"/>
              <a:gd name="connsiteY26" fmla="*/ 5432563 h 5432563"/>
              <a:gd name="connsiteX27" fmla="*/ 9589315 w 11368086"/>
              <a:gd name="connsiteY27" fmla="*/ 5432563 h 5432563"/>
              <a:gd name="connsiteX28" fmla="*/ 9147966 w 11368086"/>
              <a:gd name="connsiteY28" fmla="*/ 5432563 h 5432563"/>
              <a:gd name="connsiteX29" fmla="*/ 8365574 w 11368086"/>
              <a:gd name="connsiteY29" fmla="*/ 5432563 h 5432563"/>
              <a:gd name="connsiteX30" fmla="*/ 7924225 w 11368086"/>
              <a:gd name="connsiteY30" fmla="*/ 5432563 h 5432563"/>
              <a:gd name="connsiteX31" fmla="*/ 7141833 w 11368086"/>
              <a:gd name="connsiteY31" fmla="*/ 5432563 h 5432563"/>
              <a:gd name="connsiteX32" fmla="*/ 6814164 w 11368086"/>
              <a:gd name="connsiteY32" fmla="*/ 5432563 h 5432563"/>
              <a:gd name="connsiteX33" fmla="*/ 6031773 w 11368086"/>
              <a:gd name="connsiteY33" fmla="*/ 5432563 h 5432563"/>
              <a:gd name="connsiteX34" fmla="*/ 5590423 w 11368086"/>
              <a:gd name="connsiteY34" fmla="*/ 5432563 h 5432563"/>
              <a:gd name="connsiteX35" fmla="*/ 5262755 w 11368086"/>
              <a:gd name="connsiteY35" fmla="*/ 5432563 h 5432563"/>
              <a:gd name="connsiteX36" fmla="*/ 4821406 w 11368086"/>
              <a:gd name="connsiteY36" fmla="*/ 5432563 h 5432563"/>
              <a:gd name="connsiteX37" fmla="*/ 4039014 w 11368086"/>
              <a:gd name="connsiteY37" fmla="*/ 5432563 h 5432563"/>
              <a:gd name="connsiteX38" fmla="*/ 3597665 w 11368086"/>
              <a:gd name="connsiteY38" fmla="*/ 5432563 h 5432563"/>
              <a:gd name="connsiteX39" fmla="*/ 3269997 w 11368086"/>
              <a:gd name="connsiteY39" fmla="*/ 5432563 h 5432563"/>
              <a:gd name="connsiteX40" fmla="*/ 2828647 w 11368086"/>
              <a:gd name="connsiteY40" fmla="*/ 5432563 h 5432563"/>
              <a:gd name="connsiteX41" fmla="*/ 2273617 w 11368086"/>
              <a:gd name="connsiteY41" fmla="*/ 5432563 h 5432563"/>
              <a:gd name="connsiteX42" fmla="*/ 1604906 w 11368086"/>
              <a:gd name="connsiteY42" fmla="*/ 5432563 h 5432563"/>
              <a:gd name="connsiteX43" fmla="*/ 1163557 w 11368086"/>
              <a:gd name="connsiteY43" fmla="*/ 5432563 h 5432563"/>
              <a:gd name="connsiteX44" fmla="*/ 0 w 11368086"/>
              <a:gd name="connsiteY44" fmla="*/ 5432563 h 5432563"/>
              <a:gd name="connsiteX45" fmla="*/ 0 w 11368086"/>
              <a:gd name="connsiteY45" fmla="*/ 4753493 h 5432563"/>
              <a:gd name="connsiteX46" fmla="*/ 0 w 11368086"/>
              <a:gd name="connsiteY46" fmla="*/ 4074422 h 5432563"/>
              <a:gd name="connsiteX47" fmla="*/ 0 w 11368086"/>
              <a:gd name="connsiteY47" fmla="*/ 3395352 h 5432563"/>
              <a:gd name="connsiteX48" fmla="*/ 0 w 11368086"/>
              <a:gd name="connsiteY48" fmla="*/ 2716282 h 5432563"/>
              <a:gd name="connsiteX49" fmla="*/ 0 w 11368086"/>
              <a:gd name="connsiteY49" fmla="*/ 2091537 h 5432563"/>
              <a:gd name="connsiteX50" fmla="*/ 0 w 11368086"/>
              <a:gd name="connsiteY50" fmla="*/ 1358141 h 5432563"/>
              <a:gd name="connsiteX51" fmla="*/ 0 w 11368086"/>
              <a:gd name="connsiteY51" fmla="*/ 679070 h 5432563"/>
              <a:gd name="connsiteX52" fmla="*/ 0 w 11368086"/>
              <a:gd name="connsiteY52" fmla="*/ 0 h 543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32563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78967" y="288690"/>
                  <a:pt x="11406283" y="461981"/>
                  <a:pt x="11368086" y="787722"/>
                </a:cubicBezTo>
                <a:cubicBezTo>
                  <a:pt x="11329889" y="1113463"/>
                  <a:pt x="11342905" y="1359620"/>
                  <a:pt x="11368086" y="1521118"/>
                </a:cubicBezTo>
                <a:cubicBezTo>
                  <a:pt x="11393267" y="1682616"/>
                  <a:pt x="11349197" y="2085158"/>
                  <a:pt x="11368086" y="2254514"/>
                </a:cubicBezTo>
                <a:cubicBezTo>
                  <a:pt x="11386975" y="2423870"/>
                  <a:pt x="11373463" y="2662953"/>
                  <a:pt x="11368086" y="2770607"/>
                </a:cubicBezTo>
                <a:cubicBezTo>
                  <a:pt x="11362709" y="2878261"/>
                  <a:pt x="11388921" y="3163547"/>
                  <a:pt x="11368086" y="3341026"/>
                </a:cubicBezTo>
                <a:cubicBezTo>
                  <a:pt x="11347251" y="3518505"/>
                  <a:pt x="11342762" y="3798426"/>
                  <a:pt x="11368086" y="4074422"/>
                </a:cubicBezTo>
                <a:cubicBezTo>
                  <a:pt x="11393410" y="4350418"/>
                  <a:pt x="11354004" y="4569492"/>
                  <a:pt x="11368086" y="4699167"/>
                </a:cubicBezTo>
                <a:cubicBezTo>
                  <a:pt x="11382168" y="4828842"/>
                  <a:pt x="11346128" y="5179449"/>
                  <a:pt x="11368086" y="5432563"/>
                </a:cubicBezTo>
                <a:cubicBezTo>
                  <a:pt x="11143975" y="5438220"/>
                  <a:pt x="10770765" y="5400039"/>
                  <a:pt x="10585694" y="5432563"/>
                </a:cubicBezTo>
                <a:cubicBezTo>
                  <a:pt x="10400623" y="5465087"/>
                  <a:pt x="10389005" y="5438030"/>
                  <a:pt x="10258026" y="5432563"/>
                </a:cubicBezTo>
                <a:cubicBezTo>
                  <a:pt x="10127047" y="5427096"/>
                  <a:pt x="9830501" y="5458208"/>
                  <a:pt x="9589315" y="5432563"/>
                </a:cubicBezTo>
                <a:cubicBezTo>
                  <a:pt x="9348129" y="5406918"/>
                  <a:pt x="9363807" y="5422118"/>
                  <a:pt x="9147966" y="5432563"/>
                </a:cubicBezTo>
                <a:cubicBezTo>
                  <a:pt x="8932125" y="5443008"/>
                  <a:pt x="8524190" y="5471330"/>
                  <a:pt x="8365574" y="5432563"/>
                </a:cubicBezTo>
                <a:cubicBezTo>
                  <a:pt x="8206958" y="5393796"/>
                  <a:pt x="8089025" y="5448435"/>
                  <a:pt x="7924225" y="5432563"/>
                </a:cubicBezTo>
                <a:cubicBezTo>
                  <a:pt x="7759425" y="5416691"/>
                  <a:pt x="7431895" y="5455203"/>
                  <a:pt x="7141833" y="5432563"/>
                </a:cubicBezTo>
                <a:cubicBezTo>
                  <a:pt x="6851771" y="5409923"/>
                  <a:pt x="6964731" y="5431950"/>
                  <a:pt x="6814164" y="5432563"/>
                </a:cubicBezTo>
                <a:cubicBezTo>
                  <a:pt x="6663597" y="5433176"/>
                  <a:pt x="6264187" y="5434002"/>
                  <a:pt x="6031773" y="5432563"/>
                </a:cubicBezTo>
                <a:cubicBezTo>
                  <a:pt x="5799359" y="5431124"/>
                  <a:pt x="5705544" y="5434463"/>
                  <a:pt x="5590423" y="5432563"/>
                </a:cubicBezTo>
                <a:cubicBezTo>
                  <a:pt x="5475302" y="5430664"/>
                  <a:pt x="5407084" y="5444271"/>
                  <a:pt x="5262755" y="5432563"/>
                </a:cubicBezTo>
                <a:cubicBezTo>
                  <a:pt x="5118426" y="5420855"/>
                  <a:pt x="4983298" y="5431583"/>
                  <a:pt x="4821406" y="5432563"/>
                </a:cubicBezTo>
                <a:cubicBezTo>
                  <a:pt x="4659514" y="5433543"/>
                  <a:pt x="4333405" y="5465259"/>
                  <a:pt x="4039014" y="5432563"/>
                </a:cubicBezTo>
                <a:cubicBezTo>
                  <a:pt x="3744623" y="5399867"/>
                  <a:pt x="3793706" y="5449646"/>
                  <a:pt x="3597665" y="5432563"/>
                </a:cubicBezTo>
                <a:cubicBezTo>
                  <a:pt x="3401624" y="5415480"/>
                  <a:pt x="3405029" y="5434591"/>
                  <a:pt x="3269997" y="5432563"/>
                </a:cubicBezTo>
                <a:cubicBezTo>
                  <a:pt x="3134965" y="5430535"/>
                  <a:pt x="3012941" y="5420703"/>
                  <a:pt x="2828647" y="5432563"/>
                </a:cubicBezTo>
                <a:cubicBezTo>
                  <a:pt x="2644353" y="5444424"/>
                  <a:pt x="2413636" y="5405627"/>
                  <a:pt x="2273617" y="5432563"/>
                </a:cubicBezTo>
                <a:cubicBezTo>
                  <a:pt x="2133598" y="5459500"/>
                  <a:pt x="1932955" y="5413612"/>
                  <a:pt x="1604906" y="5432563"/>
                </a:cubicBezTo>
                <a:cubicBezTo>
                  <a:pt x="1276857" y="5451514"/>
                  <a:pt x="1331544" y="5451256"/>
                  <a:pt x="1163557" y="5432563"/>
                </a:cubicBezTo>
                <a:cubicBezTo>
                  <a:pt x="995570" y="5413870"/>
                  <a:pt x="432302" y="5403034"/>
                  <a:pt x="0" y="5432563"/>
                </a:cubicBezTo>
                <a:cubicBezTo>
                  <a:pt x="-29039" y="5110080"/>
                  <a:pt x="13484" y="4891363"/>
                  <a:pt x="0" y="4753493"/>
                </a:cubicBezTo>
                <a:cubicBezTo>
                  <a:pt x="-13484" y="4615623"/>
                  <a:pt x="10214" y="4259874"/>
                  <a:pt x="0" y="4074422"/>
                </a:cubicBezTo>
                <a:cubicBezTo>
                  <a:pt x="-10214" y="3888970"/>
                  <a:pt x="-11236" y="3588955"/>
                  <a:pt x="0" y="3395352"/>
                </a:cubicBezTo>
                <a:cubicBezTo>
                  <a:pt x="11236" y="3201749"/>
                  <a:pt x="-74" y="3045421"/>
                  <a:pt x="0" y="2716282"/>
                </a:cubicBezTo>
                <a:cubicBezTo>
                  <a:pt x="74" y="2387143"/>
                  <a:pt x="-18585" y="2219066"/>
                  <a:pt x="0" y="2091537"/>
                </a:cubicBezTo>
                <a:cubicBezTo>
                  <a:pt x="18585" y="1964009"/>
                  <a:pt x="16137" y="1545334"/>
                  <a:pt x="0" y="1358141"/>
                </a:cubicBezTo>
                <a:cubicBezTo>
                  <a:pt x="-16137" y="1170948"/>
                  <a:pt x="-23103" y="996804"/>
                  <a:pt x="0" y="679070"/>
                </a:cubicBezTo>
                <a:cubicBezTo>
                  <a:pt x="23103" y="361336"/>
                  <a:pt x="17557" y="30169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Many-to-Many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When two tables with a n:n relationship have no common columns, adding a foreign key will not help. 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42395-3BD5-4039-BA4B-7306C1F5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4" y="4462970"/>
            <a:ext cx="8901113" cy="18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5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Many-to-Many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Add </a:t>
            </a:r>
            <a:r>
              <a:rPr lang="en-US" sz="5400" dirty="0" err="1"/>
              <a:t>ProdID</a:t>
            </a:r>
            <a:r>
              <a:rPr lang="en-US" sz="5400" dirty="0"/>
              <a:t> foreign key to Order table?</a:t>
            </a:r>
          </a:p>
          <a:p>
            <a:pPr lvl="1"/>
            <a:r>
              <a:rPr lang="en-US" sz="5000" dirty="0"/>
              <a:t>Each order could have only one product. NOT GOOD!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42395-3BD5-4039-BA4B-7306C1F5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4737528"/>
            <a:ext cx="7586663" cy="15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65125"/>
            <a:ext cx="11210924" cy="1325563"/>
          </a:xfrm>
          <a:gradFill>
            <a:gsLst>
              <a:gs pos="6000">
                <a:schemeClr val="accent1">
                  <a:lumMod val="40000"/>
                  <a:lumOff val="60000"/>
                </a:schemeClr>
              </a:gs>
              <a:gs pos="7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For this 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6600" b="1" dirty="0" err="1"/>
              <a:t>Dia</a:t>
            </a:r>
            <a:r>
              <a:rPr lang="en-US" sz="6600" b="1" dirty="0"/>
              <a:t>:</a:t>
            </a:r>
          </a:p>
          <a:p>
            <a:r>
              <a:rPr lang="en-US" sz="5400" dirty="0"/>
              <a:t> Diagramming Software</a:t>
            </a:r>
          </a:p>
          <a:p>
            <a:r>
              <a:rPr lang="en-US" sz="5400" dirty="0"/>
              <a:t> Loaded on your virtual desktop</a:t>
            </a:r>
          </a:p>
          <a:p>
            <a:r>
              <a:rPr lang="en-US" sz="5400" dirty="0"/>
              <a:t> Free for you to download on your own computer after this course</a:t>
            </a:r>
          </a:p>
        </p:txBody>
      </p:sp>
    </p:spTree>
    <p:extLst>
      <p:ext uri="{BB962C8B-B14F-4D97-AF65-F5344CB8AC3E}">
        <p14:creationId xmlns:p14="http://schemas.microsoft.com/office/powerpoint/2010/main" val="29605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Many-to-Many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Add </a:t>
            </a:r>
            <a:r>
              <a:rPr lang="en-US" sz="5400" dirty="0" err="1"/>
              <a:t>OrdNum</a:t>
            </a:r>
            <a:r>
              <a:rPr lang="en-US" sz="5400" dirty="0"/>
              <a:t> foreign key to Product table?</a:t>
            </a:r>
          </a:p>
          <a:p>
            <a:pPr lvl="1"/>
            <a:r>
              <a:rPr lang="en-US" sz="5000" dirty="0"/>
              <a:t>Each product could have only be on one order. NOT GOOD!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42395-3BD5-4039-BA4B-7306C1F5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4737528"/>
            <a:ext cx="7586663" cy="15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Bridge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The table used to show a many-to-many relationship is called a Bridge Table</a:t>
            </a:r>
          </a:p>
          <a:p>
            <a:pPr lvl="1"/>
            <a:r>
              <a:rPr lang="en-US" sz="5000" dirty="0"/>
              <a:t>Sometimes called an Intersection Table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835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Bridge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The bridge table contains the primary keys from the tables with the n:n relationship.</a:t>
            </a:r>
          </a:p>
          <a:p>
            <a:r>
              <a:rPr lang="en-US" sz="5400" dirty="0"/>
              <a:t>They are primary keys in the bridge table as well.</a:t>
            </a:r>
            <a:endParaRPr lang="en-US" sz="46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474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Bridge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The bridge table is always the “many” side when adding connectors.</a:t>
            </a:r>
            <a:endParaRPr lang="en-US" sz="46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206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1368086" cy="2243138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6: The Complete Relational Model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041ED4-7E43-42CA-B381-28471535E6D8}"/>
              </a:ext>
            </a:extLst>
          </p:cNvPr>
          <p:cNvSpPr txBox="1">
            <a:spLocks/>
          </p:cNvSpPr>
          <p:nvPr/>
        </p:nvSpPr>
        <p:spPr>
          <a:xfrm>
            <a:off x="342833" y="4457700"/>
            <a:ext cx="11437209" cy="1807472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dirty="0"/>
              <a:t>Relational Modeling in </a:t>
            </a:r>
            <a:r>
              <a:rPr lang="en-US" sz="8600" b="1" dirty="0" err="1"/>
              <a:t>Dia</a:t>
            </a:r>
            <a:endParaRPr lang="en-US" sz="8600" b="1" dirty="0"/>
          </a:p>
          <a:p>
            <a:r>
              <a:rPr lang="en-US" sz="4800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C787E-C243-4A04-AF6C-12C9EC7E7163}"/>
              </a:ext>
            </a:extLst>
          </p:cNvPr>
          <p:cNvSpPr/>
          <p:nvPr/>
        </p:nvSpPr>
        <p:spPr>
          <a:xfrm>
            <a:off x="411957" y="742950"/>
            <a:ext cx="11368086" cy="5432563"/>
          </a:xfrm>
          <a:custGeom>
            <a:avLst/>
            <a:gdLst>
              <a:gd name="connsiteX0" fmla="*/ 0 w 11368086"/>
              <a:gd name="connsiteY0" fmla="*/ 0 h 5432563"/>
              <a:gd name="connsiteX1" fmla="*/ 555030 w 11368086"/>
              <a:gd name="connsiteY1" fmla="*/ 0 h 5432563"/>
              <a:gd name="connsiteX2" fmla="*/ 882698 w 11368086"/>
              <a:gd name="connsiteY2" fmla="*/ 0 h 5432563"/>
              <a:gd name="connsiteX3" fmla="*/ 1778771 w 11368086"/>
              <a:gd name="connsiteY3" fmla="*/ 0 h 5432563"/>
              <a:gd name="connsiteX4" fmla="*/ 2333801 w 11368086"/>
              <a:gd name="connsiteY4" fmla="*/ 0 h 5432563"/>
              <a:gd name="connsiteX5" fmla="*/ 2888831 w 11368086"/>
              <a:gd name="connsiteY5" fmla="*/ 0 h 5432563"/>
              <a:gd name="connsiteX6" fmla="*/ 3784904 w 11368086"/>
              <a:gd name="connsiteY6" fmla="*/ 0 h 5432563"/>
              <a:gd name="connsiteX7" fmla="*/ 4226253 w 11368086"/>
              <a:gd name="connsiteY7" fmla="*/ 0 h 5432563"/>
              <a:gd name="connsiteX8" fmla="*/ 5122326 w 11368086"/>
              <a:gd name="connsiteY8" fmla="*/ 0 h 5432563"/>
              <a:gd name="connsiteX9" fmla="*/ 6018398 w 11368086"/>
              <a:gd name="connsiteY9" fmla="*/ 0 h 5432563"/>
              <a:gd name="connsiteX10" fmla="*/ 6687109 w 11368086"/>
              <a:gd name="connsiteY10" fmla="*/ 0 h 5432563"/>
              <a:gd name="connsiteX11" fmla="*/ 7583182 w 11368086"/>
              <a:gd name="connsiteY11" fmla="*/ 0 h 5432563"/>
              <a:gd name="connsiteX12" fmla="*/ 8138212 w 11368086"/>
              <a:gd name="connsiteY12" fmla="*/ 0 h 5432563"/>
              <a:gd name="connsiteX13" fmla="*/ 8693242 w 11368086"/>
              <a:gd name="connsiteY13" fmla="*/ 0 h 5432563"/>
              <a:gd name="connsiteX14" fmla="*/ 9475634 w 11368086"/>
              <a:gd name="connsiteY14" fmla="*/ 0 h 5432563"/>
              <a:gd name="connsiteX15" fmla="*/ 10030664 w 11368086"/>
              <a:gd name="connsiteY15" fmla="*/ 0 h 5432563"/>
              <a:gd name="connsiteX16" fmla="*/ 11368086 w 11368086"/>
              <a:gd name="connsiteY16" fmla="*/ 0 h 5432563"/>
              <a:gd name="connsiteX17" fmla="*/ 11368086 w 11368086"/>
              <a:gd name="connsiteY17" fmla="*/ 787722 h 5432563"/>
              <a:gd name="connsiteX18" fmla="*/ 11368086 w 11368086"/>
              <a:gd name="connsiteY18" fmla="*/ 1521118 h 5432563"/>
              <a:gd name="connsiteX19" fmla="*/ 11368086 w 11368086"/>
              <a:gd name="connsiteY19" fmla="*/ 2254514 h 5432563"/>
              <a:gd name="connsiteX20" fmla="*/ 11368086 w 11368086"/>
              <a:gd name="connsiteY20" fmla="*/ 2770607 h 5432563"/>
              <a:gd name="connsiteX21" fmla="*/ 11368086 w 11368086"/>
              <a:gd name="connsiteY21" fmla="*/ 3341026 h 5432563"/>
              <a:gd name="connsiteX22" fmla="*/ 11368086 w 11368086"/>
              <a:gd name="connsiteY22" fmla="*/ 4074422 h 5432563"/>
              <a:gd name="connsiteX23" fmla="*/ 11368086 w 11368086"/>
              <a:gd name="connsiteY23" fmla="*/ 4699167 h 5432563"/>
              <a:gd name="connsiteX24" fmla="*/ 11368086 w 11368086"/>
              <a:gd name="connsiteY24" fmla="*/ 5432563 h 5432563"/>
              <a:gd name="connsiteX25" fmla="*/ 10585694 w 11368086"/>
              <a:gd name="connsiteY25" fmla="*/ 5432563 h 5432563"/>
              <a:gd name="connsiteX26" fmla="*/ 10258026 w 11368086"/>
              <a:gd name="connsiteY26" fmla="*/ 5432563 h 5432563"/>
              <a:gd name="connsiteX27" fmla="*/ 9589315 w 11368086"/>
              <a:gd name="connsiteY27" fmla="*/ 5432563 h 5432563"/>
              <a:gd name="connsiteX28" fmla="*/ 9147966 w 11368086"/>
              <a:gd name="connsiteY28" fmla="*/ 5432563 h 5432563"/>
              <a:gd name="connsiteX29" fmla="*/ 8365574 w 11368086"/>
              <a:gd name="connsiteY29" fmla="*/ 5432563 h 5432563"/>
              <a:gd name="connsiteX30" fmla="*/ 7924225 w 11368086"/>
              <a:gd name="connsiteY30" fmla="*/ 5432563 h 5432563"/>
              <a:gd name="connsiteX31" fmla="*/ 7141833 w 11368086"/>
              <a:gd name="connsiteY31" fmla="*/ 5432563 h 5432563"/>
              <a:gd name="connsiteX32" fmla="*/ 6814164 w 11368086"/>
              <a:gd name="connsiteY32" fmla="*/ 5432563 h 5432563"/>
              <a:gd name="connsiteX33" fmla="*/ 6031773 w 11368086"/>
              <a:gd name="connsiteY33" fmla="*/ 5432563 h 5432563"/>
              <a:gd name="connsiteX34" fmla="*/ 5590423 w 11368086"/>
              <a:gd name="connsiteY34" fmla="*/ 5432563 h 5432563"/>
              <a:gd name="connsiteX35" fmla="*/ 5262755 w 11368086"/>
              <a:gd name="connsiteY35" fmla="*/ 5432563 h 5432563"/>
              <a:gd name="connsiteX36" fmla="*/ 4821406 w 11368086"/>
              <a:gd name="connsiteY36" fmla="*/ 5432563 h 5432563"/>
              <a:gd name="connsiteX37" fmla="*/ 4039014 w 11368086"/>
              <a:gd name="connsiteY37" fmla="*/ 5432563 h 5432563"/>
              <a:gd name="connsiteX38" fmla="*/ 3597665 w 11368086"/>
              <a:gd name="connsiteY38" fmla="*/ 5432563 h 5432563"/>
              <a:gd name="connsiteX39" fmla="*/ 3269997 w 11368086"/>
              <a:gd name="connsiteY39" fmla="*/ 5432563 h 5432563"/>
              <a:gd name="connsiteX40" fmla="*/ 2828647 w 11368086"/>
              <a:gd name="connsiteY40" fmla="*/ 5432563 h 5432563"/>
              <a:gd name="connsiteX41" fmla="*/ 2273617 w 11368086"/>
              <a:gd name="connsiteY41" fmla="*/ 5432563 h 5432563"/>
              <a:gd name="connsiteX42" fmla="*/ 1604906 w 11368086"/>
              <a:gd name="connsiteY42" fmla="*/ 5432563 h 5432563"/>
              <a:gd name="connsiteX43" fmla="*/ 1163557 w 11368086"/>
              <a:gd name="connsiteY43" fmla="*/ 5432563 h 5432563"/>
              <a:gd name="connsiteX44" fmla="*/ 0 w 11368086"/>
              <a:gd name="connsiteY44" fmla="*/ 5432563 h 5432563"/>
              <a:gd name="connsiteX45" fmla="*/ 0 w 11368086"/>
              <a:gd name="connsiteY45" fmla="*/ 4753493 h 5432563"/>
              <a:gd name="connsiteX46" fmla="*/ 0 w 11368086"/>
              <a:gd name="connsiteY46" fmla="*/ 4074422 h 5432563"/>
              <a:gd name="connsiteX47" fmla="*/ 0 w 11368086"/>
              <a:gd name="connsiteY47" fmla="*/ 3395352 h 5432563"/>
              <a:gd name="connsiteX48" fmla="*/ 0 w 11368086"/>
              <a:gd name="connsiteY48" fmla="*/ 2716282 h 5432563"/>
              <a:gd name="connsiteX49" fmla="*/ 0 w 11368086"/>
              <a:gd name="connsiteY49" fmla="*/ 2091537 h 5432563"/>
              <a:gd name="connsiteX50" fmla="*/ 0 w 11368086"/>
              <a:gd name="connsiteY50" fmla="*/ 1358141 h 5432563"/>
              <a:gd name="connsiteX51" fmla="*/ 0 w 11368086"/>
              <a:gd name="connsiteY51" fmla="*/ 679070 h 5432563"/>
              <a:gd name="connsiteX52" fmla="*/ 0 w 11368086"/>
              <a:gd name="connsiteY52" fmla="*/ 0 h 543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32563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78967" y="288690"/>
                  <a:pt x="11406283" y="461981"/>
                  <a:pt x="11368086" y="787722"/>
                </a:cubicBezTo>
                <a:cubicBezTo>
                  <a:pt x="11329889" y="1113463"/>
                  <a:pt x="11342905" y="1359620"/>
                  <a:pt x="11368086" y="1521118"/>
                </a:cubicBezTo>
                <a:cubicBezTo>
                  <a:pt x="11393267" y="1682616"/>
                  <a:pt x="11349197" y="2085158"/>
                  <a:pt x="11368086" y="2254514"/>
                </a:cubicBezTo>
                <a:cubicBezTo>
                  <a:pt x="11386975" y="2423870"/>
                  <a:pt x="11373463" y="2662953"/>
                  <a:pt x="11368086" y="2770607"/>
                </a:cubicBezTo>
                <a:cubicBezTo>
                  <a:pt x="11362709" y="2878261"/>
                  <a:pt x="11388921" y="3163547"/>
                  <a:pt x="11368086" y="3341026"/>
                </a:cubicBezTo>
                <a:cubicBezTo>
                  <a:pt x="11347251" y="3518505"/>
                  <a:pt x="11342762" y="3798426"/>
                  <a:pt x="11368086" y="4074422"/>
                </a:cubicBezTo>
                <a:cubicBezTo>
                  <a:pt x="11393410" y="4350418"/>
                  <a:pt x="11354004" y="4569492"/>
                  <a:pt x="11368086" y="4699167"/>
                </a:cubicBezTo>
                <a:cubicBezTo>
                  <a:pt x="11382168" y="4828842"/>
                  <a:pt x="11346128" y="5179449"/>
                  <a:pt x="11368086" y="5432563"/>
                </a:cubicBezTo>
                <a:cubicBezTo>
                  <a:pt x="11143975" y="5438220"/>
                  <a:pt x="10770765" y="5400039"/>
                  <a:pt x="10585694" y="5432563"/>
                </a:cubicBezTo>
                <a:cubicBezTo>
                  <a:pt x="10400623" y="5465087"/>
                  <a:pt x="10389005" y="5438030"/>
                  <a:pt x="10258026" y="5432563"/>
                </a:cubicBezTo>
                <a:cubicBezTo>
                  <a:pt x="10127047" y="5427096"/>
                  <a:pt x="9830501" y="5458208"/>
                  <a:pt x="9589315" y="5432563"/>
                </a:cubicBezTo>
                <a:cubicBezTo>
                  <a:pt x="9348129" y="5406918"/>
                  <a:pt x="9363807" y="5422118"/>
                  <a:pt x="9147966" y="5432563"/>
                </a:cubicBezTo>
                <a:cubicBezTo>
                  <a:pt x="8932125" y="5443008"/>
                  <a:pt x="8524190" y="5471330"/>
                  <a:pt x="8365574" y="5432563"/>
                </a:cubicBezTo>
                <a:cubicBezTo>
                  <a:pt x="8206958" y="5393796"/>
                  <a:pt x="8089025" y="5448435"/>
                  <a:pt x="7924225" y="5432563"/>
                </a:cubicBezTo>
                <a:cubicBezTo>
                  <a:pt x="7759425" y="5416691"/>
                  <a:pt x="7431895" y="5455203"/>
                  <a:pt x="7141833" y="5432563"/>
                </a:cubicBezTo>
                <a:cubicBezTo>
                  <a:pt x="6851771" y="5409923"/>
                  <a:pt x="6964731" y="5431950"/>
                  <a:pt x="6814164" y="5432563"/>
                </a:cubicBezTo>
                <a:cubicBezTo>
                  <a:pt x="6663597" y="5433176"/>
                  <a:pt x="6264187" y="5434002"/>
                  <a:pt x="6031773" y="5432563"/>
                </a:cubicBezTo>
                <a:cubicBezTo>
                  <a:pt x="5799359" y="5431124"/>
                  <a:pt x="5705544" y="5434463"/>
                  <a:pt x="5590423" y="5432563"/>
                </a:cubicBezTo>
                <a:cubicBezTo>
                  <a:pt x="5475302" y="5430664"/>
                  <a:pt x="5407084" y="5444271"/>
                  <a:pt x="5262755" y="5432563"/>
                </a:cubicBezTo>
                <a:cubicBezTo>
                  <a:pt x="5118426" y="5420855"/>
                  <a:pt x="4983298" y="5431583"/>
                  <a:pt x="4821406" y="5432563"/>
                </a:cubicBezTo>
                <a:cubicBezTo>
                  <a:pt x="4659514" y="5433543"/>
                  <a:pt x="4333405" y="5465259"/>
                  <a:pt x="4039014" y="5432563"/>
                </a:cubicBezTo>
                <a:cubicBezTo>
                  <a:pt x="3744623" y="5399867"/>
                  <a:pt x="3793706" y="5449646"/>
                  <a:pt x="3597665" y="5432563"/>
                </a:cubicBezTo>
                <a:cubicBezTo>
                  <a:pt x="3401624" y="5415480"/>
                  <a:pt x="3405029" y="5434591"/>
                  <a:pt x="3269997" y="5432563"/>
                </a:cubicBezTo>
                <a:cubicBezTo>
                  <a:pt x="3134965" y="5430535"/>
                  <a:pt x="3012941" y="5420703"/>
                  <a:pt x="2828647" y="5432563"/>
                </a:cubicBezTo>
                <a:cubicBezTo>
                  <a:pt x="2644353" y="5444424"/>
                  <a:pt x="2413636" y="5405627"/>
                  <a:pt x="2273617" y="5432563"/>
                </a:cubicBezTo>
                <a:cubicBezTo>
                  <a:pt x="2133598" y="5459500"/>
                  <a:pt x="1932955" y="5413612"/>
                  <a:pt x="1604906" y="5432563"/>
                </a:cubicBezTo>
                <a:cubicBezTo>
                  <a:pt x="1276857" y="5451514"/>
                  <a:pt x="1331544" y="5451256"/>
                  <a:pt x="1163557" y="5432563"/>
                </a:cubicBezTo>
                <a:cubicBezTo>
                  <a:pt x="995570" y="5413870"/>
                  <a:pt x="432302" y="5403034"/>
                  <a:pt x="0" y="5432563"/>
                </a:cubicBezTo>
                <a:cubicBezTo>
                  <a:pt x="-29039" y="5110080"/>
                  <a:pt x="13484" y="4891363"/>
                  <a:pt x="0" y="4753493"/>
                </a:cubicBezTo>
                <a:cubicBezTo>
                  <a:pt x="-13484" y="4615623"/>
                  <a:pt x="10214" y="4259874"/>
                  <a:pt x="0" y="4074422"/>
                </a:cubicBezTo>
                <a:cubicBezTo>
                  <a:pt x="-10214" y="3888970"/>
                  <a:pt x="-11236" y="3588955"/>
                  <a:pt x="0" y="3395352"/>
                </a:cubicBezTo>
                <a:cubicBezTo>
                  <a:pt x="11236" y="3201749"/>
                  <a:pt x="-74" y="3045421"/>
                  <a:pt x="0" y="2716282"/>
                </a:cubicBezTo>
                <a:cubicBezTo>
                  <a:pt x="74" y="2387143"/>
                  <a:pt x="-18585" y="2219066"/>
                  <a:pt x="0" y="2091537"/>
                </a:cubicBezTo>
                <a:cubicBezTo>
                  <a:pt x="18585" y="1964009"/>
                  <a:pt x="16137" y="1545334"/>
                  <a:pt x="0" y="1358141"/>
                </a:cubicBezTo>
                <a:cubicBezTo>
                  <a:pt x="-16137" y="1170948"/>
                  <a:pt x="-23103" y="996804"/>
                  <a:pt x="0" y="679070"/>
                </a:cubicBezTo>
                <a:cubicBezTo>
                  <a:pt x="23103" y="361336"/>
                  <a:pt x="17557" y="30169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One-to-Many Rule: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5400" dirty="0"/>
              <a:t>When tables with a 1:n relationship have no common columns</a:t>
            </a:r>
          </a:p>
          <a:p>
            <a:pPr lvl="1"/>
            <a:r>
              <a:rPr lang="en-US" sz="4200" dirty="0"/>
              <a:t>Add a foreign key to the table on the “many” side</a:t>
            </a:r>
          </a:p>
          <a:p>
            <a:pPr lvl="1"/>
            <a:r>
              <a:rPr lang="en-US" sz="4200" dirty="0"/>
              <a:t>The foreign key must match the primary key from the table on the “one” side.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820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57" y="450962"/>
            <a:ext cx="11368086" cy="2552337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perspectiveFront"/>
            <a:lightRig rig="threePt" dir="t"/>
          </a:scene3d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Congratulations        </a:t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     on completing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64" y="2900363"/>
            <a:ext cx="11368087" cy="327515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 fontScale="55000" lnSpcReduction="20000"/>
          </a:bodyPr>
          <a:lstStyle/>
          <a:p>
            <a:br>
              <a:rPr lang="en-US" sz="3600" b="1" dirty="0"/>
            </a:br>
            <a:endParaRPr lang="en-US" sz="3600" b="1" dirty="0"/>
          </a:p>
          <a:p>
            <a:r>
              <a:rPr lang="en-US" sz="14500" b="1" dirty="0"/>
              <a:t>Relational Modeling</a:t>
            </a:r>
          </a:p>
          <a:p>
            <a:r>
              <a:rPr lang="en-US" sz="14500" b="1" dirty="0"/>
              <a:t> in </a:t>
            </a:r>
            <a:r>
              <a:rPr lang="en-US" sz="14500" b="1" dirty="0" err="1"/>
              <a:t>Dia</a:t>
            </a:r>
            <a:br>
              <a:rPr lang="en-US" sz="10400" b="1" dirty="0"/>
            </a:br>
            <a:r>
              <a:rPr lang="en-US" sz="10400" b="1" dirty="0"/>
              <a:t> </a:t>
            </a:r>
          </a:p>
          <a:p>
            <a:endParaRPr lang="en-US" sz="7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47B2-8B86-489C-BAD0-3BB6E1B8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450962"/>
            <a:ext cx="2900365" cy="3262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411957" y="348026"/>
            <a:ext cx="11368086" cy="5827487"/>
          </a:xfrm>
          <a:custGeom>
            <a:avLst/>
            <a:gdLst>
              <a:gd name="connsiteX0" fmla="*/ 0 w 11368086"/>
              <a:gd name="connsiteY0" fmla="*/ 0 h 5827487"/>
              <a:gd name="connsiteX1" fmla="*/ 555030 w 11368086"/>
              <a:gd name="connsiteY1" fmla="*/ 0 h 5827487"/>
              <a:gd name="connsiteX2" fmla="*/ 882698 w 11368086"/>
              <a:gd name="connsiteY2" fmla="*/ 0 h 5827487"/>
              <a:gd name="connsiteX3" fmla="*/ 1778771 w 11368086"/>
              <a:gd name="connsiteY3" fmla="*/ 0 h 5827487"/>
              <a:gd name="connsiteX4" fmla="*/ 2333801 w 11368086"/>
              <a:gd name="connsiteY4" fmla="*/ 0 h 5827487"/>
              <a:gd name="connsiteX5" fmla="*/ 2888831 w 11368086"/>
              <a:gd name="connsiteY5" fmla="*/ 0 h 5827487"/>
              <a:gd name="connsiteX6" fmla="*/ 3784904 w 11368086"/>
              <a:gd name="connsiteY6" fmla="*/ 0 h 5827487"/>
              <a:gd name="connsiteX7" fmla="*/ 4226253 w 11368086"/>
              <a:gd name="connsiteY7" fmla="*/ 0 h 5827487"/>
              <a:gd name="connsiteX8" fmla="*/ 5122326 w 11368086"/>
              <a:gd name="connsiteY8" fmla="*/ 0 h 5827487"/>
              <a:gd name="connsiteX9" fmla="*/ 6018398 w 11368086"/>
              <a:gd name="connsiteY9" fmla="*/ 0 h 5827487"/>
              <a:gd name="connsiteX10" fmla="*/ 6687109 w 11368086"/>
              <a:gd name="connsiteY10" fmla="*/ 0 h 5827487"/>
              <a:gd name="connsiteX11" fmla="*/ 7583182 w 11368086"/>
              <a:gd name="connsiteY11" fmla="*/ 0 h 5827487"/>
              <a:gd name="connsiteX12" fmla="*/ 8138212 w 11368086"/>
              <a:gd name="connsiteY12" fmla="*/ 0 h 5827487"/>
              <a:gd name="connsiteX13" fmla="*/ 8693242 w 11368086"/>
              <a:gd name="connsiteY13" fmla="*/ 0 h 5827487"/>
              <a:gd name="connsiteX14" fmla="*/ 9475634 w 11368086"/>
              <a:gd name="connsiteY14" fmla="*/ 0 h 5827487"/>
              <a:gd name="connsiteX15" fmla="*/ 10030664 w 11368086"/>
              <a:gd name="connsiteY15" fmla="*/ 0 h 5827487"/>
              <a:gd name="connsiteX16" fmla="*/ 11368086 w 11368086"/>
              <a:gd name="connsiteY16" fmla="*/ 0 h 5827487"/>
              <a:gd name="connsiteX17" fmla="*/ 11368086 w 11368086"/>
              <a:gd name="connsiteY17" fmla="*/ 764048 h 5827487"/>
              <a:gd name="connsiteX18" fmla="*/ 11368086 w 11368086"/>
              <a:gd name="connsiteY18" fmla="*/ 1469822 h 5827487"/>
              <a:gd name="connsiteX19" fmla="*/ 11368086 w 11368086"/>
              <a:gd name="connsiteY19" fmla="*/ 2175595 h 5827487"/>
              <a:gd name="connsiteX20" fmla="*/ 11368086 w 11368086"/>
              <a:gd name="connsiteY20" fmla="*/ 2648269 h 5827487"/>
              <a:gd name="connsiteX21" fmla="*/ 11368086 w 11368086"/>
              <a:gd name="connsiteY21" fmla="*/ 3179218 h 5827487"/>
              <a:gd name="connsiteX22" fmla="*/ 11368086 w 11368086"/>
              <a:gd name="connsiteY22" fmla="*/ 3884991 h 5827487"/>
              <a:gd name="connsiteX23" fmla="*/ 11368086 w 11368086"/>
              <a:gd name="connsiteY23" fmla="*/ 4474215 h 5827487"/>
              <a:gd name="connsiteX24" fmla="*/ 11368086 w 11368086"/>
              <a:gd name="connsiteY24" fmla="*/ 5005164 h 5827487"/>
              <a:gd name="connsiteX25" fmla="*/ 11368086 w 11368086"/>
              <a:gd name="connsiteY25" fmla="*/ 5827487 h 5827487"/>
              <a:gd name="connsiteX26" fmla="*/ 10699375 w 11368086"/>
              <a:gd name="connsiteY26" fmla="*/ 5827487 h 5827487"/>
              <a:gd name="connsiteX27" fmla="*/ 10030664 w 11368086"/>
              <a:gd name="connsiteY27" fmla="*/ 5827487 h 5827487"/>
              <a:gd name="connsiteX28" fmla="*/ 9589315 w 11368086"/>
              <a:gd name="connsiteY28" fmla="*/ 5827487 h 5827487"/>
              <a:gd name="connsiteX29" fmla="*/ 8806923 w 11368086"/>
              <a:gd name="connsiteY29" fmla="*/ 5827487 h 5827487"/>
              <a:gd name="connsiteX30" fmla="*/ 8365574 w 11368086"/>
              <a:gd name="connsiteY30" fmla="*/ 5827487 h 5827487"/>
              <a:gd name="connsiteX31" fmla="*/ 7583182 w 11368086"/>
              <a:gd name="connsiteY31" fmla="*/ 5827487 h 5827487"/>
              <a:gd name="connsiteX32" fmla="*/ 7255514 w 11368086"/>
              <a:gd name="connsiteY32" fmla="*/ 5827487 h 5827487"/>
              <a:gd name="connsiteX33" fmla="*/ 6473122 w 11368086"/>
              <a:gd name="connsiteY33" fmla="*/ 5827487 h 5827487"/>
              <a:gd name="connsiteX34" fmla="*/ 6031773 w 11368086"/>
              <a:gd name="connsiteY34" fmla="*/ 5827487 h 5827487"/>
              <a:gd name="connsiteX35" fmla="*/ 5704104 w 11368086"/>
              <a:gd name="connsiteY35" fmla="*/ 5827487 h 5827487"/>
              <a:gd name="connsiteX36" fmla="*/ 5262755 w 11368086"/>
              <a:gd name="connsiteY36" fmla="*/ 5827487 h 5827487"/>
              <a:gd name="connsiteX37" fmla="*/ 4480363 w 11368086"/>
              <a:gd name="connsiteY37" fmla="*/ 5827487 h 5827487"/>
              <a:gd name="connsiteX38" fmla="*/ 4039014 w 11368086"/>
              <a:gd name="connsiteY38" fmla="*/ 5827487 h 5827487"/>
              <a:gd name="connsiteX39" fmla="*/ 3711346 w 11368086"/>
              <a:gd name="connsiteY39" fmla="*/ 5827487 h 5827487"/>
              <a:gd name="connsiteX40" fmla="*/ 3269997 w 11368086"/>
              <a:gd name="connsiteY40" fmla="*/ 5827487 h 5827487"/>
              <a:gd name="connsiteX41" fmla="*/ 2714966 w 11368086"/>
              <a:gd name="connsiteY41" fmla="*/ 5827487 h 5827487"/>
              <a:gd name="connsiteX42" fmla="*/ 2046255 w 11368086"/>
              <a:gd name="connsiteY42" fmla="*/ 5827487 h 5827487"/>
              <a:gd name="connsiteX43" fmla="*/ 1604906 w 11368086"/>
              <a:gd name="connsiteY43" fmla="*/ 5827487 h 5827487"/>
              <a:gd name="connsiteX44" fmla="*/ 708834 w 11368086"/>
              <a:gd name="connsiteY44" fmla="*/ 5827487 h 5827487"/>
              <a:gd name="connsiteX45" fmla="*/ 0 w 11368086"/>
              <a:gd name="connsiteY45" fmla="*/ 5827487 h 5827487"/>
              <a:gd name="connsiteX46" fmla="*/ 0 w 11368086"/>
              <a:gd name="connsiteY46" fmla="*/ 5063439 h 5827487"/>
              <a:gd name="connsiteX47" fmla="*/ 0 w 11368086"/>
              <a:gd name="connsiteY47" fmla="*/ 4415940 h 5827487"/>
              <a:gd name="connsiteX48" fmla="*/ 0 w 11368086"/>
              <a:gd name="connsiteY48" fmla="*/ 3768442 h 5827487"/>
              <a:gd name="connsiteX49" fmla="*/ 0 w 11368086"/>
              <a:gd name="connsiteY49" fmla="*/ 3179218 h 5827487"/>
              <a:gd name="connsiteX50" fmla="*/ 0 w 11368086"/>
              <a:gd name="connsiteY50" fmla="*/ 2473444 h 5827487"/>
              <a:gd name="connsiteX51" fmla="*/ 0 w 11368086"/>
              <a:gd name="connsiteY51" fmla="*/ 1825946 h 5827487"/>
              <a:gd name="connsiteX52" fmla="*/ 0 w 11368086"/>
              <a:gd name="connsiteY52" fmla="*/ 1061898 h 5827487"/>
              <a:gd name="connsiteX53" fmla="*/ 0 w 11368086"/>
              <a:gd name="connsiteY53" fmla="*/ 0 h 58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5827487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51285" y="252629"/>
                  <a:pt x="11378580" y="608750"/>
                  <a:pt x="11368086" y="764048"/>
                </a:cubicBezTo>
                <a:cubicBezTo>
                  <a:pt x="11357592" y="919346"/>
                  <a:pt x="11383931" y="1231314"/>
                  <a:pt x="11368086" y="1469822"/>
                </a:cubicBezTo>
                <a:cubicBezTo>
                  <a:pt x="11352241" y="1708330"/>
                  <a:pt x="11398483" y="1843446"/>
                  <a:pt x="11368086" y="2175595"/>
                </a:cubicBezTo>
                <a:cubicBezTo>
                  <a:pt x="11337689" y="2507744"/>
                  <a:pt x="11362564" y="2475858"/>
                  <a:pt x="11368086" y="2648269"/>
                </a:cubicBezTo>
                <a:cubicBezTo>
                  <a:pt x="11373608" y="2820680"/>
                  <a:pt x="11386299" y="2999075"/>
                  <a:pt x="11368086" y="3179218"/>
                </a:cubicBezTo>
                <a:cubicBezTo>
                  <a:pt x="11349873" y="3359361"/>
                  <a:pt x="11364070" y="3723032"/>
                  <a:pt x="11368086" y="3884991"/>
                </a:cubicBezTo>
                <a:cubicBezTo>
                  <a:pt x="11372102" y="4046950"/>
                  <a:pt x="11364601" y="4236441"/>
                  <a:pt x="11368086" y="4474215"/>
                </a:cubicBezTo>
                <a:cubicBezTo>
                  <a:pt x="11371571" y="4711989"/>
                  <a:pt x="11355962" y="4842657"/>
                  <a:pt x="11368086" y="5005164"/>
                </a:cubicBezTo>
                <a:cubicBezTo>
                  <a:pt x="11380210" y="5167671"/>
                  <a:pt x="11342192" y="5594214"/>
                  <a:pt x="11368086" y="5827487"/>
                </a:cubicBezTo>
                <a:cubicBezTo>
                  <a:pt x="11229752" y="5818798"/>
                  <a:pt x="10841325" y="5853220"/>
                  <a:pt x="10699375" y="5827487"/>
                </a:cubicBezTo>
                <a:cubicBezTo>
                  <a:pt x="10557425" y="5801754"/>
                  <a:pt x="10271850" y="5853132"/>
                  <a:pt x="10030664" y="5827487"/>
                </a:cubicBezTo>
                <a:cubicBezTo>
                  <a:pt x="9789478" y="5801842"/>
                  <a:pt x="9805156" y="5817042"/>
                  <a:pt x="9589315" y="5827487"/>
                </a:cubicBezTo>
                <a:cubicBezTo>
                  <a:pt x="9373474" y="5837932"/>
                  <a:pt x="8965539" y="5866254"/>
                  <a:pt x="8806923" y="5827487"/>
                </a:cubicBezTo>
                <a:cubicBezTo>
                  <a:pt x="8648307" y="5788720"/>
                  <a:pt x="8530374" y="5843359"/>
                  <a:pt x="8365574" y="5827487"/>
                </a:cubicBezTo>
                <a:cubicBezTo>
                  <a:pt x="8200774" y="5811615"/>
                  <a:pt x="7873244" y="5850127"/>
                  <a:pt x="7583182" y="5827487"/>
                </a:cubicBezTo>
                <a:cubicBezTo>
                  <a:pt x="7293120" y="5804847"/>
                  <a:pt x="7395218" y="5816453"/>
                  <a:pt x="7255514" y="5827487"/>
                </a:cubicBezTo>
                <a:cubicBezTo>
                  <a:pt x="7115810" y="5838521"/>
                  <a:pt x="6706469" y="5832301"/>
                  <a:pt x="6473122" y="5827487"/>
                </a:cubicBezTo>
                <a:cubicBezTo>
                  <a:pt x="6239775" y="5822673"/>
                  <a:pt x="6139122" y="5820532"/>
                  <a:pt x="6031773" y="5827487"/>
                </a:cubicBezTo>
                <a:cubicBezTo>
                  <a:pt x="5924424" y="5834442"/>
                  <a:pt x="5858965" y="5818456"/>
                  <a:pt x="5704104" y="5827487"/>
                </a:cubicBezTo>
                <a:cubicBezTo>
                  <a:pt x="5549243" y="5836518"/>
                  <a:pt x="5424647" y="5826507"/>
                  <a:pt x="5262755" y="5827487"/>
                </a:cubicBezTo>
                <a:cubicBezTo>
                  <a:pt x="5100863" y="5828467"/>
                  <a:pt x="4774754" y="5860183"/>
                  <a:pt x="4480363" y="5827487"/>
                </a:cubicBezTo>
                <a:cubicBezTo>
                  <a:pt x="4185972" y="5794791"/>
                  <a:pt x="4235055" y="5844570"/>
                  <a:pt x="4039014" y="5827487"/>
                </a:cubicBezTo>
                <a:cubicBezTo>
                  <a:pt x="3842973" y="5810404"/>
                  <a:pt x="3846378" y="5829515"/>
                  <a:pt x="3711346" y="5827487"/>
                </a:cubicBezTo>
                <a:cubicBezTo>
                  <a:pt x="3576314" y="5825459"/>
                  <a:pt x="3445580" y="5807080"/>
                  <a:pt x="3269997" y="5827487"/>
                </a:cubicBezTo>
                <a:cubicBezTo>
                  <a:pt x="3094414" y="5847894"/>
                  <a:pt x="2859128" y="5806006"/>
                  <a:pt x="2714966" y="5827487"/>
                </a:cubicBezTo>
                <a:cubicBezTo>
                  <a:pt x="2570804" y="5848968"/>
                  <a:pt x="2374304" y="5808536"/>
                  <a:pt x="2046255" y="5827487"/>
                </a:cubicBezTo>
                <a:cubicBezTo>
                  <a:pt x="1718206" y="5846438"/>
                  <a:pt x="1772893" y="5846180"/>
                  <a:pt x="1604906" y="5827487"/>
                </a:cubicBezTo>
                <a:cubicBezTo>
                  <a:pt x="1436919" y="5808794"/>
                  <a:pt x="983950" y="5823252"/>
                  <a:pt x="708834" y="5827487"/>
                </a:cubicBezTo>
                <a:cubicBezTo>
                  <a:pt x="433718" y="5831722"/>
                  <a:pt x="183110" y="5828545"/>
                  <a:pt x="0" y="5827487"/>
                </a:cubicBezTo>
                <a:cubicBezTo>
                  <a:pt x="-17679" y="5544445"/>
                  <a:pt x="24507" y="5399730"/>
                  <a:pt x="0" y="5063439"/>
                </a:cubicBezTo>
                <a:cubicBezTo>
                  <a:pt x="-24507" y="4727148"/>
                  <a:pt x="-21613" y="4616022"/>
                  <a:pt x="0" y="4415940"/>
                </a:cubicBezTo>
                <a:cubicBezTo>
                  <a:pt x="21613" y="4215858"/>
                  <a:pt x="30566" y="4028323"/>
                  <a:pt x="0" y="3768442"/>
                </a:cubicBezTo>
                <a:cubicBezTo>
                  <a:pt x="-30566" y="3508561"/>
                  <a:pt x="-6519" y="3304521"/>
                  <a:pt x="0" y="3179218"/>
                </a:cubicBezTo>
                <a:cubicBezTo>
                  <a:pt x="6519" y="3053915"/>
                  <a:pt x="-13103" y="2794882"/>
                  <a:pt x="0" y="2473444"/>
                </a:cubicBezTo>
                <a:cubicBezTo>
                  <a:pt x="13103" y="2152006"/>
                  <a:pt x="31925" y="2059007"/>
                  <a:pt x="0" y="1825946"/>
                </a:cubicBezTo>
                <a:cubicBezTo>
                  <a:pt x="-31925" y="1592885"/>
                  <a:pt x="-34284" y="1406701"/>
                  <a:pt x="0" y="1061898"/>
                </a:cubicBezTo>
                <a:cubicBezTo>
                  <a:pt x="34284" y="717095"/>
                  <a:pt x="-9716" y="472817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65125"/>
            <a:ext cx="11201398" cy="1325563"/>
          </a:xfrm>
          <a:gradFill>
            <a:gsLst>
              <a:gs pos="6000">
                <a:schemeClr val="accent1">
                  <a:lumMod val="40000"/>
                  <a:lumOff val="60000"/>
                </a:schemeClr>
              </a:gs>
              <a:gs pos="7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Example of </a:t>
            </a:r>
            <a:r>
              <a:rPr lang="en-US" sz="5400" b="1">
                <a:solidFill>
                  <a:schemeClr val="bg1"/>
                </a:solidFill>
              </a:rPr>
              <a:t>a Relational Model: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F9F69-4853-4DD1-AEAC-93170111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38" y="1690688"/>
            <a:ext cx="5898049" cy="46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1300162"/>
            <a:ext cx="11437210" cy="1685925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1: ERD Revisited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457700"/>
            <a:ext cx="11437209" cy="1807472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dirty="0"/>
              <a:t>Relational Modeling with </a:t>
            </a:r>
            <a:r>
              <a:rPr lang="en-US" sz="8600" b="1" dirty="0" err="1"/>
              <a:t>Dia</a:t>
            </a:r>
            <a:endParaRPr lang="en-US" sz="8600" b="1" dirty="0"/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7" y="1300162"/>
            <a:ext cx="11368086" cy="4875351"/>
          </a:xfrm>
          <a:custGeom>
            <a:avLst/>
            <a:gdLst>
              <a:gd name="connsiteX0" fmla="*/ 0 w 11368086"/>
              <a:gd name="connsiteY0" fmla="*/ 0 h 4875351"/>
              <a:gd name="connsiteX1" fmla="*/ 555030 w 11368086"/>
              <a:gd name="connsiteY1" fmla="*/ 0 h 4875351"/>
              <a:gd name="connsiteX2" fmla="*/ 882698 w 11368086"/>
              <a:gd name="connsiteY2" fmla="*/ 0 h 4875351"/>
              <a:gd name="connsiteX3" fmla="*/ 1778771 w 11368086"/>
              <a:gd name="connsiteY3" fmla="*/ 0 h 4875351"/>
              <a:gd name="connsiteX4" fmla="*/ 2333801 w 11368086"/>
              <a:gd name="connsiteY4" fmla="*/ 0 h 4875351"/>
              <a:gd name="connsiteX5" fmla="*/ 2888831 w 11368086"/>
              <a:gd name="connsiteY5" fmla="*/ 0 h 4875351"/>
              <a:gd name="connsiteX6" fmla="*/ 3784904 w 11368086"/>
              <a:gd name="connsiteY6" fmla="*/ 0 h 4875351"/>
              <a:gd name="connsiteX7" fmla="*/ 4226253 w 11368086"/>
              <a:gd name="connsiteY7" fmla="*/ 0 h 4875351"/>
              <a:gd name="connsiteX8" fmla="*/ 5122326 w 11368086"/>
              <a:gd name="connsiteY8" fmla="*/ 0 h 4875351"/>
              <a:gd name="connsiteX9" fmla="*/ 6018398 w 11368086"/>
              <a:gd name="connsiteY9" fmla="*/ 0 h 4875351"/>
              <a:gd name="connsiteX10" fmla="*/ 6687109 w 11368086"/>
              <a:gd name="connsiteY10" fmla="*/ 0 h 4875351"/>
              <a:gd name="connsiteX11" fmla="*/ 7583182 w 11368086"/>
              <a:gd name="connsiteY11" fmla="*/ 0 h 4875351"/>
              <a:gd name="connsiteX12" fmla="*/ 8138212 w 11368086"/>
              <a:gd name="connsiteY12" fmla="*/ 0 h 4875351"/>
              <a:gd name="connsiteX13" fmla="*/ 8693242 w 11368086"/>
              <a:gd name="connsiteY13" fmla="*/ 0 h 4875351"/>
              <a:gd name="connsiteX14" fmla="*/ 9475634 w 11368086"/>
              <a:gd name="connsiteY14" fmla="*/ 0 h 4875351"/>
              <a:gd name="connsiteX15" fmla="*/ 10030664 w 11368086"/>
              <a:gd name="connsiteY15" fmla="*/ 0 h 4875351"/>
              <a:gd name="connsiteX16" fmla="*/ 11368086 w 11368086"/>
              <a:gd name="connsiteY16" fmla="*/ 0 h 4875351"/>
              <a:gd name="connsiteX17" fmla="*/ 11368086 w 11368086"/>
              <a:gd name="connsiteY17" fmla="*/ 793986 h 4875351"/>
              <a:gd name="connsiteX18" fmla="*/ 11368086 w 11368086"/>
              <a:gd name="connsiteY18" fmla="*/ 1539218 h 4875351"/>
              <a:gd name="connsiteX19" fmla="*/ 11368086 w 11368086"/>
              <a:gd name="connsiteY19" fmla="*/ 2284450 h 4875351"/>
              <a:gd name="connsiteX20" fmla="*/ 11368086 w 11368086"/>
              <a:gd name="connsiteY20" fmla="*/ 2834668 h 4875351"/>
              <a:gd name="connsiteX21" fmla="*/ 11368086 w 11368086"/>
              <a:gd name="connsiteY21" fmla="*/ 3433640 h 4875351"/>
              <a:gd name="connsiteX22" fmla="*/ 11368086 w 11368086"/>
              <a:gd name="connsiteY22" fmla="*/ 4178872 h 4875351"/>
              <a:gd name="connsiteX23" fmla="*/ 11368086 w 11368086"/>
              <a:gd name="connsiteY23" fmla="*/ 4875351 h 4875351"/>
              <a:gd name="connsiteX24" fmla="*/ 10926737 w 11368086"/>
              <a:gd name="connsiteY24" fmla="*/ 4875351 h 4875351"/>
              <a:gd name="connsiteX25" fmla="*/ 10599068 w 11368086"/>
              <a:gd name="connsiteY25" fmla="*/ 4875351 h 4875351"/>
              <a:gd name="connsiteX26" fmla="*/ 10271400 w 11368086"/>
              <a:gd name="connsiteY26" fmla="*/ 4875351 h 4875351"/>
              <a:gd name="connsiteX27" fmla="*/ 9602689 w 11368086"/>
              <a:gd name="connsiteY27" fmla="*/ 4875351 h 4875351"/>
              <a:gd name="connsiteX28" fmla="*/ 9161340 w 11368086"/>
              <a:gd name="connsiteY28" fmla="*/ 4875351 h 4875351"/>
              <a:gd name="connsiteX29" fmla="*/ 8378948 w 11368086"/>
              <a:gd name="connsiteY29" fmla="*/ 4875351 h 4875351"/>
              <a:gd name="connsiteX30" fmla="*/ 7937599 w 11368086"/>
              <a:gd name="connsiteY30" fmla="*/ 4875351 h 4875351"/>
              <a:gd name="connsiteX31" fmla="*/ 7155207 w 11368086"/>
              <a:gd name="connsiteY31" fmla="*/ 4875351 h 4875351"/>
              <a:gd name="connsiteX32" fmla="*/ 6827539 w 11368086"/>
              <a:gd name="connsiteY32" fmla="*/ 4875351 h 4875351"/>
              <a:gd name="connsiteX33" fmla="*/ 6045147 w 11368086"/>
              <a:gd name="connsiteY33" fmla="*/ 4875351 h 4875351"/>
              <a:gd name="connsiteX34" fmla="*/ 5603798 w 11368086"/>
              <a:gd name="connsiteY34" fmla="*/ 4875351 h 4875351"/>
              <a:gd name="connsiteX35" fmla="*/ 5276129 w 11368086"/>
              <a:gd name="connsiteY35" fmla="*/ 4875351 h 4875351"/>
              <a:gd name="connsiteX36" fmla="*/ 4834780 w 11368086"/>
              <a:gd name="connsiteY36" fmla="*/ 4875351 h 4875351"/>
              <a:gd name="connsiteX37" fmla="*/ 4052388 w 11368086"/>
              <a:gd name="connsiteY37" fmla="*/ 4875351 h 4875351"/>
              <a:gd name="connsiteX38" fmla="*/ 3611039 w 11368086"/>
              <a:gd name="connsiteY38" fmla="*/ 4875351 h 4875351"/>
              <a:gd name="connsiteX39" fmla="*/ 3283371 w 11368086"/>
              <a:gd name="connsiteY39" fmla="*/ 4875351 h 4875351"/>
              <a:gd name="connsiteX40" fmla="*/ 2842022 w 11368086"/>
              <a:gd name="connsiteY40" fmla="*/ 4875351 h 4875351"/>
              <a:gd name="connsiteX41" fmla="*/ 2286991 w 11368086"/>
              <a:gd name="connsiteY41" fmla="*/ 4875351 h 4875351"/>
              <a:gd name="connsiteX42" fmla="*/ 1618280 w 11368086"/>
              <a:gd name="connsiteY42" fmla="*/ 4875351 h 4875351"/>
              <a:gd name="connsiteX43" fmla="*/ 1176931 w 11368086"/>
              <a:gd name="connsiteY43" fmla="*/ 4875351 h 4875351"/>
              <a:gd name="connsiteX44" fmla="*/ 0 w 11368086"/>
              <a:gd name="connsiteY44" fmla="*/ 4875351 h 4875351"/>
              <a:gd name="connsiteX45" fmla="*/ 0 w 11368086"/>
              <a:gd name="connsiteY45" fmla="*/ 4178872 h 4875351"/>
              <a:gd name="connsiteX46" fmla="*/ 0 w 11368086"/>
              <a:gd name="connsiteY46" fmla="*/ 3482394 h 4875351"/>
              <a:gd name="connsiteX47" fmla="*/ 0 w 11368086"/>
              <a:gd name="connsiteY47" fmla="*/ 2785915 h 4875351"/>
              <a:gd name="connsiteX48" fmla="*/ 0 w 11368086"/>
              <a:gd name="connsiteY48" fmla="*/ 2089436 h 4875351"/>
              <a:gd name="connsiteX49" fmla="*/ 0 w 11368086"/>
              <a:gd name="connsiteY49" fmla="*/ 1441711 h 4875351"/>
              <a:gd name="connsiteX50" fmla="*/ 0 w 11368086"/>
              <a:gd name="connsiteY50" fmla="*/ 696479 h 4875351"/>
              <a:gd name="connsiteX51" fmla="*/ 0 w 11368086"/>
              <a:gd name="connsiteY51" fmla="*/ 0 h 487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368086" h="4875351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84497" y="196737"/>
                  <a:pt x="11328451" y="457722"/>
                  <a:pt x="11368086" y="793986"/>
                </a:cubicBezTo>
                <a:cubicBezTo>
                  <a:pt x="11407721" y="1130250"/>
                  <a:pt x="11354599" y="1273862"/>
                  <a:pt x="11368086" y="1539218"/>
                </a:cubicBezTo>
                <a:cubicBezTo>
                  <a:pt x="11381573" y="1804574"/>
                  <a:pt x="11339824" y="1932164"/>
                  <a:pt x="11368086" y="2284450"/>
                </a:cubicBezTo>
                <a:cubicBezTo>
                  <a:pt x="11396348" y="2636736"/>
                  <a:pt x="11386395" y="2635461"/>
                  <a:pt x="11368086" y="2834668"/>
                </a:cubicBezTo>
                <a:cubicBezTo>
                  <a:pt x="11349777" y="3033875"/>
                  <a:pt x="11343266" y="3154927"/>
                  <a:pt x="11368086" y="3433640"/>
                </a:cubicBezTo>
                <a:cubicBezTo>
                  <a:pt x="11392906" y="3712353"/>
                  <a:pt x="11391764" y="4009546"/>
                  <a:pt x="11368086" y="4178872"/>
                </a:cubicBezTo>
                <a:cubicBezTo>
                  <a:pt x="11344408" y="4348198"/>
                  <a:pt x="11393294" y="4559094"/>
                  <a:pt x="11368086" y="4875351"/>
                </a:cubicBezTo>
                <a:cubicBezTo>
                  <a:pt x="11170109" y="4869897"/>
                  <a:pt x="11105403" y="4860549"/>
                  <a:pt x="10926737" y="4875351"/>
                </a:cubicBezTo>
                <a:cubicBezTo>
                  <a:pt x="10748071" y="4890153"/>
                  <a:pt x="10709156" y="4887558"/>
                  <a:pt x="10599068" y="4875351"/>
                </a:cubicBezTo>
                <a:cubicBezTo>
                  <a:pt x="10488980" y="4863144"/>
                  <a:pt x="10402379" y="4880818"/>
                  <a:pt x="10271400" y="4875351"/>
                </a:cubicBezTo>
                <a:cubicBezTo>
                  <a:pt x="10140421" y="4869884"/>
                  <a:pt x="9843875" y="4900996"/>
                  <a:pt x="9602689" y="4875351"/>
                </a:cubicBezTo>
                <a:cubicBezTo>
                  <a:pt x="9361503" y="4849706"/>
                  <a:pt x="9377181" y="4864906"/>
                  <a:pt x="9161340" y="4875351"/>
                </a:cubicBezTo>
                <a:cubicBezTo>
                  <a:pt x="8945499" y="4885796"/>
                  <a:pt x="8537564" y="4914118"/>
                  <a:pt x="8378948" y="4875351"/>
                </a:cubicBezTo>
                <a:cubicBezTo>
                  <a:pt x="8220332" y="4836584"/>
                  <a:pt x="8102399" y="4891223"/>
                  <a:pt x="7937599" y="4875351"/>
                </a:cubicBezTo>
                <a:cubicBezTo>
                  <a:pt x="7772799" y="4859479"/>
                  <a:pt x="7445269" y="4897991"/>
                  <a:pt x="7155207" y="4875351"/>
                </a:cubicBezTo>
                <a:cubicBezTo>
                  <a:pt x="6865145" y="4852711"/>
                  <a:pt x="6967243" y="4864317"/>
                  <a:pt x="6827539" y="4875351"/>
                </a:cubicBezTo>
                <a:cubicBezTo>
                  <a:pt x="6687835" y="4886385"/>
                  <a:pt x="6278494" y="4880165"/>
                  <a:pt x="6045147" y="4875351"/>
                </a:cubicBezTo>
                <a:cubicBezTo>
                  <a:pt x="5811800" y="4870537"/>
                  <a:pt x="5711147" y="4868396"/>
                  <a:pt x="5603798" y="4875351"/>
                </a:cubicBezTo>
                <a:cubicBezTo>
                  <a:pt x="5496449" y="4882306"/>
                  <a:pt x="5430990" y="4866320"/>
                  <a:pt x="5276129" y="4875351"/>
                </a:cubicBezTo>
                <a:cubicBezTo>
                  <a:pt x="5121268" y="4884382"/>
                  <a:pt x="4996672" y="4874371"/>
                  <a:pt x="4834780" y="4875351"/>
                </a:cubicBezTo>
                <a:cubicBezTo>
                  <a:pt x="4672888" y="4876331"/>
                  <a:pt x="4346779" y="4908047"/>
                  <a:pt x="4052388" y="4875351"/>
                </a:cubicBezTo>
                <a:cubicBezTo>
                  <a:pt x="3757997" y="4842655"/>
                  <a:pt x="3807080" y="4892434"/>
                  <a:pt x="3611039" y="4875351"/>
                </a:cubicBezTo>
                <a:cubicBezTo>
                  <a:pt x="3414998" y="4858268"/>
                  <a:pt x="3418403" y="4877379"/>
                  <a:pt x="3283371" y="4875351"/>
                </a:cubicBezTo>
                <a:cubicBezTo>
                  <a:pt x="3148339" y="4873323"/>
                  <a:pt x="3017605" y="4854944"/>
                  <a:pt x="2842022" y="4875351"/>
                </a:cubicBezTo>
                <a:cubicBezTo>
                  <a:pt x="2666439" y="4895758"/>
                  <a:pt x="2431153" y="4853870"/>
                  <a:pt x="2286991" y="4875351"/>
                </a:cubicBezTo>
                <a:cubicBezTo>
                  <a:pt x="2142829" y="4896832"/>
                  <a:pt x="1946329" y="4856400"/>
                  <a:pt x="1618280" y="4875351"/>
                </a:cubicBezTo>
                <a:cubicBezTo>
                  <a:pt x="1290231" y="4894302"/>
                  <a:pt x="1344918" y="4894044"/>
                  <a:pt x="1176931" y="4875351"/>
                </a:cubicBezTo>
                <a:cubicBezTo>
                  <a:pt x="1008944" y="4856658"/>
                  <a:pt x="482205" y="4888905"/>
                  <a:pt x="0" y="4875351"/>
                </a:cubicBezTo>
                <a:cubicBezTo>
                  <a:pt x="-26798" y="4601929"/>
                  <a:pt x="-7912" y="4414501"/>
                  <a:pt x="0" y="4178872"/>
                </a:cubicBezTo>
                <a:cubicBezTo>
                  <a:pt x="7912" y="3943243"/>
                  <a:pt x="18824" y="3627701"/>
                  <a:pt x="0" y="3482394"/>
                </a:cubicBezTo>
                <a:cubicBezTo>
                  <a:pt x="-18824" y="3337087"/>
                  <a:pt x="-24582" y="2988183"/>
                  <a:pt x="0" y="2785915"/>
                </a:cubicBezTo>
                <a:cubicBezTo>
                  <a:pt x="24582" y="2583647"/>
                  <a:pt x="-8466" y="2268210"/>
                  <a:pt x="0" y="2089436"/>
                </a:cubicBezTo>
                <a:cubicBezTo>
                  <a:pt x="8466" y="1910662"/>
                  <a:pt x="-8979" y="1713998"/>
                  <a:pt x="0" y="1441711"/>
                </a:cubicBezTo>
                <a:cubicBezTo>
                  <a:pt x="8979" y="1169424"/>
                  <a:pt x="-2879" y="961396"/>
                  <a:pt x="0" y="696479"/>
                </a:cubicBezTo>
                <a:cubicBezTo>
                  <a:pt x="2879" y="431562"/>
                  <a:pt x="29763" y="30019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Steps in Database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1000" dirty="0"/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Requirements Analysis</a:t>
            </a:r>
            <a:br>
              <a:rPr lang="en-US" sz="5400" dirty="0"/>
            </a:br>
            <a:endParaRPr lang="en-US" sz="5400" dirty="0"/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Entity Relationship Diagram (ERD)</a:t>
            </a:r>
            <a:br>
              <a:rPr lang="en-US" sz="5400" dirty="0"/>
            </a:br>
            <a:endParaRPr lang="en-US" sz="5400" dirty="0"/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Relational Model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954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ERD -&gt; Relational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endParaRPr lang="en-US" sz="1000" dirty="0"/>
          </a:p>
          <a:p>
            <a:pPr marL="0" indent="0">
              <a:buNone/>
            </a:pPr>
            <a:r>
              <a:rPr lang="en-US" sz="5400" dirty="0"/>
              <a:t>Convert the ERD into a Relational Model</a:t>
            </a:r>
          </a:p>
          <a:p>
            <a:r>
              <a:rPr lang="en-US" sz="5400" dirty="0"/>
              <a:t>The ERD has everything needed to draw a relational model diagram </a:t>
            </a:r>
          </a:p>
          <a:p>
            <a:pPr lvl="1"/>
            <a:r>
              <a:rPr lang="en-US" sz="5000" dirty="0"/>
              <a:t>Plus…a few modeling rules (coming soon…)</a:t>
            </a:r>
            <a:br>
              <a:rPr lang="en-US" sz="5000" dirty="0"/>
            </a:br>
            <a:endParaRPr lang="en-US" sz="50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6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371061"/>
            <a:ext cx="11368086" cy="2615027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2: Relational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 Model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D89617-6752-49FF-9EBB-E32BD670AE73}"/>
              </a:ext>
            </a:extLst>
          </p:cNvPr>
          <p:cNvSpPr txBox="1">
            <a:spLocks/>
          </p:cNvSpPr>
          <p:nvPr/>
        </p:nvSpPr>
        <p:spPr>
          <a:xfrm>
            <a:off x="342833" y="4457700"/>
            <a:ext cx="11437209" cy="1807472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dirty="0"/>
              <a:t>Relational Modeling in </a:t>
            </a:r>
            <a:r>
              <a:rPr lang="en-US" sz="8600" b="1" dirty="0" err="1"/>
              <a:t>Dia</a:t>
            </a:r>
            <a:endParaRPr lang="en-US" sz="8600" b="1" dirty="0"/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9DF67-7419-4EA7-BCC2-6E2C2D57AB55}"/>
              </a:ext>
            </a:extLst>
          </p:cNvPr>
          <p:cNvSpPr/>
          <p:nvPr/>
        </p:nvSpPr>
        <p:spPr>
          <a:xfrm>
            <a:off x="411957" y="348026"/>
            <a:ext cx="11368086" cy="5827487"/>
          </a:xfrm>
          <a:custGeom>
            <a:avLst/>
            <a:gdLst>
              <a:gd name="connsiteX0" fmla="*/ 0 w 11368086"/>
              <a:gd name="connsiteY0" fmla="*/ 0 h 5827487"/>
              <a:gd name="connsiteX1" fmla="*/ 555030 w 11368086"/>
              <a:gd name="connsiteY1" fmla="*/ 0 h 5827487"/>
              <a:gd name="connsiteX2" fmla="*/ 882698 w 11368086"/>
              <a:gd name="connsiteY2" fmla="*/ 0 h 5827487"/>
              <a:gd name="connsiteX3" fmla="*/ 1778771 w 11368086"/>
              <a:gd name="connsiteY3" fmla="*/ 0 h 5827487"/>
              <a:gd name="connsiteX4" fmla="*/ 2333801 w 11368086"/>
              <a:gd name="connsiteY4" fmla="*/ 0 h 5827487"/>
              <a:gd name="connsiteX5" fmla="*/ 2888831 w 11368086"/>
              <a:gd name="connsiteY5" fmla="*/ 0 h 5827487"/>
              <a:gd name="connsiteX6" fmla="*/ 3784904 w 11368086"/>
              <a:gd name="connsiteY6" fmla="*/ 0 h 5827487"/>
              <a:gd name="connsiteX7" fmla="*/ 4226253 w 11368086"/>
              <a:gd name="connsiteY7" fmla="*/ 0 h 5827487"/>
              <a:gd name="connsiteX8" fmla="*/ 5122326 w 11368086"/>
              <a:gd name="connsiteY8" fmla="*/ 0 h 5827487"/>
              <a:gd name="connsiteX9" fmla="*/ 6018398 w 11368086"/>
              <a:gd name="connsiteY9" fmla="*/ 0 h 5827487"/>
              <a:gd name="connsiteX10" fmla="*/ 6687109 w 11368086"/>
              <a:gd name="connsiteY10" fmla="*/ 0 h 5827487"/>
              <a:gd name="connsiteX11" fmla="*/ 7583182 w 11368086"/>
              <a:gd name="connsiteY11" fmla="*/ 0 h 5827487"/>
              <a:gd name="connsiteX12" fmla="*/ 8138212 w 11368086"/>
              <a:gd name="connsiteY12" fmla="*/ 0 h 5827487"/>
              <a:gd name="connsiteX13" fmla="*/ 8693242 w 11368086"/>
              <a:gd name="connsiteY13" fmla="*/ 0 h 5827487"/>
              <a:gd name="connsiteX14" fmla="*/ 9475634 w 11368086"/>
              <a:gd name="connsiteY14" fmla="*/ 0 h 5827487"/>
              <a:gd name="connsiteX15" fmla="*/ 10030664 w 11368086"/>
              <a:gd name="connsiteY15" fmla="*/ 0 h 5827487"/>
              <a:gd name="connsiteX16" fmla="*/ 11368086 w 11368086"/>
              <a:gd name="connsiteY16" fmla="*/ 0 h 5827487"/>
              <a:gd name="connsiteX17" fmla="*/ 11368086 w 11368086"/>
              <a:gd name="connsiteY17" fmla="*/ 764048 h 5827487"/>
              <a:gd name="connsiteX18" fmla="*/ 11368086 w 11368086"/>
              <a:gd name="connsiteY18" fmla="*/ 1469822 h 5827487"/>
              <a:gd name="connsiteX19" fmla="*/ 11368086 w 11368086"/>
              <a:gd name="connsiteY19" fmla="*/ 2175595 h 5827487"/>
              <a:gd name="connsiteX20" fmla="*/ 11368086 w 11368086"/>
              <a:gd name="connsiteY20" fmla="*/ 2648269 h 5827487"/>
              <a:gd name="connsiteX21" fmla="*/ 11368086 w 11368086"/>
              <a:gd name="connsiteY21" fmla="*/ 3179218 h 5827487"/>
              <a:gd name="connsiteX22" fmla="*/ 11368086 w 11368086"/>
              <a:gd name="connsiteY22" fmla="*/ 3884991 h 5827487"/>
              <a:gd name="connsiteX23" fmla="*/ 11368086 w 11368086"/>
              <a:gd name="connsiteY23" fmla="*/ 4474215 h 5827487"/>
              <a:gd name="connsiteX24" fmla="*/ 11368086 w 11368086"/>
              <a:gd name="connsiteY24" fmla="*/ 5005164 h 5827487"/>
              <a:gd name="connsiteX25" fmla="*/ 11368086 w 11368086"/>
              <a:gd name="connsiteY25" fmla="*/ 5827487 h 5827487"/>
              <a:gd name="connsiteX26" fmla="*/ 10699375 w 11368086"/>
              <a:gd name="connsiteY26" fmla="*/ 5827487 h 5827487"/>
              <a:gd name="connsiteX27" fmla="*/ 10030664 w 11368086"/>
              <a:gd name="connsiteY27" fmla="*/ 5827487 h 5827487"/>
              <a:gd name="connsiteX28" fmla="*/ 9589315 w 11368086"/>
              <a:gd name="connsiteY28" fmla="*/ 5827487 h 5827487"/>
              <a:gd name="connsiteX29" fmla="*/ 8806923 w 11368086"/>
              <a:gd name="connsiteY29" fmla="*/ 5827487 h 5827487"/>
              <a:gd name="connsiteX30" fmla="*/ 8365574 w 11368086"/>
              <a:gd name="connsiteY30" fmla="*/ 5827487 h 5827487"/>
              <a:gd name="connsiteX31" fmla="*/ 7583182 w 11368086"/>
              <a:gd name="connsiteY31" fmla="*/ 5827487 h 5827487"/>
              <a:gd name="connsiteX32" fmla="*/ 7255514 w 11368086"/>
              <a:gd name="connsiteY32" fmla="*/ 5827487 h 5827487"/>
              <a:gd name="connsiteX33" fmla="*/ 6473122 w 11368086"/>
              <a:gd name="connsiteY33" fmla="*/ 5827487 h 5827487"/>
              <a:gd name="connsiteX34" fmla="*/ 6031773 w 11368086"/>
              <a:gd name="connsiteY34" fmla="*/ 5827487 h 5827487"/>
              <a:gd name="connsiteX35" fmla="*/ 5704104 w 11368086"/>
              <a:gd name="connsiteY35" fmla="*/ 5827487 h 5827487"/>
              <a:gd name="connsiteX36" fmla="*/ 5262755 w 11368086"/>
              <a:gd name="connsiteY36" fmla="*/ 5827487 h 5827487"/>
              <a:gd name="connsiteX37" fmla="*/ 4480363 w 11368086"/>
              <a:gd name="connsiteY37" fmla="*/ 5827487 h 5827487"/>
              <a:gd name="connsiteX38" fmla="*/ 4039014 w 11368086"/>
              <a:gd name="connsiteY38" fmla="*/ 5827487 h 5827487"/>
              <a:gd name="connsiteX39" fmla="*/ 3711346 w 11368086"/>
              <a:gd name="connsiteY39" fmla="*/ 5827487 h 5827487"/>
              <a:gd name="connsiteX40" fmla="*/ 3269997 w 11368086"/>
              <a:gd name="connsiteY40" fmla="*/ 5827487 h 5827487"/>
              <a:gd name="connsiteX41" fmla="*/ 2714966 w 11368086"/>
              <a:gd name="connsiteY41" fmla="*/ 5827487 h 5827487"/>
              <a:gd name="connsiteX42" fmla="*/ 2046255 w 11368086"/>
              <a:gd name="connsiteY42" fmla="*/ 5827487 h 5827487"/>
              <a:gd name="connsiteX43" fmla="*/ 1604906 w 11368086"/>
              <a:gd name="connsiteY43" fmla="*/ 5827487 h 5827487"/>
              <a:gd name="connsiteX44" fmla="*/ 708834 w 11368086"/>
              <a:gd name="connsiteY44" fmla="*/ 5827487 h 5827487"/>
              <a:gd name="connsiteX45" fmla="*/ 0 w 11368086"/>
              <a:gd name="connsiteY45" fmla="*/ 5827487 h 5827487"/>
              <a:gd name="connsiteX46" fmla="*/ 0 w 11368086"/>
              <a:gd name="connsiteY46" fmla="*/ 5063439 h 5827487"/>
              <a:gd name="connsiteX47" fmla="*/ 0 w 11368086"/>
              <a:gd name="connsiteY47" fmla="*/ 4415940 h 5827487"/>
              <a:gd name="connsiteX48" fmla="*/ 0 w 11368086"/>
              <a:gd name="connsiteY48" fmla="*/ 3768442 h 5827487"/>
              <a:gd name="connsiteX49" fmla="*/ 0 w 11368086"/>
              <a:gd name="connsiteY49" fmla="*/ 3179218 h 5827487"/>
              <a:gd name="connsiteX50" fmla="*/ 0 w 11368086"/>
              <a:gd name="connsiteY50" fmla="*/ 2473444 h 5827487"/>
              <a:gd name="connsiteX51" fmla="*/ 0 w 11368086"/>
              <a:gd name="connsiteY51" fmla="*/ 1825946 h 5827487"/>
              <a:gd name="connsiteX52" fmla="*/ 0 w 11368086"/>
              <a:gd name="connsiteY52" fmla="*/ 1061898 h 5827487"/>
              <a:gd name="connsiteX53" fmla="*/ 0 w 11368086"/>
              <a:gd name="connsiteY53" fmla="*/ 0 h 58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5827487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51285" y="252629"/>
                  <a:pt x="11378580" y="608750"/>
                  <a:pt x="11368086" y="764048"/>
                </a:cubicBezTo>
                <a:cubicBezTo>
                  <a:pt x="11357592" y="919346"/>
                  <a:pt x="11383931" y="1231314"/>
                  <a:pt x="11368086" y="1469822"/>
                </a:cubicBezTo>
                <a:cubicBezTo>
                  <a:pt x="11352241" y="1708330"/>
                  <a:pt x="11398483" y="1843446"/>
                  <a:pt x="11368086" y="2175595"/>
                </a:cubicBezTo>
                <a:cubicBezTo>
                  <a:pt x="11337689" y="2507744"/>
                  <a:pt x="11362564" y="2475858"/>
                  <a:pt x="11368086" y="2648269"/>
                </a:cubicBezTo>
                <a:cubicBezTo>
                  <a:pt x="11373608" y="2820680"/>
                  <a:pt x="11386299" y="2999075"/>
                  <a:pt x="11368086" y="3179218"/>
                </a:cubicBezTo>
                <a:cubicBezTo>
                  <a:pt x="11349873" y="3359361"/>
                  <a:pt x="11364070" y="3723032"/>
                  <a:pt x="11368086" y="3884991"/>
                </a:cubicBezTo>
                <a:cubicBezTo>
                  <a:pt x="11372102" y="4046950"/>
                  <a:pt x="11364601" y="4236441"/>
                  <a:pt x="11368086" y="4474215"/>
                </a:cubicBezTo>
                <a:cubicBezTo>
                  <a:pt x="11371571" y="4711989"/>
                  <a:pt x="11355962" y="4842657"/>
                  <a:pt x="11368086" y="5005164"/>
                </a:cubicBezTo>
                <a:cubicBezTo>
                  <a:pt x="11380210" y="5167671"/>
                  <a:pt x="11342192" y="5594214"/>
                  <a:pt x="11368086" y="5827487"/>
                </a:cubicBezTo>
                <a:cubicBezTo>
                  <a:pt x="11229752" y="5818798"/>
                  <a:pt x="10841325" y="5853220"/>
                  <a:pt x="10699375" y="5827487"/>
                </a:cubicBezTo>
                <a:cubicBezTo>
                  <a:pt x="10557425" y="5801754"/>
                  <a:pt x="10271850" y="5853132"/>
                  <a:pt x="10030664" y="5827487"/>
                </a:cubicBezTo>
                <a:cubicBezTo>
                  <a:pt x="9789478" y="5801842"/>
                  <a:pt x="9805156" y="5817042"/>
                  <a:pt x="9589315" y="5827487"/>
                </a:cubicBezTo>
                <a:cubicBezTo>
                  <a:pt x="9373474" y="5837932"/>
                  <a:pt x="8965539" y="5866254"/>
                  <a:pt x="8806923" y="5827487"/>
                </a:cubicBezTo>
                <a:cubicBezTo>
                  <a:pt x="8648307" y="5788720"/>
                  <a:pt x="8530374" y="5843359"/>
                  <a:pt x="8365574" y="5827487"/>
                </a:cubicBezTo>
                <a:cubicBezTo>
                  <a:pt x="8200774" y="5811615"/>
                  <a:pt x="7873244" y="5850127"/>
                  <a:pt x="7583182" y="5827487"/>
                </a:cubicBezTo>
                <a:cubicBezTo>
                  <a:pt x="7293120" y="5804847"/>
                  <a:pt x="7395218" y="5816453"/>
                  <a:pt x="7255514" y="5827487"/>
                </a:cubicBezTo>
                <a:cubicBezTo>
                  <a:pt x="7115810" y="5838521"/>
                  <a:pt x="6706469" y="5832301"/>
                  <a:pt x="6473122" y="5827487"/>
                </a:cubicBezTo>
                <a:cubicBezTo>
                  <a:pt x="6239775" y="5822673"/>
                  <a:pt x="6139122" y="5820532"/>
                  <a:pt x="6031773" y="5827487"/>
                </a:cubicBezTo>
                <a:cubicBezTo>
                  <a:pt x="5924424" y="5834442"/>
                  <a:pt x="5858965" y="5818456"/>
                  <a:pt x="5704104" y="5827487"/>
                </a:cubicBezTo>
                <a:cubicBezTo>
                  <a:pt x="5549243" y="5836518"/>
                  <a:pt x="5424647" y="5826507"/>
                  <a:pt x="5262755" y="5827487"/>
                </a:cubicBezTo>
                <a:cubicBezTo>
                  <a:pt x="5100863" y="5828467"/>
                  <a:pt x="4774754" y="5860183"/>
                  <a:pt x="4480363" y="5827487"/>
                </a:cubicBezTo>
                <a:cubicBezTo>
                  <a:pt x="4185972" y="5794791"/>
                  <a:pt x="4235055" y="5844570"/>
                  <a:pt x="4039014" y="5827487"/>
                </a:cubicBezTo>
                <a:cubicBezTo>
                  <a:pt x="3842973" y="5810404"/>
                  <a:pt x="3846378" y="5829515"/>
                  <a:pt x="3711346" y="5827487"/>
                </a:cubicBezTo>
                <a:cubicBezTo>
                  <a:pt x="3576314" y="5825459"/>
                  <a:pt x="3445580" y="5807080"/>
                  <a:pt x="3269997" y="5827487"/>
                </a:cubicBezTo>
                <a:cubicBezTo>
                  <a:pt x="3094414" y="5847894"/>
                  <a:pt x="2859128" y="5806006"/>
                  <a:pt x="2714966" y="5827487"/>
                </a:cubicBezTo>
                <a:cubicBezTo>
                  <a:pt x="2570804" y="5848968"/>
                  <a:pt x="2374304" y="5808536"/>
                  <a:pt x="2046255" y="5827487"/>
                </a:cubicBezTo>
                <a:cubicBezTo>
                  <a:pt x="1718206" y="5846438"/>
                  <a:pt x="1772893" y="5846180"/>
                  <a:pt x="1604906" y="5827487"/>
                </a:cubicBezTo>
                <a:cubicBezTo>
                  <a:pt x="1436919" y="5808794"/>
                  <a:pt x="983950" y="5823252"/>
                  <a:pt x="708834" y="5827487"/>
                </a:cubicBezTo>
                <a:cubicBezTo>
                  <a:pt x="433718" y="5831722"/>
                  <a:pt x="183110" y="5828545"/>
                  <a:pt x="0" y="5827487"/>
                </a:cubicBezTo>
                <a:cubicBezTo>
                  <a:pt x="-17679" y="5544445"/>
                  <a:pt x="24507" y="5399730"/>
                  <a:pt x="0" y="5063439"/>
                </a:cubicBezTo>
                <a:cubicBezTo>
                  <a:pt x="-24507" y="4727148"/>
                  <a:pt x="-21613" y="4616022"/>
                  <a:pt x="0" y="4415940"/>
                </a:cubicBezTo>
                <a:cubicBezTo>
                  <a:pt x="21613" y="4215858"/>
                  <a:pt x="30566" y="4028323"/>
                  <a:pt x="0" y="3768442"/>
                </a:cubicBezTo>
                <a:cubicBezTo>
                  <a:pt x="-30566" y="3508561"/>
                  <a:pt x="-6519" y="3304521"/>
                  <a:pt x="0" y="3179218"/>
                </a:cubicBezTo>
                <a:cubicBezTo>
                  <a:pt x="6519" y="3053915"/>
                  <a:pt x="-13103" y="2794882"/>
                  <a:pt x="0" y="2473444"/>
                </a:cubicBezTo>
                <a:cubicBezTo>
                  <a:pt x="13103" y="2152006"/>
                  <a:pt x="31925" y="2059007"/>
                  <a:pt x="0" y="1825946"/>
                </a:cubicBezTo>
                <a:cubicBezTo>
                  <a:pt x="-31925" y="1592885"/>
                  <a:pt x="-34284" y="1406701"/>
                  <a:pt x="0" y="1061898"/>
                </a:cubicBezTo>
                <a:cubicBezTo>
                  <a:pt x="34284" y="717095"/>
                  <a:pt x="-9716" y="472817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</a:gra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Entities become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D86AB-55D3-459A-8D6A-E4ADF5B39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835" y="1894875"/>
            <a:ext cx="6750794" cy="49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7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</a:gradFill>
        </p:spPr>
        <p:txBody>
          <a:bodyPr>
            <a:normAutofit fontScale="90000"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Relationships without diamonds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A8002-700F-45AD-B92F-D93745B4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20841"/>
            <a:ext cx="5988326" cy="49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16401</TotalTime>
  <Words>499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For this Course:</vt:lpstr>
      <vt:lpstr>Example of a Relational Model:</vt:lpstr>
      <vt:lpstr>Task 1: ERD Revisited</vt:lpstr>
      <vt:lpstr>Steps in Database Design:</vt:lpstr>
      <vt:lpstr>ERD -&gt; Relational Model:</vt:lpstr>
      <vt:lpstr>Task 2: Relational  Model Components</vt:lpstr>
      <vt:lpstr>Entities become Tables</vt:lpstr>
      <vt:lpstr>Relationships without diamonds</vt:lpstr>
      <vt:lpstr>Task 3: Entities and Attributes</vt:lpstr>
      <vt:lpstr>Task 4: One-to-Many Relationships</vt:lpstr>
      <vt:lpstr>Relational Model:</vt:lpstr>
      <vt:lpstr>Relational Database Concept:</vt:lpstr>
      <vt:lpstr>Relational Database Concept:</vt:lpstr>
      <vt:lpstr>Relational Database Concept:</vt:lpstr>
      <vt:lpstr>Foreign Key:</vt:lpstr>
      <vt:lpstr>Task 5: Many-to-Many Relationships</vt:lpstr>
      <vt:lpstr>Many-to-Many Relationship</vt:lpstr>
      <vt:lpstr>Many-to-Many Relationship</vt:lpstr>
      <vt:lpstr>Many-to-Many Relationship</vt:lpstr>
      <vt:lpstr>Bridge Table:</vt:lpstr>
      <vt:lpstr>Bridge Table:</vt:lpstr>
      <vt:lpstr>Bridge Table:</vt:lpstr>
      <vt:lpstr>Task 6: The Complete Relational Model</vt:lpstr>
      <vt:lpstr>One-to-Many Rule:</vt:lpstr>
      <vt:lpstr>Congratulations              on completing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Judy Richardson</dc:creator>
  <cp:lastModifiedBy>Judy Richardson</cp:lastModifiedBy>
  <cp:revision>157</cp:revision>
  <dcterms:created xsi:type="dcterms:W3CDTF">2020-05-06T23:34:27Z</dcterms:created>
  <dcterms:modified xsi:type="dcterms:W3CDTF">2020-06-07T17:58:52Z</dcterms:modified>
</cp:coreProperties>
</file>