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60" r:id="rId6"/>
    <p:sldId id="271" r:id="rId7"/>
    <p:sldId id="266" r:id="rId8"/>
    <p:sldId id="259" r:id="rId9"/>
    <p:sldId id="268" r:id="rId10"/>
    <p:sldId id="263" r:id="rId11"/>
    <p:sldId id="264" r:id="rId12"/>
    <p:sldId id="269" r:id="rId13"/>
    <p:sldId id="27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43F513"/>
    <a:srgbClr val="CCCCFF"/>
    <a:srgbClr val="FF9900"/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A81F8-C2EB-4B7A-94A0-BE2E85B8595E}" v="2464" dt="2020-10-29T00:19:3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97E24D9E-5F21-40BF-81C4-4F78C1840BAB}"/>
    <pc:docChg chg="modSld">
      <pc:chgData name="FERNANDO" userId="77d3a5be-7a80-407b-ad5c-0037051f36db" providerId="ADAL" clId="{97E24D9E-5F21-40BF-81C4-4F78C1840BAB}" dt="2020-10-29T00:26:56.835" v="5" actId="20577"/>
      <pc:docMkLst>
        <pc:docMk/>
      </pc:docMkLst>
      <pc:sldChg chg="modSp mod">
        <pc:chgData name="FERNANDO" userId="77d3a5be-7a80-407b-ad5c-0037051f36db" providerId="ADAL" clId="{97E24D9E-5F21-40BF-81C4-4F78C1840BAB}" dt="2020-10-29T00:26:56.835" v="5" actId="20577"/>
        <pc:sldMkLst>
          <pc:docMk/>
          <pc:sldMk cId="691359712" sldId="261"/>
        </pc:sldMkLst>
        <pc:spChg chg="mod">
          <ac:chgData name="FERNANDO" userId="77d3a5be-7a80-407b-ad5c-0037051f36db" providerId="ADAL" clId="{97E24D9E-5F21-40BF-81C4-4F78C1840BAB}" dt="2020-10-29T00:26:56.835" v="5" actId="20577"/>
          <ac:spMkLst>
            <pc:docMk/>
            <pc:sldMk cId="691359712" sldId="261"/>
            <ac:spMk id="3" creationId="{E125C38C-1C3D-4F5D-A11F-85AC3214FE2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54C3B-4ABD-42E6-89D2-756E2D848B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B949719-A28F-4A91-8D78-2F6DA2C4BD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/>
            <a:t>Objetivo General</a:t>
          </a:r>
          <a:endParaRPr lang="en-US" dirty="0"/>
        </a:p>
      </dgm:t>
    </dgm:pt>
    <dgm:pt modelId="{99693A5D-DE00-43F1-BDDE-E404E97AAC75}" type="parTrans" cxnId="{4E4C6D97-F8F3-46A8-BFA9-3B9620ED1747}">
      <dgm:prSet/>
      <dgm:spPr/>
      <dgm:t>
        <a:bodyPr/>
        <a:lstStyle/>
        <a:p>
          <a:endParaRPr lang="en-US"/>
        </a:p>
      </dgm:t>
    </dgm:pt>
    <dgm:pt modelId="{2C1C7249-55E9-4426-B414-B6777B109509}" type="sibTrans" cxnId="{4E4C6D97-F8F3-46A8-BFA9-3B9620ED1747}">
      <dgm:prSet/>
      <dgm:spPr/>
      <dgm:t>
        <a:bodyPr/>
        <a:lstStyle/>
        <a:p>
          <a:endParaRPr lang="en-US"/>
        </a:p>
      </dgm:t>
    </dgm:pt>
    <dgm:pt modelId="{A4BADFCA-CC9E-48F6-AD07-54D1EF4053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2000" dirty="0"/>
            <a:t>Desarrollar habilidades en la aplicación de políticas de seguridad en redes de comunicación de datos.</a:t>
          </a:r>
          <a:endParaRPr lang="en-US" sz="2000" dirty="0"/>
        </a:p>
      </dgm:t>
    </dgm:pt>
    <dgm:pt modelId="{02FF607A-CB9F-4DCD-8651-59E9C017D8CC}" type="parTrans" cxnId="{8E3F731C-C93F-4BFA-BDE0-4CBA6E70D487}">
      <dgm:prSet/>
      <dgm:spPr/>
      <dgm:t>
        <a:bodyPr/>
        <a:lstStyle/>
        <a:p>
          <a:endParaRPr lang="en-US"/>
        </a:p>
      </dgm:t>
    </dgm:pt>
    <dgm:pt modelId="{7C6F0098-1979-46D6-B2EB-775815E9413B}" type="sibTrans" cxnId="{8E3F731C-C93F-4BFA-BDE0-4CBA6E70D487}">
      <dgm:prSet/>
      <dgm:spPr/>
      <dgm:t>
        <a:bodyPr/>
        <a:lstStyle/>
        <a:p>
          <a:endParaRPr lang="en-US"/>
        </a:p>
      </dgm:t>
    </dgm:pt>
    <dgm:pt modelId="{FAF09C3C-FC25-482B-933C-5D85913BC9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/>
            <a:t>Objetivos Específicos</a:t>
          </a:r>
          <a:endParaRPr lang="en-US" dirty="0"/>
        </a:p>
      </dgm:t>
    </dgm:pt>
    <dgm:pt modelId="{8374BD06-DA26-4772-A121-38C03C88CF5A}" type="parTrans" cxnId="{3FC68903-049B-498D-B753-7BC917C32C3B}">
      <dgm:prSet/>
      <dgm:spPr/>
      <dgm:t>
        <a:bodyPr/>
        <a:lstStyle/>
        <a:p>
          <a:endParaRPr lang="en-US"/>
        </a:p>
      </dgm:t>
    </dgm:pt>
    <dgm:pt modelId="{E8C117F9-67F8-4E11-A800-3757FB28D631}" type="sibTrans" cxnId="{3FC68903-049B-498D-B753-7BC917C32C3B}">
      <dgm:prSet/>
      <dgm:spPr/>
      <dgm:t>
        <a:bodyPr/>
        <a:lstStyle/>
        <a:p>
          <a:endParaRPr lang="en-US"/>
        </a:p>
      </dgm:t>
    </dgm:pt>
    <dgm:pt modelId="{742039C0-E130-430E-8333-AA2BA8FE96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2000" dirty="0"/>
            <a:t>Configurar listas de acceso estándar y extendidas en una topología.</a:t>
          </a:r>
        </a:p>
        <a:p>
          <a:pPr>
            <a:lnSpc>
              <a:spcPct val="100000"/>
            </a:lnSpc>
          </a:pPr>
          <a:r>
            <a:rPr lang="es-GT" sz="2000" noProof="0" dirty="0"/>
            <a:t>Aplicar listas de acceso a interfaces específicas dependiendo de la Dirección del flujo de tráfico de red.</a:t>
          </a:r>
        </a:p>
      </dgm:t>
    </dgm:pt>
    <dgm:pt modelId="{99A5A264-A871-4CC9-9101-5FBA66CB0AF3}" type="parTrans" cxnId="{DC7872A8-7BF9-4197-AC46-DF511F3BCB5F}">
      <dgm:prSet/>
      <dgm:spPr/>
      <dgm:t>
        <a:bodyPr/>
        <a:lstStyle/>
        <a:p>
          <a:endParaRPr lang="en-US"/>
        </a:p>
      </dgm:t>
    </dgm:pt>
    <dgm:pt modelId="{9A33CB9E-4D17-425F-9D64-E19693535AE4}" type="sibTrans" cxnId="{DC7872A8-7BF9-4197-AC46-DF511F3BCB5F}">
      <dgm:prSet/>
      <dgm:spPr/>
      <dgm:t>
        <a:bodyPr/>
        <a:lstStyle/>
        <a:p>
          <a:endParaRPr lang="en-US"/>
        </a:p>
      </dgm:t>
    </dgm:pt>
    <dgm:pt modelId="{B36D5A58-9333-4B85-9558-5DC0B5B557E0}" type="pres">
      <dgm:prSet presAssocID="{2B854C3B-4ABD-42E6-89D2-756E2D848B4D}" presName="root" presStyleCnt="0">
        <dgm:presLayoutVars>
          <dgm:dir/>
          <dgm:resizeHandles val="exact"/>
        </dgm:presLayoutVars>
      </dgm:prSet>
      <dgm:spPr/>
    </dgm:pt>
    <dgm:pt modelId="{9891F6EC-A772-4334-B616-8C9741ED0069}" type="pres">
      <dgm:prSet presAssocID="{0B949719-A28F-4A91-8D78-2F6DA2C4BD7B}" presName="compNode" presStyleCnt="0"/>
      <dgm:spPr/>
    </dgm:pt>
    <dgm:pt modelId="{E4E06803-6181-4D36-8C2B-B9895074519B}" type="pres">
      <dgm:prSet presAssocID="{0B949719-A28F-4A91-8D78-2F6DA2C4BD7B}" presName="iconRect" presStyleLbl="node1" presStyleIdx="0" presStyleCnt="2" custLinFactY="-43177" custLinFactNeighborX="-9475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95292B-0B02-47D3-963C-60F231200E4E}" type="pres">
      <dgm:prSet presAssocID="{0B949719-A28F-4A91-8D78-2F6DA2C4BD7B}" presName="iconSpace" presStyleCnt="0"/>
      <dgm:spPr/>
    </dgm:pt>
    <dgm:pt modelId="{C914C0F3-3506-4F84-B059-2B30A4145A52}" type="pres">
      <dgm:prSet presAssocID="{0B949719-A28F-4A91-8D78-2F6DA2C4BD7B}" presName="parTx" presStyleLbl="revTx" presStyleIdx="0" presStyleCnt="4" custLinFactY="-118300" custLinFactNeighborX="-665" custLinFactNeighborY="-200000">
        <dgm:presLayoutVars>
          <dgm:chMax val="0"/>
          <dgm:chPref val="0"/>
        </dgm:presLayoutVars>
      </dgm:prSet>
      <dgm:spPr/>
    </dgm:pt>
    <dgm:pt modelId="{2E423587-CDDA-43B2-942A-DF7929FA8607}" type="pres">
      <dgm:prSet presAssocID="{0B949719-A28F-4A91-8D78-2F6DA2C4BD7B}" presName="txSpace" presStyleCnt="0"/>
      <dgm:spPr/>
    </dgm:pt>
    <dgm:pt modelId="{931AD9E3-E714-457D-ABE6-25EC016898CD}" type="pres">
      <dgm:prSet presAssocID="{0B949719-A28F-4A91-8D78-2F6DA2C4BD7B}" presName="desTx" presStyleLbl="revTx" presStyleIdx="1" presStyleCnt="4" custScaleX="125019" custScaleY="43202" custLinFactY="-13578" custLinFactNeighborX="2219" custLinFactNeighborY="-100000">
        <dgm:presLayoutVars/>
      </dgm:prSet>
      <dgm:spPr/>
    </dgm:pt>
    <dgm:pt modelId="{C17B7D06-0253-4F93-974D-894114338DFB}" type="pres">
      <dgm:prSet presAssocID="{2C1C7249-55E9-4426-B414-B6777B109509}" presName="sibTrans" presStyleCnt="0"/>
      <dgm:spPr/>
    </dgm:pt>
    <dgm:pt modelId="{559F04FA-A8F5-4EFD-83CC-8FE4A704A2BE}" type="pres">
      <dgm:prSet presAssocID="{FAF09C3C-FC25-482B-933C-5D85913BC9F3}" presName="compNode" presStyleCnt="0"/>
      <dgm:spPr/>
    </dgm:pt>
    <dgm:pt modelId="{E25949C1-C918-4A47-9569-2D1D48124489}" type="pres">
      <dgm:prSet presAssocID="{FAF09C3C-FC25-482B-933C-5D85913BC9F3}" presName="iconRect" presStyleLbl="node1" presStyleIdx="1" presStyleCnt="2" custLinFactY="-52815" custLinFactNeighborX="-27494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AF1652-33F1-49C6-9FF4-916A53CDD629}" type="pres">
      <dgm:prSet presAssocID="{FAF09C3C-FC25-482B-933C-5D85913BC9F3}" presName="iconSpace" presStyleCnt="0"/>
      <dgm:spPr/>
    </dgm:pt>
    <dgm:pt modelId="{E94BF71F-F3F5-42A0-95F3-3D2366AF5E28}" type="pres">
      <dgm:prSet presAssocID="{FAF09C3C-FC25-482B-933C-5D85913BC9F3}" presName="parTx" presStyleLbl="revTx" presStyleIdx="2" presStyleCnt="4" custLinFactY="-68791" custLinFactNeighborX="-7011" custLinFactNeighborY="-100000">
        <dgm:presLayoutVars>
          <dgm:chMax val="0"/>
          <dgm:chPref val="0"/>
        </dgm:presLayoutVars>
      </dgm:prSet>
      <dgm:spPr/>
    </dgm:pt>
    <dgm:pt modelId="{ADF8A18F-B96D-4E06-81A2-7448B53A63C2}" type="pres">
      <dgm:prSet presAssocID="{FAF09C3C-FC25-482B-933C-5D85913BC9F3}" presName="txSpace" presStyleCnt="0"/>
      <dgm:spPr/>
    </dgm:pt>
    <dgm:pt modelId="{32A198F3-01B0-4D2A-912F-7F511631E9AA}" type="pres">
      <dgm:prSet presAssocID="{FAF09C3C-FC25-482B-933C-5D85913BC9F3}" presName="desTx" presStyleLbl="revTx" presStyleIdx="3" presStyleCnt="4" custScaleY="354089" custLinFactNeighborX="-10686" custLinFactNeighborY="76929">
        <dgm:presLayoutVars/>
      </dgm:prSet>
      <dgm:spPr/>
    </dgm:pt>
  </dgm:ptLst>
  <dgm:cxnLst>
    <dgm:cxn modelId="{3FC68903-049B-498D-B753-7BC917C32C3B}" srcId="{2B854C3B-4ABD-42E6-89D2-756E2D848B4D}" destId="{FAF09C3C-FC25-482B-933C-5D85913BC9F3}" srcOrd="1" destOrd="0" parTransId="{8374BD06-DA26-4772-A121-38C03C88CF5A}" sibTransId="{E8C117F9-67F8-4E11-A800-3757FB28D631}"/>
    <dgm:cxn modelId="{8E3F731C-C93F-4BFA-BDE0-4CBA6E70D487}" srcId="{0B949719-A28F-4A91-8D78-2F6DA2C4BD7B}" destId="{A4BADFCA-CC9E-48F6-AD07-54D1EF4053DD}" srcOrd="0" destOrd="0" parTransId="{02FF607A-CB9F-4DCD-8651-59E9C017D8CC}" sibTransId="{7C6F0098-1979-46D6-B2EB-775815E9413B}"/>
    <dgm:cxn modelId="{D0522172-9661-4962-B840-43C87750B8FD}" type="presOf" srcId="{A4BADFCA-CC9E-48F6-AD07-54D1EF4053DD}" destId="{931AD9E3-E714-457D-ABE6-25EC016898CD}" srcOrd="0" destOrd="0" presId="urn:microsoft.com/office/officeart/2018/5/layout/CenteredIconLabelDescriptionList"/>
    <dgm:cxn modelId="{0D9DDC84-6D3E-4F61-93EB-1817A0FFE3F9}" type="presOf" srcId="{2B854C3B-4ABD-42E6-89D2-756E2D848B4D}" destId="{B36D5A58-9333-4B85-9558-5DC0B5B557E0}" srcOrd="0" destOrd="0" presId="urn:microsoft.com/office/officeart/2018/5/layout/CenteredIconLabelDescriptionList"/>
    <dgm:cxn modelId="{4E4C6D97-F8F3-46A8-BFA9-3B9620ED1747}" srcId="{2B854C3B-4ABD-42E6-89D2-756E2D848B4D}" destId="{0B949719-A28F-4A91-8D78-2F6DA2C4BD7B}" srcOrd="0" destOrd="0" parTransId="{99693A5D-DE00-43F1-BDDE-E404E97AAC75}" sibTransId="{2C1C7249-55E9-4426-B414-B6777B109509}"/>
    <dgm:cxn modelId="{0D033D9E-2746-44A0-BA83-D9155A88D38E}" type="presOf" srcId="{0B949719-A28F-4A91-8D78-2F6DA2C4BD7B}" destId="{C914C0F3-3506-4F84-B059-2B30A4145A52}" srcOrd="0" destOrd="0" presId="urn:microsoft.com/office/officeart/2018/5/layout/CenteredIconLabelDescriptionList"/>
    <dgm:cxn modelId="{DC7872A8-7BF9-4197-AC46-DF511F3BCB5F}" srcId="{FAF09C3C-FC25-482B-933C-5D85913BC9F3}" destId="{742039C0-E130-430E-8333-AA2BA8FE9666}" srcOrd="0" destOrd="0" parTransId="{99A5A264-A871-4CC9-9101-5FBA66CB0AF3}" sibTransId="{9A33CB9E-4D17-425F-9D64-E19693535AE4}"/>
    <dgm:cxn modelId="{5641B9D7-65DD-4972-B4CA-3447D3562779}" type="presOf" srcId="{FAF09C3C-FC25-482B-933C-5D85913BC9F3}" destId="{E94BF71F-F3F5-42A0-95F3-3D2366AF5E28}" srcOrd="0" destOrd="0" presId="urn:microsoft.com/office/officeart/2018/5/layout/CenteredIconLabelDescriptionList"/>
    <dgm:cxn modelId="{1A84ACE1-4D5D-4F5F-A550-3AA9C7A81003}" type="presOf" srcId="{742039C0-E130-430E-8333-AA2BA8FE9666}" destId="{32A198F3-01B0-4D2A-912F-7F511631E9AA}" srcOrd="0" destOrd="0" presId="urn:microsoft.com/office/officeart/2018/5/layout/CenteredIconLabelDescriptionList"/>
    <dgm:cxn modelId="{F4B2742E-0EB4-4F32-8BF7-6B78D2EC448A}" type="presParOf" srcId="{B36D5A58-9333-4B85-9558-5DC0B5B557E0}" destId="{9891F6EC-A772-4334-B616-8C9741ED0069}" srcOrd="0" destOrd="0" presId="urn:microsoft.com/office/officeart/2018/5/layout/CenteredIconLabelDescriptionList"/>
    <dgm:cxn modelId="{458FC983-C62E-432A-84E8-2DA148A768B8}" type="presParOf" srcId="{9891F6EC-A772-4334-B616-8C9741ED0069}" destId="{E4E06803-6181-4D36-8C2B-B9895074519B}" srcOrd="0" destOrd="0" presId="urn:microsoft.com/office/officeart/2018/5/layout/CenteredIconLabelDescriptionList"/>
    <dgm:cxn modelId="{29EB4229-52D9-432F-A6A2-36ED7D676B80}" type="presParOf" srcId="{9891F6EC-A772-4334-B616-8C9741ED0069}" destId="{C795292B-0B02-47D3-963C-60F231200E4E}" srcOrd="1" destOrd="0" presId="urn:microsoft.com/office/officeart/2018/5/layout/CenteredIconLabelDescriptionList"/>
    <dgm:cxn modelId="{F49A110B-B2D8-4C56-8F81-C91C4456AE58}" type="presParOf" srcId="{9891F6EC-A772-4334-B616-8C9741ED0069}" destId="{C914C0F3-3506-4F84-B059-2B30A4145A52}" srcOrd="2" destOrd="0" presId="urn:microsoft.com/office/officeart/2018/5/layout/CenteredIconLabelDescriptionList"/>
    <dgm:cxn modelId="{1A31BBE1-B4F6-4FFD-A408-CD5FCEF6A472}" type="presParOf" srcId="{9891F6EC-A772-4334-B616-8C9741ED0069}" destId="{2E423587-CDDA-43B2-942A-DF7929FA8607}" srcOrd="3" destOrd="0" presId="urn:microsoft.com/office/officeart/2018/5/layout/CenteredIconLabelDescriptionList"/>
    <dgm:cxn modelId="{C9703820-B852-4EE4-830E-6CEC18BF1DD7}" type="presParOf" srcId="{9891F6EC-A772-4334-B616-8C9741ED0069}" destId="{931AD9E3-E714-457D-ABE6-25EC016898CD}" srcOrd="4" destOrd="0" presId="urn:microsoft.com/office/officeart/2018/5/layout/CenteredIconLabelDescriptionList"/>
    <dgm:cxn modelId="{A21D74A3-B8E8-4038-B704-44F3AE79F8C1}" type="presParOf" srcId="{B36D5A58-9333-4B85-9558-5DC0B5B557E0}" destId="{C17B7D06-0253-4F93-974D-894114338DFB}" srcOrd="1" destOrd="0" presId="urn:microsoft.com/office/officeart/2018/5/layout/CenteredIconLabelDescriptionList"/>
    <dgm:cxn modelId="{72411EC0-2413-4483-AEF5-48CFDD0729CB}" type="presParOf" srcId="{B36D5A58-9333-4B85-9558-5DC0B5B557E0}" destId="{559F04FA-A8F5-4EFD-83CC-8FE4A704A2BE}" srcOrd="2" destOrd="0" presId="urn:microsoft.com/office/officeart/2018/5/layout/CenteredIconLabelDescriptionList"/>
    <dgm:cxn modelId="{618EFBF2-5F6A-438E-BFD8-CECEEFDF8790}" type="presParOf" srcId="{559F04FA-A8F5-4EFD-83CC-8FE4A704A2BE}" destId="{E25949C1-C918-4A47-9569-2D1D48124489}" srcOrd="0" destOrd="0" presId="urn:microsoft.com/office/officeart/2018/5/layout/CenteredIconLabelDescriptionList"/>
    <dgm:cxn modelId="{2E500352-9F12-44FE-92AB-E461A38CA9F4}" type="presParOf" srcId="{559F04FA-A8F5-4EFD-83CC-8FE4A704A2BE}" destId="{C3AF1652-33F1-49C6-9FF4-916A53CDD629}" srcOrd="1" destOrd="0" presId="urn:microsoft.com/office/officeart/2018/5/layout/CenteredIconLabelDescriptionList"/>
    <dgm:cxn modelId="{D290193F-1A52-43D8-AFC3-2C95FDAD8A70}" type="presParOf" srcId="{559F04FA-A8F5-4EFD-83CC-8FE4A704A2BE}" destId="{E94BF71F-F3F5-42A0-95F3-3D2366AF5E28}" srcOrd="2" destOrd="0" presId="urn:microsoft.com/office/officeart/2018/5/layout/CenteredIconLabelDescriptionList"/>
    <dgm:cxn modelId="{36579434-A752-446E-8FF9-C288E29DC951}" type="presParOf" srcId="{559F04FA-A8F5-4EFD-83CC-8FE4A704A2BE}" destId="{ADF8A18F-B96D-4E06-81A2-7448B53A63C2}" srcOrd="3" destOrd="0" presId="urn:microsoft.com/office/officeart/2018/5/layout/CenteredIconLabelDescriptionList"/>
    <dgm:cxn modelId="{4C6084E1-79BD-4B21-B8CC-E6F510C9A0F0}" type="presParOf" srcId="{559F04FA-A8F5-4EFD-83CC-8FE4A704A2BE}" destId="{32A198F3-01B0-4D2A-912F-7F511631E9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79D1F-D465-4425-8AA8-6A42EA33F45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C88D7-792D-434C-AC5E-E1BF40BC7BD0}">
      <dgm:prSet phldrT="[Text]"/>
      <dgm:spPr/>
      <dgm:t>
        <a:bodyPr/>
        <a:lstStyle/>
        <a:p>
          <a:r>
            <a:rPr lang="es-GT" dirty="0"/>
            <a:t>Estándar</a:t>
          </a:r>
          <a:endParaRPr lang="en-US" dirty="0"/>
        </a:p>
      </dgm:t>
    </dgm:pt>
    <dgm:pt modelId="{48660D8A-2E36-4152-8B7E-B5E6E2A397BB}" type="parTrans" cxnId="{CCA6BBB4-B967-4B69-8FAF-7147008EA724}">
      <dgm:prSet/>
      <dgm:spPr/>
      <dgm:t>
        <a:bodyPr/>
        <a:lstStyle/>
        <a:p>
          <a:endParaRPr lang="en-US"/>
        </a:p>
      </dgm:t>
    </dgm:pt>
    <dgm:pt modelId="{CB88AD14-E21F-4E34-BB1E-3543F5B02E34}" type="sibTrans" cxnId="{CCA6BBB4-B967-4B69-8FAF-7147008EA724}">
      <dgm:prSet/>
      <dgm:spPr/>
      <dgm:t>
        <a:bodyPr/>
        <a:lstStyle/>
        <a:p>
          <a:endParaRPr lang="en-US"/>
        </a:p>
      </dgm:t>
    </dgm:pt>
    <dgm:pt modelId="{832F9269-1FC1-408B-AC07-392A687E0519}">
      <dgm:prSet phldrT="[Text]"/>
      <dgm:spPr/>
      <dgm:t>
        <a:bodyPr/>
        <a:lstStyle/>
        <a:p>
          <a:r>
            <a:rPr lang="es-GT" dirty="0"/>
            <a:t>Extendidas</a:t>
          </a:r>
          <a:endParaRPr lang="en-US" dirty="0"/>
        </a:p>
      </dgm:t>
    </dgm:pt>
    <dgm:pt modelId="{75F2C742-5945-41D9-B55B-0CEAB1189DB6}" type="parTrans" cxnId="{57896B4B-79F9-4197-9184-4FE459E9E263}">
      <dgm:prSet/>
      <dgm:spPr/>
      <dgm:t>
        <a:bodyPr/>
        <a:lstStyle/>
        <a:p>
          <a:endParaRPr lang="en-US"/>
        </a:p>
      </dgm:t>
    </dgm:pt>
    <dgm:pt modelId="{60C14884-12E1-44E9-8C6C-90A8836AAFE3}" type="sibTrans" cxnId="{57896B4B-79F9-4197-9184-4FE459E9E263}">
      <dgm:prSet/>
      <dgm:spPr/>
      <dgm:t>
        <a:bodyPr/>
        <a:lstStyle/>
        <a:p>
          <a:endParaRPr lang="en-US"/>
        </a:p>
      </dgm:t>
    </dgm:pt>
    <dgm:pt modelId="{516D5A9B-B046-4861-8B8B-08E90E77C4BD}" type="pres">
      <dgm:prSet presAssocID="{08879D1F-D465-4425-8AA8-6A42EA33F459}" presName="diagram" presStyleCnt="0">
        <dgm:presLayoutVars>
          <dgm:dir/>
          <dgm:resizeHandles val="exact"/>
        </dgm:presLayoutVars>
      </dgm:prSet>
      <dgm:spPr/>
    </dgm:pt>
    <dgm:pt modelId="{79EB9D00-F883-457F-A691-8D655F01569C}" type="pres">
      <dgm:prSet presAssocID="{215C88D7-792D-434C-AC5E-E1BF40BC7BD0}" presName="node" presStyleLbl="node1" presStyleIdx="0" presStyleCnt="2" custLinFactNeighborX="1201" custLinFactNeighborY="-13892">
        <dgm:presLayoutVars>
          <dgm:bulletEnabled val="1"/>
        </dgm:presLayoutVars>
      </dgm:prSet>
      <dgm:spPr>
        <a:prstGeom prst="roundRect">
          <a:avLst/>
        </a:prstGeom>
      </dgm:spPr>
    </dgm:pt>
    <dgm:pt modelId="{DD7AED58-4EF2-44BA-B5EF-66B24767C5EA}" type="pres">
      <dgm:prSet presAssocID="{CB88AD14-E21F-4E34-BB1E-3543F5B02E34}" presName="sibTrans" presStyleCnt="0"/>
      <dgm:spPr/>
    </dgm:pt>
    <dgm:pt modelId="{0425F4FD-5F20-467D-8DF5-5EEAA1931E33}" type="pres">
      <dgm:prSet presAssocID="{832F9269-1FC1-408B-AC07-392A687E0519}" presName="node" presStyleLbl="node1" presStyleIdx="1" presStyleCnt="2" custLinFactX="4562" custLinFactY="-16535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7896B4B-79F9-4197-9184-4FE459E9E263}" srcId="{08879D1F-D465-4425-8AA8-6A42EA33F459}" destId="{832F9269-1FC1-408B-AC07-392A687E0519}" srcOrd="1" destOrd="0" parTransId="{75F2C742-5945-41D9-B55B-0CEAB1189DB6}" sibTransId="{60C14884-12E1-44E9-8C6C-90A8836AAFE3}"/>
    <dgm:cxn modelId="{70BE8D96-0F99-49B8-88A3-652E476342ED}" type="presOf" srcId="{832F9269-1FC1-408B-AC07-392A687E0519}" destId="{0425F4FD-5F20-467D-8DF5-5EEAA1931E33}" srcOrd="0" destOrd="0" presId="urn:microsoft.com/office/officeart/2005/8/layout/default"/>
    <dgm:cxn modelId="{CCA6BBB4-B967-4B69-8FAF-7147008EA724}" srcId="{08879D1F-D465-4425-8AA8-6A42EA33F459}" destId="{215C88D7-792D-434C-AC5E-E1BF40BC7BD0}" srcOrd="0" destOrd="0" parTransId="{48660D8A-2E36-4152-8B7E-B5E6E2A397BB}" sibTransId="{CB88AD14-E21F-4E34-BB1E-3543F5B02E34}"/>
    <dgm:cxn modelId="{FFAC5ED5-52FC-4F6D-A55D-5DAD4D1C549F}" type="presOf" srcId="{215C88D7-792D-434C-AC5E-E1BF40BC7BD0}" destId="{79EB9D00-F883-457F-A691-8D655F01569C}" srcOrd="0" destOrd="0" presId="urn:microsoft.com/office/officeart/2005/8/layout/default"/>
    <dgm:cxn modelId="{95F9BEE8-809C-4597-8E39-7AE70985A11A}" type="presOf" srcId="{08879D1F-D465-4425-8AA8-6A42EA33F459}" destId="{516D5A9B-B046-4861-8B8B-08E90E77C4BD}" srcOrd="0" destOrd="0" presId="urn:microsoft.com/office/officeart/2005/8/layout/default"/>
    <dgm:cxn modelId="{BC8830A4-80FB-4805-9505-2514A8632D2D}" type="presParOf" srcId="{516D5A9B-B046-4861-8B8B-08E90E77C4BD}" destId="{79EB9D00-F883-457F-A691-8D655F01569C}" srcOrd="0" destOrd="0" presId="urn:microsoft.com/office/officeart/2005/8/layout/default"/>
    <dgm:cxn modelId="{2D516B3A-B5FE-4F39-9142-D54940F44FD7}" type="presParOf" srcId="{516D5A9B-B046-4861-8B8B-08E90E77C4BD}" destId="{DD7AED58-4EF2-44BA-B5EF-66B24767C5EA}" srcOrd="1" destOrd="0" presId="urn:microsoft.com/office/officeart/2005/8/layout/default"/>
    <dgm:cxn modelId="{1DBA64DD-802B-4C82-B7F4-CA1BDF308D4E}" type="presParOf" srcId="{516D5A9B-B046-4861-8B8B-08E90E77C4BD}" destId="{0425F4FD-5F20-467D-8DF5-5EEAA1931E3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06803-6181-4D36-8C2B-B9895074519B}">
      <dsp:nvSpPr>
        <dsp:cNvPr id="0" name=""/>
        <dsp:cNvSpPr/>
      </dsp:nvSpPr>
      <dsp:spPr>
        <a:xfrm>
          <a:off x="303924" y="57066"/>
          <a:ext cx="876839" cy="876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C0F3-3506-4F84-B059-2B30A4145A52}">
      <dsp:nvSpPr>
        <dsp:cNvPr id="0" name=""/>
        <dsp:cNvSpPr/>
      </dsp:nvSpPr>
      <dsp:spPr>
        <a:xfrm>
          <a:off x="303914" y="1080875"/>
          <a:ext cx="2505255" cy="37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200" kern="1200" dirty="0"/>
            <a:t>Objetivo General</a:t>
          </a:r>
          <a:endParaRPr lang="en-US" sz="2200" kern="1200" dirty="0"/>
        </a:p>
      </dsp:txBody>
      <dsp:txXfrm>
        <a:off x="303914" y="1080875"/>
        <a:ext cx="2505255" cy="375788"/>
      </dsp:txXfrm>
    </dsp:sp>
    <dsp:sp modelId="{931AD9E3-E714-457D-ABE6-25EC016898CD}">
      <dsp:nvSpPr>
        <dsp:cNvPr id="0" name=""/>
        <dsp:cNvSpPr/>
      </dsp:nvSpPr>
      <dsp:spPr>
        <a:xfrm>
          <a:off x="62771" y="1797001"/>
          <a:ext cx="3132045" cy="3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/>
            <a:t>Desarrollar habilidades en la aplicación de políticas de seguridad en redes de comunicación de datos.</a:t>
          </a:r>
          <a:endParaRPr lang="en-US" sz="2000" kern="1200" dirty="0"/>
        </a:p>
      </dsp:txBody>
      <dsp:txXfrm>
        <a:off x="62771" y="1797001"/>
        <a:ext cx="3132045" cy="391647"/>
      </dsp:txXfrm>
    </dsp:sp>
    <dsp:sp modelId="{E25949C1-C918-4A47-9569-2D1D48124489}">
      <dsp:nvSpPr>
        <dsp:cNvPr id="0" name=""/>
        <dsp:cNvSpPr/>
      </dsp:nvSpPr>
      <dsp:spPr>
        <a:xfrm>
          <a:off x="4150775" y="0"/>
          <a:ext cx="876839" cy="876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BF71F-F3F5-42A0-95F3-3D2366AF5E28}">
      <dsp:nvSpPr>
        <dsp:cNvPr id="0" name=""/>
        <dsp:cNvSpPr/>
      </dsp:nvSpPr>
      <dsp:spPr>
        <a:xfrm>
          <a:off x="3402001" y="938127"/>
          <a:ext cx="2505255" cy="37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200" kern="1200" dirty="0"/>
            <a:t>Objetivos Específicos</a:t>
          </a:r>
          <a:endParaRPr lang="en-US" sz="2200" kern="1200" dirty="0"/>
        </a:p>
      </dsp:txBody>
      <dsp:txXfrm>
        <a:off x="3402001" y="938127"/>
        <a:ext cx="2505255" cy="375788"/>
      </dsp:txXfrm>
    </dsp:sp>
    <dsp:sp modelId="{32A198F3-01B0-4D2A-912F-7F511631E9AA}">
      <dsp:nvSpPr>
        <dsp:cNvPr id="0" name=""/>
        <dsp:cNvSpPr/>
      </dsp:nvSpPr>
      <dsp:spPr>
        <a:xfrm>
          <a:off x="3309933" y="1320798"/>
          <a:ext cx="2505255" cy="320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/>
            <a:t>Configurar listas de acceso estándar y extendidas en una topología.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Aplicar listas de acceso a interfaces específicas dependiendo de la Dirección del flujo de tráfico de red.</a:t>
          </a:r>
        </a:p>
      </dsp:txBody>
      <dsp:txXfrm>
        <a:off x="3309933" y="1320798"/>
        <a:ext cx="2505255" cy="3209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B9D00-F883-457F-A691-8D655F01569C}">
      <dsp:nvSpPr>
        <dsp:cNvPr id="0" name=""/>
        <dsp:cNvSpPr/>
      </dsp:nvSpPr>
      <dsp:spPr>
        <a:xfrm>
          <a:off x="53324" y="25141"/>
          <a:ext cx="4347176" cy="26083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6500" kern="1200" dirty="0"/>
            <a:t>Estándar</a:t>
          </a:r>
          <a:endParaRPr lang="en-US" sz="6500" kern="1200" dirty="0"/>
        </a:p>
      </dsp:txBody>
      <dsp:txXfrm>
        <a:off x="180651" y="152468"/>
        <a:ext cx="4092522" cy="2353651"/>
      </dsp:txXfrm>
    </dsp:sp>
    <dsp:sp modelId="{0425F4FD-5F20-467D-8DF5-5EEAA1931E33}">
      <dsp:nvSpPr>
        <dsp:cNvPr id="0" name=""/>
        <dsp:cNvSpPr/>
      </dsp:nvSpPr>
      <dsp:spPr>
        <a:xfrm>
          <a:off x="4784123" y="0"/>
          <a:ext cx="4347176" cy="2608305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6500" kern="1200" dirty="0"/>
            <a:t>Extendidas</a:t>
          </a:r>
          <a:endParaRPr lang="en-US" sz="6500" kern="1200" dirty="0"/>
        </a:p>
      </dsp:txBody>
      <dsp:txXfrm>
        <a:off x="4911450" y="127327"/>
        <a:ext cx="4092522" cy="235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090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7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83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8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5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17736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5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FD2467-2E50-46A0-AB11-949986A9006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818B70-1682-4EC6-B38F-7E68143C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9BB9F-A02A-4A1C-B567-409DCDBB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6" y="425036"/>
            <a:ext cx="11824327" cy="60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Listas de acceso extendidas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1141" y="1981286"/>
            <a:ext cx="11957539" cy="196696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GT" sz="2800" dirty="0"/>
              <a:t>Ejemplo: Lista de acceso que restringe el acceso a una red 16 bits hacia el servidor FTP.</a:t>
            </a:r>
          </a:p>
          <a:p>
            <a:pPr marL="0" indent="0" algn="just">
              <a:buNone/>
            </a:pPr>
            <a:endParaRPr lang="es-GT" sz="2800" dirty="0"/>
          </a:p>
          <a:p>
            <a:pPr marL="0" indent="0" algn="just">
              <a:buNone/>
            </a:pPr>
            <a:r>
              <a:rPr lang="es-GT" sz="2800" b="1" dirty="0" err="1"/>
              <a:t>Ip</a:t>
            </a:r>
            <a:r>
              <a:rPr lang="es-GT" sz="2800" b="1" dirty="0"/>
              <a:t> Access-</a:t>
            </a:r>
            <a:r>
              <a:rPr lang="es-GT" sz="2800" b="1" dirty="0" err="1"/>
              <a:t>list</a:t>
            </a:r>
            <a:r>
              <a:rPr lang="es-GT" sz="2800" b="1" dirty="0"/>
              <a:t> Extended</a:t>
            </a:r>
            <a:r>
              <a:rPr lang="es-GT" sz="2800" dirty="0"/>
              <a:t> </a:t>
            </a:r>
            <a:r>
              <a:rPr lang="es-GT" sz="2800" i="1" dirty="0"/>
              <a:t>101</a:t>
            </a:r>
            <a:r>
              <a:rPr lang="es-GT" sz="2800" dirty="0"/>
              <a:t> </a:t>
            </a:r>
          </a:p>
          <a:p>
            <a:pPr marL="0" indent="0" algn="just">
              <a:buNone/>
            </a:pPr>
            <a:r>
              <a:rPr lang="es-GT" sz="2800" b="1" dirty="0" err="1"/>
              <a:t>deny</a:t>
            </a:r>
            <a:r>
              <a:rPr lang="es-GT" sz="2800" dirty="0"/>
              <a:t> </a:t>
            </a:r>
            <a:r>
              <a:rPr lang="es-GT" sz="2800" b="1" dirty="0"/>
              <a:t>TCP</a:t>
            </a:r>
            <a:r>
              <a:rPr lang="es-GT" sz="2800" dirty="0"/>
              <a:t> </a:t>
            </a:r>
            <a:r>
              <a:rPr lang="es-GT" sz="2800" i="1" dirty="0"/>
              <a:t>172.16.0.0 0.0.255.255</a:t>
            </a:r>
            <a:r>
              <a:rPr lang="es-GT" sz="2800" dirty="0"/>
              <a:t> </a:t>
            </a:r>
            <a:r>
              <a:rPr lang="es-GT" sz="2800" b="1" dirty="0"/>
              <a:t>host</a:t>
            </a:r>
            <a:r>
              <a:rPr lang="es-GT" sz="2800" dirty="0"/>
              <a:t> </a:t>
            </a:r>
            <a:r>
              <a:rPr lang="es-GT" sz="2800" i="1" dirty="0"/>
              <a:t>192.168.100.165</a:t>
            </a:r>
            <a:r>
              <a:rPr lang="es-GT" sz="2800" dirty="0"/>
              <a:t> </a:t>
            </a:r>
            <a:r>
              <a:rPr lang="es-GT" sz="2800" b="1" dirty="0" err="1"/>
              <a:t>eq</a:t>
            </a:r>
            <a:r>
              <a:rPr lang="es-GT" sz="2800" dirty="0"/>
              <a:t> </a:t>
            </a:r>
            <a:r>
              <a:rPr lang="es-GT" sz="2800" i="1" dirty="0"/>
              <a:t>21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826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Aplicación de listas de acceso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/>
              <a:t>Dependiendo de la dirección del tráfico y la interface en la que se aplique una regla de acceso en particular, el proceso es el siguiente:</a:t>
            </a:r>
          </a:p>
          <a:p>
            <a:endParaRPr lang="es-GT" dirty="0"/>
          </a:p>
          <a:p>
            <a:r>
              <a:rPr lang="es-GT" dirty="0"/>
              <a:t>Se selecciona una interface</a:t>
            </a:r>
          </a:p>
          <a:p>
            <a:r>
              <a:rPr lang="es-GT" dirty="0"/>
              <a:t>Se indica el grupo de acceso, el identificador (que debe coincidir con el de la lista de acceso) y la dirección en que se desea aplicar.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Aplicación de listas de acceso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244" y="2130031"/>
            <a:ext cx="10871200" cy="4495800"/>
          </a:xfrm>
        </p:spPr>
        <p:txBody>
          <a:bodyPr/>
          <a:lstStyle/>
          <a:p>
            <a:r>
              <a:rPr lang="es-GT" b="1" dirty="0"/>
              <a:t>Interface &lt;Interface ID&gt;</a:t>
            </a:r>
          </a:p>
          <a:p>
            <a:endParaRPr lang="es-GT" dirty="0"/>
          </a:p>
          <a:p>
            <a:endParaRPr lang="es-GT" b="1" dirty="0"/>
          </a:p>
          <a:p>
            <a:endParaRPr lang="es-GT" b="1" dirty="0"/>
          </a:p>
          <a:p>
            <a:endParaRPr lang="es-GT" b="1" dirty="0"/>
          </a:p>
          <a:p>
            <a:r>
              <a:rPr lang="es-GT" b="1" dirty="0" err="1"/>
              <a:t>Ip</a:t>
            </a:r>
            <a:r>
              <a:rPr lang="es-GT" b="1" dirty="0"/>
              <a:t> </a:t>
            </a:r>
            <a:r>
              <a:rPr lang="es-GT" b="1" dirty="0" err="1"/>
              <a:t>access-group</a:t>
            </a:r>
            <a:r>
              <a:rPr lang="es-GT" dirty="0"/>
              <a:t> &lt;</a:t>
            </a:r>
            <a:r>
              <a:rPr lang="es-GT" i="1" dirty="0"/>
              <a:t>Id</a:t>
            </a:r>
            <a:r>
              <a:rPr lang="es-GT" dirty="0"/>
              <a:t>&gt; {</a:t>
            </a:r>
            <a:r>
              <a:rPr lang="es-GT" b="1" dirty="0" err="1"/>
              <a:t>in</a:t>
            </a:r>
            <a:r>
              <a:rPr lang="es-GT" dirty="0" err="1"/>
              <a:t>|</a:t>
            </a:r>
            <a:r>
              <a:rPr lang="es-GT" b="1" dirty="0" err="1"/>
              <a:t>out</a:t>
            </a:r>
            <a:r>
              <a:rPr lang="es-GT" dirty="0"/>
              <a:t>}</a:t>
            </a:r>
          </a:p>
          <a:p>
            <a:endParaRPr lang="es-GT" dirty="0"/>
          </a:p>
          <a:p>
            <a:endParaRPr lang="es-GT" dirty="0"/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3CFBD-2E96-4F85-92B1-08FE8DEF2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0" y="2635553"/>
            <a:ext cx="1768347" cy="10372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6D77B5-B18B-4BA9-80BD-57563B180FEE}"/>
              </a:ext>
            </a:extLst>
          </p:cNvPr>
          <p:cNvCxnSpPr>
            <a:cxnSpLocks/>
          </p:cNvCxnSpPr>
          <p:nvPr/>
        </p:nvCxnSpPr>
        <p:spPr>
          <a:xfrm>
            <a:off x="3200400" y="2722125"/>
            <a:ext cx="4541520" cy="135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17B654-0754-45D1-9F21-A509E067D558}"/>
              </a:ext>
            </a:extLst>
          </p:cNvPr>
          <p:cNvSpPr txBox="1"/>
          <p:nvPr/>
        </p:nvSpPr>
        <p:spPr>
          <a:xfrm>
            <a:off x="7840980" y="3764340"/>
            <a:ext cx="2169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Interfaces:</a:t>
            </a:r>
          </a:p>
          <a:p>
            <a:pPr lvl="1"/>
            <a:r>
              <a:rPr lang="es-GT" dirty="0"/>
              <a:t>Gigabit Ethernet</a:t>
            </a:r>
          </a:p>
          <a:p>
            <a:pPr lvl="1"/>
            <a:r>
              <a:rPr lang="en-US" dirty="0"/>
              <a:t>Serial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6DE0D-B9BB-448B-A4CC-19FBE19EDED0}"/>
              </a:ext>
            </a:extLst>
          </p:cNvPr>
          <p:cNvCxnSpPr>
            <a:cxnSpLocks/>
          </p:cNvCxnSpPr>
          <p:nvPr/>
        </p:nvCxnSpPr>
        <p:spPr>
          <a:xfrm flipV="1">
            <a:off x="5644920" y="4687670"/>
            <a:ext cx="1967460" cy="532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0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996DB2-6913-4FFC-9C4C-1A19D92BE512}"/>
              </a:ext>
            </a:extLst>
          </p:cNvPr>
          <p:cNvSpPr/>
          <p:nvPr/>
        </p:nvSpPr>
        <p:spPr>
          <a:xfrm>
            <a:off x="2312698" y="5318886"/>
            <a:ext cx="1086626" cy="127046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801D62-9E57-498B-B4FF-A26F0FB1C45B}"/>
              </a:ext>
            </a:extLst>
          </p:cNvPr>
          <p:cNvSpPr/>
          <p:nvPr/>
        </p:nvSpPr>
        <p:spPr>
          <a:xfrm>
            <a:off x="1044083" y="2528947"/>
            <a:ext cx="1887369" cy="1085384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337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490004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Arial Black" panose="020B0A04020102020204" pitchFamily="34" charset="0"/>
              </a:rPr>
              <a:t>Enunciado - Laboratorio No. 12</a:t>
            </a:r>
            <a:endParaRPr 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491260"/>
            <a:ext cx="4085181" cy="59097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Parte I: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Utilizando la topología de la práctica no. 11, agregue los siguientes servicios: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DNS en R5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Servidor Web (</a:t>
            </a:r>
            <a:r>
              <a:rPr lang="es-GT" sz="2000" b="1" dirty="0">
                <a:solidFill>
                  <a:srgbClr val="FF0000"/>
                </a:solidFill>
                <a:latin typeface="Daytona" panose="020B0604020202020204" pitchFamily="34" charset="0"/>
              </a:rPr>
              <a:t>Restringido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) en R4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Servidor Web (</a:t>
            </a:r>
            <a:r>
              <a:rPr lang="es-GT" sz="2000" b="1" dirty="0">
                <a:solidFill>
                  <a:srgbClr val="43F513"/>
                </a:solidFill>
                <a:latin typeface="Daytona" panose="020B0604020202020204" pitchFamily="34" charset="0"/>
              </a:rPr>
              <a:t>público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) en R2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Aplicar las siguientes políticas:</a:t>
            </a:r>
          </a:p>
          <a:p>
            <a:pPr lvl="1"/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R2-5 deben tener acceso al servidor Web (</a:t>
            </a:r>
            <a:r>
              <a:rPr lang="es-GT" sz="1600" b="1" dirty="0">
                <a:solidFill>
                  <a:srgbClr val="43F513"/>
                </a:solidFill>
                <a:latin typeface="Daytona" panose="020B0604020202020204" pitchFamily="34" charset="0"/>
              </a:rPr>
              <a:t>público</a:t>
            </a:r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)de R2.</a:t>
            </a:r>
          </a:p>
          <a:p>
            <a:pPr marL="457200" lvl="1" indent="0">
              <a:buNone/>
            </a:pPr>
            <a:endParaRPr lang="es-GT" sz="1600" dirty="0">
              <a:solidFill>
                <a:srgbClr val="FFFFFF"/>
              </a:solidFill>
              <a:latin typeface="Daytona" panose="020B0604020202020204" pitchFamily="34" charset="0"/>
            </a:endParaRPr>
          </a:p>
          <a:p>
            <a:pPr lvl="1"/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Restringir capacidad de navegación a R1.</a:t>
            </a:r>
          </a:p>
          <a:p>
            <a:pPr marL="457200" lvl="1" indent="0">
              <a:buNone/>
            </a:pPr>
            <a:endParaRPr lang="es-GT" sz="1600" dirty="0">
              <a:solidFill>
                <a:srgbClr val="FFFFFF"/>
              </a:solidFill>
              <a:latin typeface="Daytona" panose="020B0604020202020204" pitchFamily="34" charset="0"/>
            </a:endParaRPr>
          </a:p>
          <a:p>
            <a:pPr lvl="1"/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R3 puede tener acceso a servidor web (</a:t>
            </a:r>
            <a:r>
              <a:rPr lang="es-GT" sz="1600" b="1" dirty="0">
                <a:solidFill>
                  <a:srgbClr val="FF0000"/>
                </a:solidFill>
                <a:latin typeface="Daytona" panose="020B0604020202020204" pitchFamily="34" charset="0"/>
              </a:rPr>
              <a:t>restringido</a:t>
            </a:r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) de R4</a:t>
            </a:r>
          </a:p>
          <a:p>
            <a:pPr lvl="1"/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Denegar la comunicación vía ICMP hacia servidor web (</a:t>
            </a:r>
            <a:r>
              <a:rPr lang="es-GT" sz="1600" b="1" dirty="0">
                <a:solidFill>
                  <a:srgbClr val="FF0000"/>
                </a:solidFill>
                <a:latin typeface="Daytona" panose="020B0604020202020204" pitchFamily="34" charset="0"/>
              </a:rPr>
              <a:t>restringido</a:t>
            </a:r>
            <a:r>
              <a:rPr lang="es-GT" sz="1600" dirty="0">
                <a:solidFill>
                  <a:srgbClr val="FFFFFF"/>
                </a:solidFill>
                <a:latin typeface="Daytona" panose="020B0604020202020204" pitchFamily="34" charset="0"/>
              </a:rPr>
              <a:t>) de R4</a:t>
            </a:r>
          </a:p>
          <a:p>
            <a:pPr marL="0" indent="0">
              <a:buNone/>
            </a:pPr>
            <a:endParaRPr lang="es-GT" sz="2000" dirty="0">
              <a:solidFill>
                <a:srgbClr val="FFFFFF"/>
              </a:solidFill>
              <a:latin typeface="Daytona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1D33A-866D-4AB3-B0E5-3109376C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93" y="4047361"/>
            <a:ext cx="894400" cy="524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EEABE-C40B-490D-A109-2E360C9A5E92}"/>
              </a:ext>
            </a:extLst>
          </p:cNvPr>
          <p:cNvSpPr txBox="1"/>
          <p:nvPr/>
        </p:nvSpPr>
        <p:spPr>
          <a:xfrm>
            <a:off x="1005007" y="4131254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2EAAAF-A44D-4CAB-9071-16828F95F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13" y="3434781"/>
            <a:ext cx="894400" cy="524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8B97B-DD00-40D8-9407-CBC191147F5E}"/>
              </a:ext>
            </a:extLst>
          </p:cNvPr>
          <p:cNvSpPr txBox="1"/>
          <p:nvPr/>
        </p:nvSpPr>
        <p:spPr>
          <a:xfrm>
            <a:off x="2779542" y="2861717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AF210-7A85-4D8D-9949-FB801AA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13" y="4845408"/>
            <a:ext cx="894400" cy="524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EACEF-5AE6-43DC-ABB0-48F6214E9BD4}"/>
              </a:ext>
            </a:extLst>
          </p:cNvPr>
          <p:cNvSpPr txBox="1"/>
          <p:nvPr/>
        </p:nvSpPr>
        <p:spPr>
          <a:xfrm>
            <a:off x="3023414" y="5658862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R5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A7063-7D4E-468D-80F6-73F458F2B5D6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3911413" y="5088840"/>
            <a:ext cx="637386" cy="188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D0CCA-747D-4444-AF1C-B96B677099C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957693" y="4572003"/>
            <a:ext cx="1059320" cy="5357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A96CB7-87E2-4ACE-BAD0-8433E67684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04893" y="3697102"/>
            <a:ext cx="612120" cy="612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85EF37A-3C19-4C2E-A2A1-8E31341F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99" y="3429045"/>
            <a:ext cx="896190" cy="524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F9835-AF76-4C80-BF71-00E88ED206F6}"/>
              </a:ext>
            </a:extLst>
          </p:cNvPr>
          <p:cNvSpPr txBox="1"/>
          <p:nvPr/>
        </p:nvSpPr>
        <p:spPr>
          <a:xfrm>
            <a:off x="5444989" y="3499771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1D19A4-B1AA-4539-B6AA-C19D967E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99" y="4826519"/>
            <a:ext cx="894400" cy="5246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11FF60-A028-4384-81BB-25209465D70A}"/>
              </a:ext>
            </a:extLst>
          </p:cNvPr>
          <p:cNvSpPr txBox="1"/>
          <p:nvPr/>
        </p:nvSpPr>
        <p:spPr>
          <a:xfrm>
            <a:off x="5444989" y="5066996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R4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2714F5-2F17-4232-AB4E-F95835DD1AB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3911413" y="3691196"/>
            <a:ext cx="637386" cy="59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CC2B00-F674-4CBC-9E73-C9BDD77AD58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4995999" y="3953346"/>
            <a:ext cx="895" cy="8731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C4557-4877-46A0-AC6E-694D3451FD20}"/>
              </a:ext>
            </a:extLst>
          </p:cNvPr>
          <p:cNvSpPr txBox="1"/>
          <p:nvPr/>
        </p:nvSpPr>
        <p:spPr>
          <a:xfrm>
            <a:off x="498619" y="41312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C1286-A420-4ECF-BDC0-C2F0D7971398}"/>
              </a:ext>
            </a:extLst>
          </p:cNvPr>
          <p:cNvSpPr txBox="1"/>
          <p:nvPr/>
        </p:nvSpPr>
        <p:spPr>
          <a:xfrm>
            <a:off x="3144043" y="28736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2F703-5D4E-42BD-A6EA-58B43DBFB3FA}"/>
              </a:ext>
            </a:extLst>
          </p:cNvPr>
          <p:cNvSpPr txBox="1"/>
          <p:nvPr/>
        </p:nvSpPr>
        <p:spPr>
          <a:xfrm>
            <a:off x="5410489" y="30949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ED518-DEF1-44BC-801B-E710B7163291}"/>
              </a:ext>
            </a:extLst>
          </p:cNvPr>
          <p:cNvSpPr txBox="1"/>
          <p:nvPr/>
        </p:nvSpPr>
        <p:spPr>
          <a:xfrm>
            <a:off x="5903873" y="5068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73857-58BF-4AFE-BB66-E98542B6EC9A}"/>
              </a:ext>
            </a:extLst>
          </p:cNvPr>
          <p:cNvSpPr txBox="1"/>
          <p:nvPr/>
        </p:nvSpPr>
        <p:spPr>
          <a:xfrm>
            <a:off x="3312877" y="56690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/24</a:t>
            </a:r>
            <a:endParaRPr lang="en-US" dirty="0"/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CF806641-9C55-4EB1-AFFB-15921363C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9" y="5638827"/>
            <a:ext cx="383481" cy="681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5CD7CF-9578-4F56-86C9-E08449A4C78E}"/>
              </a:ext>
            </a:extLst>
          </p:cNvPr>
          <p:cNvSpPr txBox="1"/>
          <p:nvPr/>
        </p:nvSpPr>
        <p:spPr>
          <a:xfrm>
            <a:off x="2574015" y="6312348"/>
            <a:ext cx="53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>
                <a:latin typeface="Bahnschrift SemiBold" panose="020B0502040204020203" pitchFamily="34" charset="0"/>
              </a:rPr>
              <a:t>DNS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EA7680-9A5D-454C-B3F4-047334ABD358}"/>
              </a:ext>
            </a:extLst>
          </p:cNvPr>
          <p:cNvSpPr/>
          <p:nvPr/>
        </p:nvSpPr>
        <p:spPr>
          <a:xfrm>
            <a:off x="4728469" y="5399100"/>
            <a:ext cx="1887369" cy="1085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8E351DD-4420-4894-93DC-28D75119D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28" y="5600386"/>
            <a:ext cx="384081" cy="682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4784F8-312B-49AB-ADD4-FA9C503FA335}"/>
              </a:ext>
            </a:extLst>
          </p:cNvPr>
          <p:cNvSpPr txBox="1"/>
          <p:nvPr/>
        </p:nvSpPr>
        <p:spPr>
          <a:xfrm>
            <a:off x="5507470" y="5657474"/>
            <a:ext cx="10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>
                <a:latin typeface="Bahnschrift SemiBold" panose="020B0502040204020203" pitchFamily="34" charset="0"/>
              </a:rPr>
              <a:t>Web Server Restringido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542DC-58B5-454E-A54A-F630DFFC8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584" y="2746375"/>
            <a:ext cx="384081" cy="6828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BA5587-48BD-4F4C-B3CC-2D795633E18E}"/>
              </a:ext>
            </a:extLst>
          </p:cNvPr>
          <p:cNvSpPr txBox="1"/>
          <p:nvPr/>
        </p:nvSpPr>
        <p:spPr>
          <a:xfrm>
            <a:off x="1757926" y="2803463"/>
            <a:ext cx="10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>
                <a:latin typeface="Bahnschrift SemiBold" panose="020B0502040204020203" pitchFamily="34" charset="0"/>
              </a:rPr>
              <a:t>Web Server Restringido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GT" sz="3700" dirty="0">
                <a:solidFill>
                  <a:srgbClr val="FFFFFF"/>
                </a:solidFill>
                <a:latin typeface="Arial Black" panose="020B0A04020102020204" pitchFamily="34" charset="0"/>
              </a:rPr>
              <a:t>Entrega del Laboratorio No. 12</a:t>
            </a:r>
            <a:endParaRPr lang="en-US" sz="37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942" y="129541"/>
            <a:ext cx="6906491" cy="6409372"/>
          </a:xfrm>
        </p:spPr>
        <p:txBody>
          <a:bodyPr anchor="ctr">
            <a:normAutofit lnSpcReduction="10000"/>
          </a:bodyPr>
          <a:lstStyle/>
          <a:p>
            <a:r>
              <a:rPr lang="es-GT" sz="24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400" dirty="0" err="1">
                <a:latin typeface="Daytona" panose="020B0604020202020204" pitchFamily="34" charset="0"/>
              </a:rPr>
              <a:t>pkt</a:t>
            </a:r>
            <a:r>
              <a:rPr lang="es-GT" sz="2400" dirty="0">
                <a:latin typeface="Daytona" panose="020B0604020202020204" pitchFamily="34" charset="0"/>
              </a:rPr>
              <a:t> resultante de la practica y un documento en formato MS Word con su nombre y apellido y carné, en el cual deben de proveer sus comentarios en relación a la configuración de listas de acceso aplicadas a la topología, insertar una captura de pantalla de su topología.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Presentar una tabla con los </a:t>
            </a:r>
            <a:r>
              <a:rPr lang="es-GT" sz="2400" dirty="0" err="1">
                <a:latin typeface="Daytona" panose="020B0604020202020204" pitchFamily="34" charset="0"/>
              </a:rPr>
              <a:t>routers</a:t>
            </a:r>
            <a:r>
              <a:rPr lang="es-GT" sz="2400" dirty="0">
                <a:latin typeface="Daytona" panose="020B0604020202020204" pitchFamily="34" charset="0"/>
              </a:rPr>
              <a:t> y las interfaces en que se aplicaron listas de acceso y el detalle de las mismas.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Los 2 archivos indicados deben ser presentados mediante la actividad programada para el 30 de Octubre en el portal académico, la hora límite será 6:55:00 PM.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GT" sz="4100" dirty="0">
                <a:latin typeface="Arial Black" panose="020B0A04020102020204" pitchFamily="34" charset="0"/>
              </a:rPr>
              <a:t>Objetivos del Laboratorio No.12</a:t>
            </a:r>
            <a:endParaRPr lang="en-US" sz="4100" dirty="0">
              <a:latin typeface="Arial Black" panose="020B0A04020102020204" pitchFamily="34" charset="0"/>
            </a:endParaRPr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8" r="20051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164DEA-9193-40E1-9EF6-90B77232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07071"/>
              </p:ext>
            </p:extLst>
          </p:nvPr>
        </p:nvGraphicFramePr>
        <p:xfrm>
          <a:off x="559293" y="1825624"/>
          <a:ext cx="6090081" cy="453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s-GT" dirty="0"/>
              <a:t>Listas de acceso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s-GT" dirty="0"/>
              <a:t>Representan reglas o restricciones que se consideran para restringir o controlar el tráfico en una red.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Una regla de acceso filtrará tráfico hasta que ésta haya sido aplicada en alguna interface.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Se aplican de arriba hacia abajo.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El tráfico de red al que no le aplique ninguna regla de forma explicita o implícita se descartará.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274638"/>
            <a:ext cx="10058400" cy="715962"/>
          </a:xfrm>
        </p:spPr>
        <p:txBody>
          <a:bodyPr>
            <a:normAutofit fontScale="90000"/>
          </a:bodyPr>
          <a:lstStyle/>
          <a:p>
            <a:r>
              <a:rPr lang="es-GT" dirty="0"/>
              <a:t>Listas de acceso – Dirección del flujo de tráfico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endParaRPr lang="es-GT" dirty="0"/>
          </a:p>
          <a:p>
            <a:pPr algn="just"/>
            <a:r>
              <a:rPr lang="es-GT" dirty="0"/>
              <a:t>Al aplicar reglas de acceso, se debe indicar la dirección en la cuál fluye el tráfico.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El tráfico puede fluir de dentro hacia afuera (</a:t>
            </a:r>
            <a:r>
              <a:rPr lang="es-GT" dirty="0" err="1"/>
              <a:t>Out</a:t>
            </a:r>
            <a:r>
              <a:rPr lang="es-GT" dirty="0"/>
              <a:t>) o de fuera hacia adentro (In).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831160-F777-46D6-9AB9-F3ACDA4C39C3}"/>
              </a:ext>
            </a:extLst>
          </p:cNvPr>
          <p:cNvSpPr/>
          <p:nvPr/>
        </p:nvSpPr>
        <p:spPr>
          <a:xfrm>
            <a:off x="6812783" y="4690905"/>
            <a:ext cx="2069960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DC78CA2-5A5D-43FF-AE96-CC74D96304E7}"/>
              </a:ext>
            </a:extLst>
          </p:cNvPr>
          <p:cNvSpPr/>
          <p:nvPr/>
        </p:nvSpPr>
        <p:spPr>
          <a:xfrm>
            <a:off x="4742823" y="5486400"/>
            <a:ext cx="2069960" cy="622998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2E83D-7FBA-4FE1-8286-783B0437B66E}"/>
              </a:ext>
            </a:extLst>
          </p:cNvPr>
          <p:cNvSpPr txBox="1"/>
          <p:nvPr/>
        </p:nvSpPr>
        <p:spPr>
          <a:xfrm>
            <a:off x="7098662" y="4490850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Outbound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9D8E0-F404-452D-A981-46EAD37FB77D}"/>
              </a:ext>
            </a:extLst>
          </p:cNvPr>
          <p:cNvSpPr txBox="1"/>
          <p:nvPr/>
        </p:nvSpPr>
        <p:spPr>
          <a:xfrm>
            <a:off x="5284934" y="519423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Inbound</a:t>
            </a:r>
          </a:p>
        </p:txBody>
      </p:sp>
    </p:spTree>
    <p:extLst>
      <p:ext uri="{BB962C8B-B14F-4D97-AF65-F5344CB8AC3E}">
        <p14:creationId xmlns:p14="http://schemas.microsoft.com/office/powerpoint/2010/main" val="3394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Listas de acceso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8EFE26-9D06-4D50-80AC-46F50A115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735447"/>
              </p:ext>
            </p:extLst>
          </p:nvPr>
        </p:nvGraphicFramePr>
        <p:xfrm>
          <a:off x="1686814" y="2552699"/>
          <a:ext cx="9131300" cy="338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Listas de acceso estándar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dirty="0"/>
              <a:t>Estas listas de acceso aplican reglas de control de tráfico basadas en una comparación entre las direcciones fuente y destino de los paquetes evaluados.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Estas listas de acceso se identifican con números de 1 a 99 ó de 1300 a 1999, el número que se asigne no tiene ningún efecto, solo se debe considerar que pertenezcan al rango ya indicado.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Listas de acceso estándar - 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3" y="1600200"/>
            <a:ext cx="11160771" cy="449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dirty="0"/>
          </a:p>
          <a:p>
            <a:pPr marL="0" indent="0" algn="just">
              <a:buNone/>
            </a:pPr>
            <a:r>
              <a:rPr lang="es-GT" sz="2600" b="1" dirty="0"/>
              <a:t>Access-</a:t>
            </a:r>
            <a:r>
              <a:rPr lang="es-GT" sz="2600" b="1" dirty="0" err="1"/>
              <a:t>list</a:t>
            </a:r>
            <a:r>
              <a:rPr lang="es-GT" sz="2600" dirty="0"/>
              <a:t> &lt;Id&gt; {</a:t>
            </a:r>
            <a:r>
              <a:rPr lang="es-GT" sz="2600" b="1" dirty="0" err="1"/>
              <a:t>permit</a:t>
            </a:r>
            <a:r>
              <a:rPr lang="es-GT" sz="2600" dirty="0" err="1"/>
              <a:t>|</a:t>
            </a:r>
            <a:r>
              <a:rPr lang="es-GT" sz="2600" b="1" dirty="0" err="1"/>
              <a:t>deny</a:t>
            </a:r>
            <a:r>
              <a:rPr lang="es-GT" sz="2600" dirty="0"/>
              <a:t>}   {</a:t>
            </a:r>
            <a:r>
              <a:rPr lang="es-GT" sz="2600" b="1" dirty="0"/>
              <a:t>host</a:t>
            </a:r>
            <a:r>
              <a:rPr lang="es-GT" sz="2600" dirty="0"/>
              <a:t> </a:t>
            </a:r>
            <a:r>
              <a:rPr lang="es-GT" sz="2600" i="1" dirty="0"/>
              <a:t>dirección</a:t>
            </a:r>
            <a:r>
              <a:rPr lang="es-GT" sz="2600" dirty="0"/>
              <a:t> </a:t>
            </a:r>
            <a:r>
              <a:rPr lang="es-GT" sz="2600" i="1" dirty="0" err="1"/>
              <a:t>fuente</a:t>
            </a:r>
            <a:r>
              <a:rPr lang="es-GT" sz="2600" dirty="0" err="1"/>
              <a:t>|</a:t>
            </a:r>
            <a:r>
              <a:rPr lang="es-GT" sz="2600" i="1" dirty="0" err="1"/>
              <a:t>segmento</a:t>
            </a:r>
            <a:r>
              <a:rPr lang="es-GT" sz="2600" i="1" dirty="0"/>
              <a:t> </a:t>
            </a:r>
            <a:r>
              <a:rPr lang="es-GT" sz="2600" i="1" dirty="0" err="1"/>
              <a:t>fuente</a:t>
            </a:r>
            <a:r>
              <a:rPr lang="es-GT" sz="2600" dirty="0" err="1"/>
              <a:t>|</a:t>
            </a:r>
            <a:r>
              <a:rPr lang="es-GT" sz="2600" b="1" i="1" dirty="0" err="1"/>
              <a:t>any</a:t>
            </a:r>
            <a:r>
              <a:rPr lang="es-GT" sz="2600" i="1" dirty="0"/>
              <a:t>}</a:t>
            </a:r>
          </a:p>
          <a:p>
            <a:pPr marL="0" indent="0" algn="just">
              <a:buNone/>
            </a:pPr>
            <a:endParaRPr lang="es-GT" sz="2600" i="1" dirty="0"/>
          </a:p>
          <a:p>
            <a:pPr marL="0" indent="0" algn="just">
              <a:buNone/>
            </a:pPr>
            <a:r>
              <a:rPr lang="es-GT" sz="2800" dirty="0"/>
              <a:t>Ejemplo: regla de acceso que restringe el acceso a un segmento de 126 direcciones.</a:t>
            </a:r>
          </a:p>
          <a:p>
            <a:pPr marL="0" indent="0" algn="just">
              <a:buNone/>
            </a:pPr>
            <a:endParaRPr lang="es-GT" sz="2800" dirty="0"/>
          </a:p>
          <a:p>
            <a:pPr marL="0" indent="0" algn="just">
              <a:buNone/>
            </a:pPr>
            <a:r>
              <a:rPr lang="es-GT" sz="2800" dirty="0" err="1"/>
              <a:t>access-list</a:t>
            </a:r>
            <a:r>
              <a:rPr lang="es-GT" sz="2800" dirty="0"/>
              <a:t> 5 </a:t>
            </a:r>
            <a:r>
              <a:rPr lang="es-GT" sz="2800" dirty="0" err="1"/>
              <a:t>deny</a:t>
            </a:r>
            <a:r>
              <a:rPr lang="es-GT" sz="2800" dirty="0"/>
              <a:t> 10.100.20.128 0.0.0.127</a:t>
            </a:r>
            <a:endParaRPr lang="en-US" sz="2800" dirty="0"/>
          </a:p>
          <a:p>
            <a:pPr marL="0" indent="0" algn="just">
              <a:buNone/>
            </a:pP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5373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Listas de acceso extendidas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dirty="0"/>
              <a:t>Las listas de acceso extendidas controlan o filtran el tráfico en la red al revisar los protocolos siendo utilizados en la comunicación, por ejemplo TCP, UDP, ICMP, etc.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Los números con los que se identifica a las listas de acceso extendidas van desde 100 a 199 y 2000 a 2699.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Listas de acceso extendidas - 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7589" y="1760974"/>
            <a:ext cx="1007682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800" b="1" dirty="0"/>
              <a:t>IP Access-</a:t>
            </a:r>
            <a:r>
              <a:rPr lang="es-GT" sz="2800" b="1" dirty="0" err="1"/>
              <a:t>List</a:t>
            </a:r>
            <a:r>
              <a:rPr lang="es-GT" sz="2800" b="1" dirty="0"/>
              <a:t> Extended &lt;ID&gt;</a:t>
            </a:r>
          </a:p>
          <a:p>
            <a:pPr marL="0" indent="0" algn="just">
              <a:buNone/>
            </a:pPr>
            <a:r>
              <a:rPr lang="es-GT" sz="2800" dirty="0"/>
              <a:t>{</a:t>
            </a:r>
            <a:r>
              <a:rPr lang="es-GT" sz="2800" b="1" dirty="0" err="1"/>
              <a:t>permit</a:t>
            </a:r>
            <a:r>
              <a:rPr lang="es-GT" sz="2800" dirty="0" err="1"/>
              <a:t>|</a:t>
            </a:r>
            <a:r>
              <a:rPr lang="es-GT" sz="2800" b="1" dirty="0" err="1"/>
              <a:t>deny</a:t>
            </a:r>
            <a:r>
              <a:rPr lang="es-GT" sz="2800" dirty="0"/>
              <a:t>} protocolo {</a:t>
            </a:r>
            <a:r>
              <a:rPr lang="es-GT" sz="2800" b="1" dirty="0"/>
              <a:t>TCP</a:t>
            </a:r>
            <a:r>
              <a:rPr lang="es-GT" sz="2800" dirty="0"/>
              <a:t> | </a:t>
            </a:r>
            <a:r>
              <a:rPr lang="es-GT" sz="2800" b="1" dirty="0"/>
              <a:t>UDP</a:t>
            </a:r>
            <a:r>
              <a:rPr lang="es-GT" sz="2800" dirty="0"/>
              <a:t> | </a:t>
            </a:r>
            <a:r>
              <a:rPr lang="es-GT" sz="2800" b="1" dirty="0"/>
              <a:t>IP</a:t>
            </a:r>
            <a:r>
              <a:rPr lang="es-GT" sz="2800" dirty="0"/>
              <a:t>}</a:t>
            </a:r>
          </a:p>
          <a:p>
            <a:pPr marL="0" indent="0" algn="just">
              <a:buNone/>
            </a:pPr>
            <a:r>
              <a:rPr lang="es-GT" sz="2800" dirty="0"/>
              <a:t>	{</a:t>
            </a:r>
            <a:r>
              <a:rPr lang="es-GT" sz="2800" b="1" dirty="0"/>
              <a:t>host</a:t>
            </a:r>
            <a:r>
              <a:rPr lang="es-GT" sz="2800" dirty="0"/>
              <a:t> </a:t>
            </a:r>
            <a:r>
              <a:rPr lang="es-GT" sz="2800" i="1" dirty="0"/>
              <a:t>dirección</a:t>
            </a:r>
            <a:r>
              <a:rPr lang="es-GT" sz="2800" dirty="0"/>
              <a:t> </a:t>
            </a:r>
            <a:r>
              <a:rPr lang="es-GT" sz="2800" i="1" dirty="0" err="1"/>
              <a:t>fuente</a:t>
            </a:r>
            <a:r>
              <a:rPr lang="es-GT" sz="2800" dirty="0" err="1"/>
              <a:t>|</a:t>
            </a:r>
            <a:r>
              <a:rPr lang="es-GT" sz="2800" i="1" dirty="0" err="1"/>
              <a:t>segmento</a:t>
            </a:r>
            <a:r>
              <a:rPr lang="es-GT" sz="2800" i="1" dirty="0"/>
              <a:t> </a:t>
            </a:r>
            <a:r>
              <a:rPr lang="es-GT" sz="2800" i="1" dirty="0" err="1"/>
              <a:t>fuente</a:t>
            </a:r>
            <a:r>
              <a:rPr lang="es-GT" sz="2800" dirty="0" err="1"/>
              <a:t>|</a:t>
            </a:r>
            <a:r>
              <a:rPr lang="es-GT" sz="2800" b="1" i="1" dirty="0" err="1"/>
              <a:t>any</a:t>
            </a:r>
            <a:r>
              <a:rPr lang="es-GT" sz="2800" dirty="0"/>
              <a:t>}</a:t>
            </a:r>
          </a:p>
          <a:p>
            <a:pPr marL="0" indent="0" algn="just">
              <a:buNone/>
            </a:pPr>
            <a:r>
              <a:rPr lang="es-GT" sz="2800" dirty="0"/>
              <a:t>		 {</a:t>
            </a:r>
            <a:r>
              <a:rPr lang="es-GT" sz="2800" b="1" dirty="0"/>
              <a:t>host</a:t>
            </a:r>
            <a:r>
              <a:rPr lang="es-GT" sz="2800" dirty="0"/>
              <a:t> </a:t>
            </a:r>
            <a:r>
              <a:rPr lang="es-GT" sz="2800" i="1" dirty="0"/>
              <a:t>dirección</a:t>
            </a:r>
            <a:r>
              <a:rPr lang="es-GT" sz="2800" dirty="0"/>
              <a:t> </a:t>
            </a:r>
            <a:r>
              <a:rPr lang="es-GT" sz="2800" i="1" dirty="0" err="1"/>
              <a:t>destino</a:t>
            </a:r>
            <a:r>
              <a:rPr lang="es-GT" sz="2800" dirty="0" err="1"/>
              <a:t>|</a:t>
            </a:r>
            <a:r>
              <a:rPr lang="es-GT" sz="2800" i="1" dirty="0" err="1"/>
              <a:t>segmento</a:t>
            </a:r>
            <a:r>
              <a:rPr lang="es-GT" sz="2800" i="1" dirty="0"/>
              <a:t> </a:t>
            </a:r>
            <a:r>
              <a:rPr lang="es-GT" sz="2800" i="1" dirty="0" err="1"/>
              <a:t>destino</a:t>
            </a:r>
            <a:r>
              <a:rPr lang="es-GT" sz="2800" dirty="0" err="1"/>
              <a:t>|</a:t>
            </a:r>
            <a:r>
              <a:rPr lang="es-GT" sz="2800" b="1" i="1" dirty="0" err="1"/>
              <a:t>any</a:t>
            </a:r>
            <a:r>
              <a:rPr lang="es-GT" sz="2800" dirty="0"/>
              <a:t>}</a:t>
            </a:r>
          </a:p>
          <a:p>
            <a:pPr marL="0" indent="0" algn="just">
              <a:buNone/>
            </a:pPr>
            <a:r>
              <a:rPr lang="es-GT" sz="2800" b="1" dirty="0"/>
              <a:t>			</a:t>
            </a:r>
            <a:r>
              <a:rPr lang="es-GT" sz="2800" b="1" dirty="0" err="1"/>
              <a:t>Eq</a:t>
            </a:r>
            <a:r>
              <a:rPr lang="es-GT" sz="2800" dirty="0"/>
              <a:t>  [número de puerto o nombre de protocolo]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94133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761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Bahnschrift SemiBold</vt:lpstr>
      <vt:lpstr>Calibri</vt:lpstr>
      <vt:lpstr>Calibri Light</vt:lpstr>
      <vt:lpstr>Daytona</vt:lpstr>
      <vt:lpstr>Tw Cen MT</vt:lpstr>
      <vt:lpstr>Wingdings</vt:lpstr>
      <vt:lpstr>Wingdings 2</vt:lpstr>
      <vt:lpstr>Office Theme</vt:lpstr>
      <vt:lpstr>Median</vt:lpstr>
      <vt:lpstr>PowerPoint Presentation</vt:lpstr>
      <vt:lpstr>Objetivos del Laboratorio No.12</vt:lpstr>
      <vt:lpstr>Listas de acceso</vt:lpstr>
      <vt:lpstr>Listas de acceso – Dirección del flujo de tráfico</vt:lpstr>
      <vt:lpstr>Tipos de Listas de acceso</vt:lpstr>
      <vt:lpstr>Listas de acceso estándar</vt:lpstr>
      <vt:lpstr>Listas de acceso estándar - Estructura</vt:lpstr>
      <vt:lpstr>Listas de acceso extendidas</vt:lpstr>
      <vt:lpstr>Listas de acceso extendidas - estructura</vt:lpstr>
      <vt:lpstr>Listas de acceso extendidas</vt:lpstr>
      <vt:lpstr>Aplicación de listas de acceso</vt:lpstr>
      <vt:lpstr>Aplicación de listas de acceso</vt:lpstr>
      <vt:lpstr>Enunciado - Laboratorio No. 12</vt:lpstr>
      <vt:lpstr>Entrega del Laboratorio No.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1</cp:revision>
  <dcterms:created xsi:type="dcterms:W3CDTF">2020-10-28T17:06:30Z</dcterms:created>
  <dcterms:modified xsi:type="dcterms:W3CDTF">2020-10-29T00:27:00Z</dcterms:modified>
</cp:coreProperties>
</file>