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9" r:id="rId2"/>
    <p:sldId id="336" r:id="rId3"/>
    <p:sldId id="341" r:id="rId4"/>
    <p:sldId id="351" r:id="rId5"/>
    <p:sldId id="352" r:id="rId6"/>
    <p:sldId id="334" r:id="rId7"/>
    <p:sldId id="342" r:id="rId8"/>
    <p:sldId id="347" r:id="rId9"/>
    <p:sldId id="348" r:id="rId10"/>
    <p:sldId id="349" r:id="rId11"/>
    <p:sldId id="343" r:id="rId12"/>
    <p:sldId id="340" r:id="rId13"/>
    <p:sldId id="344" r:id="rId14"/>
    <p:sldId id="346" r:id="rId15"/>
    <p:sldId id="345" r:id="rId16"/>
    <p:sldId id="350" r:id="rId17"/>
    <p:sldId id="304" r:id="rId18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024" autoAdjust="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68F88C59-319B-4332-9A1D-2A62CFCB00D8}" type="datetimeFigureOut">
              <a:rPr lang="en-US" altLang="zh-CN" smtClean="0"/>
              <a:pPr/>
              <a:t>7/10/2012</a:t>
            </a:fld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B16A41B8-7DC3-4DB6-84E4-E105629EAA36}" type="slidenum">
              <a:rPr lang="zh-CN" smtClean="0"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968B300D-05F0-4B43-940D-46DED5A791AD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altLang="zh-CN" sz="1200">
                <a:solidFill>
                  <a:schemeClr val="tx2"/>
                </a:solidFill>
              </a:rPr>
              <a:pPr/>
              <a:t>7/10/2012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bossgroup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bbossgroup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bossgroup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www.bbossgroups.com/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bbossgroup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ossgroups.com/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bossgroup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bossgroup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ossgroup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ossgroup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bbossgroups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bbossgroup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bbossgroup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Bbossgroups</a:t>
            </a:r>
            <a:r>
              <a:rPr altLang="en-US" dirty="0" smtClean="0"/>
              <a:t> （</a:t>
            </a:r>
            <a:r>
              <a:rPr lang="en-US" altLang="zh-CN" dirty="0" smtClean="0"/>
              <a:t>2005-2011</a:t>
            </a:r>
            <a:r>
              <a:rPr altLang="en-US" dirty="0" smtClean="0"/>
              <a:t>）</a:t>
            </a:r>
            <a:endParaRPr lang="zh-CN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altLang="en-US" sz="2400" dirty="0" smtClean="0"/>
              <a:t>开源</a:t>
            </a:r>
            <a:r>
              <a:rPr lang="en-US" altLang="zh-CN" sz="2400" dirty="0" smtClean="0"/>
              <a:t>J2ee</a:t>
            </a:r>
            <a:r>
              <a:rPr altLang="en-US" sz="2400" dirty="0" smtClean="0"/>
              <a:t>框架介绍</a:t>
            </a:r>
            <a:endParaRPr lang="en-US" altLang="en-US" sz="2400" dirty="0" smtClean="0"/>
          </a:p>
          <a:p>
            <a:r>
              <a:rPr altLang="en-US" sz="2400" dirty="0" smtClean="0"/>
              <a:t>尹标平</a:t>
            </a:r>
            <a:endParaRPr lang="en-US" altLang="en-US" sz="2400" dirty="0" smtClean="0"/>
          </a:p>
          <a:p>
            <a:r>
              <a:rPr lang="en-US" altLang="zh-CN" sz="2400" dirty="0" smtClean="0"/>
              <a:t>2011-10-23</a:t>
            </a:r>
            <a:endParaRPr 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35729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sz="3200" dirty="0" smtClean="0"/>
              <a:t>自我介绍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2000240"/>
            <a:ext cx="453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Schoolbook" pitchFamily="18" charset="0"/>
              </a:rPr>
              <a:t>2001</a:t>
            </a:r>
            <a:r>
              <a:rPr altLang="en-US" dirty="0" smtClean="0">
                <a:latin typeface="Century Schoolbook" pitchFamily="18" charset="0"/>
              </a:rPr>
              <a:t>年大学毕业，一直从事</a:t>
            </a:r>
            <a:r>
              <a:rPr lang="en-US" altLang="zh-CN" dirty="0" smtClean="0">
                <a:latin typeface="Century Schoolbook" pitchFamily="18" charset="0"/>
              </a:rPr>
              <a:t>java</a:t>
            </a:r>
            <a:r>
              <a:rPr altLang="en-US" dirty="0" smtClean="0">
                <a:latin typeface="Century Schoolbook" pitchFamily="18" charset="0"/>
              </a:rPr>
              <a:t>开发工作，曾职于湖南科创信息股份有限公司，但任基础平台部首席架构师</a:t>
            </a:r>
            <a:r>
              <a:rPr altLang="en-US" dirty="0" smtClean="0">
                <a:latin typeface="Century Schoolbook" pitchFamily="18" charset="0"/>
              </a:rPr>
              <a:t>，</a:t>
            </a:r>
            <a:r>
              <a:rPr altLang="en-US" dirty="0" smtClean="0">
                <a:latin typeface="Century Schoolbook" pitchFamily="18" charset="0"/>
              </a:rPr>
              <a:t>负责</a:t>
            </a:r>
            <a:r>
              <a:rPr altLang="en-US" dirty="0" smtClean="0">
                <a:latin typeface="Century Schoolbook" pitchFamily="18" charset="0"/>
              </a:rPr>
              <a:t>公司产品架构设计和开发</a:t>
            </a:r>
            <a:r>
              <a:rPr altLang="en-US" dirty="0" smtClean="0">
                <a:latin typeface="Century Schoolbook" pitchFamily="18" charset="0"/>
              </a:rPr>
              <a:t>，兼任</a:t>
            </a:r>
            <a:r>
              <a:rPr lang="en-US" altLang="zh-CN" dirty="0" smtClean="0">
                <a:latin typeface="Century Schoolbook" pitchFamily="18" charset="0"/>
              </a:rPr>
              <a:t>J2ee</a:t>
            </a:r>
            <a:r>
              <a:rPr altLang="en-US" dirty="0" smtClean="0">
                <a:latin typeface="Century Schoolbook" pitchFamily="18" charset="0"/>
              </a:rPr>
              <a:t>开源项目</a:t>
            </a:r>
            <a:r>
              <a:rPr lang="en-US" altLang="zh-CN" dirty="0" err="1" smtClean="0">
                <a:latin typeface="Century Schoolbook" pitchFamily="18" charset="0"/>
              </a:rPr>
              <a:t>BBossGroups</a:t>
            </a:r>
            <a:r>
              <a:rPr lang="en-US" altLang="zh-CN" dirty="0" smtClean="0">
                <a:latin typeface="Century Schoolbook" pitchFamily="18" charset="0"/>
              </a:rPr>
              <a:t> CTO,</a:t>
            </a:r>
            <a:r>
              <a:rPr altLang="en-US" dirty="0" smtClean="0">
                <a:latin typeface="Century Schoolbook" pitchFamily="18" charset="0"/>
              </a:rPr>
              <a:t>拥有工信部项目经理资质。</a:t>
            </a:r>
            <a:endParaRPr altLang="en-US" dirty="0">
              <a:latin typeface="Century Schoolboo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0" y="5819756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可监控</a:t>
            </a:r>
            <a:endParaRPr 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285720" y="214290"/>
            <a:ext cx="8425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000" dirty="0" smtClean="0"/>
              <a:t>AOP/IOC</a:t>
            </a:r>
            <a:r>
              <a:rPr altLang="en-US" sz="2000" dirty="0" smtClean="0"/>
              <a:t>监控</a:t>
            </a:r>
            <a:r>
              <a:rPr lang="en-US" altLang="en-US" sz="2000" dirty="0" smtClean="0"/>
              <a:t>-</a:t>
            </a:r>
            <a:r>
              <a:rPr altLang="en-US" sz="2000" dirty="0" smtClean="0"/>
              <a:t>可方便地查看组件配置信息，可方便地查找</a:t>
            </a:r>
            <a:r>
              <a:rPr lang="en-US" altLang="zh-CN" sz="2000" dirty="0" err="1" smtClean="0"/>
              <a:t>rpc</a:t>
            </a:r>
            <a:r>
              <a:rPr altLang="en-US" sz="2000" dirty="0" smtClean="0"/>
              <a:t>服务信息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643306" y="6357958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642918"/>
            <a:ext cx="835824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19100" y="381000"/>
            <a:ext cx="4640263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>
          <a:xfrm>
            <a:off x="5214942" y="571480"/>
            <a:ext cx="3505200" cy="3352800"/>
          </a:xfrm>
        </p:spPr>
        <p:txBody>
          <a:bodyPr/>
          <a:lstStyle>
            <a:extLst/>
          </a:lstStyle>
          <a:p>
            <a:pPr>
              <a:buFont typeface="Wingdings" pitchFamily="2" charset="2"/>
              <a:buChar char="p"/>
            </a:pPr>
            <a:r>
              <a:rPr lang="en-US" altLang="zh-CN" sz="2800" dirty="0" smtClean="0"/>
              <a:t>MVC</a:t>
            </a:r>
            <a:r>
              <a:rPr altLang="en-US" sz="2800" dirty="0" smtClean="0"/>
              <a:t>架构</a:t>
            </a:r>
            <a:endParaRPr lang="en-US" altLang="en-US" sz="28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dirty="0" smtClean="0"/>
              <a:t>MVC</a:t>
            </a:r>
            <a:r>
              <a:rPr altLang="en-US" sz="2800" dirty="0" smtClean="0"/>
              <a:t>开发配置</a:t>
            </a:r>
            <a:endParaRPr lang="en-US" altLang="en-US" sz="28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dirty="0" smtClean="0"/>
              <a:t>MVC</a:t>
            </a:r>
            <a:r>
              <a:rPr altLang="en-US" sz="2800" dirty="0" smtClean="0"/>
              <a:t>开发代码</a:t>
            </a:r>
            <a:endParaRPr 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14942" y="1428736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3200" dirty="0" err="1" smtClean="0"/>
              <a:t>Bbossgroups</a:t>
            </a:r>
            <a:r>
              <a:rPr lang="en-US" altLang="zh-CN" sz="3200" dirty="0" smtClean="0"/>
              <a:t> How</a:t>
            </a:r>
            <a:endParaRPr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>
          <a:xfrm>
            <a:off x="5067300" y="3436938"/>
            <a:ext cx="3649663" cy="21352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8307" r="8307"/>
          <a:stretch>
            <a:fillRect/>
          </a:stretch>
        </p:blipFill>
        <p:spPr>
          <a:xfrm>
            <a:off x="5067300" y="388938"/>
            <a:ext cx="3657600" cy="288766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8" name="W¥ل云玗İαЂÕØÚáÛ丫:Téxt Plàçèhòlðêr 表¥鷗字㌍_W 10"/>
          <p:cNvSpPr txBox="1">
            <a:spLocks/>
          </p:cNvSpPr>
          <p:nvPr/>
        </p:nvSpPr>
        <p:spPr>
          <a:xfrm>
            <a:off x="0" y="5819756"/>
            <a:ext cx="8610600" cy="75251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/>
          </a:bodyPr>
          <a:lstStyle>
            <a:extLst/>
          </a:lstStyle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BBossGroupsHOW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-MVC</a:t>
            </a:r>
            <a:r>
              <a:rPr altLang="en-US" sz="3200" kern="0" dirty="0" smtClean="0"/>
              <a:t>架构（</a:t>
            </a:r>
            <a:r>
              <a:rPr lang="en-US" altLang="zh-CN" sz="3200" kern="0" dirty="0" smtClean="0"/>
              <a:t>MVC2</a:t>
            </a:r>
            <a:r>
              <a:rPr altLang="en-US" sz="3200" kern="0" dirty="0" smtClean="0"/>
              <a:t>）</a:t>
            </a:r>
            <a:endParaRPr kumimoji="0" 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857620" y="6429396"/>
            <a:ext cx="350046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26720" y="384048"/>
            <a:ext cx="4457700" cy="5188092"/>
          </a:xfrm>
        </p:spPr>
      </p:sp>
      <p:sp>
        <p:nvSpPr>
          <p:cNvPr id="12" name="矩形 11"/>
          <p:cNvSpPr/>
          <p:nvPr/>
        </p:nvSpPr>
        <p:spPr>
          <a:xfrm>
            <a:off x="1428728" y="571480"/>
            <a:ext cx="2214578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28728" y="2357430"/>
            <a:ext cx="2214578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28728" y="3929066"/>
            <a:ext cx="2214578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>
            <a:off x="1785124" y="1928802"/>
            <a:ext cx="857256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358216" y="1928802"/>
            <a:ext cx="857256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1893075" y="3607595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2464579" y="3607595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00166" y="164305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参数</a:t>
            </a:r>
            <a:endParaRPr lang="en-US" altLang="en-US" dirty="0" smtClean="0"/>
          </a:p>
          <a:p>
            <a:r>
              <a:rPr altLang="en-US" dirty="0" smtClean="0"/>
              <a:t>绑定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28926" y="1643050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err="1" smtClean="0"/>
              <a:t>ModelAndView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0166" y="328612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业务</a:t>
            </a:r>
            <a:endParaRPr lang="en-US" altLang="en-US" dirty="0" smtClean="0"/>
          </a:p>
          <a:p>
            <a:r>
              <a:rPr altLang="en-US" dirty="0" smtClean="0"/>
              <a:t>处理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57488" y="33575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返回</a:t>
            </a:r>
            <a:endParaRPr lang="en-US" altLang="en-US" dirty="0" smtClean="0"/>
          </a:p>
          <a:p>
            <a:r>
              <a:rPr altLang="en-US" dirty="0" smtClean="0"/>
              <a:t>结果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5357818" y="1643050"/>
            <a:ext cx="3286148" cy="271464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AOP/IOC</a:t>
            </a:r>
            <a:r>
              <a:rPr altLang="en-US" dirty="0" smtClean="0"/>
              <a:t>内核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3643306" y="1214422"/>
            <a:ext cx="1857388" cy="1143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2"/>
            <a:endCxn id="13" idx="3"/>
          </p:cNvCxnSpPr>
          <p:nvPr/>
        </p:nvCxnSpPr>
        <p:spPr>
          <a:xfrm rot="10800000">
            <a:off x="3643306" y="2814630"/>
            <a:ext cx="1714512" cy="1857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4" idx="3"/>
          </p:cNvCxnSpPr>
          <p:nvPr/>
        </p:nvCxnSpPr>
        <p:spPr>
          <a:xfrm rot="10800000" flipV="1">
            <a:off x="3643306" y="3500438"/>
            <a:ext cx="1785950" cy="8858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500166" y="4857760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643174" y="4857760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35244" y="4500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dirty="0" smtClean="0"/>
              <a:t>业务组件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57290" y="4857760"/>
            <a:ext cx="10695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Dao</a:t>
            </a:r>
            <a:r>
              <a:rPr altLang="en-US" dirty="0" smtClean="0"/>
              <a:t>组件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43174" y="4857760"/>
            <a:ext cx="106952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Dao</a:t>
            </a:r>
            <a:r>
              <a:rPr altLang="en-US" dirty="0" smtClean="0"/>
              <a:t>组件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57884" y="1214422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altLang="en-US" dirty="0" smtClean="0"/>
              <a:t>综合治理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6488668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>
          <a:xfrm rot="5400000">
            <a:off x="-2037206" y="2821380"/>
            <a:ext cx="5358644" cy="158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5821767" y="2749148"/>
            <a:ext cx="5214180" cy="15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W¥ل云玗İαЂÕØÚáÛ丫:Téxt Plàçèhòlðêr 表¥鷗字㌍_W 10"/>
          <p:cNvSpPr txBox="1">
            <a:spLocks/>
          </p:cNvSpPr>
          <p:nvPr/>
        </p:nvSpPr>
        <p:spPr>
          <a:xfrm>
            <a:off x="0" y="5819756"/>
            <a:ext cx="8715404" cy="68107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/>
          </a:bodyPr>
          <a:lstStyle>
            <a:extLst/>
          </a:lstStyle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BBossGroupsHOW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-MVC</a:t>
            </a:r>
            <a:r>
              <a:rPr altLang="en-US" sz="3200" kern="0" dirty="0" smtClean="0"/>
              <a:t>架构（请求处理流程）</a:t>
            </a:r>
            <a:endParaRPr kumimoji="0" 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857620" y="6429396"/>
            <a:ext cx="46434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80963"/>
            <a:ext cx="7486650" cy="563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1" name="TextBox 190"/>
          <p:cNvSpPr txBox="1"/>
          <p:nvPr/>
        </p:nvSpPr>
        <p:spPr>
          <a:xfrm>
            <a:off x="0" y="6488668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>
          <a:xfrm>
            <a:off x="7143768" y="3436938"/>
            <a:ext cx="1573195" cy="21352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8307" r="8307"/>
          <a:stretch>
            <a:fillRect/>
          </a:stretch>
        </p:blipFill>
        <p:spPr>
          <a:xfrm>
            <a:off x="7143768" y="388938"/>
            <a:ext cx="1581132" cy="288766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8" name="W¥ل云玗İαЂÕØÚáÛ丫:Téxt Plàçèhòlðêr 表¥鷗字㌍_W 10"/>
          <p:cNvSpPr txBox="1">
            <a:spLocks/>
          </p:cNvSpPr>
          <p:nvPr/>
        </p:nvSpPr>
        <p:spPr>
          <a:xfrm>
            <a:off x="104804" y="5819756"/>
            <a:ext cx="8610600" cy="1038244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 lnSpcReduction="10000"/>
          </a:bodyPr>
          <a:lstStyle>
            <a:extLst/>
          </a:lstStyle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BBossGroups</a:t>
            </a:r>
            <a:r>
              <a:rPr kumimoji="0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开发配置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四层体系，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webservice</a:t>
            </a:r>
            <a:r>
              <a:rPr kumimoji="0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服务配置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-2336817" y="2892421"/>
            <a:ext cx="4929222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4358480" y="2999578"/>
            <a:ext cx="514353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00562" y="6429396"/>
            <a:ext cx="164307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285720" y="384048"/>
            <a:ext cx="6500858" cy="5330968"/>
          </a:xfrm>
        </p:spPr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57166"/>
            <a:ext cx="650085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连接符 17"/>
          <p:cNvCxnSpPr/>
          <p:nvPr/>
        </p:nvCxnSpPr>
        <p:spPr>
          <a:xfrm>
            <a:off x="6572264" y="6429396"/>
            <a:ext cx="200026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4282" y="6784998"/>
            <a:ext cx="164307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158" y="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¥ل云玗İαЂÕØÚáÛ丫:Téxt Plàçèhòlðêr 表¥鷗字㌍_W 10"/>
          <p:cNvSpPr txBox="1">
            <a:spLocks/>
          </p:cNvSpPr>
          <p:nvPr/>
        </p:nvSpPr>
        <p:spPr>
          <a:xfrm>
            <a:off x="142844" y="6034094"/>
            <a:ext cx="8610600" cy="1038244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/>
          </a:bodyPr>
          <a:lstStyle>
            <a:extLst/>
          </a:lstStyle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BBossGroups</a:t>
            </a: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开发代码片段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158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（界面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业务层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配置片段）</a:t>
            </a:r>
            <a:endParaRPr kumimoji="0" 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/>
          <a:srcRect l="2765" r="2765"/>
          <a:stretch>
            <a:fillRect/>
          </a:stretch>
        </p:blipFill>
        <p:spPr bwMode="auto">
          <a:xfrm>
            <a:off x="500034" y="384175"/>
            <a:ext cx="52864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/>
          <a:srcRect t="2764" b="2764"/>
          <a:stretch>
            <a:fillRect/>
          </a:stretch>
        </p:blipFill>
        <p:spPr bwMode="auto">
          <a:xfrm>
            <a:off x="500063" y="1785938"/>
            <a:ext cx="5286383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5"/>
          <a:srcRect l="784" r="784"/>
          <a:stretch>
            <a:fillRect/>
          </a:stretch>
        </p:blipFill>
        <p:spPr bwMode="auto">
          <a:xfrm>
            <a:off x="500063" y="3143250"/>
            <a:ext cx="521494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929322" y="285728"/>
            <a:ext cx="3214678" cy="575542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&lt;property name=</a:t>
            </a:r>
            <a:r>
              <a:rPr lang="en-US" altLang="zh-CN" sz="1600" i="1" dirty="0" smtClean="0"/>
              <a:t>"</a:t>
            </a:r>
            <a:r>
              <a:rPr lang="en-US" altLang="zh-CN" sz="1600" b="1" i="1" dirty="0" err="1" smtClean="0">
                <a:solidFill>
                  <a:srgbClr val="FF0000"/>
                </a:solidFill>
              </a:rPr>
              <a:t>stringarraytoList_insert</a:t>
            </a:r>
            <a:r>
              <a:rPr lang="en-US" altLang="zh-CN" sz="1600" i="1" dirty="0" smtClean="0"/>
              <a:t>"&gt;</a:t>
            </a:r>
          </a:p>
          <a:p>
            <a:r>
              <a:rPr lang="en-US" altLang="zh-CN" sz="1600" dirty="0" smtClean="0"/>
              <a:t>&lt;![CDATA[</a:t>
            </a:r>
          </a:p>
          <a:p>
            <a:r>
              <a:rPr lang="en-US" altLang="zh-CN" sz="1600" dirty="0" smtClean="0"/>
              <a:t>    INSERT INTO LISTBEAN ( ID, FIELDNAME, FIELDLABLE, FIELDTYPE, SORTORDER,ISPRIMARYKEY, REQUIRED, FIELDLENGTH,ISVALIDATED ) VALUES</a:t>
            </a:r>
          </a:p>
          <a:p>
            <a:r>
              <a:rPr lang="en-US" altLang="zh-CN" sz="1600" dirty="0" smtClean="0"/>
              <a:t>(#[id],#[</a:t>
            </a:r>
            <a:r>
              <a:rPr lang="en-US" altLang="zh-CN" sz="1600" dirty="0" err="1" smtClean="0"/>
              <a:t>fieldName</a:t>
            </a:r>
            <a:r>
              <a:rPr lang="en-US" altLang="zh-CN" sz="1600" dirty="0" smtClean="0"/>
              <a:t>],#[</a:t>
            </a:r>
            <a:r>
              <a:rPr lang="en-US" altLang="zh-CN" sz="1600" dirty="0" err="1" smtClean="0"/>
              <a:t>fieldLable</a:t>
            </a:r>
            <a:r>
              <a:rPr lang="en-US" altLang="zh-CN" sz="1600" dirty="0" smtClean="0"/>
              <a:t>],#[</a:t>
            </a:r>
            <a:r>
              <a:rPr lang="en-US" altLang="zh-CN" sz="1600" dirty="0" err="1" smtClean="0"/>
              <a:t>fieldType</a:t>
            </a:r>
            <a:r>
              <a:rPr lang="en-US" altLang="zh-CN" sz="1600" dirty="0" smtClean="0"/>
              <a:t>],#[</a:t>
            </a:r>
            <a:r>
              <a:rPr lang="en-US" altLang="zh-CN" sz="1600" dirty="0" err="1" smtClean="0"/>
              <a:t>sortorder</a:t>
            </a:r>
            <a:r>
              <a:rPr lang="en-US" altLang="zh-CN" sz="1600" dirty="0" smtClean="0"/>
              <a:t>]</a:t>
            </a:r>
          </a:p>
          <a:p>
            <a:r>
              <a:rPr lang="en-US" altLang="zh-CN" sz="1600" dirty="0" smtClean="0"/>
              <a:t>,#[</a:t>
            </a:r>
            <a:r>
              <a:rPr lang="en-US" altLang="zh-CN" sz="1600" dirty="0" err="1" smtClean="0"/>
              <a:t>isprimaryKey</a:t>
            </a:r>
            <a:r>
              <a:rPr lang="en-US" altLang="zh-CN" sz="1600" dirty="0" smtClean="0"/>
              <a:t>],#[required],#[</a:t>
            </a:r>
            <a:r>
              <a:rPr lang="en-US" altLang="zh-CN" sz="1600" dirty="0" err="1" smtClean="0"/>
              <a:t>fieldLength</a:t>
            </a:r>
            <a:r>
              <a:rPr lang="en-US" altLang="zh-CN" sz="1600" dirty="0" smtClean="0"/>
              <a:t>],#[</a:t>
            </a:r>
            <a:r>
              <a:rPr lang="en-US" altLang="zh-CN" sz="1600" dirty="0" err="1" smtClean="0"/>
              <a:t>isvalidated</a:t>
            </a:r>
            <a:r>
              <a:rPr lang="en-US" altLang="zh-CN" sz="1600" dirty="0" smtClean="0"/>
              <a:t>])</a:t>
            </a:r>
          </a:p>
          <a:p>
            <a:r>
              <a:rPr lang="en-US" altLang="zh-CN" sz="1600" dirty="0" smtClean="0"/>
              <a:t>]]&gt;</a:t>
            </a:r>
          </a:p>
          <a:p>
            <a:r>
              <a:rPr lang="en-US" altLang="zh-CN" sz="1600" dirty="0" smtClean="0"/>
              <a:t>&lt;/property&gt;</a:t>
            </a:r>
            <a:endParaRPr altLang="en-US" sz="1600" dirty="0" smtClean="0"/>
          </a:p>
          <a:p>
            <a:r>
              <a:rPr lang="en-US" altLang="zh-CN" sz="1600" dirty="0" smtClean="0"/>
              <a:t>&lt;property name=</a:t>
            </a:r>
            <a:r>
              <a:rPr lang="en-US" altLang="zh-CN" sz="1600" i="1" dirty="0" smtClean="0"/>
              <a:t>"</a:t>
            </a:r>
            <a:r>
              <a:rPr lang="en-US" altLang="zh-CN" sz="1600" b="1" i="1" dirty="0" err="1" smtClean="0">
                <a:solidFill>
                  <a:srgbClr val="FF0000"/>
                </a:solidFill>
              </a:rPr>
              <a:t>stringarraytoList_delete</a:t>
            </a:r>
            <a:r>
              <a:rPr lang="en-US" altLang="zh-CN" sz="1600" i="1" dirty="0" smtClean="0"/>
              <a:t>"&gt;</a:t>
            </a:r>
          </a:p>
          <a:p>
            <a:r>
              <a:rPr lang="en-US" altLang="zh-CN" sz="1600" dirty="0" smtClean="0"/>
              <a:t>&lt;![CDATA[delete from LISTBEAN]]&gt;</a:t>
            </a:r>
          </a:p>
          <a:p>
            <a:r>
              <a:rPr lang="en-US" altLang="zh-CN" sz="1600" dirty="0" smtClean="0"/>
              <a:t>&lt;/property&gt;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14282" y="6856412"/>
            <a:ext cx="521497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857488" y="4500570"/>
            <a:ext cx="200026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00298" y="4286256"/>
            <a:ext cx="200026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4"/>
          </p:nvPr>
        </p:nvSpPr>
        <p:spPr>
          <a:xfrm>
            <a:off x="1107693" y="1524000"/>
            <a:ext cx="3178555" cy="297657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sp>
      <p:sp>
        <p:nvSpPr>
          <p:cNvPr id="4" name="图片占位符 3"/>
          <p:cNvSpPr>
            <a:spLocks noGrp="1"/>
          </p:cNvSpPr>
          <p:nvPr>
            <p:ph type="pic" sz="quarter" idx="30"/>
          </p:nvPr>
        </p:nvSpPr>
        <p:spPr>
          <a:xfrm>
            <a:off x="4761385" y="1524000"/>
            <a:ext cx="3223072" cy="3119446"/>
          </a:xfrm>
        </p:spPr>
      </p:sp>
      <p:sp>
        <p:nvSpPr>
          <p:cNvPr id="6" name="文本占位符 5"/>
          <p:cNvSpPr>
            <a:spLocks noGrp="1"/>
          </p:cNvSpPr>
          <p:nvPr>
            <p:ph type="body" sz="quarter" idx="29"/>
          </p:nvPr>
        </p:nvSpPr>
        <p:spPr>
          <a:xfrm>
            <a:off x="381000" y="5214950"/>
            <a:ext cx="8763000" cy="71915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txBody>
          <a:bodyPr anchor="t">
            <a:normAutofit/>
          </a:bodyPr>
          <a:lstStyle/>
          <a:p>
            <a:pPr indent="1588"/>
            <a:r>
              <a:rPr lang="en-US" altLang="zh-CN" sz="3200" smtClean="0"/>
              <a:t>BBossGroups</a:t>
            </a:r>
            <a:r>
              <a:rPr lang="en-US" altLang="en-US" sz="3200" smtClean="0"/>
              <a:t>应用领域</a:t>
            </a:r>
            <a:endParaRPr altLang="en-US" sz="32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098137" y="100010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核心产品</a:t>
            </a:r>
          </a:p>
        </p:txBody>
      </p:sp>
      <p:sp>
        <p:nvSpPr>
          <p:cNvPr id="13" name="矩形 12"/>
          <p:cNvSpPr/>
          <p:nvPr/>
        </p:nvSpPr>
        <p:spPr>
          <a:xfrm>
            <a:off x="4769747" y="100010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行业产品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2450" y="1785926"/>
            <a:ext cx="2402294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altLang="en-US" dirty="0" smtClean="0"/>
              <a:t>数据交换平台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请求服务平台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监控平台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应用支撑开发平台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内容管理系统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41185" y="1500174"/>
            <a:ext cx="3159839" cy="31393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altLang="en-US" dirty="0" smtClean="0"/>
              <a:t>某大型制造企业财务报账</a:t>
            </a:r>
            <a:endParaRPr lang="en-US" altLang="en-US" dirty="0" smtClean="0"/>
          </a:p>
          <a:p>
            <a:r>
              <a:rPr altLang="en-US" dirty="0" smtClean="0"/>
              <a:t>   系统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某大型制造企业混凝土检测</a:t>
            </a:r>
          </a:p>
          <a:p>
            <a:r>
              <a:rPr altLang="en-US" dirty="0" smtClean="0"/>
              <a:t>   系统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湖南省地税局综合征管大集</a:t>
            </a:r>
            <a:endParaRPr lang="en-US" altLang="en-US" dirty="0" smtClean="0"/>
          </a:p>
          <a:p>
            <a:r>
              <a:rPr altLang="en-US" dirty="0" smtClean="0"/>
              <a:t>   中系统</a:t>
            </a:r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湖南省公安厅若干业务系统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湖南省大审批监察系统</a:t>
            </a:r>
            <a:endParaRPr lang="en-US" altLang="en-US" dirty="0" smtClean="0"/>
          </a:p>
          <a:p>
            <a:pPr>
              <a:buFont typeface="Wingdings" pitchFamily="2" charset="2"/>
              <a:buChar char="p"/>
            </a:pPr>
            <a:r>
              <a:rPr altLang="en-US" dirty="0" smtClean="0"/>
              <a:t>湖南移动门户</a:t>
            </a:r>
            <a:endParaRPr lang="en-US" altLang="en-US" dirty="0" smtClean="0"/>
          </a:p>
          <a:p>
            <a:r>
              <a:rPr altLang="en-US" dirty="0" smtClean="0"/>
              <a:t>。。。。。。。。。。。</a:t>
            </a:r>
            <a:endParaRPr lang="en-US" altLang="en-US" dirty="0" smtClean="0"/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aterfall_j0262353.pn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63500" dist="38100" dir="5400000">
              <a:srgbClr val="000000">
                <a:alpha val="43137"/>
              </a:srgbClr>
            </a:outerShdw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2500306"/>
            <a:ext cx="8229600" cy="142876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4000" b="0" i="0" u="none" strike="noStrike" kern="0" cap="none" spc="0" normalizeH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End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Thanks.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It is  Q/A Time !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19100" y="381000"/>
            <a:ext cx="4640263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>
          <a:xfrm>
            <a:off x="5072066" y="928670"/>
            <a:ext cx="4500594" cy="3352800"/>
          </a:xfrm>
        </p:spPr>
        <p:txBody>
          <a:bodyPr/>
          <a:lstStyle>
            <a:extLst/>
          </a:lstStyle>
          <a:p>
            <a:pPr>
              <a:buFont typeface="Wingdings" pitchFamily="2" charset="2"/>
              <a:buChar char="p"/>
            </a:pPr>
            <a:r>
              <a:rPr lang="en-US" altLang="zh-CN" sz="2800" dirty="0" err="1" smtClean="0"/>
              <a:t>BBossGroups</a:t>
            </a:r>
            <a:r>
              <a:rPr altLang="en-US" sz="2800" dirty="0" smtClean="0"/>
              <a:t>组成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dirty="0" err="1" smtClean="0"/>
              <a:t>BBossGroups</a:t>
            </a:r>
            <a:r>
              <a:rPr altLang="en-US" sz="2800" dirty="0" smtClean="0"/>
              <a:t>特点</a:t>
            </a:r>
            <a:endParaRPr lang="en-US" altLang="en-US" sz="28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800" dirty="0" err="1" smtClean="0"/>
              <a:t>BBossgroups</a:t>
            </a:r>
            <a:r>
              <a:rPr lang="en-US" altLang="zh-CN" sz="2800" dirty="0" smtClean="0"/>
              <a:t> How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800" dirty="0" err="1" smtClean="0"/>
              <a:t>BBossGroups</a:t>
            </a:r>
            <a:r>
              <a:rPr altLang="en-US" sz="2800" dirty="0" smtClean="0"/>
              <a:t>应用领域</a:t>
            </a:r>
            <a:endParaRPr 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86380" y="107154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sz="4000" dirty="0" smtClean="0"/>
              <a:t>大纲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BBOSSGroups</a:t>
            </a:r>
            <a:r>
              <a:rPr altLang="en-US" dirty="0" smtClean="0"/>
              <a:t>组成</a:t>
            </a:r>
            <a:r>
              <a:rPr lang="en-US" altLang="zh-CN" dirty="0" smtClean="0"/>
              <a:t>-</a:t>
            </a:r>
            <a:r>
              <a:rPr altLang="en-US" dirty="0" smtClean="0"/>
              <a:t>八大核心模块</a:t>
            </a:r>
            <a:endParaRPr altLang="en-US" dirty="0"/>
          </a:p>
        </p:txBody>
      </p:sp>
      <p:pic>
        <p:nvPicPr>
          <p:cNvPr id="7" name="sunflower_j0262344.pn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7083" r="17083"/>
          <a:stretch>
            <a:fillRect/>
          </a:stretch>
        </p:blipFill>
        <p:spPr>
          <a:xfrm>
            <a:off x="785813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" name="j0313979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8" name="j0313971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667" b="1667"/>
          <a:stretch>
            <a:fillRect/>
          </a:stretch>
        </p:blipFill>
        <p:spPr>
          <a:xfrm>
            <a:off x="6162675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57224" y="2285992"/>
            <a:ext cx="210666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AOP/IOC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7950" y="3000372"/>
            <a:ext cx="15888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RPC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3429000"/>
            <a:ext cx="165301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MVC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57950" y="2357430"/>
            <a:ext cx="15937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SOA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9286" y="2857496"/>
            <a:ext cx="219643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Persistent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868" y="2786058"/>
            <a:ext cx="19175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DEvent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71868" y="3357562"/>
            <a:ext cx="16914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UTIL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1868" y="2285992"/>
            <a:ext cx="177965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Bboss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Taglib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5000628" y="5572140"/>
            <a:ext cx="235745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2910" y="5857892"/>
            <a:ext cx="7781730" cy="642918"/>
          </a:xfrm>
        </p:spPr>
        <p:txBody>
          <a:bodyPr>
            <a:normAutofit/>
          </a:bodyPr>
          <a:lstStyle>
            <a:extLst/>
          </a:lstStyle>
          <a:p>
            <a:r>
              <a:rPr lang="en-US" altLang="zh-CN" dirty="0" err="1" smtClean="0"/>
              <a:t>BBOSSGroups</a:t>
            </a:r>
            <a:r>
              <a:rPr altLang="en-US" dirty="0" smtClean="0"/>
              <a:t>组成</a:t>
            </a:r>
            <a:r>
              <a:rPr lang="en-US" altLang="zh-CN" dirty="0" smtClean="0"/>
              <a:t>-</a:t>
            </a:r>
            <a:r>
              <a:rPr altLang="en-US" dirty="0" smtClean="0"/>
              <a:t>序列化报文格式</a:t>
            </a:r>
            <a:endParaRPr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5000628" y="5572140"/>
            <a:ext cx="285752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http://www.bbossgroups.com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9675" y="1085850"/>
            <a:ext cx="67246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2910" y="5857892"/>
            <a:ext cx="7781730" cy="642918"/>
          </a:xfrm>
        </p:spPr>
        <p:txBody>
          <a:bodyPr>
            <a:normAutofit/>
          </a:bodyPr>
          <a:lstStyle>
            <a:extLst/>
          </a:lstStyle>
          <a:p>
            <a:r>
              <a:rPr lang="en-US" altLang="zh-CN" dirty="0" err="1" smtClean="0"/>
              <a:t>BBOSSGroups</a:t>
            </a:r>
            <a:r>
              <a:rPr altLang="en-US" dirty="0" smtClean="0"/>
              <a:t>组成</a:t>
            </a:r>
            <a:r>
              <a:rPr lang="en-US" altLang="zh-CN" dirty="0" smtClean="0"/>
              <a:t>-</a:t>
            </a:r>
            <a:r>
              <a:rPr altLang="en-US" dirty="0" smtClean="0"/>
              <a:t>序列化案例</a:t>
            </a:r>
            <a:endParaRPr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35716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http://www.bbossgroups.com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7788" y="2538413"/>
            <a:ext cx="64484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2500" r="12500"/>
          <a:stretch>
            <a:fillRect/>
          </a:stretch>
        </p:blipFill>
        <p:spPr>
          <a:xfrm>
            <a:off x="6172200" y="1066800"/>
            <a:ext cx="2743200" cy="36576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142844" y="5500702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覆盖面广，轻量级，分布式</a:t>
            </a:r>
            <a:endParaRPr lang="zh-CN" sz="3200" dirty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28600" y="10668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/>
          <a:stretch>
            <a:fillRect/>
          </a:stretch>
        </p:blipFill>
        <p:spPr>
          <a:xfrm>
            <a:off x="3200400" y="1066800"/>
            <a:ext cx="2743200" cy="3719522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500034" y="1428736"/>
            <a:ext cx="2076209" cy="28623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AOP/</a:t>
            </a:r>
            <a:r>
              <a:rPr lang="en-US" altLang="zh-CN" dirty="0" err="1" smtClean="0"/>
              <a:t>ioc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MVC</a:t>
            </a:r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持久层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标签库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JMS/MQ</a:t>
            </a:r>
            <a:r>
              <a:rPr altLang="en-US" dirty="0" smtClean="0"/>
              <a:t>集成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WebService</a:t>
            </a:r>
            <a:r>
              <a:rPr altLang="en-US" dirty="0" smtClean="0"/>
              <a:t>集成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Quartz</a:t>
            </a:r>
            <a:r>
              <a:rPr altLang="en-US" dirty="0" smtClean="0"/>
              <a:t>集成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RMI</a:t>
            </a:r>
            <a:r>
              <a:rPr altLang="en-US" dirty="0" smtClean="0"/>
              <a:t>集成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数据源</a:t>
            </a:r>
            <a:r>
              <a:rPr lang="en-US" altLang="en-US" dirty="0" smtClean="0"/>
              <a:t>/</a:t>
            </a:r>
            <a:r>
              <a:rPr altLang="en-US" dirty="0" smtClean="0"/>
              <a:t>链接池</a:t>
            </a:r>
            <a:endParaRPr lang="en-US" altLang="en-US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1428736"/>
            <a:ext cx="1785950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chemeClr val="lt1"/>
                </a:solidFill>
              </a:rPr>
              <a:t>上手容易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chemeClr val="lt1"/>
                </a:solidFill>
              </a:rPr>
              <a:t>成熟度高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chemeClr val="lt1"/>
                </a:solidFill>
              </a:rPr>
              <a:t>兼容性好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chemeClr val="lt1"/>
                </a:solidFill>
              </a:rPr>
              <a:t>简单适用</a:t>
            </a:r>
            <a:endParaRPr lang="en-US" altLang="en-US" dirty="0" smtClean="0">
              <a:solidFill>
                <a:schemeClr val="lt1"/>
              </a:solidFill>
            </a:endParaRPr>
          </a:p>
          <a:p>
            <a:endParaRPr altLang="en-US" dirty="0" smtClean="0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64291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覆盖面广</a:t>
            </a:r>
          </a:p>
        </p:txBody>
      </p:sp>
      <p:sp>
        <p:nvSpPr>
          <p:cNvPr id="12" name="矩形 11"/>
          <p:cNvSpPr/>
          <p:nvPr/>
        </p:nvSpPr>
        <p:spPr>
          <a:xfrm>
            <a:off x="3571868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轻量级</a:t>
            </a:r>
          </a:p>
        </p:txBody>
      </p:sp>
      <p:sp>
        <p:nvSpPr>
          <p:cNvPr id="14" name="矩形 13"/>
          <p:cNvSpPr/>
          <p:nvPr/>
        </p:nvSpPr>
        <p:spPr>
          <a:xfrm>
            <a:off x="6215074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分布式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7950" y="1285860"/>
            <a:ext cx="2286016" cy="25853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lt1"/>
                </a:solidFill>
              </a:rPr>
              <a:t>RPC</a:t>
            </a:r>
            <a:r>
              <a:rPr altLang="en-US" dirty="0" smtClean="0">
                <a:solidFill>
                  <a:schemeClr val="lt1"/>
                </a:solidFill>
              </a:rPr>
              <a:t>（多协议支持，</a:t>
            </a:r>
            <a:r>
              <a:rPr lang="en-US" altLang="zh-CN" dirty="0" smtClean="0">
                <a:solidFill>
                  <a:schemeClr val="lt1"/>
                </a:solidFill>
              </a:rPr>
              <a:t>Http/</a:t>
            </a:r>
            <a:r>
              <a:rPr lang="en-US" altLang="zh-CN" dirty="0" err="1" smtClean="0">
                <a:solidFill>
                  <a:schemeClr val="lt1"/>
                </a:solidFill>
              </a:rPr>
              <a:t>netty</a:t>
            </a:r>
            <a:r>
              <a:rPr lang="en-US" altLang="zh-CN" dirty="0" smtClean="0">
                <a:solidFill>
                  <a:schemeClr val="lt1"/>
                </a:solidFill>
              </a:rPr>
              <a:t>/mina/</a:t>
            </a:r>
            <a:r>
              <a:rPr lang="en-US" altLang="zh-CN" dirty="0" err="1" smtClean="0">
                <a:solidFill>
                  <a:schemeClr val="lt1"/>
                </a:solidFill>
              </a:rPr>
              <a:t>JGroups</a:t>
            </a:r>
            <a:r>
              <a:rPr altLang="en-US" dirty="0" smtClean="0">
                <a:solidFill>
                  <a:schemeClr val="lt1"/>
                </a:solidFill>
              </a:rPr>
              <a:t>）</a:t>
            </a:r>
            <a:endParaRPr lang="en-US" altLang="zh-CN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altLang="en-US" dirty="0" smtClean="0">
                <a:solidFill>
                  <a:schemeClr val="lt1"/>
                </a:solidFill>
              </a:rPr>
              <a:t>分布式事件处理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高效</a:t>
            </a:r>
            <a:r>
              <a:rPr altLang="en-US" dirty="0" smtClean="0">
                <a:solidFill>
                  <a:schemeClr val="lt1"/>
                </a:solidFill>
              </a:rPr>
              <a:t>序列化</a:t>
            </a:r>
            <a:r>
              <a:rPr lang="en-US" altLang="en-US" dirty="0" smtClean="0">
                <a:solidFill>
                  <a:schemeClr val="lt1"/>
                </a:solidFill>
              </a:rPr>
              <a:t>/</a:t>
            </a:r>
            <a:r>
              <a:rPr altLang="en-US" dirty="0" smtClean="0">
                <a:solidFill>
                  <a:schemeClr val="lt1"/>
                </a:solidFill>
              </a:rPr>
              <a:t>反序列化</a:t>
            </a:r>
            <a:endParaRPr lang="en-US" altLang="en-US" dirty="0" smtClean="0">
              <a:solidFill>
                <a:schemeClr val="lt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en-US" dirty="0" smtClean="0">
              <a:solidFill>
                <a:schemeClr val="lt1"/>
              </a:solidFill>
            </a:endParaRPr>
          </a:p>
          <a:p>
            <a:endParaRPr altLang="en-US" dirty="0" smtClean="0">
              <a:solidFill>
                <a:schemeClr val="lt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786182" y="6143644"/>
            <a:ext cx="478634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158" y="21429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2500" r="12500"/>
          <a:stretch>
            <a:fillRect/>
          </a:stretch>
        </p:blipFill>
        <p:spPr>
          <a:xfrm>
            <a:off x="6172200" y="1066800"/>
            <a:ext cx="2743200" cy="36576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142844" y="5500702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可监控</a:t>
            </a:r>
            <a:endParaRPr lang="zh-CN" sz="3200" dirty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28600" y="1066800"/>
            <a:ext cx="2743200" cy="1933572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/>
          <a:stretch>
            <a:fillRect/>
          </a:stretch>
        </p:blipFill>
        <p:spPr>
          <a:xfrm>
            <a:off x="3200400" y="1066800"/>
            <a:ext cx="2743200" cy="3719522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285720" y="1285860"/>
            <a:ext cx="2504212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ioc</a:t>
            </a:r>
            <a:r>
              <a:rPr altLang="en-US" dirty="0" smtClean="0"/>
              <a:t>组件基本配置信息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所属组件容器类型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所属配置文件路径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属性注入配置</a:t>
            </a:r>
            <a:endParaRPr lang="en-US" altLang="en-US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1357298"/>
            <a:ext cx="1785950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altLang="en-US" dirty="0" smtClean="0"/>
              <a:t>构建函数注入配置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声明式事务配置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拦截器配置信息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mvc</a:t>
            </a:r>
            <a:r>
              <a:rPr altLang="en-US" dirty="0" smtClean="0"/>
              <a:t>跳转路径映射配置信息</a:t>
            </a:r>
            <a:endParaRPr altLang="en-US" dirty="0" smtClean="0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可监控</a:t>
            </a:r>
          </a:p>
        </p:txBody>
      </p:sp>
      <p:sp>
        <p:nvSpPr>
          <p:cNvPr id="12" name="矩形 11"/>
          <p:cNvSpPr/>
          <p:nvPr/>
        </p:nvSpPr>
        <p:spPr>
          <a:xfrm>
            <a:off x="3571868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可监控</a:t>
            </a:r>
          </a:p>
        </p:txBody>
      </p:sp>
      <p:sp>
        <p:nvSpPr>
          <p:cNvPr id="14" name="矩形 13"/>
          <p:cNvSpPr/>
          <p:nvPr/>
        </p:nvSpPr>
        <p:spPr>
          <a:xfrm>
            <a:off x="6215074" y="64291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可监控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00826" y="1214422"/>
            <a:ext cx="2071702" cy="31393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rmi</a:t>
            </a:r>
            <a:r>
              <a:rPr altLang="en-US" dirty="0" smtClean="0"/>
              <a:t>服务配置信息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webservice</a:t>
            </a:r>
            <a:r>
              <a:rPr altLang="en-US" dirty="0" smtClean="0"/>
              <a:t>服务配置信息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组件扩展属性配置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altLang="en-US" dirty="0" smtClean="0"/>
              <a:t>全局参数信息配置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sql</a:t>
            </a:r>
            <a:r>
              <a:rPr altLang="en-US" dirty="0" smtClean="0"/>
              <a:t>配置文件信息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sql</a:t>
            </a:r>
            <a:r>
              <a:rPr altLang="en-US" dirty="0" smtClean="0"/>
              <a:t>语句配置信息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sql</a:t>
            </a:r>
            <a:r>
              <a:rPr altLang="en-US" dirty="0" smtClean="0"/>
              <a:t>文件热加载</a:t>
            </a:r>
            <a:endParaRPr altLang="en-US" dirty="0" smtClean="0">
              <a:solidFill>
                <a:schemeClr val="lt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86182" y="6072206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mnts-sky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28600" y="3567130"/>
            <a:ext cx="2743200" cy="1433506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85720" y="3786190"/>
            <a:ext cx="1983235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altLang="en-US" dirty="0" smtClean="0"/>
              <a:t>连接池实时监控</a:t>
            </a:r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JVM</a:t>
            </a:r>
            <a:r>
              <a:rPr altLang="en-US" dirty="0" smtClean="0"/>
              <a:t>内存监控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7158" y="3143248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可监控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720" y="142852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0" y="5819756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可监控</a:t>
            </a:r>
            <a:endParaRPr 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357158" y="64291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监控首页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643306" y="6357958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/>
          <a:srcRect t="2084" b="2084"/>
          <a:stretch>
            <a:fillRect/>
          </a:stretch>
        </p:blipFill>
        <p:spPr bwMode="auto">
          <a:xfrm>
            <a:off x="228600" y="1066800"/>
            <a:ext cx="8343928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285720" y="21429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0" y="5819756"/>
            <a:ext cx="8610600" cy="1038244"/>
          </a:xfrm>
        </p:spPr>
        <p:txBody>
          <a:bodyPr/>
          <a:lstStyle>
            <a:extLst/>
          </a:lstStyle>
          <a:p>
            <a:r>
              <a:rPr lang="en-US" altLang="zh-CN" sz="3200" dirty="0" err="1" smtClean="0"/>
              <a:t>BBossGroups</a:t>
            </a:r>
            <a:r>
              <a:rPr altLang="en-US" sz="3200" dirty="0" smtClean="0"/>
              <a:t>特点</a:t>
            </a:r>
            <a:r>
              <a:rPr lang="en-US" altLang="zh-CN" sz="3200" dirty="0" smtClean="0"/>
              <a:t>-</a:t>
            </a:r>
            <a:r>
              <a:rPr altLang="en-US" sz="3200" dirty="0" smtClean="0"/>
              <a:t>可监控</a:t>
            </a:r>
            <a:endParaRPr 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357158" y="642918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altLang="en-US" sz="2000" dirty="0" smtClean="0"/>
              <a:t>数据源监控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643306" y="6357958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71546"/>
            <a:ext cx="8715404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58" y="214290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http://www.bbossgroups.com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型相册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376</Words>
  <PresentationFormat>全屏显示(4:3)</PresentationFormat>
  <Paragraphs>158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古典型相册</vt:lpstr>
      <vt:lpstr>Bbossgroups （2005-2011）</vt:lpstr>
      <vt:lpstr>幻灯片 2</vt:lpstr>
      <vt:lpstr>BBOSSGroups组成-八大核心模块</vt:lpstr>
      <vt:lpstr>BBOSSGroups组成-序列化报文格式</vt:lpstr>
      <vt:lpstr>BBOSSGroups组成-序列化案例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2011-10-23T11:46:59Z</dcterms:created>
  <dcterms:modified xsi:type="dcterms:W3CDTF">2012-07-10T01:15:47Z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