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289A-E43C-488E-BAED-98BA52CFF8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C41FFB-6406-4FC6-BB4A-D20A2469B266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dirty="0" smtClean="0">
            <a:latin typeface="微软雅黑" pitchFamily="34" charset="-122"/>
            <a:ea typeface="微软雅黑" pitchFamily="34" charset="-122"/>
          </a:endParaRPr>
        </a:p>
      </dgm:t>
    </dgm:pt>
    <dgm:pt modelId="{445BD8ED-C26D-4E70-ABA2-412F4F25257F}" type="par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D4C81255-1BC2-42BC-82CE-0B42938B37CB}" type="sibTrans" cxnId="{2EB8F4A4-DC7E-494F-A139-95D1256D7EE7}">
      <dgm:prSet/>
      <dgm:spPr/>
      <dgm:t>
        <a:bodyPr/>
        <a:lstStyle/>
        <a:p>
          <a:endParaRPr lang="zh-CN" altLang="en-US"/>
        </a:p>
      </dgm:t>
    </dgm:pt>
    <dgm:pt modelId="{C25223F1-BE96-450E-A50F-A6C1715253E6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57244253-EE2D-4A67-A134-0EAB38D1EDDC}" type="par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B0067F24-2B6F-477E-A095-8917E1208E4F}" type="sibTrans" cxnId="{E5CE81CF-9040-4E2B-8545-F974A46AC47C}">
      <dgm:prSet/>
      <dgm:spPr/>
      <dgm:t>
        <a:bodyPr/>
        <a:lstStyle/>
        <a:p>
          <a:endParaRPr lang="zh-CN" altLang="en-US"/>
        </a:p>
      </dgm:t>
    </dgm:pt>
    <dgm:pt modelId="{6712EC22-443A-429F-B8B9-8F4F78B2EA5C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9D0DB45B-70AD-4518-BD39-B2852CBDCB84}" type="par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D235914C-F1BC-4765-B4FD-765B4CD5E27A}" type="sibTrans" cxnId="{E7A78B0E-CCBE-48D9-BC2E-9F81E2F08A42}">
      <dgm:prSet/>
      <dgm:spPr/>
      <dgm:t>
        <a:bodyPr/>
        <a:lstStyle/>
        <a:p>
          <a:endParaRPr lang="zh-CN" altLang="en-US"/>
        </a:p>
      </dgm:t>
    </dgm:pt>
    <dgm:pt modelId="{613018C8-F35B-4B84-BBE7-D1726E3B5B42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FD4F0035-153B-4D4F-B4E3-47C212BEAF1C}" type="par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EB7FE703-8518-4529-AE21-5B4D16EDF477}" type="sibTrans" cxnId="{37D25905-782A-42B5-AD1F-9652945C7F49}">
      <dgm:prSet/>
      <dgm:spPr/>
      <dgm:t>
        <a:bodyPr/>
        <a:lstStyle/>
        <a:p>
          <a:endParaRPr lang="zh-CN" altLang="en-US"/>
        </a:p>
      </dgm:t>
    </dgm:pt>
    <dgm:pt modelId="{565F9B00-D13A-45E2-A2AC-2C25BE35C44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dirty="0">
            <a:latin typeface="微软雅黑" pitchFamily="34" charset="-122"/>
            <a:ea typeface="微软雅黑" pitchFamily="34" charset="-122"/>
          </a:endParaRPr>
        </a:p>
      </dgm:t>
    </dgm:pt>
    <dgm:pt modelId="{2B415032-A6F1-4B8E-A608-8AAEFE076B84}" type="par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4BB213F0-DEE7-4263-91E6-14EED3DC18B6}" type="sibTrans" cxnId="{38D2CF0C-870E-4637-A872-960CFDBF9B35}">
      <dgm:prSet/>
      <dgm:spPr/>
      <dgm:t>
        <a:bodyPr/>
        <a:lstStyle/>
        <a:p>
          <a:endParaRPr lang="zh-CN" altLang="en-US"/>
        </a:p>
      </dgm:t>
    </dgm:pt>
    <dgm:pt modelId="{774971AE-ADD5-45AE-8603-FE7CC10BFC67}" type="pres">
      <dgm:prSet presAssocID="{5550289A-E43C-488E-BAED-98BA52CFF8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1C619FD-25F5-45D1-85AB-482A8B32E0EB}" type="pres">
      <dgm:prSet presAssocID="{19C41FFB-6406-4FC6-BB4A-D20A2469B26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F72819-F8B5-407D-9AA0-31297C876413}" type="pres">
      <dgm:prSet presAssocID="{D4C81255-1BC2-42BC-82CE-0B42938B37CB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5E3DFE37-0C8C-4F8F-B849-21DD35BFD90A}" type="pres">
      <dgm:prSet presAssocID="{D4C81255-1BC2-42BC-82CE-0B42938B37CB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FAC7779-C776-49B8-AE13-EE522201DFD3}" type="pres">
      <dgm:prSet presAssocID="{C25223F1-BE96-450E-A50F-A6C171525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2B3B9-C078-4FBD-BD53-63D21DADFF33}" type="pres">
      <dgm:prSet presAssocID="{B0067F24-2B6F-477E-A095-8917E1208E4F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C3D823D2-35D1-46DC-BFC7-F1046A413977}" type="pres">
      <dgm:prSet presAssocID="{B0067F24-2B6F-477E-A095-8917E1208E4F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5D7F0F87-A54C-45D5-94CB-EEFFBE19E8D0}" type="pres">
      <dgm:prSet presAssocID="{6712EC22-443A-429F-B8B9-8F4F78B2EA5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CCEF99-4247-4044-AF64-8B6CA8806184}" type="pres">
      <dgm:prSet presAssocID="{D235914C-F1BC-4765-B4FD-765B4CD5E27A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365D448A-177F-4A9A-A71E-1D3BF7793E55}" type="pres">
      <dgm:prSet presAssocID="{D235914C-F1BC-4765-B4FD-765B4CD5E27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2AE2A15C-DC33-42AE-8434-508B5DF42518}" type="pres">
      <dgm:prSet presAssocID="{613018C8-F35B-4B84-BBE7-D1726E3B5B4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38F814-2274-424B-9C41-8ABA7DFCC809}" type="pres">
      <dgm:prSet presAssocID="{EB7FE703-8518-4529-AE21-5B4D16EDF477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9DF330-3013-4A1A-8F57-0C3D797DB65B}" type="pres">
      <dgm:prSet presAssocID="{EB7FE703-8518-4529-AE21-5B4D16EDF477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F066602C-C662-4BDE-817C-879DB19230F1}" type="pres">
      <dgm:prSet presAssocID="{565F9B00-D13A-45E2-A2AC-2C25BE35C4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EA086-971E-43E9-AC48-E427A532F7D0}" type="pres">
      <dgm:prSet presAssocID="{4BB213F0-DEE7-4263-91E6-14EED3DC18B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F5ECB40E-0905-4F2A-A99C-A43ECAF9C362}" type="pres">
      <dgm:prSet presAssocID="{4BB213F0-DEE7-4263-91E6-14EED3DC18B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2EB8F4A4-DC7E-494F-A139-95D1256D7EE7}" srcId="{5550289A-E43C-488E-BAED-98BA52CFF863}" destId="{19C41FFB-6406-4FC6-BB4A-D20A2469B266}" srcOrd="0" destOrd="0" parTransId="{445BD8ED-C26D-4E70-ABA2-412F4F25257F}" sibTransId="{D4C81255-1BC2-42BC-82CE-0B42938B37CB}"/>
    <dgm:cxn modelId="{46EDD4A7-A414-4D69-98A3-F8907231A111}" type="presOf" srcId="{C25223F1-BE96-450E-A50F-A6C1715253E6}" destId="{AFAC7779-C776-49B8-AE13-EE522201DFD3}" srcOrd="0" destOrd="0" presId="urn:microsoft.com/office/officeart/2005/8/layout/cycle2"/>
    <dgm:cxn modelId="{DCB1EEC6-F0FC-4D6C-A514-F391E0F9AE6A}" type="presOf" srcId="{4BB213F0-DEE7-4263-91E6-14EED3DC18B6}" destId="{F5ECB40E-0905-4F2A-A99C-A43ECAF9C362}" srcOrd="1" destOrd="0" presId="urn:microsoft.com/office/officeart/2005/8/layout/cycle2"/>
    <dgm:cxn modelId="{2000399F-E5C0-4F76-A21F-E097D357CA2F}" type="presOf" srcId="{D235914C-F1BC-4765-B4FD-765B4CD5E27A}" destId="{85CCEF99-4247-4044-AF64-8B6CA8806184}" srcOrd="0" destOrd="0" presId="urn:microsoft.com/office/officeart/2005/8/layout/cycle2"/>
    <dgm:cxn modelId="{37D25905-782A-42B5-AD1F-9652945C7F49}" srcId="{5550289A-E43C-488E-BAED-98BA52CFF863}" destId="{613018C8-F35B-4B84-BBE7-D1726E3B5B42}" srcOrd="3" destOrd="0" parTransId="{FD4F0035-153B-4D4F-B4E3-47C212BEAF1C}" sibTransId="{EB7FE703-8518-4529-AE21-5B4D16EDF477}"/>
    <dgm:cxn modelId="{8E678539-6374-4438-A9F7-CB4E532C1F07}" type="presOf" srcId="{D235914C-F1BC-4765-B4FD-765B4CD5E27A}" destId="{365D448A-177F-4A9A-A71E-1D3BF7793E55}" srcOrd="1" destOrd="0" presId="urn:microsoft.com/office/officeart/2005/8/layout/cycle2"/>
    <dgm:cxn modelId="{192013D1-A9B7-4616-BFE4-5205F1EB33AC}" type="presOf" srcId="{B0067F24-2B6F-477E-A095-8917E1208E4F}" destId="{8432B3B9-C078-4FBD-BD53-63D21DADFF33}" srcOrd="0" destOrd="0" presId="urn:microsoft.com/office/officeart/2005/8/layout/cycle2"/>
    <dgm:cxn modelId="{4F122C92-64B6-4577-BC53-0EFC54869C4D}" type="presOf" srcId="{19C41FFB-6406-4FC6-BB4A-D20A2469B266}" destId="{01C619FD-25F5-45D1-85AB-482A8B32E0EB}" srcOrd="0" destOrd="0" presId="urn:microsoft.com/office/officeart/2005/8/layout/cycle2"/>
    <dgm:cxn modelId="{E5CE81CF-9040-4E2B-8545-F974A46AC47C}" srcId="{5550289A-E43C-488E-BAED-98BA52CFF863}" destId="{C25223F1-BE96-450E-A50F-A6C1715253E6}" srcOrd="1" destOrd="0" parTransId="{57244253-EE2D-4A67-A134-0EAB38D1EDDC}" sibTransId="{B0067F24-2B6F-477E-A095-8917E1208E4F}"/>
    <dgm:cxn modelId="{E7A78B0E-CCBE-48D9-BC2E-9F81E2F08A42}" srcId="{5550289A-E43C-488E-BAED-98BA52CFF863}" destId="{6712EC22-443A-429F-B8B9-8F4F78B2EA5C}" srcOrd="2" destOrd="0" parTransId="{9D0DB45B-70AD-4518-BD39-B2852CBDCB84}" sibTransId="{D235914C-F1BC-4765-B4FD-765B4CD5E27A}"/>
    <dgm:cxn modelId="{47BB0C4D-DC0F-4D5F-AC81-AAD8B6EDDD2C}" type="presOf" srcId="{EB7FE703-8518-4529-AE21-5B4D16EDF477}" destId="{E89DF330-3013-4A1A-8F57-0C3D797DB65B}" srcOrd="1" destOrd="0" presId="urn:microsoft.com/office/officeart/2005/8/layout/cycle2"/>
    <dgm:cxn modelId="{FD1096AE-6966-448F-923D-95FAAF696813}" type="presOf" srcId="{4BB213F0-DEE7-4263-91E6-14EED3DC18B6}" destId="{7C9EA086-971E-43E9-AC48-E427A532F7D0}" srcOrd="0" destOrd="0" presId="urn:microsoft.com/office/officeart/2005/8/layout/cycle2"/>
    <dgm:cxn modelId="{9C0DE8DC-D13C-47FB-A6DA-313E4E9F5052}" type="presOf" srcId="{D4C81255-1BC2-42BC-82CE-0B42938B37CB}" destId="{5E3DFE37-0C8C-4F8F-B849-21DD35BFD90A}" srcOrd="1" destOrd="0" presId="urn:microsoft.com/office/officeart/2005/8/layout/cycle2"/>
    <dgm:cxn modelId="{8130E41C-21C4-4D03-AF8B-130B057407BF}" type="presOf" srcId="{613018C8-F35B-4B84-BBE7-D1726E3B5B42}" destId="{2AE2A15C-DC33-42AE-8434-508B5DF42518}" srcOrd="0" destOrd="0" presId="urn:microsoft.com/office/officeart/2005/8/layout/cycle2"/>
    <dgm:cxn modelId="{5D7C1B9B-F3E2-43BF-854E-BA4E6C018FC5}" type="presOf" srcId="{B0067F24-2B6F-477E-A095-8917E1208E4F}" destId="{C3D823D2-35D1-46DC-BFC7-F1046A413977}" srcOrd="1" destOrd="0" presId="urn:microsoft.com/office/officeart/2005/8/layout/cycle2"/>
    <dgm:cxn modelId="{29EDE67E-6894-4E21-ABBB-1AEDD7F472CD}" type="presOf" srcId="{6712EC22-443A-429F-B8B9-8F4F78B2EA5C}" destId="{5D7F0F87-A54C-45D5-94CB-EEFFBE19E8D0}" srcOrd="0" destOrd="0" presId="urn:microsoft.com/office/officeart/2005/8/layout/cycle2"/>
    <dgm:cxn modelId="{BDA78B21-6AA8-4A33-B53A-928B754CE8B5}" type="presOf" srcId="{EB7FE703-8518-4529-AE21-5B4D16EDF477}" destId="{1338F814-2274-424B-9C41-8ABA7DFCC809}" srcOrd="0" destOrd="0" presId="urn:microsoft.com/office/officeart/2005/8/layout/cycle2"/>
    <dgm:cxn modelId="{167E346D-6967-4CA7-A216-A176F8948AE4}" type="presOf" srcId="{565F9B00-D13A-45E2-A2AC-2C25BE35C446}" destId="{F066602C-C662-4BDE-817C-879DB19230F1}" srcOrd="0" destOrd="0" presId="urn:microsoft.com/office/officeart/2005/8/layout/cycle2"/>
    <dgm:cxn modelId="{38D2CF0C-870E-4637-A872-960CFDBF9B35}" srcId="{5550289A-E43C-488E-BAED-98BA52CFF863}" destId="{565F9B00-D13A-45E2-A2AC-2C25BE35C446}" srcOrd="4" destOrd="0" parTransId="{2B415032-A6F1-4B8E-A608-8AAEFE076B84}" sibTransId="{4BB213F0-DEE7-4263-91E6-14EED3DC18B6}"/>
    <dgm:cxn modelId="{A0D04CCE-6157-4BA6-B1C0-4753B27BB432}" type="presOf" srcId="{5550289A-E43C-488E-BAED-98BA52CFF863}" destId="{774971AE-ADD5-45AE-8603-FE7CC10BFC67}" srcOrd="0" destOrd="0" presId="urn:microsoft.com/office/officeart/2005/8/layout/cycle2"/>
    <dgm:cxn modelId="{E42C0CA2-3DB8-4846-BAD4-DC977045E2EC}" type="presOf" srcId="{D4C81255-1BC2-42BC-82CE-0B42938B37CB}" destId="{8EF72819-F8B5-407D-9AA0-31297C876413}" srcOrd="0" destOrd="0" presId="urn:microsoft.com/office/officeart/2005/8/layout/cycle2"/>
    <dgm:cxn modelId="{F612B8DC-84D4-4252-9442-7132527F01DB}" type="presParOf" srcId="{774971AE-ADD5-45AE-8603-FE7CC10BFC67}" destId="{01C619FD-25F5-45D1-85AB-482A8B32E0EB}" srcOrd="0" destOrd="0" presId="urn:microsoft.com/office/officeart/2005/8/layout/cycle2"/>
    <dgm:cxn modelId="{FC2D5518-B8BF-4083-8EF9-DBEA24FF03C4}" type="presParOf" srcId="{774971AE-ADD5-45AE-8603-FE7CC10BFC67}" destId="{8EF72819-F8B5-407D-9AA0-31297C876413}" srcOrd="1" destOrd="0" presId="urn:microsoft.com/office/officeart/2005/8/layout/cycle2"/>
    <dgm:cxn modelId="{32A03934-E20A-46BF-9FEA-06CAC91C574B}" type="presParOf" srcId="{8EF72819-F8B5-407D-9AA0-31297C876413}" destId="{5E3DFE37-0C8C-4F8F-B849-21DD35BFD90A}" srcOrd="0" destOrd="0" presId="urn:microsoft.com/office/officeart/2005/8/layout/cycle2"/>
    <dgm:cxn modelId="{A687C6DF-6740-40CD-8A5C-C026486683F1}" type="presParOf" srcId="{774971AE-ADD5-45AE-8603-FE7CC10BFC67}" destId="{AFAC7779-C776-49B8-AE13-EE522201DFD3}" srcOrd="2" destOrd="0" presId="urn:microsoft.com/office/officeart/2005/8/layout/cycle2"/>
    <dgm:cxn modelId="{E1A04AA0-44CE-429F-99C6-DC97CB2208F5}" type="presParOf" srcId="{774971AE-ADD5-45AE-8603-FE7CC10BFC67}" destId="{8432B3B9-C078-4FBD-BD53-63D21DADFF33}" srcOrd="3" destOrd="0" presId="urn:microsoft.com/office/officeart/2005/8/layout/cycle2"/>
    <dgm:cxn modelId="{CF740E96-9647-4784-BFE1-0915C74994F8}" type="presParOf" srcId="{8432B3B9-C078-4FBD-BD53-63D21DADFF33}" destId="{C3D823D2-35D1-46DC-BFC7-F1046A413977}" srcOrd="0" destOrd="0" presId="urn:microsoft.com/office/officeart/2005/8/layout/cycle2"/>
    <dgm:cxn modelId="{A0718CD1-04D1-4DB0-B925-0D0919BCAF22}" type="presParOf" srcId="{774971AE-ADD5-45AE-8603-FE7CC10BFC67}" destId="{5D7F0F87-A54C-45D5-94CB-EEFFBE19E8D0}" srcOrd="4" destOrd="0" presId="urn:microsoft.com/office/officeart/2005/8/layout/cycle2"/>
    <dgm:cxn modelId="{F96899A3-C396-4CB6-A2FC-EED9D03B56A7}" type="presParOf" srcId="{774971AE-ADD5-45AE-8603-FE7CC10BFC67}" destId="{85CCEF99-4247-4044-AF64-8B6CA8806184}" srcOrd="5" destOrd="0" presId="urn:microsoft.com/office/officeart/2005/8/layout/cycle2"/>
    <dgm:cxn modelId="{BAAE6435-C99F-46FA-8D77-93410E1C6217}" type="presParOf" srcId="{85CCEF99-4247-4044-AF64-8B6CA8806184}" destId="{365D448A-177F-4A9A-A71E-1D3BF7793E55}" srcOrd="0" destOrd="0" presId="urn:microsoft.com/office/officeart/2005/8/layout/cycle2"/>
    <dgm:cxn modelId="{B8127CB8-C73E-432A-A5BE-343903244FEC}" type="presParOf" srcId="{774971AE-ADD5-45AE-8603-FE7CC10BFC67}" destId="{2AE2A15C-DC33-42AE-8434-508B5DF42518}" srcOrd="6" destOrd="0" presId="urn:microsoft.com/office/officeart/2005/8/layout/cycle2"/>
    <dgm:cxn modelId="{4A03865A-DC1B-418F-83DA-855A4EEE3FB0}" type="presParOf" srcId="{774971AE-ADD5-45AE-8603-FE7CC10BFC67}" destId="{1338F814-2274-424B-9C41-8ABA7DFCC809}" srcOrd="7" destOrd="0" presId="urn:microsoft.com/office/officeart/2005/8/layout/cycle2"/>
    <dgm:cxn modelId="{32A61A5F-6927-4460-AD46-278B3625104F}" type="presParOf" srcId="{1338F814-2274-424B-9C41-8ABA7DFCC809}" destId="{E89DF330-3013-4A1A-8F57-0C3D797DB65B}" srcOrd="0" destOrd="0" presId="urn:microsoft.com/office/officeart/2005/8/layout/cycle2"/>
    <dgm:cxn modelId="{3F5B38D5-D176-41DF-AA8D-46ADBE340A43}" type="presParOf" srcId="{774971AE-ADD5-45AE-8603-FE7CC10BFC67}" destId="{F066602C-C662-4BDE-817C-879DB19230F1}" srcOrd="8" destOrd="0" presId="urn:microsoft.com/office/officeart/2005/8/layout/cycle2"/>
    <dgm:cxn modelId="{4EDC6820-1ADD-49F7-8AD0-EA64FBE4CEC3}" type="presParOf" srcId="{774971AE-ADD5-45AE-8603-FE7CC10BFC67}" destId="{7C9EA086-971E-43E9-AC48-E427A532F7D0}" srcOrd="9" destOrd="0" presId="urn:microsoft.com/office/officeart/2005/8/layout/cycle2"/>
    <dgm:cxn modelId="{BE883DF8-D106-4720-A2B5-CE0F98796D3F}" type="presParOf" srcId="{7C9EA086-971E-43E9-AC48-E427A532F7D0}" destId="{F5ECB40E-0905-4F2A-A99C-A43ECAF9C3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619FD-25F5-45D1-85AB-482A8B32E0EB}">
      <dsp:nvSpPr>
        <dsp:cNvPr id="0" name=""/>
        <dsp:cNvSpPr/>
      </dsp:nvSpPr>
      <dsp:spPr>
        <a:xfrm>
          <a:off x="1841260" y="1487"/>
          <a:ext cx="1392716" cy="1392716"/>
        </a:xfrm>
        <a:prstGeom prst="ellipse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一、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框架概述</a:t>
          </a:r>
          <a:endParaRPr lang="en-US" altLang="zh-CN" sz="2300" kern="1200" dirty="0" smtClean="0">
            <a:latin typeface="微软雅黑" pitchFamily="34" charset="-122"/>
            <a:ea typeface="微软雅黑" pitchFamily="34" charset="-122"/>
          </a:endParaRPr>
        </a:p>
      </dsp:txBody>
      <dsp:txXfrm>
        <a:off x="2045219" y="205446"/>
        <a:ext cx="984798" cy="984798"/>
      </dsp:txXfrm>
    </dsp:sp>
    <dsp:sp modelId="{8EF72819-F8B5-407D-9AA0-31297C876413}">
      <dsp:nvSpPr>
        <dsp:cNvPr id="0" name=""/>
        <dsp:cNvSpPr/>
      </dsp:nvSpPr>
      <dsp:spPr>
        <a:xfrm rot="2160000">
          <a:off x="3190195" y="107179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200829" y="1133077"/>
        <a:ext cx="259844" cy="282025"/>
      </dsp:txXfrm>
    </dsp:sp>
    <dsp:sp modelId="{AFAC7779-C776-49B8-AE13-EE522201DFD3}">
      <dsp:nvSpPr>
        <dsp:cNvPr id="0" name=""/>
        <dsp:cNvSpPr/>
      </dsp:nvSpPr>
      <dsp:spPr>
        <a:xfrm>
          <a:off x="3534617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二、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架构设计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38576" y="1435742"/>
        <a:ext cx="984798" cy="984798"/>
      </dsp:txXfrm>
    </dsp:sp>
    <dsp:sp modelId="{8432B3B9-C078-4FBD-BD53-63D21DADFF33}">
      <dsp:nvSpPr>
        <dsp:cNvPr id="0" name=""/>
        <dsp:cNvSpPr/>
      </dsp:nvSpPr>
      <dsp:spPr>
        <a:xfrm rot="6480000">
          <a:off x="3725217" y="2678459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3798104" y="2719512"/>
        <a:ext cx="259844" cy="282025"/>
      </dsp:txXfrm>
    </dsp:sp>
    <dsp:sp modelId="{5D7F0F87-A54C-45D5-94CB-EEFFBE19E8D0}">
      <dsp:nvSpPr>
        <dsp:cNvPr id="0" name=""/>
        <dsp:cNvSpPr/>
      </dsp:nvSpPr>
      <dsp:spPr>
        <a:xfrm>
          <a:off x="2887812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三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应用集成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91771" y="3426402"/>
        <a:ext cx="984798" cy="984798"/>
      </dsp:txXfrm>
    </dsp:sp>
    <dsp:sp modelId="{85CCEF99-4247-4044-AF64-8B6CA8806184}">
      <dsp:nvSpPr>
        <dsp:cNvPr id="0" name=""/>
        <dsp:cNvSpPr/>
      </dsp:nvSpPr>
      <dsp:spPr>
        <a:xfrm rot="10800000">
          <a:off x="2362522" y="3683781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2473883" y="3777789"/>
        <a:ext cx="259844" cy="282025"/>
      </dsp:txXfrm>
    </dsp:sp>
    <dsp:sp modelId="{2AE2A15C-DC33-42AE-8434-508B5DF42518}">
      <dsp:nvSpPr>
        <dsp:cNvPr id="0" name=""/>
        <dsp:cNvSpPr/>
      </dsp:nvSpPr>
      <dsp:spPr>
        <a:xfrm>
          <a:off x="794708" y="3222443"/>
          <a:ext cx="1392716" cy="1392716"/>
        </a:xfrm>
        <a:prstGeom prst="ellipse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四</a:t>
          </a:r>
          <a:r>
            <a:rPr lang="zh-CN" sz="2300" kern="1200" dirty="0" smtClean="0">
              <a:latin typeface="微软雅黑" pitchFamily="34" charset="-122"/>
              <a:ea typeface="微软雅黑" pitchFamily="34" charset="-122"/>
            </a:rPr>
            <a:t>、</a:t>
          </a: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应用部署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98667" y="3426402"/>
        <a:ext cx="984798" cy="984798"/>
      </dsp:txXfrm>
    </dsp:sp>
    <dsp:sp modelId="{1338F814-2274-424B-9C41-8ABA7DFCC809}">
      <dsp:nvSpPr>
        <dsp:cNvPr id="0" name=""/>
        <dsp:cNvSpPr/>
      </dsp:nvSpPr>
      <dsp:spPr>
        <a:xfrm rot="15120000">
          <a:off x="985308" y="2698442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058195" y="2845405"/>
        <a:ext cx="259844" cy="282025"/>
      </dsp:txXfrm>
    </dsp:sp>
    <dsp:sp modelId="{F066602C-C662-4BDE-817C-879DB19230F1}">
      <dsp:nvSpPr>
        <dsp:cNvPr id="0" name=""/>
        <dsp:cNvSpPr/>
      </dsp:nvSpPr>
      <dsp:spPr>
        <a:xfrm>
          <a:off x="147903" y="1231783"/>
          <a:ext cx="1392716" cy="1392716"/>
        </a:xfrm>
        <a:prstGeom prst="ellipse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五、场景演示</a:t>
          </a:r>
          <a:endParaRPr 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1862" y="1435742"/>
        <a:ext cx="984798" cy="984798"/>
      </dsp:txXfrm>
    </dsp:sp>
    <dsp:sp modelId="{7C9EA086-971E-43E9-AC48-E427A532F7D0}">
      <dsp:nvSpPr>
        <dsp:cNvPr id="0" name=""/>
        <dsp:cNvSpPr/>
      </dsp:nvSpPr>
      <dsp:spPr>
        <a:xfrm rot="19440000">
          <a:off x="1496838" y="1084147"/>
          <a:ext cx="371205" cy="470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1507472" y="1210883"/>
        <a:ext cx="259844" cy="28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0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90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283B1-1446-4F80-A9EB-F57E382195D1}" type="datetime1">
              <a:rPr lang="zh-CN" altLang="en-US" smtClean="0"/>
              <a:t>2014/6/14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模板样式（二）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2555776" y="1772816"/>
            <a:ext cx="3929063" cy="2500312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buClr>
                <a:srgbClr val="C00000"/>
              </a:buClr>
              <a:buSzPct val="180000"/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目录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31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全空白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61" y="130622"/>
            <a:ext cx="7653536" cy="490066"/>
          </a:xfrm>
          <a:prstGeom prst="rect">
            <a:avLst/>
          </a:prstGeom>
        </p:spPr>
        <p:txBody>
          <a:bodyPr anchor="t"/>
          <a:lstStyle>
            <a:lvl1pPr>
              <a:lnSpc>
                <a:spcPts val="2700"/>
              </a:lnSpc>
              <a:defRPr sz="2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EF20-78E2-44F4-9691-E11D24E0EE72}" type="datetime1">
              <a:rPr lang="zh-CN" altLang="en-US" smtClean="0"/>
              <a:t>2014/6/14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模板样式（二）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1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5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5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9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7106-0BAD-4EBC-A55B-68DD531D39A9}" type="datetimeFigureOut">
              <a:rPr lang="zh-CN" altLang="en-US" smtClean="0"/>
              <a:t>2014/6/14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B676-85DB-41AF-85D5-88C0997DF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0.15.222:81/SanyPDP/login.jsp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方正大黑简体"/>
              </a:rPr>
              <a:t>bboss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方正大黑简体"/>
              </a:rPr>
              <a:t>会话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方正大黑简体"/>
              </a:rPr>
              <a:t>共享介绍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尹标平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6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应用构建部署</a:t>
            </a:r>
            <a:endParaRPr lang="zh-CN" altLang="en-US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05300" y="2781300"/>
            <a:ext cx="2087563" cy="314801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4" name="五边形 3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5" name="燕尾形 3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应用部署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7" name="燕尾形 3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463550" y="1612900"/>
            <a:ext cx="83169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采用会话共享的应用系统一般都会采用集群模式进行部署，商业的应用服务器部署集群应用非常麻烦，代价也非常高昂（采购商业套件，部署成本高，难度大），我们经过实践摸索，形成了一套高效廉价部署模式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Hudson+svn+ant+tomcat+ssh+scp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（多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服务器）的持续集成自动构建部署模式</a:t>
            </a:r>
          </a:p>
        </p:txBody>
      </p:sp>
      <p:sp>
        <p:nvSpPr>
          <p:cNvPr id="39" name="矩形 38"/>
          <p:cNvSpPr/>
          <p:nvPr/>
        </p:nvSpPr>
        <p:spPr>
          <a:xfrm>
            <a:off x="2000250" y="3263900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Svn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配置库</a:t>
            </a:r>
          </a:p>
        </p:txBody>
      </p:sp>
      <p:sp>
        <p:nvSpPr>
          <p:cNvPr id="40" name="矩形 39"/>
          <p:cNvSpPr/>
          <p:nvPr/>
        </p:nvSpPr>
        <p:spPr>
          <a:xfrm>
            <a:off x="2000250" y="4560888"/>
            <a:ext cx="1582738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Hudson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持续集成服务器</a:t>
            </a:r>
          </a:p>
        </p:txBody>
      </p:sp>
      <p:sp>
        <p:nvSpPr>
          <p:cNvPr id="41" name="矩形 40"/>
          <p:cNvSpPr/>
          <p:nvPr/>
        </p:nvSpPr>
        <p:spPr>
          <a:xfrm>
            <a:off x="6910388" y="37163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10388" y="4465638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10388" y="5156200"/>
            <a:ext cx="1581150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应用服务器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28588" y="4365625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45" name="椭圆 44"/>
          <p:cNvSpPr/>
          <p:nvPr/>
        </p:nvSpPr>
        <p:spPr>
          <a:xfrm>
            <a:off x="128588" y="4978400"/>
            <a:ext cx="1079500" cy="4318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手动构建</a:t>
            </a:r>
          </a:p>
        </p:txBody>
      </p:sp>
      <p:sp>
        <p:nvSpPr>
          <p:cNvPr id="46" name="下箭头 45"/>
          <p:cNvSpPr/>
          <p:nvPr/>
        </p:nvSpPr>
        <p:spPr>
          <a:xfrm>
            <a:off x="2289175" y="3835400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2819400" y="3813175"/>
            <a:ext cx="522288" cy="690563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横卷形 47"/>
          <p:cNvSpPr/>
          <p:nvPr/>
        </p:nvSpPr>
        <p:spPr>
          <a:xfrm>
            <a:off x="1308100" y="3819525"/>
            <a:ext cx="1081088" cy="361950"/>
          </a:xfrm>
          <a:prstGeom prst="horizontalScrol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增量获取源码代码和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构建脚本</a:t>
            </a:r>
          </a:p>
        </p:txBody>
      </p:sp>
      <p:sp>
        <p:nvSpPr>
          <p:cNvPr id="49" name="矩形 48"/>
          <p:cNvSpPr/>
          <p:nvPr/>
        </p:nvSpPr>
        <p:spPr>
          <a:xfrm>
            <a:off x="2028825" y="5424488"/>
            <a:ext cx="1582738" cy="50482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Sonar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代码质量检测服务器</a:t>
            </a:r>
          </a:p>
        </p:txBody>
      </p:sp>
      <p:sp>
        <p:nvSpPr>
          <p:cNvPr id="50" name="下箭头 49"/>
          <p:cNvSpPr/>
          <p:nvPr/>
        </p:nvSpPr>
        <p:spPr>
          <a:xfrm>
            <a:off x="2559050" y="5118100"/>
            <a:ext cx="520700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右箭头 50"/>
          <p:cNvSpPr/>
          <p:nvPr/>
        </p:nvSpPr>
        <p:spPr>
          <a:xfrm rot="795373">
            <a:off x="1254125" y="4532313"/>
            <a:ext cx="736600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右箭头 51"/>
          <p:cNvSpPr/>
          <p:nvPr/>
        </p:nvSpPr>
        <p:spPr>
          <a:xfrm rot="21113505">
            <a:off x="1276350" y="4945063"/>
            <a:ext cx="671513" cy="285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21200" y="3117850"/>
            <a:ext cx="1581150" cy="5032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Ant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构建应用</a:t>
            </a:r>
          </a:p>
        </p:txBody>
      </p:sp>
      <p:sp>
        <p:nvSpPr>
          <p:cNvPr id="54" name="矩形 53"/>
          <p:cNvSpPr/>
          <p:nvPr/>
        </p:nvSpPr>
        <p:spPr>
          <a:xfrm>
            <a:off x="4521200" y="3852863"/>
            <a:ext cx="1582738" cy="4476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Stop Tomcat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55" name="矩形 54"/>
          <p:cNvSpPr/>
          <p:nvPr/>
        </p:nvSpPr>
        <p:spPr>
          <a:xfrm>
            <a:off x="4521200" y="43005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远程清除临时文件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21200" y="4767263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远程上传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war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(SCP)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21200" y="5202238"/>
            <a:ext cx="1582738" cy="4492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远程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Start Tomcat</a:t>
            </a:r>
          </a:p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(SSH)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392863" y="4076700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392863" y="4675188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392863" y="5426075"/>
            <a:ext cx="5175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3" idx="1"/>
          </p:cNvCxnSpPr>
          <p:nvPr/>
        </p:nvCxnSpPr>
        <p:spPr>
          <a:xfrm flipV="1">
            <a:off x="3582988" y="3370263"/>
            <a:ext cx="938212" cy="1443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>
            <a:off x="3582988" y="4813300"/>
            <a:ext cx="9382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八角星 62"/>
          <p:cNvSpPr/>
          <p:nvPr/>
        </p:nvSpPr>
        <p:spPr>
          <a:xfrm>
            <a:off x="6557963" y="3852863"/>
            <a:ext cx="103187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八角星 63"/>
          <p:cNvSpPr/>
          <p:nvPr/>
        </p:nvSpPr>
        <p:spPr>
          <a:xfrm>
            <a:off x="6557963" y="4486275"/>
            <a:ext cx="103187" cy="147638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八角星 64"/>
          <p:cNvSpPr/>
          <p:nvPr/>
        </p:nvSpPr>
        <p:spPr>
          <a:xfrm>
            <a:off x="6534150" y="5218113"/>
            <a:ext cx="101600" cy="147637"/>
          </a:xfrm>
          <a:prstGeom prst="star8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11163" y="6021388"/>
            <a:ext cx="8286750" cy="4000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说明：按先后顺序将应用部署到应用服务器，只停用正在部署应用的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服务器，部署完毕后立即启动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，完成后再依次将应用部署其他应用服务器，这样保证部署过程中其他服务器仍然保持工作状态，达到无停机部署和升级应用的目标。</a:t>
            </a:r>
          </a:p>
        </p:txBody>
      </p:sp>
      <p:sp>
        <p:nvSpPr>
          <p:cNvPr id="67" name="下箭头 66"/>
          <p:cNvSpPr/>
          <p:nvPr/>
        </p:nvSpPr>
        <p:spPr>
          <a:xfrm>
            <a:off x="5022850" y="3590925"/>
            <a:ext cx="522288" cy="346075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燕尾形 6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8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9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1" name="五边形 20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3" name="燕尾形 22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燕尾形 23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7938" y="1557338"/>
            <a:ext cx="45640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管理测试环境访问地址：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  <a:hlinkClick r:id="rId2"/>
              </a:rPr>
              <a:t>http://10.0.15.222:81/SanyPDP/login.jsp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访问账号口令：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admin/123456</a:t>
            </a: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登录后进入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系统管理</a:t>
            </a:r>
            <a:r>
              <a:rPr lang="en-US" altLang="zh-CN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-session</a:t>
            </a:r>
            <a:r>
              <a:rPr lang="zh-CN" altLang="en-US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菜单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即可查看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切记：不要随意操作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建议：在火狐或者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中查看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详细信息</a:t>
            </a:r>
          </a:p>
        </p:txBody>
      </p:sp>
      <p:pic>
        <p:nvPicPr>
          <p:cNvPr id="2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060575"/>
            <a:ext cx="4320481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12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五边形 1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5" name="燕尾形 1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6" name="燕尾形 1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燕尾形 1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1844675"/>
            <a:ext cx="8951788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</p:spTree>
    <p:extLst>
      <p:ext uri="{BB962C8B-B14F-4D97-AF65-F5344CB8AC3E}">
        <p14:creationId xmlns:p14="http://schemas.microsoft.com/office/powerpoint/2010/main" val="20258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13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0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72" name="五边形 71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73" name="燕尾形 72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74" name="燕尾形 73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燕尾形 74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76" name="燕尾形 75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7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3211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统计监控管理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892300"/>
            <a:ext cx="8881938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14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6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8" name="五边形 1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19" name="燕尾形 1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燕尾形 20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2" name="燕尾形 2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079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正常切换集群节点演示，用户访问请求均衡负载到各集群节点，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监控会话统计结果，可以看出在线用户请求被平均分发到各集群节点，没有发生因切换节点而导致用户退出系统，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3663"/>
            <a:ext cx="9108504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625"/>
            <a:ext cx="9144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1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15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五边形 28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0" name="燕尾形 29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燕尾形 31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3" name="燕尾形 32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场景演示</a:t>
            </a:r>
            <a:endParaRPr lang="en-US" altLang="zh-CN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28588" y="1489075"/>
            <a:ext cx="89799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：故障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切换集群节点演示，用户访问请求均衡负载到各有效集群节点，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admin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用户登录系统，先后访问两次系统主页，第一次三台服务都正常，第二次停用其中一台，对比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监控会话统计结果，可以看出在线用户请求被平均分发到有效集群节点，没有发生因故障切换节点而导致用户退出系统，宕机情况下，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共享机制工作正常。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3019"/>
            <a:ext cx="9108504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41887"/>
            <a:ext cx="9108504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3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154559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Thanks for your attention!</a:t>
            </a:r>
            <a:br>
              <a:rPr kumimoji="1" lang="en-US" altLang="zh-CN" sz="3200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</a:b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940152" y="6207407"/>
            <a:ext cx="3008313" cy="392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2014 </a:t>
            </a:r>
            <a:r>
              <a:rPr lang="zh-CN" altLang="en-US" sz="1400" b="0" dirty="0">
                <a:latin typeface="微软雅黑" pitchFamily="34" charset="-122"/>
                <a:ea typeface="微软雅黑" pitchFamily="34" charset="-122"/>
                <a:cs typeface="+mn-cs"/>
              </a:rPr>
              <a:t>中国</a:t>
            </a:r>
            <a:r>
              <a:rPr lang="zh-CN" altLang="zh-CN" sz="1400" b="0" dirty="0">
                <a:latin typeface="微软雅黑" pitchFamily="34" charset="-122"/>
                <a:ea typeface="微软雅黑" pitchFamily="34" charset="-122"/>
                <a:cs typeface="+mn-cs"/>
              </a:rPr>
              <a:t>·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  <a:cs typeface="+mn-cs"/>
              </a:rPr>
              <a:t>长沙</a:t>
            </a:r>
            <a:endParaRPr lang="zh-CN" altLang="en-US" sz="1400" b="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723900" y="3933056"/>
            <a:ext cx="8420100" cy="1327149"/>
          </a:xfrm>
          <a:prstGeom prst="rect">
            <a:avLst/>
          </a:prstGeom>
          <a:ln>
            <a:miter lim="800000"/>
            <a:headEnd/>
            <a:tailEnd/>
          </a:ln>
          <a:extLst/>
        </p:spPr>
        <p:txBody>
          <a:bodyPr rtlCol="0" anchor="ctr" anchorCtr="0">
            <a:noAutofit/>
          </a:bodyPr>
          <a:lstStyle>
            <a:lvl1pPr algn="ctr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zh-CN" altLang="en-US" sz="40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 谢！</a:t>
            </a:r>
            <a:endParaRPr lang="zh-CN" alt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14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2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579970957"/>
              </p:ext>
            </p:extLst>
          </p:nvPr>
        </p:nvGraphicFramePr>
        <p:xfrm>
          <a:off x="2095500" y="1071563"/>
          <a:ext cx="5075238" cy="4616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1282700" y="0"/>
            <a:ext cx="8513763" cy="5715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12923" y="269032"/>
            <a:ext cx="7653536" cy="490066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3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会话共享概述</a:t>
            </a:r>
          </a:p>
        </p:txBody>
      </p:sp>
      <p:sp>
        <p:nvSpPr>
          <p:cNvPr id="10" name="灯片编号占位符 2"/>
          <p:cNvSpPr txBox="1">
            <a:spLocks/>
          </p:cNvSpPr>
          <p:nvPr/>
        </p:nvSpPr>
        <p:spPr>
          <a:xfrm>
            <a:off x="3881438" y="642143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01FC112-2E99-46E8-A5F4-6769E899F8EF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圆角矩形 1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85750" y="1512888"/>
            <a:ext cx="8572500" cy="40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作    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为应用提供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统一会话管理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功能，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集群部署场景下负载切换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丢失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问题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存    储：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存储会话数据，采用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增量模式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修改会话属性，简单高效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序列化：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采用自主研发的序列化机制，序列化存储会话数据，提供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序列化插件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，扩展性强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    范：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en-US" sz="15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兼容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遗留系统会话数据的管理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可无缝与现有应用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en-US" altLang="zh-CN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集成，无需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修改应用代码</a:t>
            </a:r>
            <a:endParaRPr lang="en-US" altLang="zh-CN" b="1" dirty="0">
              <a:solidFill>
                <a:srgbClr val="0066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兼容性：</a:t>
            </a:r>
            <a:r>
              <a:rPr lang="zh-CN" altLang="en-US" sz="16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跨容器，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兼容业界主流的应用服务器（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tomcat,weblogic,webspere,jetty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约    束：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无约束，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无需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 sticking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，访问请求可以平均分派给各集群节点，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支持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lvs,haproxy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ngix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4,7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层负载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安全性：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客户端基于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机制存储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cookie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属性阻止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XSS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窃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取</a:t>
            </a:r>
            <a:r>
              <a:rPr lang="en-US" altLang="zh-CN" sz="1500" dirty="0" err="1" smtClean="0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，通过设置</a:t>
            </a:r>
            <a:r>
              <a:rPr lang="en-US" altLang="zh-CN" sz="2400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secure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属性并结合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阻止传输过程中</a:t>
            </a:r>
            <a:r>
              <a:rPr lang="en-US" altLang="zh-CN" sz="1500" dirty="0" err="1">
                <a:latin typeface="微软雅黑" pitchFamily="34" charset="-122"/>
                <a:ea typeface="微软雅黑" pitchFamily="34" charset="-122"/>
              </a:rPr>
              <a:t>sessionid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被窃取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14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监    管：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信息统计查询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 应用在线用户数统计查询，应用会话管理功能（包括删除会话、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查看会话属性数据）</a:t>
            </a:r>
          </a:p>
        </p:txBody>
      </p:sp>
      <p:cxnSp>
        <p:nvCxnSpPr>
          <p:cNvPr id="15" name="直接连接符 55"/>
          <p:cNvCxnSpPr>
            <a:cxnSpLocks noChangeShapeType="1"/>
          </p:cNvCxnSpPr>
          <p:nvPr/>
        </p:nvCxnSpPr>
        <p:spPr bwMode="auto">
          <a:xfrm>
            <a:off x="0" y="5597162"/>
            <a:ext cx="9036496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五边形 15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概述</a:t>
            </a:r>
          </a:p>
        </p:txBody>
      </p:sp>
      <p:sp>
        <p:nvSpPr>
          <p:cNvPr id="17" name="燕尾形 16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18" name="燕尾形 17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燕尾形 18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20" name="燕尾形 1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6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4</a:t>
            </a:fld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逻辑架构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700" y="4924662"/>
            <a:ext cx="5651698" cy="11845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94300" y="2486025"/>
            <a:ext cx="2517775" cy="22225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0575" y="2486025"/>
            <a:ext cx="2825750" cy="22225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1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0850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1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3" name="矩形 22"/>
          <p:cNvSpPr/>
          <p:nvPr/>
        </p:nvSpPr>
        <p:spPr>
          <a:xfrm>
            <a:off x="2430463" y="2706688"/>
            <a:ext cx="151447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5313363" y="2959100"/>
            <a:ext cx="1084262" cy="5048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统计监控</a:t>
            </a:r>
          </a:p>
        </p:txBody>
      </p:sp>
      <p:sp>
        <p:nvSpPr>
          <p:cNvPr id="25" name="矩形 24"/>
          <p:cNvSpPr/>
          <p:nvPr/>
        </p:nvSpPr>
        <p:spPr>
          <a:xfrm>
            <a:off x="2492375" y="4016375"/>
            <a:ext cx="1531938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6" name="矩形 25"/>
          <p:cNvSpPr/>
          <p:nvPr/>
        </p:nvSpPr>
        <p:spPr>
          <a:xfrm>
            <a:off x="5702300" y="3844925"/>
            <a:ext cx="1476375" cy="503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存储</a:t>
            </a:r>
          </a:p>
        </p:txBody>
      </p:sp>
      <p:sp>
        <p:nvSpPr>
          <p:cNvPr id="27" name="圆柱形 26"/>
          <p:cNvSpPr/>
          <p:nvPr/>
        </p:nvSpPr>
        <p:spPr>
          <a:xfrm>
            <a:off x="3414713" y="5265738"/>
            <a:ext cx="1219200" cy="431800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908550" y="5265738"/>
            <a:ext cx="819150" cy="43180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DB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29" name="圆柱形 28"/>
          <p:cNvSpPr/>
          <p:nvPr/>
        </p:nvSpPr>
        <p:spPr>
          <a:xfrm>
            <a:off x="5948363" y="5219700"/>
            <a:ext cx="1658937" cy="47625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MemCached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（未实现）</a:t>
            </a:r>
          </a:p>
        </p:txBody>
      </p:sp>
      <p:sp>
        <p:nvSpPr>
          <p:cNvPr id="30" name="矩形 29"/>
          <p:cNvSpPr/>
          <p:nvPr/>
        </p:nvSpPr>
        <p:spPr>
          <a:xfrm>
            <a:off x="2708275" y="3448050"/>
            <a:ext cx="1093788" cy="32861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序列化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反序列化</a:t>
            </a:r>
          </a:p>
        </p:txBody>
      </p:sp>
      <p:sp>
        <p:nvSpPr>
          <p:cNvPr id="31" name="横卷形 30"/>
          <p:cNvSpPr/>
          <p:nvPr/>
        </p:nvSpPr>
        <p:spPr>
          <a:xfrm>
            <a:off x="1641475" y="2003425"/>
            <a:ext cx="1174750" cy="46831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Servlet 2/3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7725" y="2703513"/>
            <a:ext cx="1009650" cy="431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事件管理</a:t>
            </a:r>
          </a:p>
        </p:txBody>
      </p:sp>
      <p:sp>
        <p:nvSpPr>
          <p:cNvPr id="33" name="圆柱形 32"/>
          <p:cNvSpPr/>
          <p:nvPr/>
        </p:nvSpPr>
        <p:spPr>
          <a:xfrm>
            <a:off x="2205038" y="5203825"/>
            <a:ext cx="1008062" cy="638175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App Server/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Mem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>
            <a:endCxn id="35" idx="4"/>
          </p:cNvCxnSpPr>
          <p:nvPr/>
        </p:nvCxnSpPr>
        <p:spPr>
          <a:xfrm flipV="1">
            <a:off x="3000375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955925" y="1962150"/>
            <a:ext cx="90488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32" idx="0"/>
            <a:endCxn id="37" idx="4"/>
          </p:cNvCxnSpPr>
          <p:nvPr/>
        </p:nvCxnSpPr>
        <p:spPr>
          <a:xfrm flipV="1">
            <a:off x="1352550" y="2060575"/>
            <a:ext cx="0" cy="6429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1306513" y="1962150"/>
            <a:ext cx="92075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23" idx="1"/>
          </p:cNvCxnSpPr>
          <p:nvPr/>
        </p:nvCxnSpPr>
        <p:spPr>
          <a:xfrm flipH="1">
            <a:off x="1857375" y="2933700"/>
            <a:ext cx="573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TextBox 17408"/>
          <p:cNvSpPr txBox="1">
            <a:spLocks noChangeArrowheads="1"/>
          </p:cNvSpPr>
          <p:nvPr/>
        </p:nvSpPr>
        <p:spPr bwMode="auto">
          <a:xfrm>
            <a:off x="3116263" y="1897063"/>
            <a:ext cx="21154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HttpSession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request.getSession()</a:t>
            </a:r>
          </a:p>
          <a:p>
            <a:pPr eaLnBrk="1" hangingPunct="1"/>
            <a:r>
              <a:rPr lang="en-US" altLang="zh-CN" sz="120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request.getSession(create)</a:t>
            </a:r>
            <a:endParaRPr lang="zh-CN" altLang="en-US" sz="120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2188" y="1484313"/>
            <a:ext cx="6719887" cy="4778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Application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上下箭头 40"/>
          <p:cNvSpPr/>
          <p:nvPr/>
        </p:nvSpPr>
        <p:spPr>
          <a:xfrm>
            <a:off x="6321425" y="4348163"/>
            <a:ext cx="215900" cy="561975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3316288" y="4519613"/>
            <a:ext cx="196850" cy="404812"/>
          </a:xfrm>
          <a:prstGeom prst="up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7082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14775" y="3159125"/>
            <a:ext cx="0" cy="857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46" idx="4"/>
          </p:cNvCxnSpPr>
          <p:nvPr/>
        </p:nvCxnSpPr>
        <p:spPr>
          <a:xfrm flipV="1">
            <a:off x="6007100" y="2060575"/>
            <a:ext cx="0" cy="8985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961063" y="1962150"/>
            <a:ext cx="90487" cy="9842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5888" y="2963863"/>
            <a:ext cx="1174750" cy="5032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扫描销毁进程</a:t>
            </a:r>
          </a:p>
        </p:txBody>
      </p:sp>
      <p:sp>
        <p:nvSpPr>
          <p:cNvPr id="48" name="五边形 47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49" name="燕尾形 48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50" name="燕尾形 49"/>
          <p:cNvSpPr/>
          <p:nvPr/>
        </p:nvSpPr>
        <p:spPr bwMode="auto">
          <a:xfrm>
            <a:off x="5135563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燕尾形 50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52" name="燕尾形 51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24313" y="2706688"/>
            <a:ext cx="784225" cy="4524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 algn="ctr"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过滤器</a:t>
            </a:r>
          </a:p>
        </p:txBody>
      </p:sp>
    </p:spTree>
    <p:extLst>
      <p:ext uri="{BB962C8B-B14F-4D97-AF65-F5344CB8AC3E}">
        <p14:creationId xmlns:p14="http://schemas.microsoft.com/office/powerpoint/2010/main" val="394773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5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-session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存储结构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29514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圆角矩形 2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0" name="五边形 2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1" name="燕尾形 3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2" name="燕尾形 31"/>
          <p:cNvSpPr/>
          <p:nvPr/>
        </p:nvSpPr>
        <p:spPr bwMode="auto">
          <a:xfrm>
            <a:off x="5084763" y="709613"/>
            <a:ext cx="1739900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燕尾形 32"/>
          <p:cNvSpPr/>
          <p:nvPr/>
        </p:nvSpPr>
        <p:spPr bwMode="auto">
          <a:xfrm>
            <a:off x="3582988" y="709613"/>
            <a:ext cx="1730375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4" name="燕尾形 3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52788" y="2846388"/>
            <a:ext cx="4652962" cy="503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5278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13138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783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19550" y="2846388"/>
            <a:ext cx="260350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79900" y="2846388"/>
            <a:ext cx="261938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45013" y="2846388"/>
            <a:ext cx="2619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右大括号 41"/>
          <p:cNvSpPr/>
          <p:nvPr/>
        </p:nvSpPr>
        <p:spPr>
          <a:xfrm rot="16200000">
            <a:off x="3975100" y="1974850"/>
            <a:ext cx="114300" cy="1549400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3406775" y="2443163"/>
            <a:ext cx="1498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基本信息区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3330575" y="3349625"/>
            <a:ext cx="1108075" cy="1385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Sessionid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创建时间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endParaRPr lang="en-US" altLang="zh-CN" sz="120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客户端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服务端</a:t>
            </a:r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ip</a:t>
            </a: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有效期</a:t>
            </a:r>
            <a:endParaRPr lang="en-US" altLang="zh-CN" sz="12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有效状态位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5862638" y="2851150"/>
            <a:ext cx="784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.……...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右大括号 45"/>
          <p:cNvSpPr/>
          <p:nvPr/>
        </p:nvSpPr>
        <p:spPr>
          <a:xfrm rot="16200000">
            <a:off x="6294438" y="1235075"/>
            <a:ext cx="153988" cy="3068637"/>
          </a:xfrm>
          <a:prstGeom prst="rightBrace">
            <a:avLst>
              <a:gd name="adj1" fmla="val 3823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627688" y="2443163"/>
            <a:ext cx="1500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属性数据区</a:t>
            </a: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452438" y="1773238"/>
            <a:ext cx="9109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对象在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中的存储结构示意图：</a:t>
            </a:r>
          </a:p>
        </p:txBody>
      </p:sp>
      <p:sp>
        <p:nvSpPr>
          <p:cNvPr id="49" name="矩形 48"/>
          <p:cNvSpPr/>
          <p:nvPr/>
        </p:nvSpPr>
        <p:spPr>
          <a:xfrm>
            <a:off x="4806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6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387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387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668963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68963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619875" y="2846388"/>
            <a:ext cx="433388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19875" y="3098800"/>
            <a:ext cx="433388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40563" y="2846388"/>
            <a:ext cx="433387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40563" y="3098800"/>
            <a:ext cx="433387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473950" y="2846388"/>
            <a:ext cx="431800" cy="2524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key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73950" y="3098800"/>
            <a:ext cx="431800" cy="25082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2"/>
          <p:cNvSpPr>
            <a:spLocks noChangeArrowheads="1"/>
          </p:cNvSpPr>
          <p:nvPr/>
        </p:nvSpPr>
        <p:spPr bwMode="auto">
          <a:xfrm>
            <a:off x="539552" y="4868863"/>
            <a:ext cx="85899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表的一条记录，每个应用都有自己的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表记录数据分为两部分：基本信息区（固化）和属性数据区（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可动态扩张属性，属性个数不限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 err="1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 smtClean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能够很好地支持这个特性，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因为</a:t>
            </a:r>
            <a:r>
              <a:rPr lang="en-US" altLang="zh-CN" b="1" dirty="0" err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的表结构是动态的，每条记录包含的字段都可以不一样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2" name="矩形 61"/>
          <p:cNvSpPr/>
          <p:nvPr/>
        </p:nvSpPr>
        <p:spPr>
          <a:xfrm>
            <a:off x="1968500" y="2233613"/>
            <a:ext cx="1079500" cy="376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AppSession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</a:t>
            </a:r>
          </a:p>
        </p:txBody>
      </p:sp>
      <p:cxnSp>
        <p:nvCxnSpPr>
          <p:cNvPr id="63" name="肘形连接符 62"/>
          <p:cNvCxnSpPr>
            <a:stCxn id="62" idx="2"/>
          </p:cNvCxnSpPr>
          <p:nvPr/>
        </p:nvCxnSpPr>
        <p:spPr>
          <a:xfrm rot="16200000" flipH="1">
            <a:off x="2636044" y="2482056"/>
            <a:ext cx="488950" cy="7445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47"/>
          <p:cNvSpPr txBox="1">
            <a:spLocks noChangeArrowheads="1"/>
          </p:cNvSpPr>
          <p:nvPr/>
        </p:nvSpPr>
        <p:spPr bwMode="auto">
          <a:xfrm>
            <a:off x="2616200" y="2728913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微软雅黑" pitchFamily="34" charset="-122"/>
                <a:ea typeface="微软雅黑" pitchFamily="34" charset="-122"/>
              </a:rPr>
              <a:t>0…*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双括号 64"/>
          <p:cNvSpPr/>
          <p:nvPr/>
        </p:nvSpPr>
        <p:spPr>
          <a:xfrm>
            <a:off x="277813" y="3425825"/>
            <a:ext cx="2660650" cy="869950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访问时间会动态变化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失效条件：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最近访问时间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有效期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当前时间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或者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有效状态位 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== false</a:t>
            </a:r>
            <a:endParaRPr lang="zh-CN" altLang="en-US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箭头连接符 65"/>
          <p:cNvCxnSpPr>
            <a:endCxn id="65" idx="3"/>
          </p:cNvCxnSpPr>
          <p:nvPr/>
        </p:nvCxnSpPr>
        <p:spPr>
          <a:xfrm flipH="1">
            <a:off x="2938463" y="3860800"/>
            <a:ext cx="4730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双括号 66"/>
          <p:cNvSpPr/>
          <p:nvPr/>
        </p:nvSpPr>
        <p:spPr>
          <a:xfrm>
            <a:off x="4676775" y="3716338"/>
            <a:ext cx="2660650" cy="871537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key/value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方式保存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每个属性单独维护（读取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删除）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,IO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  <a:endParaRPr lang="en-US" altLang="zh-CN" sz="12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  <a:defRPr/>
            </a:pP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请求级缓存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属性数据</a:t>
            </a:r>
            <a:r>
              <a:rPr lang="en-US" altLang="zh-CN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2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访问速度快</a:t>
            </a: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5862638" y="3349625"/>
            <a:ext cx="0" cy="366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6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典型部署架构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双主备模式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7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058275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圆角矩形 27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9" name="矩形 28"/>
          <p:cNvSpPr/>
          <p:nvPr/>
        </p:nvSpPr>
        <p:spPr>
          <a:xfrm>
            <a:off x="128588" y="148431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VIP=10.0.15.222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（主）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（备）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36875" y="148431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84800" y="148431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测试环境）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563" y="3789363"/>
            <a:ext cx="2808287" cy="1754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Shared VIP=10.0.15.223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10.0.15.137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（备）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-10.0.15.138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（主）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-------+------------+-------------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       |      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+--+--+      +--+--+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LB1 |      | LB2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+-----+      +-----+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haproxy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keepalived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63850" y="3789363"/>
            <a:ext cx="2447925" cy="17541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10.0.15.141-144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-----+-----+-----+--------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|     |    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+-+-+ +-+-+ +-+-+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| A | | B | | C | | D |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+---+ +---+ +---+ +---+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4 cheap web servers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共享组件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1775" y="3789363"/>
            <a:ext cx="3673475" cy="17541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10.0.15.38/39/134/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---------------------------------------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_|_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（读写分离）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10.0.15.38:27017(PRIMARY)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10.0.15.134:27018(SECONDARY)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10.0.15.39:27017(SECONDARY)</a:t>
            </a:r>
          </a:p>
          <a:p>
            <a:pPr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10.0.15.39:3000(ARBITER)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五边形 34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6" name="燕尾形 35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架构</a:t>
            </a:r>
          </a:p>
        </p:txBody>
      </p:sp>
      <p:sp>
        <p:nvSpPr>
          <p:cNvPr id="37" name="燕尾形 36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燕尾形 37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应用集成</a:t>
            </a:r>
          </a:p>
        </p:txBody>
      </p:sp>
      <p:sp>
        <p:nvSpPr>
          <p:cNvPr id="39" name="TextBox 11"/>
          <p:cNvSpPr txBox="1">
            <a:spLocks noChangeArrowheads="1"/>
          </p:cNvSpPr>
          <p:nvPr/>
        </p:nvSpPr>
        <p:spPr bwMode="auto">
          <a:xfrm>
            <a:off x="57150" y="3317875"/>
            <a:ext cx="9086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说明：目前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测试环境采用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台虚机搭建，拟采用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台服务器搭建高可用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生产环境</a:t>
            </a:r>
          </a:p>
        </p:txBody>
      </p:sp>
      <p:sp>
        <p:nvSpPr>
          <p:cNvPr id="40" name="燕尾形 39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4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spcBef>
                <a:spcPct val="25000"/>
              </a:spcBef>
            </a:pP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5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圆角矩形 35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37" name="五边形 36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38" name="燕尾形 37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39" name="燕尾形 38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燕尾形 39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-108520" y="1903413"/>
            <a:ext cx="11953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&lt;properties&gt;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-method=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destroy-method="destroy"&gt;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value="3600000"/&gt;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attr:sessionstore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 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&lt;!-- &lt;property name="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"/&gt;--&gt;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b_sessionid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value="true"/&gt;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sessionlisteners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org.frameworkset.security.session.impl.NullSessionListener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&lt;/property&gt;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sessionStaticManager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class="org.frameworkset.security.session.statics.MongoSessionStaticManagerImpl"/&gt;</a:t>
            </a: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&lt;property name=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i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i="1" dirty="0" err="1">
                <a:latin typeface="微软雅黑" pitchFamily="34" charset="-122"/>
                <a:ea typeface="微软雅黑" pitchFamily="34" charset="-122"/>
              </a:rPr>
              <a:t>org.frameworkset.security.session.impl.MongDBSessionStore</a:t>
            </a:r>
            <a:r>
              <a:rPr lang="en-US" altLang="zh-CN" sz="1200" i="1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&lt;/properties&gt;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3"/>
          <p:cNvSpPr txBox="1">
            <a:spLocks noChangeArrowheads="1"/>
          </p:cNvSpPr>
          <p:nvPr/>
        </p:nvSpPr>
        <p:spPr bwMode="auto">
          <a:xfrm>
            <a:off x="608013" y="1484313"/>
            <a:ext cx="8593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集成会话共享组件到应用程序只需修改配置文件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resources/sessionconf.xml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即可：</a:t>
            </a:r>
          </a:p>
        </p:txBody>
      </p:sp>
      <p:sp>
        <p:nvSpPr>
          <p:cNvPr id="43" name="TextBox 17"/>
          <p:cNvSpPr txBox="1">
            <a:spLocks noChangeArrowheads="1"/>
          </p:cNvSpPr>
          <p:nvPr/>
        </p:nvSpPr>
        <p:spPr bwMode="auto">
          <a:xfrm>
            <a:off x="344488" y="4778375"/>
            <a:ext cx="85931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sessionManager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配置说明：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org.frameworkset.security.session.impl.SessionManager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会话管理组件。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sessionTimeout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属性指定会话超时时间，单位：毫秒，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标识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永不超时。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sessionstore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的存储机制，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表示会话使用容器默认的会话管理机制，配置为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MongDBSessionStore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时则启用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的会话管理机制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cookiename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名称 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指定会话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是否使用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httponly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模式，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两个值，默认为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true 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燕尾形 43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8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</a:t>
            </a:r>
            <a:r>
              <a:rPr lang="zh-CN" altLang="en-US" dirty="0" smtClean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78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圆角矩形 78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80" name="五边形 79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81" name="燕尾形 80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82" name="燕尾形 81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燕尾形 82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84" name="矩形 4"/>
          <p:cNvSpPr>
            <a:spLocks noChangeArrowheads="1"/>
          </p:cNvSpPr>
          <p:nvPr/>
        </p:nvSpPr>
        <p:spPr bwMode="auto">
          <a:xfrm>
            <a:off x="560388" y="1916113"/>
            <a:ext cx="878522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sessionlisteners-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监听器，多个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可以按照顺序以逗号分隔填入即可，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bboss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管理会话的时候才有用，每一个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必须实现接口： 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package org.frameworkset.security.session;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public interface SessionListener {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createSession(SessionEvent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destroySession(SessionEvent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addAttribute(SessionEvent event);	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removeAttribute(SessionEvent event);</a:t>
            </a:r>
          </a:p>
          <a:p>
            <a:r>
              <a:rPr lang="en-US" altLang="zh-CN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燕尾形 84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92224" y="6597352"/>
            <a:ext cx="2895600" cy="196131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信息化创造价值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910247" y="6580262"/>
            <a:ext cx="1080120" cy="23311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会话共享</a:t>
            </a:r>
            <a:r>
              <a:rPr lang="en-US" altLang="zh-CN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-</a:t>
            </a:r>
            <a:r>
              <a:rPr lang="zh-CN" altLang="en-US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352550" y="0"/>
            <a:ext cx="832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>
              <a:spcBef>
                <a:spcPct val="25000"/>
              </a:spcBef>
            </a:pPr>
            <a:endParaRPr lang="zh-CN" altLang="en-US" sz="28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22" name="直接连接符 70"/>
          <p:cNvCxnSpPr>
            <a:cxnSpLocks noChangeShapeType="1"/>
          </p:cNvCxnSpPr>
          <p:nvPr/>
        </p:nvCxnSpPr>
        <p:spPr bwMode="auto">
          <a:xfrm>
            <a:off x="0" y="1412875"/>
            <a:ext cx="9144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圆角矩形 22"/>
          <p:cNvSpPr/>
          <p:nvPr/>
        </p:nvSpPr>
        <p:spPr bwMode="auto">
          <a:xfrm>
            <a:off x="57150" y="620713"/>
            <a:ext cx="792163" cy="863600"/>
          </a:xfrm>
          <a:prstGeom prst="round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大纲</a:t>
            </a:r>
          </a:p>
        </p:txBody>
      </p:sp>
      <p:sp>
        <p:nvSpPr>
          <p:cNvPr id="24" name="五边形 23"/>
          <p:cNvSpPr/>
          <p:nvPr/>
        </p:nvSpPr>
        <p:spPr bwMode="auto">
          <a:xfrm>
            <a:off x="992188" y="673100"/>
            <a:ext cx="1531937" cy="576263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25" name="燕尾形 24"/>
          <p:cNvSpPr/>
          <p:nvPr/>
        </p:nvSpPr>
        <p:spPr bwMode="auto">
          <a:xfrm>
            <a:off x="2289175" y="692150"/>
            <a:ext cx="15128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5168900" y="692150"/>
            <a:ext cx="1741488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应用部署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3582988" y="709613"/>
            <a:ext cx="1728787" cy="576262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rIns="18000" anchor="ctr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zh-CN" altLang="en-US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应用集成</a:t>
            </a: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560388" y="1476375"/>
            <a:ext cx="8785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过滤器配置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-web.xml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： </a:t>
            </a:r>
            <a:endParaRPr lang="en-US" altLang="zh-CN">
              <a:latin typeface="微软雅黑" pitchFamily="34" charset="-122"/>
              <a:ea typeface="微软雅黑" pitchFamily="34" charset="-122"/>
            </a:endParaRPr>
          </a:p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燕尾形 28"/>
          <p:cNvSpPr/>
          <p:nvPr/>
        </p:nvSpPr>
        <p:spPr bwMode="auto">
          <a:xfrm>
            <a:off x="6745288" y="692150"/>
            <a:ext cx="1741487" cy="576263"/>
          </a:xfrm>
          <a:prstGeom prst="chevron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79525">
              <a:defRPr/>
            </a:pPr>
            <a:r>
              <a:rPr lang="zh-CN" altLang="en-US" dirty="0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场景演示</a:t>
            </a:r>
            <a:endParaRPr lang="en-US" altLang="zh-CN" dirty="0">
              <a:solidFill>
                <a:srgbClr val="A6A6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87450" y="1844675"/>
            <a:ext cx="7704138" cy="46624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    &lt;filter-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org.frameworkset.security.session.impl.SessionFilter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&lt;/filter&gt;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b="1" dirty="0">
                <a:latin typeface="微软雅黑" pitchFamily="34" charset="-122"/>
                <a:ea typeface="微软雅黑" pitchFamily="34" charset="-122"/>
              </a:rPr>
              <a:t>do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-pattern&gt;*.frame&lt;/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-pattern&gt;*.page&lt;/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-pattern&gt;*.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freepage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cxfservices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&lt;filter-mapping&gt;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&lt;filter-name&gt;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CharsetEncoding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&lt;/filter-name&gt;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  &lt;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jasperreport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/*&lt;/</a:t>
            </a:r>
            <a:r>
              <a:rPr lang="en-US" altLang="zh-CN" sz="9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-pattern&gt;  </a:t>
            </a:r>
          </a:p>
          <a:p>
            <a:pPr>
              <a:defRPr/>
            </a:pPr>
            <a:r>
              <a:rPr lang="en-US" altLang="zh-CN" sz="900" dirty="0">
                <a:latin typeface="微软雅黑" pitchFamily="34" charset="-122"/>
                <a:ea typeface="微软雅黑" pitchFamily="34" charset="-122"/>
              </a:rPr>
              <a:t>  &lt;/filter-mapping&gt;  </a:t>
            </a:r>
          </a:p>
          <a:p>
            <a:pPr>
              <a:defRPr/>
            </a:pPr>
            <a:endParaRPr lang="en-US" altLang="zh-CN" sz="9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1329</Words>
  <Application>Microsoft Office PowerPoint</Application>
  <PresentationFormat>全屏显示(4:3)</PresentationFormat>
  <Paragraphs>339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bboss会话共享介绍</vt:lpstr>
      <vt:lpstr>大纲</vt:lpstr>
      <vt:lpstr>会话共享概述</vt:lpstr>
      <vt:lpstr>会话共享-逻辑架构</vt:lpstr>
      <vt:lpstr>会话共享-session存储结构</vt:lpstr>
      <vt:lpstr>会话共享-典型部署架构-双主备模式</vt:lpstr>
      <vt:lpstr>会话共享-应用集成</vt:lpstr>
      <vt:lpstr>会话共享-应用集成</vt:lpstr>
      <vt:lpstr>会话共享-应用集成</vt:lpstr>
      <vt:lpstr>会话共享-应用构建部署</vt:lpstr>
      <vt:lpstr>会话共享-场景演示</vt:lpstr>
      <vt:lpstr>会话共享-场景演示</vt:lpstr>
      <vt:lpstr>会话共享-场景演示</vt:lpstr>
      <vt:lpstr>会话共享-场景演示</vt:lpstr>
      <vt:lpstr>会话共享-场景演示</vt:lpstr>
      <vt:lpstr>Thanks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bboss会话共享介绍</dc:title>
  <dc:creator>home-zjy</dc:creator>
  <cp:lastModifiedBy>home-zjy</cp:lastModifiedBy>
  <cp:revision>1</cp:revision>
  <dcterms:created xsi:type="dcterms:W3CDTF">2014-06-14T04:57:25Z</dcterms:created>
  <dcterms:modified xsi:type="dcterms:W3CDTF">2014-06-14T05:04:19Z</dcterms:modified>
</cp:coreProperties>
</file>