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9B3C-6C80-44C0-ABB3-44489AA5E0F0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838-2E37-4AC0-8A91-4C1395D1C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65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Jó Napot Kívánok, az én konzulensem Mogyorósi Ferenc volt.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11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félév során meg kellett ismerkednem a beltéri Bluetooth alapú helymeghatározás módszereivel, </a:t>
            </a:r>
          </a:p>
          <a:p>
            <a:r>
              <a:rPr lang="hu-HU" dirty="0"/>
              <a:t>főként az </a:t>
            </a:r>
            <a:r>
              <a:rPr lang="hu-HU" dirty="0" err="1"/>
              <a:t>Angle</a:t>
            </a:r>
            <a:r>
              <a:rPr lang="hu-HU" dirty="0"/>
              <a:t> of </a:t>
            </a:r>
            <a:r>
              <a:rPr lang="hu-HU" dirty="0" err="1"/>
              <a:t>Arrival</a:t>
            </a:r>
            <a:r>
              <a:rPr lang="hu-HU" dirty="0"/>
              <a:t>, azaz az érkezési szögön alapuló helymeghatározással. </a:t>
            </a:r>
          </a:p>
          <a:p>
            <a:r>
              <a:rPr lang="hu-HU" dirty="0"/>
              <a:t>Beltéri helymeghatározást egyre több iparágban használnak és egyre többször Bluetooth alapon. </a:t>
            </a:r>
          </a:p>
          <a:p>
            <a:r>
              <a:rPr lang="hu-HU" dirty="0"/>
              <a:t>Használatos például raktárakban alkalmazottak, eszközök </a:t>
            </a:r>
            <a:r>
              <a:rPr lang="hu-HU" dirty="0" err="1"/>
              <a:t>nyílvántartására</a:t>
            </a:r>
            <a:r>
              <a:rPr lang="hu-HU" dirty="0"/>
              <a:t> vagy kórházakban az életmentő felszerelések megtalálására. </a:t>
            </a:r>
          </a:p>
          <a:p>
            <a:r>
              <a:rPr lang="hu-HU" dirty="0"/>
              <a:t>A feladatom során az u-</a:t>
            </a:r>
            <a:r>
              <a:rPr lang="hu-HU" dirty="0" err="1"/>
              <a:t>blox</a:t>
            </a:r>
            <a:r>
              <a:rPr lang="hu-HU" dirty="0"/>
              <a:t> cég által gyártott XPLR-AOA-2 csomaggal foglalkoztam. </a:t>
            </a:r>
          </a:p>
          <a:p>
            <a:r>
              <a:rPr lang="hu-HU" dirty="0"/>
              <a:t>Ez a csomag tartalmaz 4 C209 jeladót, 4 C211 antennatömböt és a kiértékeléshez használatos szoftvert. </a:t>
            </a:r>
          </a:p>
          <a:p>
            <a:r>
              <a:rPr lang="hu-HU" dirty="0"/>
              <a:t>Az én feladatom volt, hogy felmérjem, hogy milyen pontos a vevők által számított érkezési szög.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797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C209 jeladó folyamatosan, bizonyos időközönként Bluetooth 5.1 jeleket küld, amik egyegy Bluetooth Low </a:t>
            </a:r>
            <a:r>
              <a:rPr lang="hu-HU" dirty="0" err="1"/>
              <a:t>Energy</a:t>
            </a:r>
            <a:r>
              <a:rPr lang="hu-HU" dirty="0"/>
              <a:t> (BLE) </a:t>
            </a:r>
            <a:r>
              <a:rPr lang="hu-HU" dirty="0" err="1"/>
              <a:t>Advertisement</a:t>
            </a:r>
            <a:r>
              <a:rPr lang="hu-HU" dirty="0"/>
              <a:t> üzenet. </a:t>
            </a:r>
          </a:p>
          <a:p>
            <a:r>
              <a:rPr lang="hu-HU" dirty="0"/>
              <a:t>Manuálisan állítható a jeladón a jelek küldésének gyorsasága. </a:t>
            </a:r>
          </a:p>
          <a:p>
            <a:r>
              <a:rPr lang="hu-HU" dirty="0"/>
              <a:t>A jeladó tudja 20, 100 vagy 1000 </a:t>
            </a:r>
            <a:r>
              <a:rPr lang="hu-HU" dirty="0" err="1"/>
              <a:t>miliszekundomonként</a:t>
            </a:r>
            <a:r>
              <a:rPr lang="hu-HU" dirty="0"/>
              <a:t> küldeni az üzenetet. </a:t>
            </a:r>
          </a:p>
          <a:p>
            <a:r>
              <a:rPr lang="hu-HU" dirty="0"/>
              <a:t>Egy C211 antennatömbön/-lapon 5 darab Bluetooth 5.1 antenna helyezkedik el. </a:t>
            </a:r>
          </a:p>
          <a:p>
            <a:r>
              <a:rPr lang="hu-HU" dirty="0"/>
              <a:t>A jeladó által küldött jelek az egyes antennákat egymáshoz képest enyhe fáziskülönbséggel érik el. </a:t>
            </a:r>
          </a:p>
          <a:p>
            <a:r>
              <a:rPr lang="hu-HU" dirty="0"/>
              <a:t>Feltételezve, hogy a jel síkhullámot terjeszt, az egyes antennáknál megfigyelt csekély fáziskülönbségek felhasználhatók az érkezési szög kiszámításához. </a:t>
            </a:r>
          </a:p>
          <a:p>
            <a:r>
              <a:rPr lang="hu-HU" dirty="0"/>
              <a:t>Az érkezési szöget </a:t>
            </a:r>
            <a:r>
              <a:rPr lang="hu-HU" dirty="0" err="1"/>
              <a:t>azimuth</a:t>
            </a:r>
            <a:r>
              <a:rPr lang="hu-HU" dirty="0"/>
              <a:t> szögnek nevezik.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31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Az érkezési szög tudatában meg lehet becsülni, hogy milyen irányban tartózkodik a jeladó, ha egy antennatömböt használunk, vagy több antennatömb esetén pontos tartózkodási helyet is lehet számolni háromszögelés használatával.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00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eszközök megismerése után Pintér Mátyás segítségével elvégeztem egy mérést. </a:t>
            </a:r>
          </a:p>
          <a:p>
            <a:r>
              <a:rPr lang="hu-HU" dirty="0"/>
              <a:t>A méréshez két antennatömböt használtunk és elhelyeztünk egy jeladót 24 különböző ponton </a:t>
            </a:r>
          </a:p>
          <a:p>
            <a:r>
              <a:rPr lang="hu-HU" dirty="0"/>
              <a:t>és mindegyiken rögzítettük többek között, hogy az antennatömbök milyen érkezési szöget számolnak. </a:t>
            </a:r>
          </a:p>
          <a:p>
            <a:r>
              <a:rPr lang="hu-HU" dirty="0"/>
              <a:t>Az egyes mérési pontokon 5-10 másodpercig rögzítettünk adatokat és az antennák 100-300 alkalommal számoltak érkezési szöget. </a:t>
            </a:r>
          </a:p>
          <a:p>
            <a:r>
              <a:rPr lang="hu-HU" dirty="0"/>
              <a:t>Minden mérési pont esetén rögzítésre került továbbá az antennatömbök és a jeladó helyzete.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76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mérés elvégzése után egy elemzést készítettem a mért adatokról. </a:t>
            </a:r>
          </a:p>
          <a:p>
            <a:r>
              <a:rPr lang="hu-HU" dirty="0"/>
              <a:t>Az elemzés célja az volt, hogy megállapítsuk milyen pontosan mérik az antennatömbök az érkezési szöget. </a:t>
            </a:r>
          </a:p>
          <a:p>
            <a:r>
              <a:rPr lang="hu-HU" dirty="0"/>
              <a:t>Az elemzést egy </a:t>
            </a:r>
            <a:r>
              <a:rPr lang="hu-HU" dirty="0" err="1"/>
              <a:t>jupyter</a:t>
            </a:r>
            <a:r>
              <a:rPr lang="hu-HU" dirty="0"/>
              <a:t> notebook -ban készítettem el, aminek az az előnye, hogy egy fájl tartalmazhat </a:t>
            </a:r>
            <a:r>
              <a:rPr lang="hu-HU" dirty="0" err="1"/>
              <a:t>python</a:t>
            </a:r>
            <a:r>
              <a:rPr lang="hu-HU" dirty="0"/>
              <a:t> kódot és szöveget is markdown formátumban.</a:t>
            </a:r>
          </a:p>
          <a:p>
            <a:r>
              <a:rPr lang="hu-HU" dirty="0"/>
              <a:t>A notebook egyszerre 4 mérési ponton rögzített adatokról készít elemzést. </a:t>
            </a:r>
          </a:p>
          <a:p>
            <a:r>
              <a:rPr lang="hu-HU" dirty="0"/>
              <a:t>Két ábrát rajzol ki a notebook.</a:t>
            </a:r>
          </a:p>
          <a:p>
            <a:r>
              <a:rPr lang="hu-HU" dirty="0"/>
              <a:t>Az elsőben az egyes antennatömbök által mért </a:t>
            </a:r>
            <a:r>
              <a:rPr lang="hu-HU" dirty="0" err="1"/>
              <a:t>azimuth</a:t>
            </a:r>
            <a:r>
              <a:rPr lang="hu-HU" dirty="0"/>
              <a:t> szögeket mutatja 8 hisztogramon. Az első sorban az első antennatömb által mért szögeket lehet látni az egyes mérési ponton, a második sorban pedig a második antennatömb általi méréseket. Minden hisztogramon pirossal ki van emelve a helyes szög. </a:t>
            </a:r>
          </a:p>
          <a:p>
            <a:r>
              <a:rPr lang="hu-HU" dirty="0"/>
              <a:t>Az elemzés során nem vettük figyelembe a jeladó magasságát, mivel minden mérési pontnál egymagasan helyeztük el a jeladókat és az antennatömböket.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901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második ábra egy térképen ábrázolja a két antennatömböt, ezek a fekete négyzetek és a jeladó pozícióját, ami a piros rombusz és antennatömbökből kiinduló félegyeneseket a számolt érkezési szög alapján.</a:t>
            </a:r>
          </a:p>
          <a:p>
            <a:r>
              <a:rPr lang="hu-HU" dirty="0"/>
              <a:t>Észrevehető, hogy minél nagyobb a mért érkezési szög, annál pontatlanabb lesz a becsült tartózkodási helye a jeladónak. Az alsó sor ábráin ez jobban látszik. Látszik, hogy minél nagyobb az érkezési szöge a jeladóból kiinduló jelnek, annál pontatlanabb a mért szög.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47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Ennyit szerettem volna mondani, köszönöm 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838-2E37-4AC0-8A91-4C1395D1CFE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011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41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24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07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15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16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72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67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652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79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55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122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2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84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0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4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AB69-1EEF-4F51-9DAB-F0970C22C2BF}" type="datetimeFigureOut">
              <a:rPr lang="hu-HU" smtClean="0"/>
              <a:t>2023. 12. 07.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CB8B-C057-44EE-A258-63BD046873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941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482C7B-5FE8-6878-0B22-629EB8BEC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Témalaboratórium beszámoló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7B3D78E-7374-576F-C7D0-BEBB5C1B3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Lestyán Ádám Barnabás </a:t>
            </a:r>
          </a:p>
          <a:p>
            <a:r>
              <a:rPr lang="hu-HU" dirty="0"/>
              <a:t>FO6K58</a:t>
            </a:r>
          </a:p>
          <a:p>
            <a:r>
              <a:rPr lang="hu-HU" dirty="0"/>
              <a:t>Konzulens: Mogyorósi Ferenc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8F5AA58-7616-4205-06BC-C6DBE253C0E5}"/>
              </a:ext>
            </a:extLst>
          </p:cNvPr>
          <p:cNvSpPr txBox="1"/>
          <p:nvPr/>
        </p:nvSpPr>
        <p:spPr>
          <a:xfrm>
            <a:off x="11856868" y="0"/>
            <a:ext cx="33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139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A képen fedett pályás, polc, könyvszekrény, könyv látható&#10;&#10;Automatikusan generált leírás">
            <a:extLst>
              <a:ext uri="{FF2B5EF4-FFF2-40B4-BE49-F238E27FC236}">
                <a16:creationId xmlns:a16="http://schemas.microsoft.com/office/drawing/2014/main" id="{7831F5D3-4AC0-1E9A-062A-CD31A9087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6" y="783167"/>
            <a:ext cx="5291666" cy="5291666"/>
          </a:xfrm>
          <a:prstGeom prst="rect">
            <a:avLst/>
          </a:prstGeom>
        </p:spPr>
      </p:pic>
      <p:pic>
        <p:nvPicPr>
          <p:cNvPr id="5" name="Tartalom helye 4" descr="A képen képernyőkép, pixel, tervezés látható&#10;&#10;Automatikusan generált leírás">
            <a:extLst>
              <a:ext uri="{FF2B5EF4-FFF2-40B4-BE49-F238E27FC236}">
                <a16:creationId xmlns:a16="http://schemas.microsoft.com/office/drawing/2014/main" id="{EB57D921-96A8-D64A-788B-DCFC933A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69" y="1300157"/>
            <a:ext cx="5291667" cy="4392082"/>
          </a:xfrm>
          <a:prstGeom prst="rect">
            <a:avLst/>
          </a:prstGeom>
        </p:spPr>
      </p:pic>
      <p:pic>
        <p:nvPicPr>
          <p:cNvPr id="11" name="Kép 10" descr="A képen Grafika, Betűtípus, embléma, képernyőkép látható&#10;&#10;Automatikusan generált leírás">
            <a:extLst>
              <a:ext uri="{FF2B5EF4-FFF2-40B4-BE49-F238E27FC236}">
                <a16:creationId xmlns:a16="http://schemas.microsoft.com/office/drawing/2014/main" id="{B0F82E21-667C-764C-40C4-D5858ACD0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95" y="422037"/>
            <a:ext cx="3315206" cy="1260714"/>
          </a:xfrm>
          <a:prstGeom prst="rect">
            <a:avLst/>
          </a:prstGeom>
        </p:spPr>
      </p:pic>
      <p:pic>
        <p:nvPicPr>
          <p:cNvPr id="15" name="Kép 14" descr="A képen szimbólum, Grafika, embléma, Acélkék látható&#10;&#10;Automatikusan generált leírás">
            <a:extLst>
              <a:ext uri="{FF2B5EF4-FFF2-40B4-BE49-F238E27FC236}">
                <a16:creationId xmlns:a16="http://schemas.microsoft.com/office/drawing/2014/main" id="{0FD13527-A08C-D478-ABCE-23EE1661E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75" y="5309645"/>
            <a:ext cx="4419047" cy="1092063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8F1852F0-2E09-E357-86E6-4D1F467F9C09}"/>
              </a:ext>
            </a:extLst>
          </p:cNvPr>
          <p:cNvSpPr txBox="1"/>
          <p:nvPr/>
        </p:nvSpPr>
        <p:spPr>
          <a:xfrm>
            <a:off x="11697684" y="2213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091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sor, diagram, Betűtípus látható&#10;&#10;Automatikusan generált leírás">
            <a:extLst>
              <a:ext uri="{FF2B5EF4-FFF2-40B4-BE49-F238E27FC236}">
                <a16:creationId xmlns:a16="http://schemas.microsoft.com/office/drawing/2014/main" id="{3016239A-0FC4-6D22-A917-E604FDBE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061"/>
            <a:ext cx="12066320" cy="5827776"/>
          </a:xfrm>
          <a:prstGeom prst="rect">
            <a:avLst/>
          </a:prstGeom>
        </p:spPr>
      </p:pic>
      <p:pic>
        <p:nvPicPr>
          <p:cNvPr id="11" name="Kép 10" descr="A képen szöveg, kör, diagram, Betűtípus látható&#10;&#10;Automatikusan generált leírás">
            <a:extLst>
              <a:ext uri="{FF2B5EF4-FFF2-40B4-BE49-F238E27FC236}">
                <a16:creationId xmlns:a16="http://schemas.microsoft.com/office/drawing/2014/main" id="{4185536B-76C2-E5E6-AD93-5F5D30AFB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083" y="0"/>
            <a:ext cx="3335917" cy="321212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DDDA9A3-AA71-2F92-B72C-3AFE1E9CC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187569"/>
            <a:ext cx="3595255" cy="216130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4D055FFE-E0D8-9886-1E2C-811F295C4CC8}"/>
              </a:ext>
            </a:extLst>
          </p:cNvPr>
          <p:cNvSpPr txBox="1"/>
          <p:nvPr/>
        </p:nvSpPr>
        <p:spPr>
          <a:xfrm>
            <a:off x="11880696" y="29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122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diagram, kör, tervezés látható&#10;&#10;Automatikusan generált leírás">
            <a:extLst>
              <a:ext uri="{FF2B5EF4-FFF2-40B4-BE49-F238E27FC236}">
                <a16:creationId xmlns:a16="http://schemas.microsoft.com/office/drawing/2014/main" id="{E334F4B7-3AFD-61E8-6474-F9834F4BC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4" y="817449"/>
            <a:ext cx="11885352" cy="563211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9797DE74-C065-611C-D0CE-21A59E4F073B}"/>
              </a:ext>
            </a:extLst>
          </p:cNvPr>
          <p:cNvSpPr txBox="1"/>
          <p:nvPr/>
        </p:nvSpPr>
        <p:spPr>
          <a:xfrm>
            <a:off x="1188069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327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87148F83-71A7-A80E-DD80-D3D78084B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6" y="497260"/>
            <a:ext cx="9163458" cy="586347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B991C02-CAD0-FA3E-71BF-C71AED450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372" y="2207668"/>
            <a:ext cx="5607628" cy="337105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A1D50735-85C1-BD46-5929-AD267DC96885}"/>
              </a:ext>
            </a:extLst>
          </p:cNvPr>
          <p:cNvSpPr txBox="1"/>
          <p:nvPr/>
        </p:nvSpPr>
        <p:spPr>
          <a:xfrm>
            <a:off x="1188069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333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képernyőkép, diagram, Betűtípus látható&#10;&#10;Automatikusan generált leírás">
            <a:extLst>
              <a:ext uri="{FF2B5EF4-FFF2-40B4-BE49-F238E27FC236}">
                <a16:creationId xmlns:a16="http://schemas.microsoft.com/office/drawing/2014/main" id="{94087233-0AB5-E44D-2EA2-95775C040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74"/>
            <a:ext cx="12192000" cy="5955052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CC1B589-0BBC-6D6F-8673-FB6D4281B27F}"/>
              </a:ext>
            </a:extLst>
          </p:cNvPr>
          <p:cNvSpPr txBox="1"/>
          <p:nvPr/>
        </p:nvSpPr>
        <p:spPr>
          <a:xfrm>
            <a:off x="1188069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1040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9CAA9494-3F61-8667-EA3C-C547B7150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90957"/>
          </a:xfrm>
          <a:prstGeom prst="rect">
            <a:avLst/>
          </a:prstGeom>
        </p:spPr>
      </p:pic>
      <p:pic>
        <p:nvPicPr>
          <p:cNvPr id="5" name="Kép 4" descr="A képen sor, diagram, Diagram, képernyőkép látható&#10;&#10;Automatikusan generált leírás">
            <a:extLst>
              <a:ext uri="{FF2B5EF4-FFF2-40B4-BE49-F238E27FC236}">
                <a16:creationId xmlns:a16="http://schemas.microsoft.com/office/drawing/2014/main" id="{057DF0F2-0255-A0A3-0187-3CA74BD03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044"/>
            <a:ext cx="12192000" cy="3199519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0676AF9-CDE8-A5CE-7330-3E85E3816D8B}"/>
              </a:ext>
            </a:extLst>
          </p:cNvPr>
          <p:cNvSpPr txBox="1"/>
          <p:nvPr/>
        </p:nvSpPr>
        <p:spPr>
          <a:xfrm>
            <a:off x="11880696" y="-710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7329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B33E9B-2E41-ADA2-98B2-5053F5C7E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44649DC-53D9-3112-FF5C-FDE424758D9A}"/>
              </a:ext>
            </a:extLst>
          </p:cNvPr>
          <p:cNvSpPr txBox="1"/>
          <p:nvPr/>
        </p:nvSpPr>
        <p:spPr>
          <a:xfrm>
            <a:off x="1188069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81642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575</Words>
  <Application>Microsoft Office PowerPoint</Application>
  <PresentationFormat>Szélesvásznú</PresentationFormat>
  <Paragraphs>52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Áramkör</vt:lpstr>
      <vt:lpstr>Témalaboratórium beszámoló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Témalaboratórium beszámoló </dc:title>
  <dc:creator>Ádám Lestyán</dc:creator>
  <cp:lastModifiedBy>Ádám Lestyán</cp:lastModifiedBy>
  <cp:revision>76</cp:revision>
  <dcterms:created xsi:type="dcterms:W3CDTF">2023-12-04T15:48:56Z</dcterms:created>
  <dcterms:modified xsi:type="dcterms:W3CDTF">2023-12-07T14:35:02Z</dcterms:modified>
</cp:coreProperties>
</file>