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80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9" r:id="rId19"/>
    <p:sldId id="273" r:id="rId20"/>
    <p:sldId id="277" r:id="rId21"/>
    <p:sldId id="278" r:id="rId22"/>
    <p:sldId id="274" r:id="rId23"/>
    <p:sldId id="275" r:id="rId24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660033"/>
    <a:srgbClr val="6600CC"/>
    <a:srgbClr val="009900"/>
    <a:srgbClr val="0000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4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7" Type="http://schemas.openxmlformats.org/officeDocument/2006/relationships/image" Target="../media/image60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3" Type="http://schemas.openxmlformats.org/officeDocument/2006/relationships/image" Target="../media/image65.wmf"/><Relationship Id="rId7" Type="http://schemas.openxmlformats.org/officeDocument/2006/relationships/image" Target="../media/image69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10" Type="http://schemas.openxmlformats.org/officeDocument/2006/relationships/image" Target="../media/image72.wmf"/><Relationship Id="rId4" Type="http://schemas.openxmlformats.org/officeDocument/2006/relationships/image" Target="../media/image66.wmf"/><Relationship Id="rId9" Type="http://schemas.openxmlformats.org/officeDocument/2006/relationships/image" Target="../media/image7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4.wmf"/><Relationship Id="rId1" Type="http://schemas.openxmlformats.org/officeDocument/2006/relationships/image" Target="../media/image7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5" Type="http://schemas.openxmlformats.org/officeDocument/2006/relationships/image" Target="../media/image98.wmf"/><Relationship Id="rId4" Type="http://schemas.openxmlformats.org/officeDocument/2006/relationships/image" Target="../media/image97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wmf"/><Relationship Id="rId1" Type="http://schemas.openxmlformats.org/officeDocument/2006/relationships/image" Target="../media/image100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3.wmf"/><Relationship Id="rId7" Type="http://schemas.openxmlformats.org/officeDocument/2006/relationships/image" Target="../media/image20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5" Type="http://schemas.openxmlformats.org/officeDocument/2006/relationships/image" Target="../media/image44.wmf"/><Relationship Id="rId4" Type="http://schemas.openxmlformats.org/officeDocument/2006/relationships/image" Target="../media/image4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3C1359-961C-4AB4-938B-5C162E65F19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01828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C9A472-FF03-42FD-B535-16585DBCEB0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84332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E3C6F6-75EB-4E0F-BC3E-761B9BC6E69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39066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902CBF-A61D-4B08-B559-0D1A65FA6BA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1843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A575C2-812C-4B4B-9524-62F823295C8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05441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EBF6E5-88AF-438B-9682-5A12B425B99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8178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64F007-5A22-4295-B3DF-6E42D212689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46418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F94A9C-7323-4E75-8345-FE6A8172DA6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729659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2F0CE-4A4B-4930-8ECA-089502A484C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25157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46FCF9-2508-4FD6-A9BD-802CD617C56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24577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EED1A0-9DCD-4E0B-B059-D218FB1F7582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60760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ru-RU" alt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ru-RU" alt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570979E-9300-4700-9269-FB031B16D04E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13" Type="http://schemas.openxmlformats.org/officeDocument/2006/relationships/image" Target="../media/image44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1.wmf"/><Relationship Id="rId11" Type="http://schemas.openxmlformats.org/officeDocument/2006/relationships/image" Target="../media/image43.wmf"/><Relationship Id="rId5" Type="http://schemas.openxmlformats.org/officeDocument/2006/relationships/oleObject" Target="../embeddings/oleObject34.bin"/><Relationship Id="rId10" Type="http://schemas.openxmlformats.org/officeDocument/2006/relationships/oleObject" Target="../embeddings/oleObject36.bin"/><Relationship Id="rId4" Type="http://schemas.openxmlformats.org/officeDocument/2006/relationships/image" Target="../media/image40.wmf"/><Relationship Id="rId9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oleObject" Target="../embeddings/oleObject38.bin"/><Relationship Id="rId7" Type="http://schemas.openxmlformats.org/officeDocument/2006/relationships/image" Target="../media/image4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46.wmf"/><Relationship Id="rId9" Type="http://schemas.openxmlformats.org/officeDocument/2006/relationships/image" Target="../media/image48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3" Type="http://schemas.openxmlformats.org/officeDocument/2006/relationships/oleObject" Target="../embeddings/oleObject41.bin"/><Relationship Id="rId7" Type="http://schemas.openxmlformats.org/officeDocument/2006/relationships/image" Target="../media/image5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50.wmf"/><Relationship Id="rId9" Type="http://schemas.openxmlformats.org/officeDocument/2006/relationships/image" Target="../media/image52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oleObject" Target="../embeddings/oleObject49.bin"/><Relationship Id="rId18" Type="http://schemas.openxmlformats.org/officeDocument/2006/relationships/image" Target="../media/image62.png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58.wmf"/><Relationship Id="rId17" Type="http://schemas.openxmlformats.org/officeDocument/2006/relationships/image" Target="../media/image6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0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5" Type="http://schemas.openxmlformats.org/officeDocument/2006/relationships/image" Target="../media/image61.png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59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oleObject" Target="../embeddings/oleObject56.bin"/><Relationship Id="rId18" Type="http://schemas.openxmlformats.org/officeDocument/2006/relationships/image" Target="../media/image70.wmf"/><Relationship Id="rId3" Type="http://schemas.openxmlformats.org/officeDocument/2006/relationships/oleObject" Target="../embeddings/oleObject51.bin"/><Relationship Id="rId21" Type="http://schemas.openxmlformats.org/officeDocument/2006/relationships/oleObject" Target="../embeddings/oleObject60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67.wmf"/><Relationship Id="rId17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9.wmf"/><Relationship Id="rId20" Type="http://schemas.openxmlformats.org/officeDocument/2006/relationships/image" Target="../media/image71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2.bin"/><Relationship Id="rId15" Type="http://schemas.openxmlformats.org/officeDocument/2006/relationships/oleObject" Target="../embeddings/oleObject57.bin"/><Relationship Id="rId10" Type="http://schemas.openxmlformats.org/officeDocument/2006/relationships/image" Target="../media/image66.wmf"/><Relationship Id="rId19" Type="http://schemas.openxmlformats.org/officeDocument/2006/relationships/oleObject" Target="../embeddings/oleObject59.bin"/><Relationship Id="rId4" Type="http://schemas.openxmlformats.org/officeDocument/2006/relationships/image" Target="../media/image63.wmf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68.wmf"/><Relationship Id="rId22" Type="http://schemas.openxmlformats.org/officeDocument/2006/relationships/image" Target="../media/image72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73.wmf"/><Relationship Id="rId9" Type="http://schemas.openxmlformats.org/officeDocument/2006/relationships/image" Target="../media/image7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78.png"/><Relationship Id="rId4" Type="http://schemas.openxmlformats.org/officeDocument/2006/relationships/image" Target="../media/image77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79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1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80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3.w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8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image" Target="../media/image9.png"/><Relationship Id="rId18" Type="http://schemas.openxmlformats.org/officeDocument/2006/relationships/oleObject" Target="../embeddings/oleObject8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image" Target="../media/image6.wmf"/><Relationship Id="rId10" Type="http://schemas.openxmlformats.org/officeDocument/2006/relationships/image" Target="../media/image4.wmf"/><Relationship Id="rId19" Type="http://schemas.openxmlformats.org/officeDocument/2006/relationships/image" Target="../media/image8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6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7.w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86.wmf"/><Relationship Id="rId9" Type="http://schemas.openxmlformats.org/officeDocument/2006/relationships/image" Target="../media/image8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3" Type="http://schemas.openxmlformats.org/officeDocument/2006/relationships/oleObject" Target="../embeddings/oleObject74.bin"/><Relationship Id="rId7" Type="http://schemas.openxmlformats.org/officeDocument/2006/relationships/image" Target="../media/image9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91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90.wmf"/><Relationship Id="rId9" Type="http://schemas.openxmlformats.org/officeDocument/2006/relationships/image" Target="../media/image92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.bin"/><Relationship Id="rId13" Type="http://schemas.openxmlformats.org/officeDocument/2006/relationships/image" Target="../media/image98.wmf"/><Relationship Id="rId3" Type="http://schemas.openxmlformats.org/officeDocument/2006/relationships/oleObject" Target="../embeddings/oleObject77.bin"/><Relationship Id="rId7" Type="http://schemas.openxmlformats.org/officeDocument/2006/relationships/image" Target="../media/image95.wmf"/><Relationship Id="rId12" Type="http://schemas.openxmlformats.org/officeDocument/2006/relationships/oleObject" Target="../embeddings/oleObject8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78.bin"/><Relationship Id="rId11" Type="http://schemas.openxmlformats.org/officeDocument/2006/relationships/image" Target="../media/image97.wmf"/><Relationship Id="rId5" Type="http://schemas.openxmlformats.org/officeDocument/2006/relationships/image" Target="../media/image99.png"/><Relationship Id="rId10" Type="http://schemas.openxmlformats.org/officeDocument/2006/relationships/oleObject" Target="../embeddings/oleObject80.bin"/><Relationship Id="rId4" Type="http://schemas.openxmlformats.org/officeDocument/2006/relationships/image" Target="../media/image94.wmf"/><Relationship Id="rId9" Type="http://schemas.openxmlformats.org/officeDocument/2006/relationships/image" Target="../media/image96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83.bin"/><Relationship Id="rId4" Type="http://schemas.openxmlformats.org/officeDocument/2006/relationships/image" Target="../media/image100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14.png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3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7.bin"/><Relationship Id="rId18" Type="http://schemas.openxmlformats.org/officeDocument/2006/relationships/oleObject" Target="../embeddings/oleObject20.bin"/><Relationship Id="rId3" Type="http://schemas.openxmlformats.org/officeDocument/2006/relationships/oleObject" Target="../embeddings/oleObject12.bin"/><Relationship Id="rId21" Type="http://schemas.openxmlformats.org/officeDocument/2006/relationships/image" Target="../media/image22.png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8.wmf"/><Relationship Id="rId17" Type="http://schemas.openxmlformats.org/officeDocument/2006/relationships/image" Target="../media/image2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9.bin"/><Relationship Id="rId20" Type="http://schemas.openxmlformats.org/officeDocument/2006/relationships/image" Target="../media/image21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5" Type="http://schemas.openxmlformats.org/officeDocument/2006/relationships/image" Target="../media/image19.wmf"/><Relationship Id="rId23" Type="http://schemas.openxmlformats.org/officeDocument/2006/relationships/image" Target="../media/image24.png"/><Relationship Id="rId10" Type="http://schemas.openxmlformats.org/officeDocument/2006/relationships/image" Target="../media/image17.wmf"/><Relationship Id="rId19" Type="http://schemas.openxmlformats.org/officeDocument/2006/relationships/oleObject" Target="../embeddings/oleObject21.bin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5.bin"/><Relationship Id="rId14" Type="http://schemas.openxmlformats.org/officeDocument/2006/relationships/oleObject" Target="../embeddings/oleObject18.bin"/><Relationship Id="rId22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image" Target="../media/image32.png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6.wmf"/><Relationship Id="rId11" Type="http://schemas.openxmlformats.org/officeDocument/2006/relationships/image" Target="../media/image30.png"/><Relationship Id="rId5" Type="http://schemas.openxmlformats.org/officeDocument/2006/relationships/oleObject" Target="../embeddings/oleObject23.bin"/><Relationship Id="rId15" Type="http://schemas.openxmlformats.org/officeDocument/2006/relationships/image" Target="../media/image29.wmf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5.bin"/><Relationship Id="rId14" Type="http://schemas.openxmlformats.org/officeDocument/2006/relationships/oleObject" Target="../embeddings/oleObject2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7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9.png"/><Relationship Id="rId4" Type="http://schemas.openxmlformats.org/officeDocument/2006/relationships/image" Target="../media/image1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ru-RU" altLang="ru-RU" sz="4000">
                <a:solidFill>
                  <a:srgbClr val="006600"/>
                </a:solidFill>
              </a:rPr>
              <a:t>Двойной интеграл. Приложения двойного интеграла.</a:t>
            </a:r>
            <a:r>
              <a:rPr lang="ru-RU" altLang="ru-RU" sz="4000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76700"/>
            <a:ext cx="6800850" cy="1944688"/>
          </a:xfrm>
        </p:spPr>
        <p:txBody>
          <a:bodyPr/>
          <a:lstStyle/>
          <a:p>
            <a:r>
              <a:rPr lang="ru-RU" altLang="ru-RU" sz="3200">
                <a:solidFill>
                  <a:schemeClr val="hlink"/>
                </a:solidFill>
              </a:rPr>
              <a:t>Двойной интеграл. Его свойства. Геометрический смысл. Вычисление двойного интеграла.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altLang="ru-RU" sz="3200" b="1">
                <a:solidFill>
                  <a:srgbClr val="FF0066"/>
                </a:solidFill>
              </a:rPr>
              <a:t>Пример 1: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sz="2000" b="1"/>
              <a:t>Вычислить значение двойного интеграла:</a:t>
            </a:r>
          </a:p>
          <a:p>
            <a:pPr>
              <a:buFontTx/>
              <a:buNone/>
            </a:pPr>
            <a:r>
              <a:rPr lang="ru-RU" altLang="ru-RU" sz="2000" b="1"/>
              <a:t>	в области</a:t>
            </a:r>
          </a:p>
          <a:p>
            <a:pPr>
              <a:buFontTx/>
              <a:buNone/>
            </a:pPr>
            <a:r>
              <a:rPr lang="ru-RU" altLang="ru-RU" sz="2000" b="1"/>
              <a:t>	Данная область является правильной </a:t>
            </a:r>
          </a:p>
          <a:p>
            <a:pPr>
              <a:buFontTx/>
              <a:buNone/>
            </a:pPr>
            <a:r>
              <a:rPr lang="ru-RU" altLang="ru-RU" sz="2000" b="1"/>
              <a:t>	в обоих направлениях. Поэтому: </a:t>
            </a:r>
          </a:p>
          <a:p>
            <a:pPr>
              <a:buFontTx/>
              <a:buNone/>
            </a:pPr>
            <a:endParaRPr lang="ru-RU" altLang="ru-RU" sz="2000" b="1"/>
          </a:p>
          <a:p>
            <a:pPr>
              <a:buFontTx/>
              <a:buNone/>
            </a:pPr>
            <a:endParaRPr lang="ru-RU" altLang="ru-RU" sz="2000" b="1"/>
          </a:p>
          <a:p>
            <a:pPr>
              <a:buFontTx/>
              <a:buNone/>
            </a:pPr>
            <a:endParaRPr lang="ru-RU" altLang="ru-RU" sz="2000" b="1"/>
          </a:p>
          <a:p>
            <a:pPr>
              <a:buFontTx/>
              <a:buNone/>
            </a:pPr>
            <a:endParaRPr lang="ru-RU" altLang="ru-RU" sz="2000" b="1"/>
          </a:p>
          <a:p>
            <a:pPr>
              <a:buFontTx/>
              <a:buNone/>
            </a:pPr>
            <a:endParaRPr lang="ru-RU" altLang="ru-RU" sz="2000" b="1"/>
          </a:p>
          <a:p>
            <a:pPr>
              <a:buFontTx/>
              <a:buNone/>
            </a:pPr>
            <a:r>
              <a:rPr lang="ru-RU" altLang="ru-RU" sz="2000" b="1"/>
              <a:t>	или: </a:t>
            </a:r>
          </a:p>
        </p:txBody>
      </p:sp>
      <p:sp>
        <p:nvSpPr>
          <p:cNvPr id="8499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84996" name="Object 4"/>
          <p:cNvGraphicFramePr>
            <a:graphicFrameLocks noChangeAspect="1"/>
          </p:cNvGraphicFramePr>
          <p:nvPr/>
        </p:nvGraphicFramePr>
        <p:xfrm>
          <a:off x="6948488" y="1484313"/>
          <a:ext cx="1439862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2" name="Формула" r:id="rId3" imgW="863225" imgH="431613" progId="Equation.3">
                  <p:embed/>
                </p:oleObj>
              </mc:Choice>
              <mc:Fallback>
                <p:oleObj name="Формула" r:id="rId3" imgW="863225" imgH="431613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1484313"/>
                        <a:ext cx="1439862" cy="712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9" name="Rectangle 7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84998" name="Object 6"/>
          <p:cNvGraphicFramePr>
            <a:graphicFrameLocks noChangeAspect="1"/>
          </p:cNvGraphicFramePr>
          <p:nvPr/>
        </p:nvGraphicFramePr>
        <p:xfrm>
          <a:off x="2339975" y="1989138"/>
          <a:ext cx="1187450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3" name="Формула" r:id="rId5" imgW="774364" imgH="190417" progId="Equation.3">
                  <p:embed/>
                </p:oleObj>
              </mc:Choice>
              <mc:Fallback>
                <p:oleObj name="Формула" r:id="rId5" imgW="774364" imgH="190417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1989138"/>
                        <a:ext cx="1187450" cy="293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85000" name="Object 8"/>
          <p:cNvGraphicFramePr>
            <a:graphicFrameLocks noChangeAspect="1"/>
          </p:cNvGraphicFramePr>
          <p:nvPr/>
        </p:nvGraphicFramePr>
        <p:xfrm>
          <a:off x="3779838" y="1989138"/>
          <a:ext cx="2735262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4" name="Формула" r:id="rId7" imgW="1778000" imgH="228600" progId="Equation.3">
                  <p:embed/>
                </p:oleObj>
              </mc:Choice>
              <mc:Fallback>
                <p:oleObj name="Формула" r:id="rId7" imgW="1778000" imgH="2286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1989138"/>
                        <a:ext cx="2735262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5002" name="Picture 1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325" y="2349500"/>
            <a:ext cx="2484438" cy="159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5003" name="Object 11"/>
          <p:cNvGraphicFramePr>
            <a:graphicFrameLocks noChangeAspect="1"/>
          </p:cNvGraphicFramePr>
          <p:nvPr/>
        </p:nvGraphicFramePr>
        <p:xfrm>
          <a:off x="900113" y="3141663"/>
          <a:ext cx="3455987" cy="168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5" name="Формула" r:id="rId10" imgW="2413000" imgH="1168400" progId="Equation.3">
                  <p:embed/>
                </p:oleObj>
              </mc:Choice>
              <mc:Fallback>
                <p:oleObj name="Формула" r:id="rId10" imgW="2413000" imgH="11684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141663"/>
                        <a:ext cx="3455987" cy="1681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85005" name="Object 13"/>
          <p:cNvGraphicFramePr>
            <a:graphicFrameLocks noChangeAspect="1"/>
          </p:cNvGraphicFramePr>
          <p:nvPr/>
        </p:nvGraphicFramePr>
        <p:xfrm>
          <a:off x="2124075" y="4868863"/>
          <a:ext cx="6049963" cy="180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6" name="Формула" r:id="rId12" imgW="4191000" imgH="1244600" progId="Equation.3">
                  <p:embed/>
                </p:oleObj>
              </mc:Choice>
              <mc:Fallback>
                <p:oleObj name="Формула" r:id="rId12" imgW="4191000" imgH="12446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4868863"/>
                        <a:ext cx="6049963" cy="180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altLang="ru-RU" sz="3200" b="1">
                <a:solidFill>
                  <a:srgbClr val="FF0066"/>
                </a:solidFill>
              </a:rPr>
              <a:t>Пример 2: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sz="2000" b="1"/>
              <a:t>Изменить порядок интегрирования в двойном интеграле: </a:t>
            </a:r>
          </a:p>
          <a:p>
            <a:pPr>
              <a:buFontTx/>
              <a:buNone/>
            </a:pPr>
            <a:r>
              <a:rPr lang="ru-RU" altLang="ru-RU" sz="2000" b="1"/>
              <a:t>				. Изобразим область интегрирования:</a:t>
            </a:r>
          </a:p>
          <a:p>
            <a:pPr>
              <a:buFontTx/>
              <a:buNone/>
            </a:pPr>
            <a:endParaRPr lang="ru-RU" altLang="ru-RU" sz="2000" b="1"/>
          </a:p>
          <a:p>
            <a:pPr>
              <a:buFontTx/>
              <a:buNone/>
            </a:pPr>
            <a:endParaRPr lang="ru-RU" altLang="ru-RU" sz="2000" b="1"/>
          </a:p>
          <a:p>
            <a:pPr>
              <a:buFontTx/>
              <a:buNone/>
            </a:pPr>
            <a:endParaRPr lang="ru-RU" altLang="ru-RU" sz="2000" b="1"/>
          </a:p>
          <a:p>
            <a:pPr>
              <a:buFontTx/>
              <a:buNone/>
            </a:pPr>
            <a:endParaRPr lang="ru-RU" altLang="ru-RU" sz="2000" b="1"/>
          </a:p>
          <a:p>
            <a:pPr>
              <a:buFontTx/>
              <a:buNone/>
            </a:pPr>
            <a:endParaRPr lang="ru-RU" altLang="ru-RU" sz="2000" b="1"/>
          </a:p>
          <a:p>
            <a:pPr>
              <a:buFontTx/>
              <a:buNone/>
            </a:pPr>
            <a:r>
              <a:rPr lang="ru-RU" altLang="ru-RU" sz="2000" b="1"/>
              <a:t>	</a:t>
            </a:r>
            <a:r>
              <a:rPr lang="ru-RU" altLang="ru-RU" sz="2000" b="1">
                <a:solidFill>
                  <a:srgbClr val="6600CC"/>
                </a:solidFill>
              </a:rPr>
              <a:t>Замечание 4:</a:t>
            </a:r>
            <a:r>
              <a:rPr lang="ru-RU" altLang="ru-RU" sz="2000" b="1"/>
              <a:t> Пределы интегрирования необходимо расставлять так, чтобы процесс вычисления был наименее трудоёмким.	</a:t>
            </a:r>
          </a:p>
          <a:p>
            <a:pPr>
              <a:buFontTx/>
              <a:buNone/>
            </a:pPr>
            <a:r>
              <a:rPr lang="ru-RU" altLang="ru-RU" sz="2000" b="1"/>
              <a:t>	 </a:t>
            </a:r>
          </a:p>
          <a:p>
            <a:pPr>
              <a:buFontTx/>
              <a:buNone/>
            </a:pPr>
            <a:endParaRPr lang="ru-RU" altLang="ru-RU" sz="2000" b="1"/>
          </a:p>
          <a:p>
            <a:pPr>
              <a:buFontTx/>
              <a:buNone/>
            </a:pPr>
            <a:r>
              <a:rPr lang="ru-RU" altLang="ru-RU" sz="2000" b="1"/>
              <a:t>	</a:t>
            </a:r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86020" name="Object 4"/>
          <p:cNvGraphicFramePr>
            <a:graphicFrameLocks noChangeAspect="1"/>
          </p:cNvGraphicFramePr>
          <p:nvPr/>
        </p:nvGraphicFramePr>
        <p:xfrm>
          <a:off x="900113" y="1989138"/>
          <a:ext cx="1727200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0" name="Формула" r:id="rId3" imgW="1104900" imgH="558800" progId="Equation.3">
                  <p:embed/>
                </p:oleObj>
              </mc:Choice>
              <mc:Fallback>
                <p:oleObj name="Формула" r:id="rId3" imgW="1104900" imgH="5588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989138"/>
                        <a:ext cx="1727200" cy="877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86022" name="Object 6"/>
          <p:cNvGraphicFramePr>
            <a:graphicFrameLocks noChangeAspect="1"/>
          </p:cNvGraphicFramePr>
          <p:nvPr/>
        </p:nvGraphicFramePr>
        <p:xfrm>
          <a:off x="3779838" y="2349500"/>
          <a:ext cx="18002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1" name="Формула" r:id="rId5" imgW="1168400" imgH="558800" progId="Equation.3">
                  <p:embed/>
                </p:oleObj>
              </mc:Choice>
              <mc:Fallback>
                <p:oleObj name="Формула" r:id="rId5" imgW="1168400" imgH="5588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2349500"/>
                        <a:ext cx="1800225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6024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2349500"/>
            <a:ext cx="2160587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02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86025" name="Object 9"/>
          <p:cNvGraphicFramePr>
            <a:graphicFrameLocks noChangeAspect="1"/>
          </p:cNvGraphicFramePr>
          <p:nvPr/>
        </p:nvGraphicFramePr>
        <p:xfrm>
          <a:off x="1042988" y="3141663"/>
          <a:ext cx="1944687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32" name="Формула" r:id="rId8" imgW="1193800" imgH="609600" progId="Equation.3">
                  <p:embed/>
                </p:oleObj>
              </mc:Choice>
              <mc:Fallback>
                <p:oleObj name="Формула" r:id="rId8" imgW="1193800" imgH="6096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141663"/>
                        <a:ext cx="1944687" cy="995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altLang="ru-RU" sz="3600" b="1">
                <a:solidFill>
                  <a:srgbClr val="FF0066"/>
                </a:solidFill>
              </a:rPr>
              <a:t>Пример 3: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sz="2000" b="1"/>
              <a:t>Не вычисляя двойного интеграла, выяснить, который из них имеет большее значение:</a:t>
            </a:r>
          </a:p>
          <a:p>
            <a:pPr>
              <a:buFontTx/>
              <a:buNone/>
            </a:pPr>
            <a:r>
              <a:rPr lang="ru-RU" altLang="ru-RU" sz="2000" b="1"/>
              <a:t>	</a:t>
            </a:r>
          </a:p>
          <a:p>
            <a:pPr>
              <a:buFontTx/>
              <a:buNone/>
            </a:pPr>
            <a:r>
              <a:rPr lang="ru-RU" altLang="ru-RU" sz="2000" b="1"/>
              <a:t>	</a:t>
            </a:r>
          </a:p>
          <a:p>
            <a:pPr>
              <a:buFontTx/>
              <a:buNone/>
            </a:pPr>
            <a:r>
              <a:rPr lang="ru-RU" altLang="ru-RU" sz="2000" b="1"/>
              <a:t>	</a:t>
            </a:r>
          </a:p>
          <a:p>
            <a:pPr>
              <a:buFontTx/>
              <a:buNone/>
            </a:pPr>
            <a:r>
              <a:rPr lang="ru-RU" altLang="ru-RU" sz="2000" b="1"/>
              <a:t>	Где область </a:t>
            </a:r>
            <a:r>
              <a:rPr lang="en-US" altLang="ru-RU" sz="2000" b="1"/>
              <a:t>D </a:t>
            </a:r>
            <a:r>
              <a:rPr lang="ru-RU" altLang="ru-RU" sz="2000" b="1"/>
              <a:t>задана своими границами: </a:t>
            </a:r>
          </a:p>
          <a:p>
            <a:pPr>
              <a:buFontTx/>
              <a:buNone/>
            </a:pPr>
            <a:endParaRPr lang="ru-RU" altLang="ru-RU" sz="2000" b="1"/>
          </a:p>
          <a:p>
            <a:pPr>
              <a:buFontTx/>
              <a:buNone/>
            </a:pPr>
            <a:endParaRPr lang="ru-RU" altLang="ru-RU" sz="2000" b="1"/>
          </a:p>
          <a:p>
            <a:pPr>
              <a:buFontTx/>
              <a:buNone/>
            </a:pPr>
            <a:r>
              <a:rPr lang="ru-RU" altLang="ru-RU" sz="2000" b="1"/>
              <a:t>	В области </a:t>
            </a:r>
            <a:r>
              <a:rPr lang="en-US" altLang="ru-RU" sz="2000" b="1"/>
              <a:t>D</a:t>
            </a:r>
            <a:r>
              <a:rPr lang="ru-RU" altLang="ru-RU" sz="2000" b="1"/>
              <a:t> имеем:</a:t>
            </a:r>
          </a:p>
          <a:p>
            <a:pPr>
              <a:buFontTx/>
              <a:buNone/>
            </a:pPr>
            <a:endParaRPr lang="ru-RU" altLang="ru-RU" sz="2000" b="1"/>
          </a:p>
          <a:p>
            <a:pPr>
              <a:buFontTx/>
              <a:buNone/>
            </a:pPr>
            <a:r>
              <a:rPr lang="ru-RU" altLang="ru-RU" sz="2000" b="1"/>
              <a:t>	т.е. первый имеет большее значение, т.к. для него функция больше. </a:t>
            </a:r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87044" name="Object 4"/>
          <p:cNvGraphicFramePr>
            <a:graphicFrameLocks noChangeAspect="1"/>
          </p:cNvGraphicFramePr>
          <p:nvPr/>
        </p:nvGraphicFramePr>
        <p:xfrm>
          <a:off x="1763713" y="2349500"/>
          <a:ext cx="5040312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4" name="Формула" r:id="rId3" imgW="2806700" imgH="431800" progId="Equation.3">
                  <p:embed/>
                </p:oleObj>
              </mc:Choice>
              <mc:Fallback>
                <p:oleObj name="Формула" r:id="rId3" imgW="2806700" imgH="4318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349500"/>
                        <a:ext cx="5040312" cy="768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87046" name="Object 6"/>
          <p:cNvGraphicFramePr>
            <a:graphicFrameLocks noChangeAspect="1"/>
          </p:cNvGraphicFramePr>
          <p:nvPr/>
        </p:nvGraphicFramePr>
        <p:xfrm>
          <a:off x="2555875" y="3860800"/>
          <a:ext cx="2916238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5" name="Формула" r:id="rId5" imgW="1714500" imgH="228600" progId="Equation.3">
                  <p:embed/>
                </p:oleObj>
              </mc:Choice>
              <mc:Fallback>
                <p:oleObj name="Формула" r:id="rId5" imgW="1714500" imgH="2286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3860800"/>
                        <a:ext cx="2916238" cy="388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7048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2924175"/>
            <a:ext cx="2016125" cy="178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05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87049" name="Object 9"/>
          <p:cNvGraphicFramePr>
            <a:graphicFrameLocks noChangeAspect="1"/>
          </p:cNvGraphicFramePr>
          <p:nvPr/>
        </p:nvGraphicFramePr>
        <p:xfrm>
          <a:off x="1116013" y="4868863"/>
          <a:ext cx="4392612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56" name="Формула" r:id="rId8" imgW="2921000" imgH="279400" progId="Equation.3">
                  <p:embed/>
                </p:oleObj>
              </mc:Choice>
              <mc:Fallback>
                <p:oleObj name="Формула" r:id="rId8" imgW="2921000" imgH="2794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868863"/>
                        <a:ext cx="4392612" cy="414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200" b="1">
                <a:solidFill>
                  <a:srgbClr val="FF0066"/>
                </a:solidFill>
              </a:rPr>
              <a:t>Двойной интеграл в полярных координатах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sz="2000" b="1"/>
              <a:t>Рассмотрим отображение области</a:t>
            </a:r>
            <a:r>
              <a:rPr lang="en-US" altLang="ru-RU" sz="2000" b="1"/>
              <a:t>             </a:t>
            </a:r>
            <a:r>
              <a:rPr lang="ru-RU" altLang="ru-RU" sz="2000" b="1"/>
              <a:t>в плоскости</a:t>
            </a:r>
          </a:p>
          <a:p>
            <a:pPr>
              <a:buFontTx/>
              <a:buNone/>
            </a:pPr>
            <a:r>
              <a:rPr lang="ru-RU" altLang="ru-RU" sz="2000" b="1"/>
              <a:t>	на область </a:t>
            </a:r>
            <a:r>
              <a:rPr lang="en-US" altLang="ru-RU" sz="2000" b="1"/>
              <a:t>D</a:t>
            </a:r>
            <a:r>
              <a:rPr lang="ru-RU" altLang="ru-RU" sz="2000" b="1"/>
              <a:t> в плоскости            , которое задаётся с помощью отображения:                          , где                           - непрерывно </a:t>
            </a:r>
          </a:p>
          <a:p>
            <a:pPr>
              <a:buFontTx/>
              <a:buNone/>
            </a:pPr>
            <a:r>
              <a:rPr lang="ru-RU" altLang="ru-RU" sz="2000" b="1"/>
              <a:t>	дифференцируемые функции в области         . Тогда: </a:t>
            </a:r>
          </a:p>
          <a:p>
            <a:pPr>
              <a:buFontTx/>
              <a:buNone/>
            </a:pPr>
            <a:endParaRPr lang="ru-RU" altLang="ru-RU" sz="2000" b="1"/>
          </a:p>
          <a:p>
            <a:pPr>
              <a:buFontTx/>
              <a:buNone/>
            </a:pPr>
            <a:endParaRPr lang="ru-RU" altLang="ru-RU" sz="2000" b="1"/>
          </a:p>
          <a:p>
            <a:pPr>
              <a:buFontTx/>
              <a:buNone/>
            </a:pPr>
            <a:endParaRPr lang="ru-RU" altLang="ru-RU" sz="2000" b="1"/>
          </a:p>
          <a:p>
            <a:pPr>
              <a:buFontTx/>
              <a:buNone/>
            </a:pPr>
            <a:r>
              <a:rPr lang="ru-RU" altLang="ru-RU" sz="2000" b="1"/>
              <a:t>	где                       - модуль Якобиана:    </a:t>
            </a:r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88068" name="Object 4"/>
          <p:cNvGraphicFramePr>
            <a:graphicFrameLocks noChangeAspect="1"/>
          </p:cNvGraphicFramePr>
          <p:nvPr/>
        </p:nvGraphicFramePr>
        <p:xfrm>
          <a:off x="5435600" y="1628775"/>
          <a:ext cx="360363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95" name="Формула" r:id="rId3" imgW="190335" imgH="177646" progId="Equation.3">
                  <p:embed/>
                </p:oleObj>
              </mc:Choice>
              <mc:Fallback>
                <p:oleObj name="Формула" r:id="rId3" imgW="190335" imgH="177646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1628775"/>
                        <a:ext cx="360363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88070" name="Object 6"/>
          <p:cNvGraphicFramePr>
            <a:graphicFrameLocks noChangeAspect="1"/>
          </p:cNvGraphicFramePr>
          <p:nvPr/>
        </p:nvGraphicFramePr>
        <p:xfrm>
          <a:off x="7956550" y="1628775"/>
          <a:ext cx="576263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96" name="Формула" r:id="rId5" imgW="368300" imgH="190500" progId="Equation.3">
                  <p:embed/>
                </p:oleObj>
              </mc:Choice>
              <mc:Fallback>
                <p:oleObj name="Формула" r:id="rId5" imgW="368300" imgH="19050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6550" y="1628775"/>
                        <a:ext cx="576263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88072" name="Object 8"/>
          <p:cNvGraphicFramePr>
            <a:graphicFrameLocks noChangeAspect="1"/>
          </p:cNvGraphicFramePr>
          <p:nvPr/>
        </p:nvGraphicFramePr>
        <p:xfrm>
          <a:off x="4284663" y="1989138"/>
          <a:ext cx="647700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97" name="Формула" r:id="rId7" imgW="368300" imgH="228600" progId="Equation.3">
                  <p:embed/>
                </p:oleObj>
              </mc:Choice>
              <mc:Fallback>
                <p:oleObj name="Формула" r:id="rId7" imgW="368300" imgH="22860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1989138"/>
                        <a:ext cx="647700" cy="398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88074" name="Object 10"/>
          <p:cNvGraphicFramePr>
            <a:graphicFrameLocks noChangeAspect="1"/>
          </p:cNvGraphicFramePr>
          <p:nvPr/>
        </p:nvGraphicFramePr>
        <p:xfrm>
          <a:off x="4140200" y="2205038"/>
          <a:ext cx="1295400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98" name="Формула" r:id="rId9" imgW="901309" imgH="533169" progId="Equation.3">
                  <p:embed/>
                </p:oleObj>
              </mc:Choice>
              <mc:Fallback>
                <p:oleObj name="Формула" r:id="rId9" imgW="901309" imgH="533169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2205038"/>
                        <a:ext cx="1295400" cy="763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88076" name="Object 12"/>
          <p:cNvGraphicFramePr>
            <a:graphicFrameLocks noChangeAspect="1"/>
          </p:cNvGraphicFramePr>
          <p:nvPr/>
        </p:nvGraphicFramePr>
        <p:xfrm>
          <a:off x="6516688" y="2349500"/>
          <a:ext cx="15113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99" name="Формула" r:id="rId11" imgW="1066800" imgH="228600" progId="Equation.3">
                  <p:embed/>
                </p:oleObj>
              </mc:Choice>
              <mc:Fallback>
                <p:oleObj name="Формула" r:id="rId11" imgW="1066800" imgH="22860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2349500"/>
                        <a:ext cx="1511300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9" name="Rectangle 15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88078" name="Object 14"/>
          <p:cNvGraphicFramePr>
            <a:graphicFrameLocks noChangeAspect="1"/>
          </p:cNvGraphicFramePr>
          <p:nvPr/>
        </p:nvGraphicFramePr>
        <p:xfrm>
          <a:off x="6156325" y="2997200"/>
          <a:ext cx="287338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00" name="Формула" r:id="rId13" imgW="190335" imgH="177646" progId="Equation.3">
                  <p:embed/>
                </p:oleObj>
              </mc:Choice>
              <mc:Fallback>
                <p:oleObj name="Формула" r:id="rId13" imgW="190335" imgH="177646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2997200"/>
                        <a:ext cx="287338" cy="273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81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88082" name="Picture 18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3500438"/>
            <a:ext cx="5983288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084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88083" name="Object 19"/>
          <p:cNvGraphicFramePr>
            <a:graphicFrameLocks noChangeAspect="1"/>
          </p:cNvGraphicFramePr>
          <p:nvPr/>
        </p:nvGraphicFramePr>
        <p:xfrm>
          <a:off x="1547813" y="4437063"/>
          <a:ext cx="8636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101" name="Формула" r:id="rId16" imgW="571252" imgH="266584" progId="Equation.3">
                  <p:embed/>
                </p:oleObj>
              </mc:Choice>
              <mc:Fallback>
                <p:oleObj name="Формула" r:id="rId16" imgW="571252" imgH="266584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437063"/>
                        <a:ext cx="863600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8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88087" name="Picture 23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4941888"/>
            <a:ext cx="2219325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200" b="1">
                <a:solidFill>
                  <a:srgbClr val="FF0066"/>
                </a:solidFill>
              </a:rPr>
              <a:t>Геометрический смысл Якобиана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sz="2000" b="1"/>
              <a:t>Рассмотрим преобразование части плоскости                 в другую часть другой плоскости                , которое задаётся преобразованием:</a:t>
            </a:r>
          </a:p>
          <a:p>
            <a:pPr>
              <a:buFontTx/>
              <a:buNone/>
            </a:pPr>
            <a:r>
              <a:rPr lang="ru-RU" altLang="ru-RU" sz="2000" b="1"/>
              <a:t>	</a:t>
            </a:r>
          </a:p>
          <a:p>
            <a:pPr>
              <a:buFontTx/>
              <a:buNone/>
            </a:pPr>
            <a:r>
              <a:rPr lang="ru-RU" altLang="ru-RU" sz="2000" b="1"/>
              <a:t>	Выделим на плоскости                  бесконечно малый прямоугольник		      со сторонами равными                 и параллельными осям координат                     . Отображением этого прямоугольника в плоскости              </a:t>
            </a:r>
          </a:p>
          <a:p>
            <a:pPr>
              <a:buFontTx/>
              <a:buNone/>
            </a:pPr>
            <a:r>
              <a:rPr lang="ru-RU" altLang="ru-RU" sz="2000" b="1"/>
              <a:t>	является криволинейный четырёхугольник                      . При этом координаты их вершин будут следующими:   	 </a:t>
            </a:r>
          </a:p>
        </p:txBody>
      </p:sp>
      <p:sp>
        <p:nvSpPr>
          <p:cNvPr id="8909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89092" name="Object 4"/>
          <p:cNvGraphicFramePr>
            <a:graphicFrameLocks noChangeAspect="1"/>
          </p:cNvGraphicFramePr>
          <p:nvPr/>
        </p:nvGraphicFramePr>
        <p:xfrm>
          <a:off x="4067175" y="2997200"/>
          <a:ext cx="647700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24" name="Формула" r:id="rId3" imgW="368140" imgH="215806" progId="Equation.3">
                  <p:embed/>
                </p:oleObj>
              </mc:Choice>
              <mc:Fallback>
                <p:oleObj name="Формула" r:id="rId3" imgW="368140" imgH="215806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2997200"/>
                        <a:ext cx="647700" cy="38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89094" name="Object 6"/>
          <p:cNvGraphicFramePr>
            <a:graphicFrameLocks noChangeAspect="1"/>
          </p:cNvGraphicFramePr>
          <p:nvPr/>
        </p:nvGraphicFramePr>
        <p:xfrm>
          <a:off x="5148263" y="1916113"/>
          <a:ext cx="647700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25" name="Формула" r:id="rId5" imgW="368300" imgH="228600" progId="Equation.3">
                  <p:embed/>
                </p:oleObj>
              </mc:Choice>
              <mc:Fallback>
                <p:oleObj name="Формула" r:id="rId5" imgW="368300" imgH="22860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1916113"/>
                        <a:ext cx="647700" cy="398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8909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89098" name="Object 10"/>
          <p:cNvGraphicFramePr>
            <a:graphicFrameLocks noChangeAspect="1"/>
          </p:cNvGraphicFramePr>
          <p:nvPr/>
        </p:nvGraphicFramePr>
        <p:xfrm>
          <a:off x="7019925" y="1628775"/>
          <a:ext cx="574675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26" name="Формула" r:id="rId7" imgW="368140" imgH="215806" progId="Equation.3">
                  <p:embed/>
                </p:oleObj>
              </mc:Choice>
              <mc:Fallback>
                <p:oleObj name="Формула" r:id="rId7" imgW="368140" imgH="215806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9925" y="1628775"/>
                        <a:ext cx="574675" cy="338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0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89100" name="Object 12"/>
          <p:cNvGraphicFramePr>
            <a:graphicFrameLocks noChangeAspect="1"/>
          </p:cNvGraphicFramePr>
          <p:nvPr/>
        </p:nvGraphicFramePr>
        <p:xfrm>
          <a:off x="3059113" y="3284538"/>
          <a:ext cx="136842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27" name="Формула" r:id="rId9" imgW="914400" imgH="241300" progId="Equation.3">
                  <p:embed/>
                </p:oleObj>
              </mc:Choice>
              <mc:Fallback>
                <p:oleObj name="Формула" r:id="rId9" imgW="914400" imgH="241300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3284538"/>
                        <a:ext cx="1368425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0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89102" name="Object 14"/>
          <p:cNvGraphicFramePr>
            <a:graphicFrameLocks noChangeAspect="1"/>
          </p:cNvGraphicFramePr>
          <p:nvPr/>
        </p:nvGraphicFramePr>
        <p:xfrm>
          <a:off x="7740650" y="3284538"/>
          <a:ext cx="792163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28" name="Формула" r:id="rId11" imgW="494870" imgH="215713" progId="Equation.3">
                  <p:embed/>
                </p:oleObj>
              </mc:Choice>
              <mc:Fallback>
                <p:oleObj name="Формула" r:id="rId11" imgW="494870" imgH="215713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0650" y="3284538"/>
                        <a:ext cx="792163" cy="350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05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89104" name="Object 16"/>
          <p:cNvGraphicFramePr>
            <a:graphicFrameLocks noChangeAspect="1"/>
          </p:cNvGraphicFramePr>
          <p:nvPr/>
        </p:nvGraphicFramePr>
        <p:xfrm>
          <a:off x="5508625" y="3573463"/>
          <a:ext cx="1008063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29" name="Формула" r:id="rId13" imgW="571252" imgH="215806" progId="Equation.3">
                  <p:embed/>
                </p:oleObj>
              </mc:Choice>
              <mc:Fallback>
                <p:oleObj name="Формула" r:id="rId13" imgW="571252" imgH="215806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3573463"/>
                        <a:ext cx="1008063" cy="385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07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89106" name="Object 18"/>
          <p:cNvGraphicFramePr>
            <a:graphicFrameLocks noChangeAspect="1"/>
          </p:cNvGraphicFramePr>
          <p:nvPr/>
        </p:nvGraphicFramePr>
        <p:xfrm>
          <a:off x="3851275" y="2205038"/>
          <a:ext cx="2160588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30" name="Формула" r:id="rId15" imgW="1435100" imgH="533400" progId="Equation.3">
                  <p:embed/>
                </p:oleObj>
              </mc:Choice>
              <mc:Fallback>
                <p:oleObj name="Формула" r:id="rId15" imgW="1435100" imgH="53340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2205038"/>
                        <a:ext cx="2160588" cy="801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09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89108" name="Object 20"/>
          <p:cNvGraphicFramePr>
            <a:graphicFrameLocks noChangeAspect="1"/>
          </p:cNvGraphicFramePr>
          <p:nvPr/>
        </p:nvGraphicFramePr>
        <p:xfrm>
          <a:off x="7451725" y="3860800"/>
          <a:ext cx="576263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31" name="Формула" r:id="rId17" imgW="368300" imgH="228600" progId="Equation.3">
                  <p:embed/>
                </p:oleObj>
              </mc:Choice>
              <mc:Fallback>
                <p:oleObj name="Формула" r:id="rId17" imgW="368300" imgH="228600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1725" y="3860800"/>
                        <a:ext cx="576263" cy="354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11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89110" name="Object 22"/>
          <p:cNvGraphicFramePr>
            <a:graphicFrameLocks noChangeAspect="1"/>
          </p:cNvGraphicFramePr>
          <p:nvPr/>
        </p:nvGraphicFramePr>
        <p:xfrm>
          <a:off x="6732588" y="4221163"/>
          <a:ext cx="1152525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32" name="Формула" r:id="rId19" imgW="698500" imgH="241300" progId="Equation.3">
                  <p:embed/>
                </p:oleObj>
              </mc:Choice>
              <mc:Fallback>
                <p:oleObj name="Формула" r:id="rId19" imgW="698500" imgH="241300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4221163"/>
                        <a:ext cx="1152525" cy="395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13" name="Rectangle 25"/>
          <p:cNvSpPr>
            <a:spLocks noChangeArrowheads="1"/>
          </p:cNvSpPr>
          <p:nvPr/>
        </p:nvSpPr>
        <p:spPr bwMode="auto">
          <a:xfrm>
            <a:off x="0" y="30289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89112" name="Object 24"/>
          <p:cNvGraphicFramePr>
            <a:graphicFrameLocks noChangeAspect="1"/>
          </p:cNvGraphicFramePr>
          <p:nvPr/>
        </p:nvGraphicFramePr>
        <p:xfrm>
          <a:off x="1042988" y="4941888"/>
          <a:ext cx="7705725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33" name="Формула" r:id="rId21" imgW="5041900" imgH="800100" progId="Equation.3">
                  <p:embed/>
                </p:oleObj>
              </mc:Choice>
              <mc:Fallback>
                <p:oleObj name="Формула" r:id="rId21" imgW="5041900" imgH="80010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941888"/>
                        <a:ext cx="7705725" cy="1223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200" b="1">
                <a:solidFill>
                  <a:srgbClr val="FF0066"/>
                </a:solidFill>
              </a:rPr>
              <a:t>Геометрическая иллюстрация: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sz="2000" b="1"/>
              <a:t>Прямоугольник                              является прообразом преобразования:  </a:t>
            </a:r>
          </a:p>
          <a:p>
            <a:pPr>
              <a:buFontTx/>
              <a:buNone/>
            </a:pPr>
            <a:r>
              <a:rPr lang="ru-RU" altLang="ru-RU" sz="2000" b="1"/>
              <a:t>	</a:t>
            </a:r>
          </a:p>
          <a:p>
            <a:pPr>
              <a:buFontTx/>
              <a:buNone/>
            </a:pPr>
            <a:r>
              <a:rPr lang="ru-RU" altLang="ru-RU" sz="2000" b="1"/>
              <a:t>	</a:t>
            </a:r>
          </a:p>
          <a:p>
            <a:pPr>
              <a:buFontTx/>
              <a:buNone/>
            </a:pPr>
            <a:r>
              <a:rPr lang="ru-RU" altLang="ru-RU" sz="2000" b="1"/>
              <a:t>	криволинейный четырёхугольник                     – образ преобразования. </a:t>
            </a:r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90116" name="Object 4"/>
          <p:cNvGraphicFramePr>
            <a:graphicFrameLocks noChangeAspect="1"/>
          </p:cNvGraphicFramePr>
          <p:nvPr/>
        </p:nvGraphicFramePr>
        <p:xfrm>
          <a:off x="3132138" y="1628775"/>
          <a:ext cx="1439862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6" name="Формула" r:id="rId3" imgW="914400" imgH="241300" progId="Equation.3">
                  <p:embed/>
                </p:oleObj>
              </mc:Choice>
              <mc:Fallback>
                <p:oleObj name="Формула" r:id="rId3" imgW="914400" imgH="2413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1628775"/>
                        <a:ext cx="1439862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90118" name="Object 6"/>
          <p:cNvGraphicFramePr>
            <a:graphicFrameLocks noChangeAspect="1"/>
          </p:cNvGraphicFramePr>
          <p:nvPr/>
        </p:nvGraphicFramePr>
        <p:xfrm>
          <a:off x="5508625" y="3068638"/>
          <a:ext cx="1152525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7" name="Формула" r:id="rId5" imgW="698500" imgH="241300" progId="Equation.3">
                  <p:embed/>
                </p:oleObj>
              </mc:Choice>
              <mc:Fallback>
                <p:oleObj name="Формула" r:id="rId5" imgW="698500" imgH="2413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3068638"/>
                        <a:ext cx="1152525" cy="395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1" name="Rectangle 9"/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90120" name="Object 8"/>
          <p:cNvGraphicFramePr>
            <a:graphicFrameLocks noChangeAspect="1"/>
          </p:cNvGraphicFramePr>
          <p:nvPr/>
        </p:nvGraphicFramePr>
        <p:xfrm>
          <a:off x="3203575" y="1989138"/>
          <a:ext cx="2305050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8" name="Формула" r:id="rId7" imgW="1435100" imgH="533400" progId="Equation.3">
                  <p:embed/>
                </p:oleObj>
              </mc:Choice>
              <mc:Fallback>
                <p:oleObj name="Формула" r:id="rId7" imgW="1435100" imgH="5334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1989138"/>
                        <a:ext cx="2305050" cy="855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0122" name="Picture 1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3789363"/>
            <a:ext cx="6624638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600" b="1">
                <a:solidFill>
                  <a:srgbClr val="FF0066"/>
                </a:solidFill>
              </a:rPr>
              <a:t>Геометрический смысл Якобиана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sz="2000" b="1"/>
              <a:t>Если ограничиться членами первого порядка малости относительно                    , то координаты точек криволинейного четырёхугольника можно считать равными: </a:t>
            </a:r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91140" name="Object 4"/>
          <p:cNvGraphicFramePr>
            <a:graphicFrameLocks noChangeAspect="1"/>
          </p:cNvGraphicFramePr>
          <p:nvPr/>
        </p:nvGraphicFramePr>
        <p:xfrm>
          <a:off x="2916238" y="1916113"/>
          <a:ext cx="1008062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6" name="Формула" r:id="rId3" imgW="494870" imgH="215713" progId="Equation.3">
                  <p:embed/>
                </p:oleObj>
              </mc:Choice>
              <mc:Fallback>
                <p:oleObj name="Формула" r:id="rId3" imgW="494870" imgH="215713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1916113"/>
                        <a:ext cx="1008062" cy="44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91144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2997200"/>
            <a:ext cx="6257925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600" b="1">
                <a:solidFill>
                  <a:srgbClr val="FF0066"/>
                </a:solidFill>
              </a:rPr>
              <a:t>Геометрический смысл Якобиана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sz="2000" b="1"/>
              <a:t>Можно считать, что</a:t>
            </a:r>
          </a:p>
          <a:p>
            <a:pPr>
              <a:buFontTx/>
              <a:buNone/>
            </a:pPr>
            <a:r>
              <a:rPr lang="ru-RU" altLang="ru-RU" sz="2000" b="1"/>
              <a:t>	</a:t>
            </a:r>
          </a:p>
          <a:p>
            <a:pPr>
              <a:buFontTx/>
              <a:buNone/>
            </a:pPr>
            <a:endParaRPr lang="ru-RU" altLang="ru-RU" sz="2000" b="1"/>
          </a:p>
          <a:p>
            <a:pPr>
              <a:buFontTx/>
              <a:buNone/>
            </a:pPr>
            <a:endParaRPr lang="ru-RU" altLang="ru-RU" sz="2000" b="1"/>
          </a:p>
          <a:p>
            <a:pPr>
              <a:buFontTx/>
              <a:buNone/>
            </a:pPr>
            <a:endParaRPr lang="ru-RU" altLang="ru-RU" sz="2000" b="1"/>
          </a:p>
          <a:p>
            <a:pPr>
              <a:buFontTx/>
              <a:buNone/>
            </a:pPr>
            <a:endParaRPr lang="ru-RU" altLang="ru-RU" sz="2000" b="1"/>
          </a:p>
          <a:p>
            <a:pPr>
              <a:buFontTx/>
              <a:buNone/>
            </a:pPr>
            <a:endParaRPr lang="ru-RU" altLang="ru-RU" sz="2000" b="1"/>
          </a:p>
          <a:p>
            <a:pPr>
              <a:buFontTx/>
              <a:buNone/>
            </a:pPr>
            <a:endParaRPr lang="ru-RU" altLang="ru-RU" sz="2000" b="1"/>
          </a:p>
          <a:p>
            <a:pPr>
              <a:buFontTx/>
              <a:buNone/>
            </a:pPr>
            <a:r>
              <a:rPr lang="ru-RU" altLang="ru-RU" sz="2000" b="1"/>
              <a:t>	и с точностью до малых высшего порядка малости четырёхугольник                       - есть параллелограмм и тогда:  </a:t>
            </a:r>
          </a:p>
          <a:p>
            <a:pPr>
              <a:buFontTx/>
              <a:buNone/>
            </a:pPr>
            <a:r>
              <a:rPr lang="ru-RU" altLang="ru-RU" sz="2000" b="1"/>
              <a:t>	</a:t>
            </a:r>
          </a:p>
        </p:txBody>
      </p:sp>
      <p:sp>
        <p:nvSpPr>
          <p:cNvPr id="9216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92164" name="Object 4"/>
          <p:cNvGraphicFramePr>
            <a:graphicFrameLocks noChangeAspect="1"/>
          </p:cNvGraphicFramePr>
          <p:nvPr/>
        </p:nvGraphicFramePr>
        <p:xfrm>
          <a:off x="971550" y="1989138"/>
          <a:ext cx="6769100" cy="247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0" name="Формула" r:id="rId3" imgW="4140200" imgH="1511300" progId="Equation.3">
                  <p:embed/>
                </p:oleObj>
              </mc:Choice>
              <mc:Fallback>
                <p:oleObj name="Формула" r:id="rId3" imgW="4140200" imgH="15113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989138"/>
                        <a:ext cx="6769100" cy="2474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92166" name="Object 6"/>
          <p:cNvGraphicFramePr>
            <a:graphicFrameLocks noChangeAspect="1"/>
          </p:cNvGraphicFramePr>
          <p:nvPr/>
        </p:nvGraphicFramePr>
        <p:xfrm>
          <a:off x="3276600" y="4868863"/>
          <a:ext cx="1152525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1" name="Формула" r:id="rId5" imgW="698500" imgH="241300" progId="Equation.3">
                  <p:embed/>
                </p:oleObj>
              </mc:Choice>
              <mc:Fallback>
                <p:oleObj name="Формула" r:id="rId5" imgW="698500" imgH="2413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868863"/>
                        <a:ext cx="1152525" cy="395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altLang="ru-RU" sz="3200" b="1">
                <a:solidFill>
                  <a:srgbClr val="FF0066"/>
                </a:solidFill>
              </a:rPr>
              <a:t>Продолжение вывода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r>
              <a:rPr lang="ru-RU" altLang="ru-RU" sz="2000" b="1"/>
              <a:t>Рассматривая область близка к параллелограмму, построенному на сторонах                      , поэтому его площадь равна модулю векторного произведения этих векторов: </a:t>
            </a:r>
          </a:p>
        </p:txBody>
      </p:sp>
      <p:sp>
        <p:nvSpPr>
          <p:cNvPr id="10035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100356" name="Object 4"/>
          <p:cNvGraphicFramePr>
            <a:graphicFrameLocks noChangeAspect="1"/>
          </p:cNvGraphicFramePr>
          <p:nvPr/>
        </p:nvGraphicFramePr>
        <p:xfrm>
          <a:off x="4500563" y="1916113"/>
          <a:ext cx="1223962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67" name="Формула" r:id="rId3" imgW="761669" imgH="241195" progId="Equation.3">
                  <p:embed/>
                </p:oleObj>
              </mc:Choice>
              <mc:Fallback>
                <p:oleObj name="Формула" r:id="rId3" imgW="761669" imgH="241195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1916113"/>
                        <a:ext cx="1223962" cy="382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5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10036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100360" name="Object 8"/>
          <p:cNvGraphicFramePr>
            <a:graphicFrameLocks noChangeAspect="1"/>
          </p:cNvGraphicFramePr>
          <p:nvPr/>
        </p:nvGraphicFramePr>
        <p:xfrm>
          <a:off x="2411413" y="2565400"/>
          <a:ext cx="4392612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68" name="Формула" r:id="rId5" imgW="2527300" imgH="520700" progId="Equation.3">
                  <p:embed/>
                </p:oleObj>
              </mc:Choice>
              <mc:Fallback>
                <p:oleObj name="Формула" r:id="rId5" imgW="2527300" imgH="5207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565400"/>
                        <a:ext cx="4392612" cy="911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63" name="Rectangle 11"/>
          <p:cNvSpPr>
            <a:spLocks noChangeArrowheads="1"/>
          </p:cNvSpPr>
          <p:nvPr/>
        </p:nvSpPr>
        <p:spPr bwMode="auto">
          <a:xfrm>
            <a:off x="0" y="2471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100362" name="Object 10"/>
          <p:cNvGraphicFramePr>
            <a:graphicFrameLocks noChangeAspect="1"/>
          </p:cNvGraphicFramePr>
          <p:nvPr/>
        </p:nvGraphicFramePr>
        <p:xfrm>
          <a:off x="900113" y="3429000"/>
          <a:ext cx="7561262" cy="301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369" name="Формула" r:id="rId7" imgW="4800600" imgH="1917700" progId="Equation.3">
                  <p:embed/>
                </p:oleObj>
              </mc:Choice>
              <mc:Fallback>
                <p:oleObj name="Формула" r:id="rId7" imgW="4800600" imgH="19177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429000"/>
                        <a:ext cx="7561262" cy="301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600" b="1">
                <a:solidFill>
                  <a:srgbClr val="FF0066"/>
                </a:solidFill>
              </a:rPr>
              <a:t>Геометрический смысл Якобиана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sz="2000" b="1"/>
              <a:t>Окончательно имеем: </a:t>
            </a:r>
          </a:p>
          <a:p>
            <a:endParaRPr lang="ru-RU" altLang="ru-RU" sz="2000" b="1"/>
          </a:p>
          <a:p>
            <a:pPr>
              <a:buFontTx/>
              <a:buNone/>
            </a:pPr>
            <a:endParaRPr lang="ru-RU" altLang="ru-RU" sz="2000" b="1"/>
          </a:p>
          <a:p>
            <a:pPr>
              <a:buFontTx/>
              <a:buNone/>
            </a:pPr>
            <a:endParaRPr lang="ru-RU" altLang="ru-RU" sz="2000" b="1"/>
          </a:p>
          <a:p>
            <a:pPr>
              <a:buFontTx/>
              <a:buNone/>
            </a:pPr>
            <a:endParaRPr lang="ru-RU" altLang="ru-RU" sz="2000" b="1"/>
          </a:p>
          <a:p>
            <a:pPr>
              <a:buFontTx/>
              <a:buNone/>
            </a:pPr>
            <a:endParaRPr lang="ru-RU" altLang="ru-RU" sz="2000" b="1"/>
          </a:p>
          <a:p>
            <a:pPr>
              <a:buFontTx/>
              <a:buNone/>
            </a:pPr>
            <a:endParaRPr lang="ru-RU" altLang="ru-RU" sz="2000" b="1"/>
          </a:p>
          <a:p>
            <a:pPr>
              <a:buFontTx/>
              <a:buNone/>
            </a:pPr>
            <a:endParaRPr lang="ru-RU" altLang="ru-RU" sz="2000" b="1"/>
          </a:p>
          <a:p>
            <a:pPr>
              <a:buFontTx/>
              <a:buNone/>
            </a:pPr>
            <a:r>
              <a:rPr lang="ru-RU" altLang="ru-RU" sz="2000" b="1"/>
              <a:t>	Если имеем обобщённые полярные координаты:</a:t>
            </a:r>
          </a:p>
          <a:p>
            <a:pPr>
              <a:buFontTx/>
              <a:buNone/>
            </a:pPr>
            <a:r>
              <a:rPr lang="ru-RU" altLang="ru-RU" sz="2000" b="1"/>
              <a:t>	</a:t>
            </a:r>
          </a:p>
          <a:p>
            <a:pPr>
              <a:buFontTx/>
              <a:buNone/>
            </a:pPr>
            <a:endParaRPr lang="ru-RU" altLang="ru-RU" sz="2000" b="1"/>
          </a:p>
        </p:txBody>
      </p:sp>
      <p:pic>
        <p:nvPicPr>
          <p:cNvPr id="9318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060575"/>
            <a:ext cx="7380287" cy="253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18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4868863"/>
            <a:ext cx="4392613" cy="165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19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93190" name="Object 6"/>
          <p:cNvGraphicFramePr>
            <a:graphicFrameLocks noChangeAspect="1"/>
          </p:cNvGraphicFramePr>
          <p:nvPr/>
        </p:nvGraphicFramePr>
        <p:xfrm>
          <a:off x="3851275" y="1628775"/>
          <a:ext cx="4897438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3" name="Формула" r:id="rId5" imgW="3390900" imgH="266700" progId="Equation.3">
                  <p:embed/>
                </p:oleObj>
              </mc:Choice>
              <mc:Fallback>
                <p:oleObj name="Формула" r:id="rId5" imgW="3390900" imgH="2667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1628775"/>
                        <a:ext cx="4897438" cy="38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200" b="1">
                <a:solidFill>
                  <a:srgbClr val="FF0066"/>
                </a:solidFill>
              </a:rPr>
              <a:t>Определение двойного интеграла.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sz="2000" b="1"/>
              <a:t>Пусть функция                     определена в области </a:t>
            </a:r>
            <a:r>
              <a:rPr lang="en-US" altLang="ru-RU" sz="2000" b="1"/>
              <a:t>D</a:t>
            </a:r>
            <a:r>
              <a:rPr lang="ru-RU" altLang="ru-RU" sz="2000" b="1"/>
              <a:t>. Разобьём область </a:t>
            </a:r>
            <a:r>
              <a:rPr lang="en-US" altLang="ru-RU" sz="2000" b="1"/>
              <a:t>D</a:t>
            </a:r>
            <a:r>
              <a:rPr lang="ru-RU" altLang="ru-RU" sz="2000" b="1"/>
              <a:t> произвольным образом на связные части </a:t>
            </a:r>
            <a:r>
              <a:rPr lang="en-US" altLang="ru-RU" sz="2000" b="1"/>
              <a:t>D</a:t>
            </a:r>
            <a:r>
              <a:rPr lang="en-US" altLang="ru-RU" sz="2000" b="1" baseline="-25000"/>
              <a:t>i</a:t>
            </a:r>
            <a:r>
              <a:rPr lang="ru-RU" altLang="ru-RU" sz="2000" b="1"/>
              <a:t>,</a:t>
            </a:r>
            <a:r>
              <a:rPr lang="en-US" altLang="ru-RU" sz="2000" b="1"/>
              <a:t>            </a:t>
            </a:r>
            <a:r>
              <a:rPr lang="ru-RU" altLang="ru-RU" sz="2000" b="1"/>
              <a:t>. В каждой из частей выберем произвольным образом точку                                              . Пусть           - площадь подобласти </a:t>
            </a:r>
            <a:r>
              <a:rPr lang="en-US" altLang="ru-RU" sz="2000" b="1"/>
              <a:t>D</a:t>
            </a:r>
            <a:r>
              <a:rPr lang="en-US" altLang="ru-RU" sz="2000" b="1" baseline="-25000"/>
              <a:t>i</a:t>
            </a:r>
            <a:r>
              <a:rPr lang="ru-RU" altLang="ru-RU" sz="2000" b="1"/>
              <a:t>,                                   . После чего составим </a:t>
            </a:r>
          </a:p>
          <a:p>
            <a:pPr>
              <a:buFontTx/>
              <a:buNone/>
            </a:pPr>
            <a:r>
              <a:rPr lang="ru-RU" altLang="ru-RU" sz="2000" b="1"/>
              <a:t>	интегральную сумму:</a:t>
            </a:r>
          </a:p>
          <a:p>
            <a:pPr>
              <a:buFontTx/>
              <a:buNone/>
            </a:pPr>
            <a:r>
              <a:rPr lang="ru-RU" altLang="ru-RU" sz="2000" b="1"/>
              <a:t>								(*)</a:t>
            </a:r>
          </a:p>
          <a:p>
            <a:pPr>
              <a:buFontTx/>
              <a:buNone/>
            </a:pPr>
            <a:r>
              <a:rPr lang="ru-RU" altLang="ru-RU" sz="2000" b="1"/>
              <a:t>	</a:t>
            </a:r>
          </a:p>
          <a:p>
            <a:pPr>
              <a:buFontTx/>
              <a:buNone/>
            </a:pPr>
            <a:r>
              <a:rPr lang="ru-RU" altLang="ru-RU" sz="2000" b="1"/>
              <a:t>	Если существует конечный предел интегральных сумм (*)</a:t>
            </a:r>
          </a:p>
          <a:p>
            <a:pPr>
              <a:buFontTx/>
              <a:buNone/>
            </a:pPr>
            <a:r>
              <a:rPr lang="ru-RU" altLang="ru-RU" sz="2000" b="1"/>
              <a:t>  	при                                     , который не зависит от способа разбиения области                     и от выбора точек                  , то он называется 	</a:t>
            </a:r>
            <a:endParaRPr lang="en-US" altLang="ru-RU" sz="2000" b="1"/>
          </a:p>
          <a:p>
            <a:pPr>
              <a:buFontTx/>
              <a:buNone/>
            </a:pPr>
            <a:r>
              <a:rPr lang="en-US" altLang="ru-RU" sz="2000" b="1"/>
              <a:t>	</a:t>
            </a:r>
            <a:r>
              <a:rPr lang="ru-RU" altLang="ru-RU" sz="2000" b="1" i="1">
                <a:solidFill>
                  <a:srgbClr val="6600CC"/>
                </a:solidFill>
              </a:rPr>
              <a:t>двойным интегралом  функции по области </a:t>
            </a:r>
            <a:r>
              <a:rPr lang="en-US" altLang="ru-RU" sz="2000" b="1" i="1">
                <a:solidFill>
                  <a:srgbClr val="6600CC"/>
                </a:solidFill>
              </a:rPr>
              <a:t>D</a:t>
            </a:r>
            <a:r>
              <a:rPr lang="ru-RU" altLang="ru-RU" sz="2000" b="1"/>
              <a:t> и</a:t>
            </a: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687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6880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688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6884" name="Rectangle 20"/>
          <p:cNvSpPr>
            <a:spLocks noChangeArrowheads="1"/>
          </p:cNvSpPr>
          <p:nvPr/>
        </p:nvSpPr>
        <p:spPr bwMode="auto">
          <a:xfrm>
            <a:off x="0" y="3290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6886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6888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6890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6892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6894" name="Rectangle 3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6896" name="Rectangle 3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6898" name="Rectangle 3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6900" name="Rectangle 3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6902" name="Rectangle 38"/>
          <p:cNvSpPr>
            <a:spLocks noChangeArrowheads="1"/>
          </p:cNvSpPr>
          <p:nvPr/>
        </p:nvSpPr>
        <p:spPr bwMode="auto">
          <a:xfrm>
            <a:off x="0" y="32845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6904" name="Rectangle 4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6906" name="Rectangle 4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6908" name="Rectangle 4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6910" name="Rectangle 4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6912" name="Rectangle 48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6916" name="Rectangle 5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6919" name="Rectangle 5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36918" name="Object 54"/>
          <p:cNvGraphicFramePr>
            <a:graphicFrameLocks noChangeAspect="1"/>
          </p:cNvGraphicFramePr>
          <p:nvPr/>
        </p:nvGraphicFramePr>
        <p:xfrm>
          <a:off x="2987675" y="1628775"/>
          <a:ext cx="11525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3" name="Формула" r:id="rId3" imgW="761669" imgH="228501" progId="Equation.3">
                  <p:embed/>
                </p:oleObj>
              </mc:Choice>
              <mc:Fallback>
                <p:oleObj name="Формула" r:id="rId3" imgW="761669" imgH="228501" progId="Equation.3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1628775"/>
                        <a:ext cx="1152525" cy="34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21" name="Rectangle 5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36920" name="Object 56"/>
          <p:cNvGraphicFramePr>
            <a:graphicFrameLocks noChangeAspect="1"/>
          </p:cNvGraphicFramePr>
          <p:nvPr/>
        </p:nvGraphicFramePr>
        <p:xfrm>
          <a:off x="2124075" y="2205038"/>
          <a:ext cx="719138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4" name="Формула" r:id="rId5" imgW="507780" imgH="266584" progId="Equation.3">
                  <p:embed/>
                </p:oleObj>
              </mc:Choice>
              <mc:Fallback>
                <p:oleObj name="Формула" r:id="rId5" imgW="507780" imgH="266584" progId="Equation.3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205038"/>
                        <a:ext cx="719138" cy="379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23" name="Rectangle 5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36922" name="Object 58"/>
          <p:cNvGraphicFramePr>
            <a:graphicFrameLocks noChangeAspect="1"/>
          </p:cNvGraphicFramePr>
          <p:nvPr/>
        </p:nvGraphicFramePr>
        <p:xfrm>
          <a:off x="4932363" y="2492375"/>
          <a:ext cx="3024187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5" name="Формула" r:id="rId7" imgW="2171700" imgH="279400" progId="Equation.3">
                  <p:embed/>
                </p:oleObj>
              </mc:Choice>
              <mc:Fallback>
                <p:oleObj name="Формула" r:id="rId7" imgW="2171700" imgH="279400" progId="Equation.3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2492375"/>
                        <a:ext cx="3024187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25" name="Rectangle 6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36924" name="Object 60"/>
          <p:cNvGraphicFramePr>
            <a:graphicFrameLocks noChangeAspect="1"/>
          </p:cNvGraphicFramePr>
          <p:nvPr/>
        </p:nvGraphicFramePr>
        <p:xfrm>
          <a:off x="1835150" y="2781300"/>
          <a:ext cx="3619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6" name="Формула" r:id="rId9" imgW="203112" imgH="241195" progId="Equation.3">
                  <p:embed/>
                </p:oleObj>
              </mc:Choice>
              <mc:Fallback>
                <p:oleObj name="Формула" r:id="rId9" imgW="203112" imgH="241195" progId="Equation.3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781300"/>
                        <a:ext cx="36195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27" name="Rectangle 6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36926" name="Object 62"/>
          <p:cNvGraphicFramePr>
            <a:graphicFrameLocks noChangeAspect="1"/>
          </p:cNvGraphicFramePr>
          <p:nvPr/>
        </p:nvGraphicFramePr>
        <p:xfrm>
          <a:off x="5795963" y="2852738"/>
          <a:ext cx="1944687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7" name="Формула" r:id="rId11" imgW="1358310" imgH="380835" progId="Equation.3">
                  <p:embed/>
                </p:oleObj>
              </mc:Choice>
              <mc:Fallback>
                <p:oleObj name="Формула" r:id="rId11" imgW="1358310" imgH="380835" progId="Equation.3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2852738"/>
                        <a:ext cx="1944687" cy="54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6928" name="Picture 64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3429000"/>
            <a:ext cx="2952750" cy="108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930" name="Rectangle 6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36929" name="Object 65"/>
          <p:cNvGraphicFramePr>
            <a:graphicFrameLocks noChangeAspect="1"/>
          </p:cNvGraphicFramePr>
          <p:nvPr/>
        </p:nvGraphicFramePr>
        <p:xfrm>
          <a:off x="1547813" y="4941888"/>
          <a:ext cx="2160587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8" name="Формула" r:id="rId14" imgW="1206500" imgH="228600" progId="Equation.3">
                  <p:embed/>
                </p:oleObj>
              </mc:Choice>
              <mc:Fallback>
                <p:oleObj name="Формула" r:id="rId14" imgW="1206500" imgH="228600" progId="Equation.3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941888"/>
                        <a:ext cx="2160587" cy="407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32" name="Rectangle 6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36931" name="Object 67"/>
          <p:cNvGraphicFramePr>
            <a:graphicFrameLocks noChangeAspect="1"/>
          </p:cNvGraphicFramePr>
          <p:nvPr/>
        </p:nvGraphicFramePr>
        <p:xfrm>
          <a:off x="3492500" y="5157788"/>
          <a:ext cx="1008063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49" name="Формула" r:id="rId16" imgW="698500" imgH="457200" progId="Equation.3">
                  <p:embed/>
                </p:oleObj>
              </mc:Choice>
              <mc:Fallback>
                <p:oleObj name="Формула" r:id="rId16" imgW="698500" imgH="457200" progId="Equation.3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5157788"/>
                        <a:ext cx="1008063" cy="661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934" name="Rectangle 7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36933" name="Object 69"/>
          <p:cNvGraphicFramePr>
            <a:graphicFrameLocks noChangeAspect="1"/>
          </p:cNvGraphicFramePr>
          <p:nvPr/>
        </p:nvGraphicFramePr>
        <p:xfrm>
          <a:off x="7308850" y="5300663"/>
          <a:ext cx="1008063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50" name="Формула" r:id="rId18" imgW="622030" imgH="241195" progId="Equation.3">
                  <p:embed/>
                </p:oleObj>
              </mc:Choice>
              <mc:Fallback>
                <p:oleObj name="Формула" r:id="rId18" imgW="622030" imgH="241195" progId="Equation.3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5300663"/>
                        <a:ext cx="1008063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altLang="ru-RU" sz="3200" b="1">
                <a:solidFill>
                  <a:srgbClr val="FF0066"/>
                </a:solidFill>
              </a:rPr>
              <a:t>Пример 4: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sz="2000" b="1"/>
              <a:t>Записать в полярных координатах область, ограниченную линиями:                                                        . Границы области следующие линии:</a:t>
            </a:r>
          </a:p>
          <a:p>
            <a:pPr>
              <a:buFontTx/>
              <a:buNone/>
            </a:pPr>
            <a:r>
              <a:rPr lang="ru-RU" altLang="ru-RU" sz="2000" b="1"/>
              <a:t>	или в полярных и декартовых координатах: </a:t>
            </a:r>
          </a:p>
          <a:p>
            <a:pPr>
              <a:buFontTx/>
              <a:buNone/>
            </a:pPr>
            <a:r>
              <a:rPr lang="ru-RU" altLang="ru-RU" sz="2000" b="1"/>
              <a:t>	</a:t>
            </a:r>
          </a:p>
          <a:p>
            <a:pPr>
              <a:buFontTx/>
              <a:buNone/>
            </a:pPr>
            <a:r>
              <a:rPr lang="ru-RU" altLang="ru-RU" sz="2000" b="1"/>
              <a:t>	</a:t>
            </a:r>
          </a:p>
          <a:p>
            <a:pPr>
              <a:buFontTx/>
              <a:buNone/>
            </a:pPr>
            <a:r>
              <a:rPr lang="ru-RU" altLang="ru-RU" sz="2000" b="1"/>
              <a:t>	</a:t>
            </a:r>
          </a:p>
          <a:p>
            <a:pPr>
              <a:buFontTx/>
              <a:buNone/>
            </a:pPr>
            <a:r>
              <a:rPr lang="ru-RU" altLang="ru-RU" sz="2000" b="1"/>
              <a:t>	</a:t>
            </a:r>
          </a:p>
          <a:p>
            <a:pPr>
              <a:buFontTx/>
              <a:buNone/>
            </a:pPr>
            <a:r>
              <a:rPr lang="ru-RU" altLang="ru-RU" sz="2000" b="1"/>
              <a:t>	После чего получаем область:  </a:t>
            </a:r>
          </a:p>
        </p:txBody>
      </p:sp>
      <p:sp>
        <p:nvSpPr>
          <p:cNvPr id="972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97284" name="Object 4"/>
          <p:cNvGraphicFramePr>
            <a:graphicFrameLocks noChangeAspect="1"/>
          </p:cNvGraphicFramePr>
          <p:nvPr/>
        </p:nvGraphicFramePr>
        <p:xfrm>
          <a:off x="2268538" y="1844675"/>
          <a:ext cx="3671887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5" name="Формула" r:id="rId3" imgW="2057400" imgH="279400" progId="Equation.3">
                  <p:embed/>
                </p:oleObj>
              </mc:Choice>
              <mc:Fallback>
                <p:oleObj name="Формула" r:id="rId3" imgW="2057400" imgH="2794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1844675"/>
                        <a:ext cx="3671887" cy="493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97286" name="Object 6"/>
          <p:cNvGraphicFramePr>
            <a:graphicFrameLocks noChangeAspect="1"/>
          </p:cNvGraphicFramePr>
          <p:nvPr/>
        </p:nvGraphicFramePr>
        <p:xfrm>
          <a:off x="3492500" y="2205038"/>
          <a:ext cx="324008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6" name="Формула" r:id="rId5" imgW="2057400" imgH="279400" progId="Equation.3">
                  <p:embed/>
                </p:oleObj>
              </mc:Choice>
              <mc:Fallback>
                <p:oleObj name="Формула" r:id="rId5" imgW="2057400" imgH="2794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2205038"/>
                        <a:ext cx="3240088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97288" name="Object 8"/>
          <p:cNvGraphicFramePr>
            <a:graphicFrameLocks noChangeAspect="1"/>
          </p:cNvGraphicFramePr>
          <p:nvPr/>
        </p:nvGraphicFramePr>
        <p:xfrm>
          <a:off x="1116013" y="2997200"/>
          <a:ext cx="5616575" cy="142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7" name="Формула" r:id="rId7" imgW="3111500" imgH="787400" progId="Equation.3">
                  <p:embed/>
                </p:oleObj>
              </mc:Choice>
              <mc:Fallback>
                <p:oleObj name="Формула" r:id="rId7" imgW="3111500" imgH="7874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997200"/>
                        <a:ext cx="5616575" cy="1427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7291" name="Picture 1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63" y="4221163"/>
            <a:ext cx="2143125" cy="216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altLang="ru-RU" sz="3600" b="1">
                <a:solidFill>
                  <a:srgbClr val="FF0066"/>
                </a:solidFill>
              </a:rPr>
              <a:t>Пример 5: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sz="2000" b="1"/>
              <a:t>Вычислить значение двойного интеграла по площади четверти круга:</a:t>
            </a:r>
          </a:p>
          <a:p>
            <a:pPr>
              <a:buFontTx/>
              <a:buNone/>
            </a:pPr>
            <a:r>
              <a:rPr lang="ru-RU" altLang="ru-RU" sz="2000" b="1"/>
              <a:t>	</a:t>
            </a:r>
          </a:p>
          <a:p>
            <a:pPr>
              <a:buFontTx/>
              <a:buNone/>
            </a:pPr>
            <a:r>
              <a:rPr lang="ru-RU" altLang="ru-RU" sz="2000" b="1"/>
              <a:t>	</a:t>
            </a:r>
          </a:p>
          <a:p>
            <a:pPr>
              <a:buFontTx/>
              <a:buNone/>
            </a:pPr>
            <a:r>
              <a:rPr lang="ru-RU" altLang="ru-RU" sz="2000" b="1"/>
              <a:t>	</a:t>
            </a:r>
          </a:p>
          <a:p>
            <a:pPr>
              <a:buFontTx/>
              <a:buNone/>
            </a:pPr>
            <a:r>
              <a:rPr lang="ru-RU" altLang="ru-RU" sz="2000" b="1"/>
              <a:t>	</a:t>
            </a:r>
          </a:p>
          <a:p>
            <a:pPr>
              <a:buFontTx/>
              <a:buNone/>
            </a:pPr>
            <a:r>
              <a:rPr lang="ru-RU" altLang="ru-RU" sz="2000" b="1"/>
              <a:t>		</a:t>
            </a:r>
          </a:p>
          <a:p>
            <a:pPr>
              <a:buFontTx/>
              <a:buNone/>
            </a:pPr>
            <a:endParaRPr lang="ru-RU" altLang="ru-RU" sz="2000" b="1"/>
          </a:p>
          <a:p>
            <a:endParaRPr lang="ru-RU" altLang="ru-RU" sz="2000" b="1"/>
          </a:p>
          <a:p>
            <a:pPr>
              <a:buFontTx/>
              <a:buNone/>
            </a:pPr>
            <a:r>
              <a:rPr lang="ru-RU" altLang="ru-RU" sz="2000" b="1"/>
              <a:t>	</a:t>
            </a:r>
          </a:p>
        </p:txBody>
      </p:sp>
      <p:sp>
        <p:nvSpPr>
          <p:cNvPr id="9830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98308" name="Object 4"/>
          <p:cNvGraphicFramePr>
            <a:graphicFrameLocks noChangeAspect="1"/>
          </p:cNvGraphicFramePr>
          <p:nvPr/>
        </p:nvGraphicFramePr>
        <p:xfrm>
          <a:off x="3132138" y="1916113"/>
          <a:ext cx="223202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8" name="Формула" r:id="rId3" imgW="1358900" imgH="279400" progId="Equation.3">
                  <p:embed/>
                </p:oleObj>
              </mc:Choice>
              <mc:Fallback>
                <p:oleObj name="Формула" r:id="rId3" imgW="1358900" imgH="2794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1916113"/>
                        <a:ext cx="2232025" cy="45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98310" name="Object 6"/>
          <p:cNvGraphicFramePr>
            <a:graphicFrameLocks noChangeAspect="1"/>
          </p:cNvGraphicFramePr>
          <p:nvPr/>
        </p:nvGraphicFramePr>
        <p:xfrm>
          <a:off x="5867400" y="1916113"/>
          <a:ext cx="165735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19" name="Формула" r:id="rId5" imgW="926698" imgH="545863" progId="Equation.3">
                  <p:embed/>
                </p:oleObj>
              </mc:Choice>
              <mc:Fallback>
                <p:oleObj name="Формула" r:id="rId5" imgW="926698" imgH="545863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916113"/>
                        <a:ext cx="1657350" cy="97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8312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2924175"/>
            <a:ext cx="2305050" cy="203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31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98313" name="Object 9"/>
          <p:cNvGraphicFramePr>
            <a:graphicFrameLocks noChangeAspect="1"/>
          </p:cNvGraphicFramePr>
          <p:nvPr/>
        </p:nvGraphicFramePr>
        <p:xfrm>
          <a:off x="971550" y="2997200"/>
          <a:ext cx="5184775" cy="235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20" name="Формула" r:id="rId8" imgW="2794000" imgH="1270000" progId="Equation.3">
                  <p:embed/>
                </p:oleObj>
              </mc:Choice>
              <mc:Fallback>
                <p:oleObj name="Формула" r:id="rId8" imgW="2794000" imgH="12700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997200"/>
                        <a:ext cx="5184775" cy="2354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altLang="ru-RU" sz="3200" b="1">
                <a:solidFill>
                  <a:srgbClr val="FF0066"/>
                </a:solidFill>
              </a:rPr>
              <a:t>Пример 6: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sz="2000" b="1"/>
              <a:t>Найти массу части пластинки, </a:t>
            </a:r>
            <a:endParaRPr lang="en-US" altLang="ru-RU" sz="2000" b="1"/>
          </a:p>
          <a:p>
            <a:r>
              <a:rPr lang="ru-RU" altLang="ru-RU" sz="2000" b="1"/>
              <a:t>ограниченной линями:</a:t>
            </a:r>
          </a:p>
          <a:p>
            <a:pPr>
              <a:buFontTx/>
              <a:buNone/>
            </a:pPr>
            <a:r>
              <a:rPr lang="ru-RU" altLang="ru-RU" sz="2000" b="1"/>
              <a:t>	</a:t>
            </a:r>
          </a:p>
          <a:p>
            <a:pPr>
              <a:buFontTx/>
              <a:buNone/>
            </a:pPr>
            <a:r>
              <a:rPr lang="ru-RU" altLang="ru-RU" sz="2000" b="1"/>
              <a:t>	</a:t>
            </a:r>
          </a:p>
          <a:p>
            <a:pPr>
              <a:buFontTx/>
              <a:buNone/>
            </a:pPr>
            <a:r>
              <a:rPr lang="ru-RU" altLang="ru-RU" sz="2000" b="1"/>
              <a:t>	</a:t>
            </a:r>
          </a:p>
          <a:p>
            <a:pPr>
              <a:buFontTx/>
              <a:buNone/>
            </a:pPr>
            <a:r>
              <a:rPr lang="ru-RU" altLang="ru-RU" sz="2000" b="1"/>
              <a:t>	Преобразуем уравнение границы в обобщённые полярные координаты:</a:t>
            </a:r>
          </a:p>
          <a:p>
            <a:pPr>
              <a:buFontTx/>
              <a:buNone/>
            </a:pPr>
            <a:endParaRPr lang="ru-RU" altLang="ru-RU" sz="2000" b="1"/>
          </a:p>
          <a:p>
            <a:pPr>
              <a:buFontTx/>
              <a:buNone/>
            </a:pPr>
            <a:r>
              <a:rPr lang="ru-RU" altLang="ru-RU" sz="2000" b="1"/>
              <a:t>	Найдём уравнение луча ОМ</a:t>
            </a:r>
            <a:r>
              <a:rPr lang="ru-RU" altLang="ru-RU" sz="2000" b="1" baseline="-25000"/>
              <a:t>0</a:t>
            </a:r>
            <a:r>
              <a:rPr lang="ru-RU" altLang="ru-RU" sz="2000" b="1"/>
              <a:t> :</a:t>
            </a:r>
          </a:p>
          <a:p>
            <a:pPr>
              <a:buFontTx/>
              <a:buNone/>
            </a:pPr>
            <a:r>
              <a:rPr lang="ru-RU" altLang="ru-RU" sz="2000" b="1"/>
              <a:t>	</a:t>
            </a:r>
          </a:p>
          <a:p>
            <a:pPr>
              <a:buFontTx/>
              <a:buNone/>
            </a:pPr>
            <a:r>
              <a:rPr lang="ru-RU" altLang="ru-RU" sz="2000" b="1"/>
              <a:t>	</a:t>
            </a:r>
          </a:p>
        </p:txBody>
      </p:sp>
      <p:sp>
        <p:nvSpPr>
          <p:cNvPr id="9421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94212" name="Object 4"/>
          <p:cNvGraphicFramePr>
            <a:graphicFrameLocks noChangeAspect="1"/>
          </p:cNvGraphicFramePr>
          <p:nvPr/>
        </p:nvGraphicFramePr>
        <p:xfrm>
          <a:off x="827088" y="2276475"/>
          <a:ext cx="3384550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8" name="Формула" r:id="rId3" imgW="2324100" imgH="774700" progId="Equation.3">
                  <p:embed/>
                </p:oleObj>
              </mc:Choice>
              <mc:Fallback>
                <p:oleObj name="Формула" r:id="rId3" imgW="2324100" imgH="77470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276475"/>
                        <a:ext cx="3384550" cy="1123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4214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1412875"/>
            <a:ext cx="2159000" cy="208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94215" name="Object 7"/>
          <p:cNvGraphicFramePr>
            <a:graphicFrameLocks noChangeAspect="1"/>
          </p:cNvGraphicFramePr>
          <p:nvPr/>
        </p:nvGraphicFramePr>
        <p:xfrm>
          <a:off x="4572000" y="2565400"/>
          <a:ext cx="1512888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29" name="Формула" r:id="rId6" imgW="888614" imgH="495085" progId="Equation.3">
                  <p:embed/>
                </p:oleObj>
              </mc:Choice>
              <mc:Fallback>
                <p:oleObj name="Формула" r:id="rId6" imgW="888614" imgH="495085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565400"/>
                        <a:ext cx="1512888" cy="846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94217" name="Object 9"/>
          <p:cNvGraphicFramePr>
            <a:graphicFrameLocks noChangeAspect="1"/>
          </p:cNvGraphicFramePr>
          <p:nvPr/>
        </p:nvGraphicFramePr>
        <p:xfrm>
          <a:off x="2700338" y="3716338"/>
          <a:ext cx="1655762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0" name="Формула" r:id="rId8" imgW="965200" imgH="533400" progId="Equation.3">
                  <p:embed/>
                </p:oleObj>
              </mc:Choice>
              <mc:Fallback>
                <p:oleObj name="Формула" r:id="rId8" imgW="965200" imgH="5334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3716338"/>
                        <a:ext cx="1655762" cy="917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2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94219" name="Object 11"/>
          <p:cNvGraphicFramePr>
            <a:graphicFrameLocks noChangeAspect="1"/>
          </p:cNvGraphicFramePr>
          <p:nvPr/>
        </p:nvGraphicFramePr>
        <p:xfrm>
          <a:off x="4716463" y="4221163"/>
          <a:ext cx="4211637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1" name="Формула" r:id="rId10" imgW="2857500" imgH="508000" progId="Equation.3">
                  <p:embed/>
                </p:oleObj>
              </mc:Choice>
              <mc:Fallback>
                <p:oleObj name="Формула" r:id="rId10" imgW="2857500" imgH="5080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4221163"/>
                        <a:ext cx="4211637" cy="744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2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94221" name="Object 13"/>
          <p:cNvGraphicFramePr>
            <a:graphicFrameLocks noChangeAspect="1"/>
          </p:cNvGraphicFramePr>
          <p:nvPr/>
        </p:nvGraphicFramePr>
        <p:xfrm>
          <a:off x="900113" y="5013325"/>
          <a:ext cx="6335712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32" name="Формула" r:id="rId12" imgW="4013200" imgH="469900" progId="Equation.3">
                  <p:embed/>
                </p:oleObj>
              </mc:Choice>
              <mc:Fallback>
                <p:oleObj name="Формула" r:id="rId12" imgW="4013200" imgH="46990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013325"/>
                        <a:ext cx="6335712" cy="738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altLang="ru-RU" sz="3200">
                <a:solidFill>
                  <a:srgbClr val="FF0066"/>
                </a:solidFill>
              </a:rPr>
              <a:t>Пример 6 (завершение):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sz="2000" b="1"/>
              <a:t>Таким образом область </a:t>
            </a:r>
            <a:r>
              <a:rPr lang="en-US" altLang="ru-RU" sz="2000" b="1"/>
              <a:t>D</a:t>
            </a:r>
            <a:r>
              <a:rPr lang="ru-RU" altLang="ru-RU" sz="2000" b="1"/>
              <a:t> в обобщённых полярных координатах определяется следующими неравенствами:</a:t>
            </a:r>
          </a:p>
          <a:p>
            <a:pPr>
              <a:buFontTx/>
              <a:buNone/>
            </a:pPr>
            <a:r>
              <a:rPr lang="ru-RU" altLang="ru-RU" sz="2000" b="1"/>
              <a:t>				Тогда масса пластинки выражается 			формулой: </a:t>
            </a:r>
          </a:p>
        </p:txBody>
      </p:sp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95236" name="Object 4"/>
          <p:cNvGraphicFramePr>
            <a:graphicFrameLocks noChangeAspect="1"/>
          </p:cNvGraphicFramePr>
          <p:nvPr/>
        </p:nvGraphicFramePr>
        <p:xfrm>
          <a:off x="900113" y="2276475"/>
          <a:ext cx="2016125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2" name="Формула" r:id="rId3" imgW="1447800" imgH="749300" progId="Equation.3">
                  <p:embed/>
                </p:oleObj>
              </mc:Choice>
              <mc:Fallback>
                <p:oleObj name="Формула" r:id="rId3" imgW="1447800" imgH="7493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276475"/>
                        <a:ext cx="2016125" cy="1047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3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95238" name="Object 6"/>
          <p:cNvGraphicFramePr>
            <a:graphicFrameLocks noChangeAspect="1"/>
          </p:cNvGraphicFramePr>
          <p:nvPr/>
        </p:nvGraphicFramePr>
        <p:xfrm>
          <a:off x="1042988" y="3429000"/>
          <a:ext cx="7273925" cy="272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3" name="Формула" r:id="rId5" imgW="4610100" imgH="1727200" progId="Equation.3">
                  <p:embed/>
                </p:oleObj>
              </mc:Choice>
              <mc:Fallback>
                <p:oleObj name="Формула" r:id="rId5" imgW="4610100" imgH="172720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429000"/>
                        <a:ext cx="7273925" cy="2720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137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757" y="1600200"/>
            <a:ext cx="6042485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5390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200" b="1">
                <a:solidFill>
                  <a:srgbClr val="FF0066"/>
                </a:solidFill>
              </a:rPr>
              <a:t>Существование двойного интеграла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ru-RU" altLang="ru-RU" sz="2000" b="1"/>
              <a:t>	и обозначается:</a:t>
            </a:r>
          </a:p>
          <a:p>
            <a:pPr>
              <a:buFontTx/>
              <a:buNone/>
            </a:pPr>
            <a:r>
              <a:rPr lang="ru-RU" altLang="ru-RU" sz="2000" b="1"/>
              <a:t>	Функция,</a:t>
            </a:r>
          </a:p>
          <a:p>
            <a:pPr>
              <a:buFontTx/>
              <a:buNone/>
            </a:pPr>
            <a:r>
              <a:rPr lang="ru-RU" altLang="ru-RU" sz="2000" b="1"/>
              <a:t>	для которой </a:t>
            </a:r>
          </a:p>
          <a:p>
            <a:pPr>
              <a:buFontTx/>
              <a:buNone/>
            </a:pPr>
            <a:r>
              <a:rPr lang="ru-RU" altLang="ru-RU" sz="2000" b="1"/>
              <a:t>	двойной интеграл</a:t>
            </a:r>
          </a:p>
          <a:p>
            <a:pPr>
              <a:buFontTx/>
              <a:buNone/>
            </a:pPr>
            <a:r>
              <a:rPr lang="ru-RU" altLang="ru-RU" sz="2000" b="1"/>
              <a:t>	существует, называется   интегрируемой в области </a:t>
            </a:r>
            <a:r>
              <a:rPr lang="en-US" altLang="ru-RU" sz="2000" b="1"/>
              <a:t>D</a:t>
            </a:r>
            <a:r>
              <a:rPr lang="ru-RU" altLang="ru-RU" sz="2000" b="1"/>
              <a:t>.</a:t>
            </a:r>
          </a:p>
          <a:p>
            <a:pPr>
              <a:buFontTx/>
              <a:buNone/>
            </a:pPr>
            <a:r>
              <a:rPr lang="ru-RU" altLang="ru-RU" sz="2000" b="1"/>
              <a:t>	Пусть граница Г области         является кусочно-гладкой линией, т.е. её можно представить в виде конечного числа гладких участков кривых, т.е. линий, имеющих касательную в каждой своей точке.</a:t>
            </a:r>
          </a:p>
          <a:p>
            <a:pPr>
              <a:buFontTx/>
              <a:buNone/>
            </a:pPr>
            <a:r>
              <a:rPr lang="ru-RU" altLang="ru-RU" sz="2000" b="1"/>
              <a:t>	</a:t>
            </a:r>
            <a:r>
              <a:rPr lang="ru-RU" altLang="ru-RU" sz="2000" b="1">
                <a:solidFill>
                  <a:srgbClr val="0000FF"/>
                </a:solidFill>
              </a:rPr>
              <a:t>Теорема 1:</a:t>
            </a:r>
            <a:r>
              <a:rPr lang="ru-RU" altLang="ru-RU" sz="2000" b="1"/>
              <a:t> Если функция                 непрерывна в замкнутой ограниченной области, то для неё существует двойной интеграл.  </a:t>
            </a:r>
          </a:p>
          <a:p>
            <a:pPr algn="ctr">
              <a:buFontTx/>
              <a:buNone/>
            </a:pPr>
            <a:r>
              <a:rPr lang="ru-RU" altLang="ru-RU" b="1"/>
              <a:t>	</a:t>
            </a:r>
          </a:p>
        </p:txBody>
      </p:sp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7885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7885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7886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pic>
        <p:nvPicPr>
          <p:cNvPr id="78862" name="Picture 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557338"/>
            <a:ext cx="5327650" cy="131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864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78863" name="Object 15"/>
          <p:cNvGraphicFramePr>
            <a:graphicFrameLocks noChangeAspect="1"/>
          </p:cNvGraphicFramePr>
          <p:nvPr/>
        </p:nvGraphicFramePr>
        <p:xfrm>
          <a:off x="2051050" y="1989138"/>
          <a:ext cx="122555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2" name="Формула" r:id="rId4" imgW="761669" imgH="228501" progId="Equation.3">
                  <p:embed/>
                </p:oleObj>
              </mc:Choice>
              <mc:Fallback>
                <p:oleObj name="Формула" r:id="rId4" imgW="761669" imgH="228501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1989138"/>
                        <a:ext cx="122555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66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78865" name="Object 17"/>
          <p:cNvGraphicFramePr>
            <a:graphicFrameLocks noChangeAspect="1"/>
          </p:cNvGraphicFramePr>
          <p:nvPr/>
        </p:nvGraphicFramePr>
        <p:xfrm>
          <a:off x="4140200" y="3357563"/>
          <a:ext cx="3413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3" name="Формула" r:id="rId6" imgW="177646" imgH="228402" progId="Equation.3">
                  <p:embed/>
                </p:oleObj>
              </mc:Choice>
              <mc:Fallback>
                <p:oleObj name="Формула" r:id="rId6" imgW="177646" imgH="228402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3357563"/>
                        <a:ext cx="341313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68" name="Rectangle 20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78867" name="Object 19"/>
          <p:cNvGraphicFramePr>
            <a:graphicFrameLocks noChangeAspect="1"/>
          </p:cNvGraphicFramePr>
          <p:nvPr/>
        </p:nvGraphicFramePr>
        <p:xfrm>
          <a:off x="4284663" y="4797425"/>
          <a:ext cx="1008062" cy="30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74" name="Формула" r:id="rId8" imgW="761669" imgH="228501" progId="Equation.3">
                  <p:embed/>
                </p:oleObj>
              </mc:Choice>
              <mc:Fallback>
                <p:oleObj name="Формула" r:id="rId8" imgW="761669" imgH="228501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4797425"/>
                        <a:ext cx="1008062" cy="303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200" b="1">
                <a:solidFill>
                  <a:srgbClr val="FF0066"/>
                </a:solidFill>
              </a:rPr>
              <a:t>Свойства двойного интеграла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Tx/>
              <a:buNone/>
            </a:pPr>
            <a:r>
              <a:rPr lang="ru-RU" altLang="ru-RU" sz="2000" b="1"/>
              <a:t>1.     Если функции:                             - интегрируемы в области   то их сумма:                              также интегрируема в этой области и верно равенство: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ru-RU" altLang="ru-RU" sz="2000" b="1"/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endParaRPr lang="ru-RU" altLang="ru-RU" sz="2000" b="1"/>
          </a:p>
          <a:p>
            <a:pPr marL="609600" indent="-609600">
              <a:lnSpc>
                <a:spcPct val="90000"/>
              </a:lnSpc>
              <a:buFontTx/>
              <a:buAutoNum type="arabicPeriod"/>
            </a:pPr>
            <a:endParaRPr lang="ru-RU" altLang="ru-RU" sz="2000" b="1"/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ru-RU" altLang="ru-RU" sz="2000" b="1"/>
              <a:t>2.      Если функция                      интегрируема в области        , то функция                         - также интегрируема в этой области                         и  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ru-RU" altLang="ru-RU" sz="2000" b="1"/>
              <a:t>3.      Если функция </a:t>
            </a:r>
            <a:r>
              <a:rPr lang="en-US" altLang="ru-RU" sz="2000" b="1"/>
              <a:t>                 </a:t>
            </a:r>
            <a:r>
              <a:rPr lang="ru-RU" altLang="ru-RU" sz="2000" b="1"/>
              <a:t>                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ru-RU" altLang="ru-RU" sz="2000" b="1"/>
              <a:t>	непрерывна в области 				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ru-RU" altLang="ru-RU" sz="2000" b="1"/>
              <a:t>	и 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r>
              <a:rPr lang="ru-RU" altLang="ru-RU" sz="2000" b="1"/>
              <a:t>				  </a:t>
            </a:r>
          </a:p>
        </p:txBody>
      </p:sp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7987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7988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79880" name="Object 8"/>
          <p:cNvGraphicFramePr>
            <a:graphicFrameLocks noChangeAspect="1"/>
          </p:cNvGraphicFramePr>
          <p:nvPr/>
        </p:nvGraphicFramePr>
        <p:xfrm>
          <a:off x="3203575" y="1628775"/>
          <a:ext cx="1800225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15" name="Формула" r:id="rId3" imgW="1130300" imgH="228600" progId="Equation.3">
                  <p:embed/>
                </p:oleObj>
              </mc:Choice>
              <mc:Fallback>
                <p:oleObj name="Формула" r:id="rId3" imgW="1130300" imgH="228600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1628775"/>
                        <a:ext cx="1800225" cy="363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8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79882" name="Object 10"/>
          <p:cNvGraphicFramePr>
            <a:graphicFrameLocks noChangeAspect="1"/>
          </p:cNvGraphicFramePr>
          <p:nvPr/>
        </p:nvGraphicFramePr>
        <p:xfrm>
          <a:off x="2843213" y="1916113"/>
          <a:ext cx="201612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16" name="Формула" r:id="rId5" imgW="1143000" imgH="228600" progId="Equation.3">
                  <p:embed/>
                </p:oleObj>
              </mc:Choice>
              <mc:Fallback>
                <p:oleObj name="Формула" r:id="rId5" imgW="1143000" imgH="228600" progId="Equation.3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1916113"/>
                        <a:ext cx="2016125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8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79885" name="Object 13"/>
          <p:cNvGraphicFramePr>
            <a:graphicFrameLocks noChangeAspect="1"/>
          </p:cNvGraphicFramePr>
          <p:nvPr/>
        </p:nvGraphicFramePr>
        <p:xfrm>
          <a:off x="3203575" y="3500438"/>
          <a:ext cx="11525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17" name="Формула" r:id="rId7" imgW="761669" imgH="228501" progId="Equation.3">
                  <p:embed/>
                </p:oleObj>
              </mc:Choice>
              <mc:Fallback>
                <p:oleObj name="Формула" r:id="rId7" imgW="761669" imgH="228501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3500438"/>
                        <a:ext cx="1152525" cy="34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88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79887" name="Object 15"/>
          <p:cNvGraphicFramePr>
            <a:graphicFrameLocks noChangeAspect="1"/>
          </p:cNvGraphicFramePr>
          <p:nvPr/>
        </p:nvGraphicFramePr>
        <p:xfrm>
          <a:off x="2339975" y="3789363"/>
          <a:ext cx="1584325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18" name="Формула" r:id="rId9" imgW="977900" imgH="228600" progId="Equation.3">
                  <p:embed/>
                </p:oleObj>
              </mc:Choice>
              <mc:Fallback>
                <p:oleObj name="Формула" r:id="rId9" imgW="977900" imgH="228600" progId="Equation.3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789363"/>
                        <a:ext cx="1584325" cy="369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90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79889" name="Object 17"/>
          <p:cNvGraphicFramePr>
            <a:graphicFrameLocks noChangeAspect="1"/>
          </p:cNvGraphicFramePr>
          <p:nvPr/>
        </p:nvGraphicFramePr>
        <p:xfrm>
          <a:off x="2339975" y="4005263"/>
          <a:ext cx="1366838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19" name="Формула" r:id="rId11" imgW="850900" imgH="228600" progId="Equation.3">
                  <p:embed/>
                </p:oleObj>
              </mc:Choice>
              <mc:Fallback>
                <p:oleObj name="Формула" r:id="rId11" imgW="850900" imgH="228600" progId="Equation.3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005263"/>
                        <a:ext cx="1366838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92" name="Rectangle 20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79891" name="Object 19"/>
          <p:cNvGraphicFramePr>
            <a:graphicFrameLocks noChangeAspect="1"/>
          </p:cNvGraphicFramePr>
          <p:nvPr/>
        </p:nvGraphicFramePr>
        <p:xfrm>
          <a:off x="3059113" y="4365625"/>
          <a:ext cx="10795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20" name="Формула" r:id="rId13" imgW="761669" imgH="228501" progId="Equation.3">
                  <p:embed/>
                </p:oleObj>
              </mc:Choice>
              <mc:Fallback>
                <p:oleObj name="Формула" r:id="rId13" imgW="761669" imgH="228501" progId="Equation.3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4365625"/>
                        <a:ext cx="1079500" cy="323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94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79893" name="Object 21"/>
          <p:cNvGraphicFramePr>
            <a:graphicFrameLocks noChangeAspect="1"/>
          </p:cNvGraphicFramePr>
          <p:nvPr/>
        </p:nvGraphicFramePr>
        <p:xfrm>
          <a:off x="4140200" y="4652963"/>
          <a:ext cx="285750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21" name="Формула" r:id="rId14" imgW="177646" imgH="228402" progId="Equation.3">
                  <p:embed/>
                </p:oleObj>
              </mc:Choice>
              <mc:Fallback>
                <p:oleObj name="Формула" r:id="rId14" imgW="177646" imgH="228402" progId="Equation.3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4652963"/>
                        <a:ext cx="285750" cy="360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96" name="Rectangle 2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79895" name="Object 23"/>
          <p:cNvGraphicFramePr>
            <a:graphicFrameLocks noChangeAspect="1"/>
          </p:cNvGraphicFramePr>
          <p:nvPr/>
        </p:nvGraphicFramePr>
        <p:xfrm>
          <a:off x="7740650" y="3500438"/>
          <a:ext cx="285750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22" name="Формула" r:id="rId16" imgW="177646" imgH="228402" progId="Equation.3">
                  <p:embed/>
                </p:oleObj>
              </mc:Choice>
              <mc:Fallback>
                <p:oleObj name="Формула" r:id="rId16" imgW="177646" imgH="228402" progId="Equation.3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0650" y="3500438"/>
                        <a:ext cx="285750" cy="360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98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79897" name="Object 25"/>
          <p:cNvGraphicFramePr>
            <a:graphicFrameLocks noChangeAspect="1"/>
          </p:cNvGraphicFramePr>
          <p:nvPr/>
        </p:nvGraphicFramePr>
        <p:xfrm>
          <a:off x="8459788" y="1557338"/>
          <a:ext cx="284162" cy="36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23" name="Формула" r:id="rId18" imgW="177646" imgH="228402" progId="Equation.3">
                  <p:embed/>
                </p:oleObj>
              </mc:Choice>
              <mc:Fallback>
                <p:oleObj name="Формула" r:id="rId18" imgW="177646" imgH="228402" progId="Equation.3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9788" y="1557338"/>
                        <a:ext cx="284162" cy="360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900" name="Rectangle 2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79899" name="Object 27"/>
          <p:cNvGraphicFramePr>
            <a:graphicFrameLocks noChangeAspect="1"/>
          </p:cNvGraphicFramePr>
          <p:nvPr/>
        </p:nvGraphicFramePr>
        <p:xfrm>
          <a:off x="1547813" y="5013325"/>
          <a:ext cx="2376487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24" name="Формула" r:id="rId19" imgW="1714500" imgH="279400" progId="Equation.3">
                  <p:embed/>
                </p:oleObj>
              </mc:Choice>
              <mc:Fallback>
                <p:oleObj name="Формула" r:id="rId19" imgW="1714500" imgH="279400" progId="Equation.3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5013325"/>
                        <a:ext cx="2376487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9902" name="Picture 30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4076700"/>
            <a:ext cx="3851275" cy="106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903" name="Picture 31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2492375"/>
            <a:ext cx="5976938" cy="979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904" name="Picture 32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5373688"/>
            <a:ext cx="3671888" cy="115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200" b="1">
                <a:solidFill>
                  <a:srgbClr val="FF0066"/>
                </a:solidFill>
              </a:rPr>
              <a:t>Геометрический смысл двойного интеграла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35975" cy="4924425"/>
          </a:xfrm>
        </p:spPr>
        <p:txBody>
          <a:bodyPr/>
          <a:lstStyle/>
          <a:p>
            <a:pPr>
              <a:buFontTx/>
              <a:buNone/>
            </a:pPr>
            <a:r>
              <a:rPr lang="ru-RU" altLang="ru-RU" sz="2000" b="1"/>
              <a:t>	Пусть функция                                               и для неё существует двойной интеграл:</a:t>
            </a:r>
          </a:p>
          <a:p>
            <a:pPr>
              <a:buFontTx/>
              <a:buNone/>
            </a:pPr>
            <a:r>
              <a:rPr lang="ru-RU" altLang="ru-RU" sz="2000" b="1"/>
              <a:t>	тогда:   </a:t>
            </a:r>
          </a:p>
          <a:p>
            <a:pPr>
              <a:buFontTx/>
              <a:buNone/>
            </a:pPr>
            <a:endParaRPr lang="ru-RU" altLang="ru-RU" sz="2000" b="1"/>
          </a:p>
          <a:p>
            <a:pPr>
              <a:buFontTx/>
              <a:buNone/>
            </a:pPr>
            <a:r>
              <a:rPr lang="ru-RU" altLang="ru-RU" sz="2000" b="1"/>
              <a:t>	</a:t>
            </a:r>
          </a:p>
          <a:p>
            <a:pPr>
              <a:buFontTx/>
              <a:buNone/>
            </a:pPr>
            <a:r>
              <a:rPr lang="ru-RU" altLang="ru-RU" sz="2000" b="1"/>
              <a:t>	где </a:t>
            </a:r>
            <a:r>
              <a:rPr lang="en-US" altLang="ru-RU" sz="2000" b="1"/>
              <a:t>V</a:t>
            </a:r>
            <a:r>
              <a:rPr lang="ru-RU" altLang="ru-RU" sz="2000" b="1"/>
              <a:t>- объём цилиндрического тела, у которого основанием служит проекция поверхности                           на плоскость </a:t>
            </a:r>
            <a:r>
              <a:rPr lang="en-US" altLang="ru-RU" sz="2000" b="1"/>
              <a:t>xOy</a:t>
            </a:r>
            <a:r>
              <a:rPr lang="ru-RU" altLang="ru-RU" sz="2000" b="1"/>
              <a:t>, тело ограничено сверху поверхностью                  .    </a:t>
            </a:r>
            <a:endParaRPr lang="ru-RU" altLang="ru-RU" sz="2000" b="1">
              <a:solidFill>
                <a:srgbClr val="6600CC"/>
              </a:solidFill>
            </a:endParaRPr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809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80902" name="Object 6"/>
          <p:cNvGraphicFramePr>
            <a:graphicFrameLocks noChangeAspect="1"/>
          </p:cNvGraphicFramePr>
          <p:nvPr/>
        </p:nvGraphicFramePr>
        <p:xfrm>
          <a:off x="2916238" y="1628775"/>
          <a:ext cx="28797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24" name="Формула" r:id="rId3" imgW="1993900" imgH="228600" progId="Equation.3">
                  <p:embed/>
                </p:oleObj>
              </mc:Choice>
              <mc:Fallback>
                <p:oleObj name="Формула" r:id="rId3" imgW="1993900" imgH="22860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1628775"/>
                        <a:ext cx="2879725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80904" name="Object 8"/>
          <p:cNvGraphicFramePr>
            <a:graphicFrameLocks noChangeAspect="1"/>
          </p:cNvGraphicFramePr>
          <p:nvPr/>
        </p:nvGraphicFramePr>
        <p:xfrm>
          <a:off x="5003800" y="1916113"/>
          <a:ext cx="3816350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25" name="Формула" r:id="rId5" imgW="2946400" imgH="482600" progId="Equation.3">
                  <p:embed/>
                </p:oleObj>
              </mc:Choice>
              <mc:Fallback>
                <p:oleObj name="Формула" r:id="rId5" imgW="2946400" imgH="482600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1916113"/>
                        <a:ext cx="3816350" cy="630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80910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80909" name="Object 13"/>
          <p:cNvGraphicFramePr>
            <a:graphicFrameLocks noChangeAspect="1"/>
          </p:cNvGraphicFramePr>
          <p:nvPr/>
        </p:nvGraphicFramePr>
        <p:xfrm>
          <a:off x="4859338" y="3644900"/>
          <a:ext cx="14398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26" name="Формула" r:id="rId7" imgW="761669" imgH="228501" progId="Equation.3">
                  <p:embed/>
                </p:oleObj>
              </mc:Choice>
              <mc:Fallback>
                <p:oleObj name="Формула" r:id="rId7" imgW="761669" imgH="228501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3644900"/>
                        <a:ext cx="1439862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12" name="Rectangle 16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80911" name="Object 15"/>
          <p:cNvGraphicFramePr>
            <a:graphicFrameLocks noChangeAspect="1"/>
          </p:cNvGraphicFramePr>
          <p:nvPr/>
        </p:nvGraphicFramePr>
        <p:xfrm>
          <a:off x="6588125" y="4005263"/>
          <a:ext cx="11525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27" name="Формула" r:id="rId9" imgW="761669" imgH="228501" progId="Equation.3">
                  <p:embed/>
                </p:oleObj>
              </mc:Choice>
              <mc:Fallback>
                <p:oleObj name="Формула" r:id="rId9" imgW="761669" imgH="228501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4005263"/>
                        <a:ext cx="1152525" cy="34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0913" name="Picture 17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2276475"/>
            <a:ext cx="3024188" cy="116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915" name="Picture 19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4437063"/>
            <a:ext cx="2520950" cy="2119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916" name="Picture 20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4508500"/>
            <a:ext cx="3527425" cy="185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918" name="Rectangle 22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80917" name="Object 21"/>
          <p:cNvGraphicFramePr>
            <a:graphicFrameLocks noChangeAspect="1"/>
          </p:cNvGraphicFramePr>
          <p:nvPr/>
        </p:nvGraphicFramePr>
        <p:xfrm>
          <a:off x="5795963" y="4437063"/>
          <a:ext cx="28813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28" name="Формула" r:id="rId14" imgW="2311400" imgH="431800" progId="Equation.3">
                  <p:embed/>
                </p:oleObj>
              </mc:Choice>
              <mc:Fallback>
                <p:oleObj name="Формула" r:id="rId14" imgW="2311400" imgH="431800" progId="Equation.3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963" y="4437063"/>
                        <a:ext cx="2881312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200" b="1">
                <a:solidFill>
                  <a:srgbClr val="FF0066"/>
                </a:solidFill>
              </a:rPr>
              <a:t>Вычисление двойного интеграла в д.с.к.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sz="2000" b="1"/>
              <a:t>Вычисление двойного интеграла сводится к повторному интегрированию.  Пусть областью изменения независимых переменных является: </a:t>
            </a:r>
          </a:p>
          <a:p>
            <a:pPr>
              <a:buFontTx/>
              <a:buNone/>
            </a:pPr>
            <a:r>
              <a:rPr lang="ru-RU" altLang="ru-RU" sz="2000" b="1"/>
              <a:t>	это криволинейная трапеция </a:t>
            </a:r>
          </a:p>
          <a:p>
            <a:pPr>
              <a:buFontTx/>
              <a:buNone/>
            </a:pPr>
            <a:r>
              <a:rPr lang="ru-RU" altLang="ru-RU" sz="2000" b="1"/>
              <a:t>	на плоскости </a:t>
            </a:r>
            <a:r>
              <a:rPr lang="en-US" altLang="ru-RU" sz="2000" b="1"/>
              <a:t>xOy</a:t>
            </a:r>
            <a:r>
              <a:rPr lang="ru-RU" altLang="ru-RU" sz="2000" b="1"/>
              <a:t> (                                    - гладкие линии). Тогда: </a:t>
            </a:r>
          </a:p>
          <a:p>
            <a:pPr>
              <a:buFontTx/>
              <a:buNone/>
            </a:pPr>
            <a:endParaRPr lang="ru-RU" altLang="ru-RU" sz="2000" b="1"/>
          </a:p>
          <a:p>
            <a:pPr>
              <a:buFontTx/>
              <a:buNone/>
            </a:pPr>
            <a:endParaRPr lang="ru-RU" altLang="ru-RU" sz="2000" b="1"/>
          </a:p>
          <a:p>
            <a:pPr>
              <a:buFontTx/>
              <a:buNone/>
            </a:pPr>
            <a:endParaRPr lang="ru-RU" altLang="ru-RU" sz="2000" b="1"/>
          </a:p>
          <a:p>
            <a:pPr>
              <a:buFontTx/>
              <a:buNone/>
            </a:pPr>
            <a:endParaRPr lang="ru-RU" altLang="ru-RU" sz="2000" b="1"/>
          </a:p>
          <a:p>
            <a:pPr>
              <a:buFontTx/>
              <a:buNone/>
            </a:pPr>
            <a:r>
              <a:rPr lang="ru-RU" altLang="ru-RU" sz="2000" b="1"/>
              <a:t>	При этом область интегрирования должна быть правильной в направлении оси </a:t>
            </a:r>
            <a:r>
              <a:rPr lang="en-US" altLang="ru-RU" sz="2000" b="1"/>
              <a:t>Oy</a:t>
            </a:r>
            <a:r>
              <a:rPr lang="ru-RU" altLang="ru-RU" sz="2000" b="1"/>
              <a:t>. Интеграл по переменной «</a:t>
            </a:r>
            <a:r>
              <a:rPr lang="en-US" altLang="ru-RU" sz="2000" b="1"/>
              <a:t>y</a:t>
            </a:r>
            <a:r>
              <a:rPr lang="ru-RU" altLang="ru-RU" sz="2000" b="1"/>
              <a:t>»</a:t>
            </a:r>
            <a:r>
              <a:rPr lang="en-US" altLang="ru-RU" sz="2000" b="1"/>
              <a:t> </a:t>
            </a:r>
            <a:r>
              <a:rPr lang="ru-RU" altLang="ru-RU" sz="2000" b="1"/>
              <a:t>называется внутренним, а по переменной «</a:t>
            </a:r>
            <a:r>
              <a:rPr lang="en-US" altLang="ru-RU" sz="2000" b="1"/>
              <a:t>x</a:t>
            </a:r>
            <a:r>
              <a:rPr lang="ru-RU" altLang="ru-RU" sz="2000" b="1"/>
              <a:t>»- внешним.</a:t>
            </a: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81924" name="Object 4"/>
          <p:cNvGraphicFramePr>
            <a:graphicFrameLocks noChangeAspect="1"/>
          </p:cNvGraphicFramePr>
          <p:nvPr/>
        </p:nvGraphicFramePr>
        <p:xfrm>
          <a:off x="4859338" y="2276475"/>
          <a:ext cx="2376487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1" name="Формула" r:id="rId3" imgW="1688367" imgH="533169" progId="Equation.3">
                  <p:embed/>
                </p:oleObj>
              </mc:Choice>
              <mc:Fallback>
                <p:oleObj name="Формула" r:id="rId3" imgW="1688367" imgH="533169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2276475"/>
                        <a:ext cx="2376487" cy="752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81926" name="Object 6"/>
          <p:cNvGraphicFramePr>
            <a:graphicFrameLocks noChangeAspect="1"/>
          </p:cNvGraphicFramePr>
          <p:nvPr/>
        </p:nvGraphicFramePr>
        <p:xfrm>
          <a:off x="3492500" y="2997200"/>
          <a:ext cx="223202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2" name="Формула" r:id="rId5" imgW="1562100" imgH="241300" progId="Equation.3">
                  <p:embed/>
                </p:oleObj>
              </mc:Choice>
              <mc:Fallback>
                <p:oleObj name="Формула" r:id="rId5" imgW="1562100" imgH="2413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2997200"/>
                        <a:ext cx="2232025" cy="33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1928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3573463"/>
            <a:ext cx="4105275" cy="139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200" b="1">
                <a:solidFill>
                  <a:srgbClr val="FF0066"/>
                </a:solidFill>
              </a:rPr>
              <a:t>Вычисление двойного интеграла в д.с.к.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sz="2000" b="1"/>
              <a:t>Сначала вычисляется внутренний интеграл и в результате получаем некоторую функцию                                      затем интегрируя её по другой </a:t>
            </a:r>
          </a:p>
          <a:p>
            <a:pPr>
              <a:buFontTx/>
              <a:buNone/>
            </a:pPr>
            <a:r>
              <a:rPr lang="ru-RU" altLang="ru-RU" sz="2000" b="1"/>
              <a:t>	переменной «</a:t>
            </a:r>
            <a:r>
              <a:rPr lang="en-US" altLang="ru-RU" sz="2000" b="1"/>
              <a:t>x</a:t>
            </a:r>
            <a:r>
              <a:rPr lang="ru-RU" altLang="ru-RU" sz="2000" b="1"/>
              <a:t>», получаем результат:</a:t>
            </a:r>
          </a:p>
          <a:p>
            <a:pPr>
              <a:buFontTx/>
              <a:buNone/>
            </a:pPr>
            <a:r>
              <a:rPr lang="ru-RU" altLang="ru-RU" sz="2000" b="1"/>
              <a:t>	при этом последний интеграл </a:t>
            </a:r>
          </a:p>
          <a:p>
            <a:pPr>
              <a:buFontTx/>
              <a:buNone/>
            </a:pPr>
            <a:r>
              <a:rPr lang="ru-RU" altLang="ru-RU" sz="2000" b="1"/>
              <a:t>	называется внешним.</a:t>
            </a:r>
          </a:p>
          <a:p>
            <a:r>
              <a:rPr lang="ru-RU" altLang="ru-RU" sz="2000" b="1">
                <a:solidFill>
                  <a:srgbClr val="6600CC"/>
                </a:solidFill>
              </a:rPr>
              <a:t>Замечание 1:</a:t>
            </a:r>
            <a:r>
              <a:rPr lang="ru-RU" altLang="ru-RU" sz="2000" b="1"/>
              <a:t>  Пределы интегрирования будут постоянными в обоих интегралах, если область интегрирования есть квадрат или прямоугольник со сторонами параллельными осям координат (в д.с.к.).</a:t>
            </a:r>
          </a:p>
          <a:p>
            <a:r>
              <a:rPr lang="ru-RU" altLang="ru-RU" sz="2000" b="1">
                <a:solidFill>
                  <a:srgbClr val="6600CC"/>
                </a:solidFill>
              </a:rPr>
              <a:t>Замечание 2: </a:t>
            </a:r>
            <a:r>
              <a:rPr lang="ru-RU" altLang="ru-RU" sz="2000" b="1"/>
              <a:t>Если область интегрирования есть правильная область в направлении оси </a:t>
            </a:r>
            <a:r>
              <a:rPr lang="en-US" altLang="ru-RU" sz="2000" b="1"/>
              <a:t>Ox</a:t>
            </a:r>
            <a:r>
              <a:rPr lang="ru-RU" altLang="ru-RU" sz="2000" b="1"/>
              <a:t>, то  </a:t>
            </a:r>
          </a:p>
          <a:p>
            <a:pPr>
              <a:buFontTx/>
              <a:buNone/>
            </a:pPr>
            <a:r>
              <a:rPr lang="ru-RU" altLang="ru-RU" sz="2000"/>
              <a:t> </a:t>
            </a:r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82948" name="Object 4"/>
          <p:cNvGraphicFramePr>
            <a:graphicFrameLocks noChangeAspect="1"/>
          </p:cNvGraphicFramePr>
          <p:nvPr/>
        </p:nvGraphicFramePr>
        <p:xfrm>
          <a:off x="6011863" y="2636838"/>
          <a:ext cx="2447925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7" name="Формула" r:id="rId3" imgW="1841500" imgH="546100" progId="Equation.3">
                  <p:embed/>
                </p:oleObj>
              </mc:Choice>
              <mc:Fallback>
                <p:oleObj name="Формула" r:id="rId3" imgW="1841500" imgH="5461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2636838"/>
                        <a:ext cx="2447925" cy="722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0" name="Object 6"/>
          <p:cNvGraphicFramePr>
            <a:graphicFrameLocks noChangeAspect="1"/>
          </p:cNvGraphicFramePr>
          <p:nvPr/>
        </p:nvGraphicFramePr>
        <p:xfrm>
          <a:off x="4859338" y="1844675"/>
          <a:ext cx="1944687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8" name="Формула" r:id="rId5" imgW="1396394" imgH="583947" progId="Equation.3">
                  <p:embed/>
                </p:oleObj>
              </mc:Choice>
              <mc:Fallback>
                <p:oleObj name="Формула" r:id="rId5" imgW="1396394" imgH="583947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1844675"/>
                        <a:ext cx="1944687" cy="806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82952" name="Object 8"/>
          <p:cNvGraphicFramePr>
            <a:graphicFrameLocks noChangeAspect="1"/>
          </p:cNvGraphicFramePr>
          <p:nvPr/>
        </p:nvGraphicFramePr>
        <p:xfrm>
          <a:off x="2987675" y="5734050"/>
          <a:ext cx="2376488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9" name="Формула" r:id="rId7" imgW="1688367" imgH="533169" progId="Equation.3">
                  <p:embed/>
                </p:oleObj>
              </mc:Choice>
              <mc:Fallback>
                <p:oleObj name="Формула" r:id="rId7" imgW="1688367" imgH="533169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5734050"/>
                        <a:ext cx="2376488" cy="752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sz="3200" b="1">
                <a:solidFill>
                  <a:srgbClr val="FF0066"/>
                </a:solidFill>
              </a:rPr>
              <a:t>Вычисление двойного интеграла в д.с.к.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altLang="ru-RU" sz="2000" b="1"/>
              <a:t>Тогда соответствующий двойной интеграл: </a:t>
            </a:r>
          </a:p>
          <a:p>
            <a:pPr>
              <a:buFontTx/>
              <a:buNone/>
            </a:pPr>
            <a:r>
              <a:rPr lang="ru-RU" altLang="ru-RU" sz="2000" b="1"/>
              <a:t>	</a:t>
            </a:r>
          </a:p>
          <a:p>
            <a:pPr>
              <a:buFontTx/>
              <a:buNone/>
            </a:pPr>
            <a:r>
              <a:rPr lang="ru-RU" altLang="ru-RU" sz="2000" b="1"/>
              <a:t>	</a:t>
            </a:r>
          </a:p>
          <a:p>
            <a:pPr>
              <a:buFontTx/>
              <a:buNone/>
            </a:pPr>
            <a:r>
              <a:rPr lang="ru-RU" altLang="ru-RU" sz="2000" b="1"/>
              <a:t>	</a:t>
            </a:r>
          </a:p>
          <a:p>
            <a:pPr>
              <a:buFontTx/>
              <a:buNone/>
            </a:pPr>
            <a:endParaRPr lang="ru-RU" altLang="ru-RU" sz="2000" b="1"/>
          </a:p>
          <a:p>
            <a:r>
              <a:rPr lang="ru-RU" altLang="ru-RU" sz="2000" b="1">
                <a:solidFill>
                  <a:srgbClr val="6600CC"/>
                </a:solidFill>
              </a:rPr>
              <a:t>Замечание 3: </a:t>
            </a:r>
            <a:r>
              <a:rPr lang="ru-RU" altLang="ru-RU" sz="2000" b="1"/>
              <a:t>Если область интегрирования          не является правильной ни в одном из координатных направлений, то её представляют в виде суммы конечного числа областей, каждая из которых правильная по одному из направлений </a:t>
            </a:r>
            <a:r>
              <a:rPr lang="en-US" altLang="ru-RU" sz="2000" b="1"/>
              <a:t>Ox </a:t>
            </a:r>
            <a:r>
              <a:rPr lang="ru-RU" altLang="ru-RU" sz="2000" b="1"/>
              <a:t>либо </a:t>
            </a:r>
            <a:r>
              <a:rPr lang="en-US" altLang="ru-RU" sz="2000" b="1"/>
              <a:t>Oy</a:t>
            </a:r>
            <a:r>
              <a:rPr lang="ru-RU" altLang="ru-RU" sz="2000" b="1"/>
              <a:t>, затем используя свойства двойного интеграла, производят непосредственно вычисления.  </a:t>
            </a:r>
            <a:endParaRPr lang="ru-RU" altLang="ru-RU" sz="2000" b="1">
              <a:solidFill>
                <a:srgbClr val="6600CC"/>
              </a:solidFill>
            </a:endParaRPr>
          </a:p>
        </p:txBody>
      </p:sp>
      <p:sp>
        <p:nvSpPr>
          <p:cNvPr id="8397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83975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ru-RU"/>
          </a:p>
        </p:txBody>
      </p:sp>
      <p:graphicFrame>
        <p:nvGraphicFramePr>
          <p:cNvPr id="83974" name="Object 6"/>
          <p:cNvGraphicFramePr>
            <a:graphicFrameLocks noChangeAspect="1"/>
          </p:cNvGraphicFramePr>
          <p:nvPr/>
        </p:nvGraphicFramePr>
        <p:xfrm>
          <a:off x="6588125" y="3284538"/>
          <a:ext cx="4000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8" name="Формула" r:id="rId3" imgW="177646" imgH="228402" progId="Equation.3">
                  <p:embed/>
                </p:oleObj>
              </mc:Choice>
              <mc:Fallback>
                <p:oleObj name="Формула" r:id="rId3" imgW="177646" imgH="228402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25" y="3284538"/>
                        <a:ext cx="400050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3976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1916113"/>
            <a:ext cx="4319588" cy="143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2707</TotalTime>
  <Words>350</Words>
  <Application>Microsoft Office PowerPoint</Application>
  <PresentationFormat>Экран (4:3)</PresentationFormat>
  <Paragraphs>169</Paragraphs>
  <Slides>23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5" baseType="lpstr">
      <vt:lpstr>Оформление по умолчанию</vt:lpstr>
      <vt:lpstr>Формула</vt:lpstr>
      <vt:lpstr>Двойной интеграл. Приложения двойного интеграла. </vt:lpstr>
      <vt:lpstr>Определение двойного интеграла.</vt:lpstr>
      <vt:lpstr>Презентация PowerPoint</vt:lpstr>
      <vt:lpstr>Существование двойного интеграла</vt:lpstr>
      <vt:lpstr>Свойства двойного интеграла</vt:lpstr>
      <vt:lpstr>Геометрический смысл двойного интеграла</vt:lpstr>
      <vt:lpstr>Вычисление двойного интеграла в д.с.к.</vt:lpstr>
      <vt:lpstr>Вычисление двойного интеграла в д.с.к.</vt:lpstr>
      <vt:lpstr>Вычисление двойного интеграла в д.с.к.</vt:lpstr>
      <vt:lpstr>Пример 1:</vt:lpstr>
      <vt:lpstr>Пример 2:</vt:lpstr>
      <vt:lpstr>Пример 3:</vt:lpstr>
      <vt:lpstr>Двойной интеграл в полярных координатах</vt:lpstr>
      <vt:lpstr>Геометрический смысл Якобиана</vt:lpstr>
      <vt:lpstr>Геометрическая иллюстрация:</vt:lpstr>
      <vt:lpstr>Геометрический смысл Якобиана</vt:lpstr>
      <vt:lpstr>Геометрический смысл Якобиана</vt:lpstr>
      <vt:lpstr>Продолжение вывода</vt:lpstr>
      <vt:lpstr>Геометрический смысл Якобиана</vt:lpstr>
      <vt:lpstr>Пример 4:</vt:lpstr>
      <vt:lpstr>Пример 5:</vt:lpstr>
      <vt:lpstr>Пример 6:</vt:lpstr>
      <vt:lpstr>Пример 6 (завершение):</vt:lpstr>
    </vt:vector>
  </TitlesOfParts>
  <Company>NSTU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Интегральное исчисление функции одной переменной</dc:title>
  <dc:creator>NSTU</dc:creator>
  <cp:lastModifiedBy>Белокурорва</cp:lastModifiedBy>
  <cp:revision>41</cp:revision>
  <dcterms:created xsi:type="dcterms:W3CDTF">2011-01-25T07:50:08Z</dcterms:created>
  <dcterms:modified xsi:type="dcterms:W3CDTF">2023-02-08T06:50:42Z</dcterms:modified>
</cp:coreProperties>
</file>